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3"/>
    <p:sldId id="529" r:id="rId4"/>
    <p:sldId id="530" r:id="rId5"/>
    <p:sldId id="532" r:id="rId6"/>
    <p:sldId id="533" r:id="rId7"/>
    <p:sldId id="534" r:id="rId8"/>
    <p:sldId id="535" r:id="rId9"/>
    <p:sldId id="536" r:id="rId10"/>
    <p:sldId id="538" r:id="rId11"/>
    <p:sldId id="560" r:id="rId12"/>
    <p:sldId id="561" r:id="rId13"/>
    <p:sldId id="539" r:id="rId14"/>
    <p:sldId id="540" r:id="rId15"/>
    <p:sldId id="562" r:id="rId16"/>
    <p:sldId id="543" r:id="rId17"/>
    <p:sldId id="544" r:id="rId18"/>
    <p:sldId id="545" r:id="rId19"/>
    <p:sldId id="546" r:id="rId20"/>
    <p:sldId id="547" r:id="rId21"/>
    <p:sldId id="563" r:id="rId22"/>
    <p:sldId id="564" r:id="rId23"/>
    <p:sldId id="566" r:id="rId24"/>
    <p:sldId id="548" r:id="rId25"/>
    <p:sldId id="553" r:id="rId26"/>
    <p:sldId id="567" r:id="rId27"/>
    <p:sldId id="556" r:id="rId28"/>
    <p:sldId id="557" r:id="rId29"/>
  </p:sldIdLst>
  <p:sldSz cx="9144000" cy="6858000" type="screen4x3"/>
  <p:notesSz cx="6833870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622" autoAdjust="0"/>
  </p:normalViewPr>
  <p:slideViewPr>
    <p:cSldViewPr snapToObjects="1">
      <p:cViewPr>
        <p:scale>
          <a:sx n="70" d="100"/>
          <a:sy n="70" d="100"/>
        </p:scale>
        <p:origin x="-2178" y="-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6EA4655-4958-4EAD-B08A-B90487EBBCA9}" type="datetimeFigureOut">
              <a:rPr lang="zh-CN" altLang="en-US"/>
            </a:fld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D17F70-A2D1-4D11-B3F8-F94BCBBB4E9E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9688"/>
            <a:ext cx="2057400" cy="6234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9688"/>
            <a:ext cx="6019800" cy="6234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未命名_副本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05" t="12910" r="2878" b="10757"/>
          <a:stretch>
            <a:fillRect/>
          </a:stretch>
        </p:blipFill>
        <p:spPr bwMode="auto">
          <a:xfrm>
            <a:off x="-22225" y="838200"/>
            <a:ext cx="9161463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图片2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6453188"/>
            <a:ext cx="9166225" cy="398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图片2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22225" y="-28575"/>
            <a:ext cx="91662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9688"/>
            <a:ext cx="8229600" cy="113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3080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中国人民大学</a:t>
            </a:r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</a:ln>
                <a:noFill/>
                <a:latin typeface="华文琥珀" panose="02010800040101010101" charset="-122"/>
                <a:ea typeface="华文琥珀" panose="02010800040101010101" charset="-122"/>
              </a:rPr>
              <a:t>数据库系统概论</a:t>
            </a:r>
            <a:endParaRPr lang="zh-CN" altLang="en-US" sz="3600" kern="10">
              <a:ln w="9525">
                <a:solidFill>
                  <a:schemeClr val="bg1"/>
                </a:solidFill>
                <a:round/>
              </a:ln>
              <a:noFill/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3081" name="Picture 9" descr="图片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16813" y="4797425"/>
            <a:ext cx="1528762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副标题 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solidFill>
                <a:srgbClr val="898989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3850" y="1628775"/>
            <a:ext cx="8208963" cy="266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00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/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r>
              <a:rPr lang="zh-CN" altLang="en-US" sz="6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3600" b="1">
              <a:solidFill>
                <a:srgbClr val="00206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256213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kumimoji="1" lang="zh-CN" altLang="en-US" sz="3000" b="1" kern="0" dirty="0">
                <a:solidFill>
                  <a:srgbClr val="002060"/>
                </a:solidFill>
                <a:latin typeface="Times-Roman" charset="0"/>
                <a:ea typeface="隶书" panose="02010509060101010101" pitchFamily="49" charset="-122"/>
              </a:rPr>
              <a:t>中国人民大学信息学院</a:t>
            </a:r>
            <a:endParaRPr kumimoji="1" lang="zh-CN" altLang="en-US" sz="3000" b="1" kern="0" dirty="0">
              <a:solidFill>
                <a:srgbClr val="002060"/>
              </a:solidFill>
              <a:latin typeface="Times-Roman" charset="0"/>
              <a:ea typeface="隶书" panose="02010509060101010101" pitchFamily="49" charset="-122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844800" y="5373688"/>
            <a:ext cx="3530600" cy="1016000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School of Information,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Renmin University of China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 algn="ctr"/>
            <a:r>
              <a:rPr lang="en-US" altLang="zh-CN" sz="2000" b="1">
                <a:solidFill>
                  <a:schemeClr val="bg1"/>
                </a:solidFill>
              </a:rPr>
              <a:t>2014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数据库安全性</a:t>
            </a:r>
            <a:endParaRPr lang="zh-CN" sz="3600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3025"/>
            <a:ext cx="8208962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审计技术：定义，功能和语句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数据加密主要包括存储加密和传输</a:t>
            </a:r>
            <a:r>
              <a:rPr lang="zh-CN" altLang="en-US" smtClean="0">
                <a:sym typeface="+mn-ea"/>
              </a:rPr>
              <a:t>加密</a:t>
            </a:r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数据库完整性</a:t>
            </a:r>
            <a:endParaRPr lang="zh-CN" altLang="en-US" sz="36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关系数据库管理系统完整性实现的机制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完整性约束定义机制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完整性检查机制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违背完整性约束条件时关系数据库管理系统应采取的动作</a:t>
            </a: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r>
              <a:rPr lang="zh-CN" altLang="en-US" smtClean="0"/>
              <a:t>实体完整性定义、建表时如何实现，不一致如何处理</a:t>
            </a: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参照完整性定义、建表时如何实现，不一致如何处理</a:t>
            </a: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数据库完整性</a:t>
            </a:r>
            <a:endParaRPr lang="zh-CN" altLang="en-US" sz="3600" dirty="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800" smtClean="0">
                <a:sym typeface="+mn-ea"/>
              </a:rPr>
              <a:t>参照完整性定义、建表时如何实现，不一致如何处理</a:t>
            </a:r>
            <a:endParaRPr lang="zh-CN" altLang="en-US" sz="280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完整性约束命名子句基本格式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断言及其实现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触发器及其实现（实验中完成实现）</a:t>
            </a: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endParaRPr lang="zh-CN" altLang="en-US" smtClean="0"/>
          </a:p>
          <a:p>
            <a:pPr lvl="0" eaLnBrk="1" hangingPunct="1">
              <a:lnSpc>
                <a:spcPct val="12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charset="-122"/>
              </a:rPr>
              <a:t>规范化 </a:t>
            </a:r>
            <a:endParaRPr lang="zh-CN" altLang="en-US" sz="3600" dirty="0" smtClean="0">
              <a:sym typeface="微软雅黑" panose="020B050302020402020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zh-CN" dirty="0" smtClean="0"/>
              <a:t>在关系数据库中，对关系模式的基本要求是满足第一范式。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一个低一级范式的关系模式，通过模式分解可以转换为若干个高一级范式的关系模式集合，这种过程就叫关系模式的规范化。</a:t>
            </a:r>
            <a:endParaRPr lang="zh-CN" altLang="en-US" dirty="0" smtClean="0"/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关系数据库的规范化理论是数据库逻辑设计的工具。</a:t>
            </a:r>
            <a:endParaRPr lang="zh-CN" altLang="en-US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charset="-122"/>
              </a:rPr>
              <a:t>规范化 </a:t>
            </a:r>
            <a:endParaRPr lang="zh-CN" altLang="en-US" sz="3600" dirty="0" smtClean="0">
              <a:sym typeface="微软雅黑" panose="020B050302020402020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6311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函数依赖、</a:t>
            </a:r>
            <a:r>
              <a:rPr lang="zh-CN" altLang="en-US" dirty="0" smtClean="0">
                <a:sym typeface="+mn-ea"/>
              </a:rPr>
              <a:t>平凡函数依赖、完全函数依赖、部分函数依赖、传递函数依赖的定义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+mn-ea"/>
              </a:rPr>
              <a:t>码、主码、主属性、非主属性、全码定义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zh-CN" dirty="0" smtClean="0"/>
              <a:t>1NF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2NF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3NF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BCNF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4NF</a:t>
            </a:r>
            <a:r>
              <a:rPr lang="zh-CN" altLang="en-US" dirty="0" smtClean="0">
                <a:sym typeface="+mn-ea"/>
              </a:rPr>
              <a:t>定义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+mn-ea"/>
              </a:rPr>
              <a:t>多值依赖定义</a:t>
            </a:r>
            <a:endParaRPr lang="zh-CN" altLang="en-US" dirty="0" smtClean="0">
              <a:sym typeface="+mn-ea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</a:pPr>
            <a:r>
              <a:rPr lang="zh-CN" altLang="en-US" dirty="0" smtClean="0"/>
              <a:t>能够解决问题，判断候选码、判断达到第几范式和进行模式分解</a:t>
            </a:r>
            <a:endParaRPr lang="zh-CN" altLang="en-US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123950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charset="-122"/>
              </a:rPr>
              <a:t>规范化</a:t>
            </a:r>
            <a:r>
              <a:rPr lang="en-US" altLang="zh-CN" sz="3600" dirty="0" smtClean="0">
                <a:sym typeface="微软雅黑" panose="020B0503020204020204" charset="-122"/>
              </a:rPr>
              <a:t> </a:t>
            </a:r>
            <a:endParaRPr lang="zh-CN" sz="3600" dirty="0" smtClean="0">
              <a:sym typeface="微软雅黑" panose="020B0503020204020204" charset="-122"/>
            </a:endParaRP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关系模式规范化的基本步骤</a:t>
            </a:r>
            <a:endParaRPr 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 smtClean="0">
                <a:sym typeface="Calibri" panose="020F0502020204030204" pitchFamily="34" charset="0"/>
              </a:rPr>
              <a:t> </a:t>
            </a:r>
            <a:r>
              <a:rPr lang="en-US" altLang="zh-CN" sz="2400" dirty="0" smtClean="0">
                <a:sym typeface="Calibri" panose="020F0502020204030204" pitchFamily="34" charset="0"/>
              </a:rPr>
              <a:t>1NF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消除非主属性对码的部分函数依赖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2NF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非码的非平凡         ↓      消除非主属性对码的传递函数依赖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函数依赖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3NF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消除主属性对码的部分和传递函数依赖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BCNF 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消除非平凡且非函数依赖的多值依赖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    </a:t>
            </a:r>
            <a:r>
              <a:rPr lang="zh-CN" altLang="en-US" sz="2400" dirty="0" smtClean="0">
                <a:sym typeface="Calibri" panose="020F0502020204030204" pitchFamily="34" charset="0"/>
              </a:rPr>
              <a:t> </a:t>
            </a:r>
            <a:r>
              <a:rPr lang="en-US" altLang="zh-CN" sz="2400" dirty="0" smtClean="0">
                <a:sym typeface="Calibri" panose="020F0502020204030204" pitchFamily="34" charset="0"/>
              </a:rPr>
              <a:t>4NF</a:t>
            </a:r>
            <a:endParaRPr lang="zh-CN" altLang="en-US" sz="2400" dirty="0" smtClean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  <a:endParaRPr lang="zh-CN" altLang="en-US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charset="-122"/>
              </a:rPr>
              <a:t>规范化</a:t>
            </a:r>
            <a:r>
              <a:rPr lang="en-US" altLang="zh-CN" sz="3600" dirty="0" smtClean="0">
                <a:sym typeface="微软雅黑" panose="020B0503020204020204" charset="-122"/>
              </a:rPr>
              <a:t> </a:t>
            </a:r>
            <a:endParaRPr lang="zh-CN" sz="3600" dirty="0" smtClean="0">
              <a:sym typeface="微软雅黑" panose="020B0503020204020204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 smtClean="0">
                <a:sym typeface="Calibri" panose="020F0502020204030204" pitchFamily="34" charset="0"/>
              </a:rPr>
              <a:t>不能说规范化程度越高的关系模式就越好。</a:t>
            </a:r>
            <a:endParaRPr 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  <a:endParaRPr 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altLang="en-US" sz="36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数据库设计定义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数据库设计的特点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数据库的设计方法</a:t>
            </a:r>
            <a:endParaRPr lang="zh-CN" altLang="en-US" smtClean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数据库的设计的基本步骤</a:t>
            </a:r>
            <a:endParaRPr lang="zh-CN" altLang="en-US" smtClean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mtClean="0"/>
              <a:t>需求分析的任务、方法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数据字典的概念</a:t>
            </a:r>
            <a:endParaRPr lang="zh-CN" altLang="en-US" smtClean="0"/>
          </a:p>
          <a:p>
            <a:pPr>
              <a:lnSpc>
                <a:spcPct val="120000"/>
              </a:lnSpc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数据库设计</a:t>
            </a:r>
            <a:endParaRPr lang="zh-CN" altLang="en-US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数据库各级模式的形成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需求分析阶段：综合各个用户的应用需求（现实世界的需求）。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概念设计阶段：</a:t>
            </a:r>
            <a:r>
              <a:rPr lang="zh-CN" altLang="en-US" smtClean="0">
                <a:solidFill>
                  <a:srgbClr val="FF00FF"/>
                </a:solidFill>
              </a:rPr>
              <a:t>概念模式</a:t>
            </a:r>
            <a:r>
              <a:rPr lang="zh-CN" altLang="en-US" smtClean="0"/>
              <a:t>（信息世界模型），用</a:t>
            </a:r>
            <a:r>
              <a:rPr lang="en-US" altLang="zh-CN" smtClean="0"/>
              <a:t>E-R</a:t>
            </a:r>
            <a:r>
              <a:rPr lang="zh-CN" altLang="en-US" smtClean="0"/>
              <a:t>图来描述。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逻辑设计阶段：</a:t>
            </a:r>
            <a:r>
              <a:rPr lang="zh-CN" altLang="en-US" smtClean="0">
                <a:solidFill>
                  <a:srgbClr val="FF00FF"/>
                </a:solidFill>
              </a:rPr>
              <a:t>逻辑模式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FF"/>
                </a:solidFill>
              </a:rPr>
              <a:t>外模式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物理设计阶段：</a:t>
            </a:r>
            <a:r>
              <a:rPr lang="zh-CN" altLang="en-US" smtClean="0">
                <a:solidFill>
                  <a:srgbClr val="FF00FF"/>
                </a:solidFill>
              </a:rPr>
              <a:t>内模式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概念结构设计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E-R</a:t>
            </a:r>
            <a:r>
              <a:rPr lang="zh-CN" altLang="en-US" smtClean="0"/>
              <a:t>模型的基本概念和图示方法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E-R</a:t>
            </a:r>
            <a:r>
              <a:rPr lang="zh-CN" altLang="en-US" smtClean="0"/>
              <a:t>模型的设计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E-R</a:t>
            </a:r>
            <a:r>
              <a:rPr lang="zh-CN" altLang="en-US" smtClean="0"/>
              <a:t>模型转换为关系模型的方法</a:t>
            </a:r>
            <a:endParaRPr lang="zh-CN" altLang="en-US" smtClean="0"/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mtClean="0"/>
              <a:t>应用：</a:t>
            </a:r>
            <a:r>
              <a:rPr lang="zh-CN" altLang="en-US" smtClean="0">
                <a:sym typeface="+mn-ea"/>
              </a:rPr>
              <a:t>设计</a:t>
            </a:r>
            <a:r>
              <a:rPr lang="en-US" altLang="zh-CN" smtClean="0">
                <a:sym typeface="+mn-ea"/>
              </a:rPr>
              <a:t>er</a:t>
            </a:r>
            <a:r>
              <a:rPr lang="zh-CN" altLang="en-US" smtClean="0">
                <a:sym typeface="+mn-ea"/>
              </a:rPr>
              <a:t>图</a:t>
            </a:r>
            <a:endParaRPr lang="zh-CN" altLang="en-US" smtClean="0"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绪论</a:t>
            </a:r>
            <a:endParaRPr lang="zh-CN" altLang="en-US" sz="3600" dirty="0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mtClean="0"/>
              <a:t>数据库系统概述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数据库、数据库管理系统、数据库系统的定义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数据管理的主要功能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文件系统和数据库系统的比较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数据库系统的特点</a:t>
            </a:r>
            <a:endParaRPr lang="zh-CN" altLang="en-US" smtClean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2800" smtClean="0">
                <a:sym typeface="+mn-ea"/>
              </a:rPr>
              <a:t>数据模型</a:t>
            </a:r>
            <a:endParaRPr lang="zh-CN" altLang="en-US" sz="280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smtClean="0">
                <a:sym typeface="+mn-ea"/>
              </a:rPr>
              <a:t>数据模型的概念</a:t>
            </a:r>
            <a:endParaRPr lang="zh-CN" altLang="en-US" sz="280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smtClean="0">
                <a:sym typeface="+mn-ea"/>
              </a:rPr>
              <a:t>数据模型的三要素</a:t>
            </a:r>
            <a:endParaRPr lang="zh-CN" altLang="en-US" sz="280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800" smtClean="0">
                <a:sym typeface="+mn-ea"/>
              </a:rPr>
              <a:t>三种主要数据库模型</a:t>
            </a:r>
            <a:endParaRPr lang="zh-CN" altLang="en-US" sz="2800" smtClean="0"/>
          </a:p>
          <a:p>
            <a:pPr lvl="0" algn="just" eaLnBrk="1" hangingPunct="1">
              <a:lnSpc>
                <a:spcPct val="120000"/>
              </a:lnSpc>
            </a:pPr>
            <a:endParaRPr lang="zh-CN" altLang="en-US" smtClean="0"/>
          </a:p>
          <a:p>
            <a:pPr algn="just" eaLnBrk="1" hangingPunct="1">
              <a:lnSpc>
                <a:spcPct val="120000"/>
              </a:lnSpc>
            </a:pP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smtClean="0">
                <a:sym typeface="+mn-ea"/>
              </a:rPr>
              <a:t>逻辑结构设计</a:t>
            </a:r>
            <a:endParaRPr lang="en-US" altLang="zh-CN" sz="2095" smtClean="0"/>
          </a:p>
          <a:p>
            <a:pPr lvl="1">
              <a:lnSpc>
                <a:spcPct val="120000"/>
              </a:lnSpc>
            </a:pPr>
            <a:r>
              <a:rPr lang="en-US" altLang="zh-CN" sz="2095" smtClean="0">
                <a:sym typeface="+mn-ea"/>
              </a:rPr>
              <a:t>E-R</a:t>
            </a:r>
            <a:r>
              <a:rPr lang="zh-CN" altLang="en-US" sz="2095" smtClean="0">
                <a:sym typeface="+mn-ea"/>
              </a:rPr>
              <a:t>模型向关系模型转换的原则把</a:t>
            </a:r>
            <a:r>
              <a:rPr lang="en-US" altLang="zh-CN" sz="2095" smtClean="0">
                <a:sym typeface="+mn-ea"/>
              </a:rPr>
              <a:t>E-R</a:t>
            </a:r>
            <a:r>
              <a:rPr lang="zh-CN" altLang="en-US" sz="2095" smtClean="0">
                <a:sym typeface="+mn-ea"/>
              </a:rPr>
              <a:t>模型转换为关系模型的方法</a:t>
            </a:r>
            <a:endParaRPr lang="zh-CN" altLang="en-US" sz="2095" smtClean="0"/>
          </a:p>
          <a:p>
            <a:pPr marL="0" lvl="1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mtClean="0"/>
              <a:t>应用：根据</a:t>
            </a:r>
            <a:r>
              <a:rPr lang="en-US" altLang="zh-CN" smtClean="0"/>
              <a:t>er</a:t>
            </a:r>
            <a:r>
              <a:rPr lang="zh-CN" altLang="en-US" smtClean="0"/>
              <a:t>图转换关系模式</a:t>
            </a: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数据库设计</a:t>
            </a:r>
            <a:endParaRPr lang="zh-CN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物理结构设计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物理结构设计的定义和步骤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物理结构设计的内容</a:t>
            </a:r>
            <a:endParaRPr lang="zh-CN" altLang="en-US" smtClean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常用的存取方法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数据库的事实和维护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数据库编程</a:t>
            </a:r>
            <a:endParaRPr lang="zh-CN" sz="3600" dirty="0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339850"/>
            <a:ext cx="8075612" cy="4854575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zh-CN" altLang="en-US" sz="2440" smtClean="0">
                <a:sym typeface="+mn-ea"/>
              </a:rPr>
              <a:t>游标</a:t>
            </a:r>
            <a:endParaRPr lang="zh-CN" altLang="en-US" sz="2440" smtClean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090" smtClean="0">
                <a:sym typeface="+mn-ea"/>
              </a:rPr>
              <a:t>游标的定义、作用</a:t>
            </a:r>
            <a:endParaRPr lang="zh-CN" altLang="en-US" sz="2090" smtClean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090" smtClean="0"/>
              <a:t>游标的基本操作</a:t>
            </a:r>
            <a:endParaRPr lang="zh-CN" altLang="en-US" sz="2090" smtClean="0"/>
          </a:p>
          <a:p>
            <a:pPr lvl="1">
              <a:lnSpc>
                <a:spcPct val="120000"/>
              </a:lnSpc>
            </a:pPr>
            <a:r>
              <a:rPr lang="zh-CN" altLang="en-US" sz="2090" smtClean="0"/>
              <a:t>哪些语句需要使用游标</a:t>
            </a:r>
            <a:endParaRPr lang="zh-CN" altLang="en-US" sz="2090" smtClean="0"/>
          </a:p>
          <a:p>
            <a:pPr lvl="0">
              <a:lnSpc>
                <a:spcPct val="120000"/>
              </a:lnSpc>
            </a:pPr>
            <a:r>
              <a:rPr lang="zh-CN" altLang="en-US" sz="2440" smtClean="0"/>
              <a:t>存储过程、函数及其实现（实现在实验中完成）</a:t>
            </a:r>
            <a:endParaRPr lang="zh-CN" altLang="en-US" sz="2440" smtClean="0"/>
          </a:p>
          <a:p>
            <a:pPr marL="0" lvl="0" indent="0">
              <a:lnSpc>
                <a:spcPct val="120000"/>
              </a:lnSpc>
              <a:buNone/>
            </a:pPr>
            <a:endParaRPr lang="zh-CN" altLang="en-US" sz="2440" smtClean="0"/>
          </a:p>
          <a:p>
            <a:pPr marL="0" lvl="0" indent="0">
              <a:lnSpc>
                <a:spcPct val="120000"/>
              </a:lnSpc>
              <a:buNone/>
            </a:pPr>
            <a:r>
              <a:rPr lang="zh-CN" altLang="en-US" sz="2440" smtClean="0"/>
              <a:t>   </a:t>
            </a:r>
            <a:endParaRPr lang="zh-CN" altLang="en-US" sz="2440" smtClean="0"/>
          </a:p>
          <a:p>
            <a:pPr marL="0" lvl="1" indent="0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mtClean="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>
                <a:sym typeface="宋体" panose="02010600030101010101" pitchFamily="2" charset="-122"/>
              </a:rPr>
              <a:t>关系</a:t>
            </a:r>
            <a:r>
              <a:rPr lang="zh-CN" altLang="en-US" sz="3600" dirty="0" smtClean="0">
                <a:sym typeface="宋体" panose="02010600030101010101" pitchFamily="2" charset="-122"/>
              </a:rPr>
              <a:t>查询处理和查询</a:t>
            </a:r>
            <a:r>
              <a:rPr lang="zh-CN" altLang="zh-CN" sz="3600" dirty="0" smtClean="0">
                <a:sym typeface="宋体" panose="02010600030101010101" pitchFamily="2" charset="-122"/>
              </a:rPr>
              <a:t>优化</a:t>
            </a:r>
            <a:endParaRPr lang="zh-CN" altLang="en-US" sz="3600" dirty="0" smtClean="0"/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/>
              <a:t>查询处理的基本步骤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/>
              <a:t>代数优化的典型启发式规则（了解</a:t>
            </a:r>
            <a:r>
              <a:rPr lang="zh-CN" altLang="en-US" smtClean="0">
                <a:sym typeface="+mn-ea"/>
              </a:rPr>
              <a:t>优化算法</a:t>
            </a:r>
            <a:r>
              <a:rPr lang="zh-CN" altLang="en-US" smtClean="0"/>
              <a:t>）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代数优化的典型启发式规则</a:t>
            </a:r>
            <a:endParaRPr lang="zh-CN" altLang="en-US" smtClean="0"/>
          </a:p>
          <a:p>
            <a:pPr>
              <a:lnSpc>
                <a:spcPct val="120000"/>
              </a:lnSpc>
            </a:pPr>
            <a:r>
              <a:rPr lang="zh-CN" altLang="en-US" smtClean="0">
                <a:sym typeface="+mn-ea"/>
              </a:rPr>
              <a:t>物理优化的选择方法、启发式规则和机遇代价估算的优化</a:t>
            </a:r>
            <a:endParaRPr lang="zh-CN" altLang="en-US" smtClean="0"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mtClean="0"/>
          </a:p>
          <a:p>
            <a:pPr>
              <a:lnSpc>
                <a:spcPct val="12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 smtClean="0"/>
              <a:t>数据库恢复技术</a:t>
            </a:r>
            <a:endParaRPr lang="zh-CN" altLang="en-US" sz="3600" dirty="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 smtClean="0"/>
              <a:t>事务的定义和特性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</a:pPr>
            <a:r>
              <a:rPr lang="zh-CN" altLang="en-US" dirty="0" smtClean="0"/>
              <a:t>故障的种类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</a:pPr>
            <a:r>
              <a:rPr lang="zh-CN" altLang="en-US" dirty="0" smtClean="0">
                <a:sym typeface="+mn-ea"/>
              </a:rPr>
              <a:t>转储的分类</a:t>
            </a:r>
            <a:endParaRPr lang="zh-CN" altLang="en-US" dirty="0" smtClean="0">
              <a:sym typeface="+mn-ea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dirty="0" smtClean="0">
                <a:sym typeface="+mn-ea"/>
              </a:rPr>
              <a:t>恢复机制原理、建立冗余数据常用技术</a:t>
            </a:r>
            <a:endParaRPr lang="zh-CN" altLang="en-US" dirty="0" smtClean="0">
              <a:sym typeface="+mn-ea"/>
            </a:endParaRP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55588"/>
            <a:ext cx="7391400" cy="563562"/>
          </a:xfrm>
        </p:spPr>
        <p:txBody>
          <a:bodyPr/>
          <a:lstStyle/>
          <a:p>
            <a:pPr eaLnBrk="1" hangingPunct="1"/>
            <a:r>
              <a:rPr lang="zh-CN" sz="3600" dirty="0" smtClean="0"/>
              <a:t>数据库恢复技术</a:t>
            </a:r>
            <a:endParaRPr lang="zh-CN" altLang="en-US" sz="3600" dirty="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512762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dirty="0" smtClean="0">
                <a:sym typeface="+mn-ea"/>
              </a:rPr>
              <a:t>日志文件的定义作用、登记日志文件的原则</a:t>
            </a:r>
            <a:endParaRPr lang="zh-CN" altLang="en-US" dirty="0" smtClean="0">
              <a:sym typeface="+mn-ea"/>
            </a:endParaRPr>
          </a:p>
          <a:p>
            <a:pPr eaLnBrk="1" hangingPunct="1">
              <a:lnSpc>
                <a:spcPct val="180000"/>
              </a:lnSpc>
            </a:pPr>
            <a:r>
              <a:rPr lang="zh-CN" altLang="en-US" dirty="0" smtClean="0">
                <a:sym typeface="+mn-ea"/>
              </a:rPr>
              <a:t>如何进行故障恢复，三种情况分别叙述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</a:pPr>
            <a:r>
              <a:rPr lang="zh-CN" altLang="en-US" dirty="0" smtClean="0"/>
              <a:t>如何用检查点进行数据库恢复</a:t>
            </a:r>
            <a:endParaRPr lang="zh-CN" altLang="en-US" dirty="0" smtClean="0"/>
          </a:p>
          <a:p>
            <a:pPr eaLnBrk="1" hangingPunct="1">
              <a:lnSpc>
                <a:spcPct val="180000"/>
              </a:lnSpc>
            </a:pPr>
            <a:endParaRPr lang="zh-CN" altLang="en-US" dirty="0" smtClean="0"/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并发控制</a:t>
            </a:r>
            <a:endParaRPr lang="zh-CN" altLang="en-US" dirty="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数据库的并发控制以事务为单位</a:t>
            </a:r>
            <a:endParaRPr lang="zh-CN" altLang="en-US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并发操作来的数据不一致性包括哪些</a:t>
            </a:r>
            <a:endParaRPr lang="zh-CN" altLang="en-US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基本的封锁类型</a:t>
            </a:r>
            <a:endParaRPr lang="zh-CN" altLang="en-US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三级封锁协议内容和效果</a:t>
            </a:r>
            <a:endParaRPr lang="zh-CN" altLang="en-US" smtClean="0"/>
          </a:p>
          <a:p>
            <a:pPr eaLnBrk="1" hangingPunct="1">
              <a:lnSpc>
                <a:spcPct val="190000"/>
              </a:lnSpc>
            </a:pPr>
            <a:r>
              <a:rPr lang="zh-CN" altLang="en-US" smtClean="0"/>
              <a:t>活锁和死锁的定义、解决方法</a:t>
            </a:r>
            <a:endParaRPr lang="en-US" altLang="zh-CN" smtClean="0"/>
          </a:p>
          <a:p>
            <a:pPr eaLnBrk="1" hangingPunct="1">
              <a:lnSpc>
                <a:spcPct val="190000"/>
              </a:lnSpc>
            </a:pPr>
            <a:endParaRPr lang="zh-CN" altLang="en-US" smtClean="0"/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/>
              <a:t>并发控制</a:t>
            </a:r>
            <a:endParaRPr lang="zh-CN" altLang="en-US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85875"/>
            <a:ext cx="8401050" cy="4854575"/>
          </a:xfrm>
        </p:spPr>
        <p:txBody>
          <a:bodyPr/>
          <a:lstStyle/>
          <a:p>
            <a:pPr lvl="1" eaLnBrk="1" hangingPunct="1"/>
            <a:r>
              <a:rPr lang="zh-CN" altLang="en-US" dirty="0" smtClean="0"/>
              <a:t>可串行化调度定义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并发实物正确调度的准则</a:t>
            </a:r>
            <a:endParaRPr lang="zh-CN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 smtClean="0"/>
              <a:t>冲突可串行化调度（</a:t>
            </a:r>
            <a:r>
              <a:rPr lang="zh-CN" altLang="en-US" dirty="0" smtClean="0">
                <a:sym typeface="+mn-ea"/>
              </a:rPr>
              <a:t>了解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 smtClean="0"/>
              <a:t>两段锁协议的含义</a:t>
            </a:r>
            <a:endParaRPr lang="zh-CN" altLang="en-US" dirty="0" smtClean="0"/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 smtClean="0">
                <a:sym typeface="+mn-ea"/>
              </a:rPr>
              <a:t>封锁粒度的概念</a:t>
            </a:r>
            <a:endParaRPr lang="zh-CN" altLang="en-US" dirty="0" smtClean="0">
              <a:sym typeface="+mn-ea"/>
            </a:endParaRPr>
          </a:p>
          <a:p>
            <a:pPr lvl="1" eaLnBrk="1" hangingPunct="1">
              <a:spcBef>
                <a:spcPct val="60000"/>
              </a:spcBef>
            </a:pPr>
            <a:r>
              <a:rPr lang="zh-CN" altLang="en-US" dirty="0" smtClean="0">
                <a:sym typeface="+mn-ea"/>
              </a:rPr>
              <a:t>意向锁的概念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绪论</a:t>
            </a:r>
            <a:endParaRPr lang="en-US" altLang="zh-CN" sz="3600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数据库系统内部的系统结构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模式、外模式和内模式的定义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数据库系统三级模式结构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/>
              <a:t>数据库系统两层映像系统结构</a:t>
            </a:r>
            <a:endParaRPr lang="zh-CN" altLang="en-US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如何实现数据的逻辑独立性</a:t>
            </a:r>
            <a:endParaRPr lang="zh-CN" altLang="en-US" smtClean="0">
              <a:sym typeface="+mn-ea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smtClean="0">
                <a:cs typeface="+mn-ea"/>
                <a:sym typeface="+mn-ea"/>
              </a:rPr>
              <a:t>如何实现数据的物理独立性</a:t>
            </a:r>
            <a:endParaRPr lang="zh-CN" altLang="en-US" sz="280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数据库系统的组成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关系数据库系统是目前使用最广泛的数据库系统 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关系数据库系统与非关系数据库系统的区别：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关系系统只有“表”这一种数据结构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非关系数据库系统还有其他数据结构，以及对这些数据结构的操作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7772400" cy="4922838"/>
          </a:xfrm>
        </p:spPr>
        <p:txBody>
          <a:bodyPr/>
          <a:lstStyle/>
          <a:p>
            <a:pPr eaLnBrk="1" hangingPunct="1"/>
            <a:r>
              <a:rPr lang="zh-CN" altLang="en-US" smtClean="0"/>
              <a:t>关系数据结构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 </a:t>
            </a:r>
            <a:r>
              <a:rPr lang="zh-CN" altLang="en-US" smtClean="0">
                <a:latin typeface="宋体" panose="02010600030101010101" pitchFamily="2" charset="-122"/>
              </a:rPr>
              <a:t>关系中的概念</a:t>
            </a:r>
            <a:endParaRPr lang="zh-CN" altLang="en-US" smtClean="0">
              <a:latin typeface="宋体" panose="02010600030101010101" pitchFamily="2" charset="-122"/>
            </a:endParaRP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域</a:t>
            </a:r>
            <a:endParaRPr lang="zh-CN" altLang="en-US" sz="2200" smtClean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笛卡尔积</a:t>
            </a:r>
            <a:endParaRPr lang="zh-CN" altLang="en-US" sz="2200" smtClean="0"/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关系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关系，属性，元组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候选码，主码，主属性</a:t>
            </a:r>
            <a:endParaRPr lang="zh-CN" altLang="en-US" sz="2200" smtClean="0"/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基本关系的性质</a:t>
            </a:r>
            <a:endParaRPr lang="zh-CN" altLang="en-US" sz="2200" smtClean="0"/>
          </a:p>
          <a:p>
            <a:pPr lvl="1" eaLnBrk="1" hangingPunct="1"/>
            <a:r>
              <a:rPr lang="zh-CN" altLang="en-US" smtClean="0"/>
              <a:t> 关系模式的定义</a:t>
            </a:r>
            <a:endParaRPr lang="zh-CN" altLang="en-US" smtClean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mtClean="0"/>
              <a:t> 关系数据库的定义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关系数据库关系数据库</a:t>
            </a:r>
            <a:endParaRPr lang="zh-CN" altLang="en-US" sz="3600" dirty="0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关系操作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查询</a:t>
            </a:r>
            <a:endParaRPr lang="zh-CN" altLang="en-US" dirty="0" smtClean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选择、投影、连接、除、并、交、差</a:t>
            </a:r>
            <a:endParaRPr lang="zh-CN" altLang="en-US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数据更新</a:t>
            </a:r>
            <a:endParaRPr lang="zh-CN" altLang="en-US" dirty="0" smtClean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插入、删除、修改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关系数据库</a:t>
            </a:r>
            <a:endParaRPr lang="zh-CN" altLang="en-US" sz="3600" dirty="0" smtClean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关系代数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传统集合运算符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  <a:defRPr/>
            </a:pPr>
            <a:r>
              <a:rPr lang="zh-CN" altLang="en-US" dirty="0" smtClean="0"/>
              <a:t>专门的关系运算符</a:t>
            </a:r>
            <a:endParaRPr lang="zh-CN" altLang="en-US" dirty="0" smtClean="0"/>
          </a:p>
          <a:p>
            <a:pPr marL="457200" lvl="1" indent="0" eaLnBrk="1" hangingPunct="1">
              <a:lnSpc>
                <a:spcPct val="160000"/>
              </a:lnSpc>
              <a:buNone/>
              <a:defRPr/>
            </a:pPr>
            <a:r>
              <a:rPr lang="zh-CN" altLang="en-US" dirty="0" smtClean="0"/>
              <a:t>可以用关系代数进行查询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 关系数据库标准语言</a:t>
            </a:r>
            <a:r>
              <a:rPr lang="en-US" altLang="zh-CN" sz="3600" dirty="0" smtClean="0">
                <a:ea typeface="黑体" panose="02010609060101010101" pitchFamily="49" charset="-122"/>
              </a:rPr>
              <a:t>SQL</a:t>
            </a:r>
            <a:endParaRPr lang="en-US" altLang="zh-CN" sz="3600" dirty="0" smtClean="0">
              <a:ea typeface="黑体" panose="02010609060101010101" pitchFamily="49" charset="-122"/>
            </a:endParaRP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971550" y="1071245"/>
            <a:ext cx="7757795" cy="430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+mn-lt"/>
                <a:ea typeface="+mn-ea"/>
              </a:rPr>
              <a:t>SQL</a:t>
            </a:r>
            <a:r>
              <a:rPr lang="zh-CN" altLang="en-US" sz="2800" b="1" dirty="0" smtClean="0">
                <a:latin typeface="+mn-lt"/>
                <a:ea typeface="+mn-ea"/>
              </a:rPr>
              <a:t>可以分为数据定义、数据查询、数据更新、数据控制四大部分</a:t>
            </a:r>
            <a:endParaRPr lang="en-US" altLang="en-US" sz="2800" b="1" dirty="0" smtClean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lt"/>
                <a:ea typeface="+mn-ea"/>
              </a:rPr>
              <a:t>数据定义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数据</a:t>
            </a:r>
            <a:r>
              <a:rPr lang="zh-CN" altLang="en-US" sz="2800" b="1" dirty="0">
                <a:latin typeface="+mn-lt"/>
                <a:ea typeface="+mn-ea"/>
              </a:rPr>
              <a:t>查询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数据</a:t>
            </a:r>
            <a:r>
              <a:rPr lang="zh-CN" altLang="en-US" sz="2800" b="1" dirty="0">
                <a:latin typeface="+mn-lt"/>
                <a:ea typeface="+mn-ea"/>
              </a:rPr>
              <a:t>更新</a:t>
            </a:r>
            <a:endParaRPr lang="en-US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latin typeface="+mn-lt"/>
                <a:ea typeface="+mn-ea"/>
              </a:rPr>
              <a:t>空值</a:t>
            </a:r>
            <a:r>
              <a:rPr lang="zh-CN" altLang="en-US" sz="2800" b="1" dirty="0">
                <a:latin typeface="+mn-lt"/>
                <a:ea typeface="+mn-ea"/>
              </a:rPr>
              <a:t>的处理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lt"/>
                <a:ea typeface="+mn-ea"/>
              </a:rPr>
              <a:t>视图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0" indent="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None/>
            </a:pPr>
            <a:r>
              <a:rPr lang="zh-CN" altLang="en-US" sz="2800" b="1" dirty="0">
                <a:latin typeface="+mn-lt"/>
                <a:ea typeface="+mn-ea"/>
              </a:rPr>
              <a:t>可以用</a:t>
            </a:r>
            <a:r>
              <a:rPr lang="en-US" altLang="zh-CN" sz="2800" b="1" dirty="0">
                <a:latin typeface="+mn-lt"/>
                <a:ea typeface="+mn-ea"/>
              </a:rPr>
              <a:t>sql</a:t>
            </a:r>
            <a:r>
              <a:rPr lang="zh-CN" altLang="en-US" sz="2800" b="1" dirty="0">
                <a:latin typeface="+mn-lt"/>
                <a:ea typeface="+mn-ea"/>
              </a:rPr>
              <a:t>语句建表，建立视图，查询，更新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b="1" dirty="0" smtClean="0">
                <a:solidFill>
                  <a:srgbClr val="0066FF"/>
                </a:solidFill>
              </a:rPr>
              <a:t> </a:t>
            </a:r>
            <a:endParaRPr lang="zh-CN" altLang="en-US" sz="2800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/>
          <p:cNvSpPr txBox="1">
            <a:spLocks noGrp="1" noChangeArrowheads="1"/>
          </p:cNvSpPr>
          <p:nvPr/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endParaRPr lang="en-US" altLang="zh-CN" sz="1400" b="1">
              <a:solidFill>
                <a:srgbClr val="F03628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sz="3600" dirty="0" smtClean="0"/>
              <a:t>数据库安全性</a:t>
            </a:r>
            <a:endParaRPr lang="zh-CN" sz="3600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3025"/>
            <a:ext cx="8208962" cy="4678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数据库的不安全因素包括哪几个方面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实现数据库系统安全性的技术和方法有哪些</a:t>
            </a:r>
            <a:endParaRPr lang="zh-CN" altLang="en-US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存取控制技术：自主存取控制和强制存取控制</a:t>
            </a:r>
            <a:r>
              <a:rPr lang="en-US" altLang="zh-CN" smtClean="0"/>
              <a:t>,</a:t>
            </a:r>
            <a:r>
              <a:rPr lang="zh-CN" altLang="zh-CN" smtClean="0"/>
              <a:t>相应定义</a:t>
            </a:r>
            <a:endParaRPr lang="zh-CN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sym typeface="+mn-ea"/>
              </a:rPr>
              <a:t>自主存取控制：授权和收回的基本语句</a:t>
            </a:r>
            <a:endParaRPr lang="zh-CN" altLang="en-US" smtClean="0"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强制存取控制的基本实现方案</a:t>
            </a:r>
            <a:endParaRPr lang="zh-CN" altLang="en-US" smtClean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数据库系统概论 1">
    <a:dk1>
      <a:srgbClr val="000000"/>
    </a:dk1>
    <a:lt1>
      <a:srgbClr val="FFFFFF"/>
    </a:lt1>
    <a:dk2>
      <a:srgbClr val="000000"/>
    </a:dk2>
    <a:lt2>
      <a:srgbClr val="808080"/>
    </a:lt2>
    <a:accent1>
      <a:srgbClr val="CFDEF3"/>
    </a:accent1>
    <a:accent2>
      <a:srgbClr val="333399"/>
    </a:accent2>
    <a:accent3>
      <a:srgbClr val="FFFFFF"/>
    </a:accent3>
    <a:accent4>
      <a:srgbClr val="000000"/>
    </a:accent4>
    <a:accent5>
      <a:srgbClr val="E4ECF8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演示</Application>
  <PresentationFormat>全屏显示(4:3)</PresentationFormat>
  <Paragraphs>257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华文琥珀</vt:lpstr>
      <vt:lpstr>Calibri</vt:lpstr>
      <vt:lpstr>黑体</vt:lpstr>
      <vt:lpstr>Times New Roman</vt:lpstr>
      <vt:lpstr>Times-Roman</vt:lpstr>
      <vt:lpstr>隶书</vt:lpstr>
      <vt:lpstr>微软雅黑</vt:lpstr>
      <vt:lpstr>Arial Unicode MS</vt:lpstr>
      <vt:lpstr>Monotype Sorts</vt:lpstr>
      <vt:lpstr>Wingdings</vt:lpstr>
      <vt:lpstr>数据库系统概论</vt:lpstr>
      <vt:lpstr>PowerPoint 演示文稿</vt:lpstr>
      <vt:lpstr>绪论</vt:lpstr>
      <vt:lpstr>绪论</vt:lpstr>
      <vt:lpstr>关系数据库</vt:lpstr>
      <vt:lpstr>关系数据库</vt:lpstr>
      <vt:lpstr>关系数据库关系数据库</vt:lpstr>
      <vt:lpstr>关系数据库</vt:lpstr>
      <vt:lpstr> 关系数据库标准语言SQL</vt:lpstr>
      <vt:lpstr>数据库安全性</vt:lpstr>
      <vt:lpstr>数据库安全性</vt:lpstr>
      <vt:lpstr>数据库完整性</vt:lpstr>
      <vt:lpstr>数据库完整性</vt:lpstr>
      <vt:lpstr>规范化 </vt:lpstr>
      <vt:lpstr>规范化 </vt:lpstr>
      <vt:lpstr>规范化 </vt:lpstr>
      <vt:lpstr>规范化 </vt:lpstr>
      <vt:lpstr>数据库设计</vt:lpstr>
      <vt:lpstr>数据库设计</vt:lpstr>
      <vt:lpstr>数据库设计</vt:lpstr>
      <vt:lpstr>数据库设计</vt:lpstr>
      <vt:lpstr>数据库设计</vt:lpstr>
      <vt:lpstr>数据库编程</vt:lpstr>
      <vt:lpstr>关系查询处理和查询优化</vt:lpstr>
      <vt:lpstr>数据库恢复技术</vt:lpstr>
      <vt:lpstr>数据库恢复技术</vt:lpstr>
      <vt:lpstr>并发控制</vt:lpstr>
      <vt:lpstr>并发控制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96</cp:revision>
  <dcterms:created xsi:type="dcterms:W3CDTF">2018-05-21T06:37:00Z</dcterms:created>
  <dcterms:modified xsi:type="dcterms:W3CDTF">2018-05-21T11:52:08Z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2</vt:lpwstr>
  </property>
</Properties>
</file>