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8" r:id="rId3"/>
    <p:sldId id="529" r:id="rId4"/>
    <p:sldId id="530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551" r:id="rId24"/>
    <p:sldId id="552" r:id="rId25"/>
    <p:sldId id="553" r:id="rId26"/>
    <p:sldId id="554" r:id="rId27"/>
    <p:sldId id="555" r:id="rId28"/>
    <p:sldId id="556" r:id="rId29"/>
    <p:sldId id="557" r:id="rId30"/>
    <p:sldId id="558" r:id="rId31"/>
    <p:sldId id="559" r:id="rId32"/>
    <p:sldId id="560" r:id="rId33"/>
    <p:sldId id="561" r:id="rId34"/>
    <p:sldId id="562" r:id="rId35"/>
    <p:sldId id="563" r:id="rId36"/>
    <p:sldId id="564" r:id="rId37"/>
    <p:sldId id="565" r:id="rId38"/>
  </p:sldIdLst>
  <p:sldSz cx="9144000" cy="6858000" type="screen4x3"/>
  <p:notesSz cx="6833870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622" autoAdjust="0"/>
  </p:normalViewPr>
  <p:slideViewPr>
    <p:cSldViewPr snapToObjects="1">
      <p:cViewPr>
        <p:scale>
          <a:sx n="70" d="100"/>
          <a:sy n="70" d="100"/>
        </p:scale>
        <p:origin x="-2178" y="-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6EA4655-4958-4EAD-B08A-B90487EBBCA9}" type="datetimeFigureOut">
              <a:rPr lang="zh-CN" altLang="en-US"/>
            </a:fld>
            <a:endParaRPr lang="en-US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BD17F70-A2D1-4D11-B3F8-F94BCBBB4E9E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9688"/>
            <a:ext cx="2057400" cy="6234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9688"/>
            <a:ext cx="6019800" cy="6234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未命名_副本"/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405" t="12910" r="2878" b="10757"/>
          <a:stretch>
            <a:fillRect/>
          </a:stretch>
        </p:blipFill>
        <p:spPr bwMode="auto">
          <a:xfrm>
            <a:off x="-22225" y="838200"/>
            <a:ext cx="9161463" cy="578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图片2"/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22225" y="6453188"/>
            <a:ext cx="9166225" cy="398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图片2"/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22225" y="-28575"/>
            <a:ext cx="91662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9688"/>
            <a:ext cx="8229600" cy="1138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>
                <a:solidFill>
                  <a:schemeClr val="bg1"/>
                </a:solidFill>
              </a:rPr>
              <a:t>An Introduction to Database System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3080" name="WordArt 8"/>
          <p:cNvSpPr>
            <a:spLocks noChangeArrowheads="1" noChangeShapeType="1"/>
          </p:cNvSpPr>
          <p:nvPr userDrawn="1"/>
        </p:nvSpPr>
        <p:spPr bwMode="auto">
          <a:xfrm rot="-1980000">
            <a:off x="1908175" y="2205038"/>
            <a:ext cx="5337175" cy="29765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bg1"/>
                  </a:solidFill>
                  <a:round/>
                </a:ln>
                <a:noFill/>
                <a:latin typeface="华文琥珀" panose="02010800040101010101" charset="-122"/>
                <a:ea typeface="华文琥珀" panose="02010800040101010101" charset="-122"/>
              </a:rPr>
              <a:t>中国人民大学</a:t>
            </a:r>
            <a:endParaRPr lang="zh-CN" altLang="en-US" sz="3600" kern="10">
              <a:ln w="9525">
                <a:solidFill>
                  <a:schemeClr val="bg1"/>
                </a:solidFill>
                <a:round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r>
              <a:rPr lang="zh-CN" altLang="en-US" sz="3600" kern="10">
                <a:ln w="9525">
                  <a:solidFill>
                    <a:schemeClr val="bg1"/>
                  </a:solidFill>
                  <a:round/>
                </a:ln>
                <a:noFill/>
                <a:latin typeface="华文琥珀" panose="02010800040101010101" charset="-122"/>
                <a:ea typeface="华文琥珀" panose="02010800040101010101" charset="-122"/>
              </a:rPr>
              <a:t>数据库系统概论</a:t>
            </a:r>
            <a:endParaRPr lang="zh-CN" altLang="en-US" sz="3600" kern="10">
              <a:ln w="9525">
                <a:solidFill>
                  <a:schemeClr val="bg1"/>
                </a:solidFill>
                <a:round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</p:txBody>
      </p:sp>
      <p:pic>
        <p:nvPicPr>
          <p:cNvPr id="3081" name="Picture 9" descr="图片3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516813" y="4797425"/>
            <a:ext cx="1528762" cy="219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195" name="副标题 2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>
              <a:solidFill>
                <a:srgbClr val="898989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23850" y="1628775"/>
            <a:ext cx="8208963" cy="2663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zh-CN" altLang="en-US" sz="6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endParaRPr lang="en-US" altLang="zh-CN" sz="60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  <a:r>
              <a:rPr lang="zh-CN" altLang="en-US" sz="6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endParaRPr lang="en-US" altLang="zh-CN" sz="3600" b="1">
              <a:solidFill>
                <a:srgbClr val="00206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92275" y="4437063"/>
            <a:ext cx="5256213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kumimoji="1" lang="zh-CN" altLang="en-US" sz="3000" b="1" kern="0" dirty="0">
                <a:solidFill>
                  <a:srgbClr val="002060"/>
                </a:solidFill>
                <a:latin typeface="Times-Roman" charset="0"/>
                <a:ea typeface="隶书" panose="02010509060101010101" pitchFamily="49" charset="-122"/>
              </a:rPr>
              <a:t>中国人民大学信息学院</a:t>
            </a:r>
            <a:endParaRPr kumimoji="1" lang="zh-CN" altLang="en-US" sz="3000" b="1" kern="0" dirty="0">
              <a:solidFill>
                <a:srgbClr val="002060"/>
              </a:solidFill>
              <a:latin typeface="Times-Roman" charset="0"/>
              <a:ea typeface="隶书" panose="02010509060101010101" pitchFamily="49" charset="-122"/>
            </a:endParaRP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2844800" y="5373688"/>
            <a:ext cx="3530600" cy="1016000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 algn="ctr"/>
            <a:r>
              <a:rPr lang="en-US" altLang="zh-CN" sz="2000" b="1">
                <a:solidFill>
                  <a:schemeClr val="bg1"/>
                </a:solidFill>
              </a:rPr>
              <a:t>School of Information,</a:t>
            </a:r>
            <a:endParaRPr lang="en-US" altLang="zh-CN" sz="2000" b="1">
              <a:solidFill>
                <a:schemeClr val="bg1"/>
              </a:solidFill>
            </a:endParaRPr>
          </a:p>
          <a:p>
            <a:pPr marL="342900" indent="-342900" algn="ctr"/>
            <a:r>
              <a:rPr lang="en-US" altLang="zh-CN" sz="2000" b="1">
                <a:solidFill>
                  <a:schemeClr val="bg1"/>
                </a:solidFill>
              </a:rPr>
              <a:t>Renmin University of China</a:t>
            </a:r>
            <a:endParaRPr lang="en-US" altLang="zh-CN" sz="2000" b="1">
              <a:solidFill>
                <a:schemeClr val="bg1"/>
              </a:solidFill>
            </a:endParaRPr>
          </a:p>
          <a:p>
            <a:pPr marL="342900" indent="-342900" algn="ctr"/>
            <a:r>
              <a:rPr lang="en-US" altLang="zh-CN" sz="2000" b="1">
                <a:solidFill>
                  <a:schemeClr val="bg1"/>
                </a:solidFill>
              </a:rPr>
              <a:t>2014</a:t>
            </a:r>
            <a:endParaRPr lang="en-US" altLang="zh-CN" sz="2000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z="3600" dirty="0" smtClean="0"/>
              <a:t>数据库安全性</a:t>
            </a:r>
            <a:endParaRPr lang="zh-CN" sz="3600" dirty="0" smtClean="0"/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343025"/>
            <a:ext cx="8208962" cy="46783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实现数据库系统安全性的技术和方法</a:t>
            </a:r>
            <a:endParaRPr lang="zh-CN" altLang="en-US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/>
              <a:t>用户身份鉴别</a:t>
            </a:r>
            <a:endParaRPr lang="zh-CN" altLang="en-US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/>
              <a:t>存取控制技术：自主存取控制和强制存取控制</a:t>
            </a:r>
            <a:endParaRPr lang="zh-CN" altLang="en-US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/>
              <a:t>视图技术</a:t>
            </a:r>
            <a:endParaRPr lang="zh-CN" altLang="en-US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/>
              <a:t>审计技术</a:t>
            </a:r>
            <a:endParaRPr lang="en-US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/>
              <a:t>数据加密存储和加密传输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z="3600" dirty="0" smtClean="0"/>
              <a:t>数据库完整性</a:t>
            </a:r>
            <a:endParaRPr lang="zh-CN" altLang="en-US" sz="3600" dirty="0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数据库的完整性是为了保证数据库中存储的数据是正确的</a:t>
            </a:r>
            <a:endParaRPr lang="zh-CN" altLang="en-US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关系数据库管理系统完整性实现的机制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完整性约束定义机制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完整性检查机制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违背完整性约束条件时关系数据库管理系统应采取的动作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39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anose="020B0503020204020204" charset="-122"/>
              </a:rPr>
              <a:t>规范化 </a:t>
            </a:r>
            <a:endParaRPr lang="zh-CN" altLang="en-US" sz="3600" dirty="0" smtClean="0">
              <a:sym typeface="微软雅黑" panose="020B0503020204020204" charset="-122"/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46311"/>
            <a:ext cx="8258175" cy="5407025"/>
          </a:xfrm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zh-CN" dirty="0" smtClean="0"/>
              <a:t>在关系数据库中，对关系模式的基本要求是满足第一范式。</a:t>
            </a:r>
            <a:endParaRPr lang="en-US" altLang="zh-CN" dirty="0" smtClean="0"/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 smtClean="0"/>
              <a:t>规范化程度过低的关系不一定能够很好地描述现实世界</a:t>
            </a:r>
            <a:endParaRPr lang="en-US" altLang="zh-CN" dirty="0" smtClean="0"/>
          </a:p>
          <a:p>
            <a:pPr marL="800100" lvl="1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/>
              <a:t>可能存在插入异常、删除异常、修改复杂、数据冗余等问题</a:t>
            </a:r>
            <a:endParaRPr lang="en-US" altLang="zh-CN" dirty="0" smtClean="0"/>
          </a:p>
          <a:p>
            <a:pPr marL="800100" lvl="1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/>
              <a:t>解决方法就是对其进行规范化，转换成高级范式。</a:t>
            </a:r>
            <a:endParaRPr lang="en-US" altLang="zh-CN" dirty="0" smtClean="0"/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 smtClean="0"/>
              <a:t>一个低一级范式的关系模式，通过模式分解可以转换为若干个高一级范式的关系模式集合，这种过程就叫关系模式的规范化。</a:t>
            </a:r>
            <a:endParaRPr lang="zh-CN" altLang="en-US" dirty="0" smtClean="0"/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 smtClean="0"/>
              <a:t>关系数据库的规范化理论是数据库逻辑设计的工具。</a:t>
            </a:r>
            <a:endParaRPr lang="zh-CN" altLang="en-US" dirty="0" smtClean="0"/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39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600" dirty="0" smtClean="0">
                <a:sym typeface="微软雅黑" panose="020B0503020204020204" charset="-122"/>
              </a:rPr>
              <a:t>规范化</a:t>
            </a:r>
            <a:r>
              <a:rPr lang="en-US" altLang="zh-CN" sz="3600" dirty="0" smtClean="0">
                <a:sym typeface="微软雅黑" panose="020B0503020204020204" charset="-122"/>
              </a:rPr>
              <a:t> </a:t>
            </a:r>
            <a:endParaRPr lang="zh-CN" altLang="en-US" sz="3600" dirty="0" smtClean="0">
              <a:sym typeface="微软雅黑" panose="020B0503020204020204" charset="-122"/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50913"/>
            <a:ext cx="8507288" cy="540702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zh-CN" altLang="en-US" dirty="0" smtClean="0"/>
              <a:t>规范化的基本思想</a:t>
            </a:r>
            <a:endParaRPr lang="en-US" altLang="zh-CN" dirty="0" smtClean="0"/>
          </a:p>
          <a:p>
            <a:pPr marL="800100" lvl="1" indent="-342900" algn="l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/>
              <a:t>是逐步消除数据依赖中不合适的部分，使模式中的各关系模式达到某种程度的“分离”。</a:t>
            </a:r>
            <a:endParaRPr lang="en-US" altLang="zh-CN" dirty="0" smtClean="0"/>
          </a:p>
          <a:p>
            <a:pPr marL="800100" lvl="1" indent="-342900" algn="l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/>
              <a:t>即采用“一事一地”的模式设计原则</a:t>
            </a:r>
            <a:endParaRPr lang="en-US" altLang="zh-CN" dirty="0" smtClean="0"/>
          </a:p>
          <a:p>
            <a:pPr lvl="2" algn="l" eaLnBrk="1" hangingPunct="1">
              <a:lnSpc>
                <a:spcPct val="120000"/>
              </a:lnSpc>
              <a:spcBef>
                <a:spcPts val="60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让一个关系描述一个概念、一个实体或者实体间的一种联系。</a:t>
            </a:r>
            <a:endParaRPr lang="zh-CN" altLang="en-US" dirty="0" smtClean="0"/>
          </a:p>
          <a:p>
            <a:pPr lvl="2" algn="l" eaLnBrk="1" hangingPunct="1">
              <a:lnSpc>
                <a:spcPct val="120000"/>
              </a:lnSpc>
              <a:spcBef>
                <a:spcPts val="60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若多于一个概念就把它“分离”出去。</a:t>
            </a:r>
            <a:endParaRPr lang="en-US" altLang="zh-CN" dirty="0" smtClean="0"/>
          </a:p>
          <a:p>
            <a:pPr marL="800100" lvl="1" indent="-342900" algn="l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/>
              <a:t>因此 规范化实质上是概念的单一化。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601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457201" y="1123950"/>
            <a:ext cx="8579296" cy="4683125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8">
                <a:srgbClr val="E3FEBF"/>
              </a:gs>
              <a:gs pos="100000">
                <a:srgbClr val="F4FEE6"/>
              </a:gs>
            </a:gsLst>
            <a:lin ang="5400000" scaled="1"/>
          </a:gradFill>
          <a:ln w="9525">
            <a:solidFill>
              <a:srgbClr val="9BBB59"/>
            </a:solidFill>
            <a:miter lim="800000"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anose="020B0503020204020204" charset="-122"/>
              </a:rPr>
              <a:t>规范化</a:t>
            </a:r>
            <a:r>
              <a:rPr lang="en-US" altLang="zh-CN" sz="3600" dirty="0" smtClean="0">
                <a:sym typeface="微软雅黑" panose="020B0503020204020204" charset="-122"/>
              </a:rPr>
              <a:t> </a:t>
            </a:r>
            <a:endParaRPr lang="zh-CN" sz="3600" dirty="0" smtClean="0">
              <a:sym typeface="微软雅黑" panose="020B0503020204020204" charset="-122"/>
            </a:endParaRPr>
          </a:p>
        </p:txBody>
      </p:sp>
      <p:sp>
        <p:nvSpPr>
          <p:cNvPr id="860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686800" cy="4854575"/>
          </a:xfrm>
        </p:spPr>
        <p:txBody>
          <a:bodyPr/>
          <a:lstStyle/>
          <a:p>
            <a:pPr marL="342900" indent="-342900" algn="l"/>
            <a:r>
              <a:rPr lang="zh-CN" altLang="en-US" sz="2400" dirty="0" smtClean="0">
                <a:sym typeface="Calibri" panose="020F0502020204030204" pitchFamily="34" charset="0"/>
              </a:rPr>
              <a:t>关系模式规范化的基本步骤</a:t>
            </a:r>
            <a:endParaRPr 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sz="2400" dirty="0" smtClean="0">
                <a:sym typeface="Calibri" panose="020F0502020204030204" pitchFamily="34" charset="0"/>
              </a:rPr>
              <a:t>                             </a:t>
            </a:r>
            <a:r>
              <a:rPr lang="zh-CN" altLang="en-US" sz="2400" dirty="0" smtClean="0">
                <a:sym typeface="Calibri" panose="020F0502020204030204" pitchFamily="34" charset="0"/>
              </a:rPr>
              <a:t> </a:t>
            </a:r>
            <a:r>
              <a:rPr lang="en-US" altLang="zh-CN" sz="2400" dirty="0" smtClean="0">
                <a:sym typeface="Calibri" panose="020F0502020204030204" pitchFamily="34" charset="0"/>
              </a:rPr>
              <a:t>1NF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 smtClean="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 dirty="0" smtClean="0">
                <a:sym typeface="Calibri" panose="020F0502020204030204" pitchFamily="34" charset="0"/>
              </a:rPr>
              <a:t>消除非主属性对码的部分函数依赖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zh-CN" altLang="en-US" sz="2400" dirty="0" smtClean="0">
                <a:sym typeface="Calibri" panose="020F0502020204030204" pitchFamily="34" charset="0"/>
              </a:rPr>
              <a:t>消除决定因素        </a:t>
            </a:r>
            <a:r>
              <a:rPr lang="en-US" altLang="zh-CN" sz="2400" dirty="0" smtClean="0">
                <a:sym typeface="Calibri" panose="020F0502020204030204" pitchFamily="34" charset="0"/>
              </a:rPr>
              <a:t>2NF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zh-CN" altLang="en-US" sz="2400" dirty="0" smtClean="0">
                <a:sym typeface="Calibri" panose="020F0502020204030204" pitchFamily="34" charset="0"/>
              </a:rPr>
              <a:t>非码的非平凡         ↓      消除非主属性对码的传递函数依赖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zh-CN" altLang="en-US" sz="2400" dirty="0" smtClean="0">
                <a:sym typeface="Calibri" panose="020F0502020204030204" pitchFamily="34" charset="0"/>
              </a:rPr>
              <a:t>函数依赖               </a:t>
            </a:r>
            <a:r>
              <a:rPr lang="en-US" altLang="zh-CN" sz="2400" dirty="0" smtClean="0">
                <a:sym typeface="Calibri" panose="020F0502020204030204" pitchFamily="34" charset="0"/>
              </a:rPr>
              <a:t>3NF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 smtClean="0">
                <a:sym typeface="Calibri" panose="020F0502020204030204" pitchFamily="34" charset="0"/>
              </a:rPr>
              <a:t>                	         ↓      </a:t>
            </a:r>
            <a:r>
              <a:rPr lang="zh-CN" altLang="en-US" sz="2400" dirty="0" smtClean="0">
                <a:sym typeface="Calibri" panose="020F0502020204030204" pitchFamily="34" charset="0"/>
              </a:rPr>
              <a:t>消除主属性对码的部分和传递函数依赖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zh-CN" altLang="en-US" sz="2400" dirty="0" smtClean="0">
                <a:sym typeface="Calibri" panose="020F0502020204030204" pitchFamily="34" charset="0"/>
              </a:rPr>
              <a:t>                             </a:t>
            </a:r>
            <a:r>
              <a:rPr lang="en-US" altLang="zh-CN" sz="2400" dirty="0" smtClean="0">
                <a:sym typeface="Calibri" panose="020F0502020204030204" pitchFamily="34" charset="0"/>
              </a:rPr>
              <a:t>BCNF 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 smtClean="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 dirty="0" smtClean="0">
                <a:sym typeface="Calibri" panose="020F0502020204030204" pitchFamily="34" charset="0"/>
              </a:rPr>
              <a:t>消除非平凡且非函数依赖的多值依赖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zh-CN" altLang="en-US" sz="2400" dirty="0" smtClean="0">
                <a:sym typeface="Calibri" panose="020F0502020204030204" pitchFamily="34" charset="0"/>
              </a:rPr>
              <a:t>                        </a:t>
            </a:r>
            <a:r>
              <a:rPr lang="en-US" altLang="zh-CN" sz="2400" dirty="0" smtClean="0">
                <a:sym typeface="Calibri" panose="020F0502020204030204" pitchFamily="34" charset="0"/>
              </a:rPr>
              <a:t>    </a:t>
            </a:r>
            <a:r>
              <a:rPr lang="zh-CN" altLang="en-US" sz="2400" dirty="0" smtClean="0">
                <a:sym typeface="Calibri" panose="020F0502020204030204" pitchFamily="34" charset="0"/>
              </a:rPr>
              <a:t> </a:t>
            </a:r>
            <a:r>
              <a:rPr lang="en-US" altLang="zh-CN" sz="2400" dirty="0" smtClean="0">
                <a:sym typeface="Calibri" panose="020F0502020204030204" pitchFamily="34" charset="0"/>
              </a:rPr>
              <a:t>4NF</a:t>
            </a:r>
            <a:endParaRPr lang="zh-CN" altLang="en-US" sz="2400" dirty="0" smtClean="0">
              <a:sym typeface="Calibri" panose="020F0502020204030204" pitchFamily="34" charset="0"/>
            </a:endParaRPr>
          </a:p>
        </p:txBody>
      </p:sp>
      <p:sp>
        <p:nvSpPr>
          <p:cNvPr id="86023" name="Line 4"/>
          <p:cNvSpPr>
            <a:spLocks noChangeShapeType="1"/>
          </p:cNvSpPr>
          <p:nvPr/>
        </p:nvSpPr>
        <p:spPr bwMode="auto">
          <a:xfrm flipH="1">
            <a:off x="2554189" y="1795463"/>
            <a:ext cx="1587" cy="278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122066" y="4665663"/>
            <a:ext cx="793750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5" name="TextBox 1"/>
          <p:cNvSpPr>
            <a:spLocks noChangeArrowheads="1"/>
          </p:cNvSpPr>
          <p:nvPr/>
        </p:nvSpPr>
        <p:spPr bwMode="auto">
          <a:xfrm>
            <a:off x="3131840" y="5939988"/>
            <a:ext cx="302577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b="1" dirty="0">
                <a:solidFill>
                  <a:srgbClr val="000000"/>
                </a:solidFill>
                <a:sym typeface="Arial" panose="020B0604020202020204" pitchFamily="34" charset="0"/>
              </a:rPr>
              <a:t>6.8 </a:t>
            </a:r>
            <a:r>
              <a:rPr lang="zh-CN" altLang="en-US" b="1" dirty="0">
                <a:solidFill>
                  <a:srgbClr val="000000"/>
                </a:solidFill>
                <a:sym typeface="Arial" panose="020B0604020202020204" pitchFamily="34" charset="0"/>
              </a:rPr>
              <a:t>规范化过程</a:t>
            </a:r>
            <a:endParaRPr lang="zh-CN" altLang="en-US" b="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704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anose="020B0503020204020204" charset="-122"/>
              </a:rPr>
              <a:t>规范化</a:t>
            </a:r>
            <a:r>
              <a:rPr lang="en-US" altLang="zh-CN" sz="3600" dirty="0" smtClean="0">
                <a:sym typeface="微软雅黑" panose="020B0503020204020204" charset="-122"/>
              </a:rPr>
              <a:t> </a:t>
            </a:r>
            <a:endParaRPr lang="zh-CN" sz="3600" dirty="0" smtClean="0">
              <a:sym typeface="微软雅黑" panose="020B0503020204020204" charset="-122"/>
            </a:endParaRPr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dirty="0" smtClean="0">
                <a:sym typeface="Calibri" panose="020F0502020204030204" pitchFamily="34" charset="0"/>
              </a:rPr>
              <a:t>不能说规范化程度越高的关系模式就越好。</a:t>
            </a:r>
            <a:endParaRPr lang="zh-CN" dirty="0" smtClean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dirty="0" smtClean="0">
                <a:sym typeface="Calibri" panose="020F0502020204030204" pitchFamily="34" charset="0"/>
              </a:rPr>
              <a:t>必须对现实世界的实际情况和用户应用需求作进一步分析，确定一个合适的、能够反映现实世界的模式。</a:t>
            </a:r>
            <a:endParaRPr lang="zh-CN" dirty="0" smtClean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dirty="0" smtClean="0">
                <a:sym typeface="Calibri" panose="020F0502020204030204" pitchFamily="34" charset="0"/>
              </a:rPr>
              <a:t>上面的规范化步骤可以在其中任何一步终止。</a:t>
            </a:r>
            <a:endParaRPr 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/>
              <a:t>数据库设计</a:t>
            </a:r>
            <a:endParaRPr lang="zh-CN" altLang="en-US" sz="3600" dirty="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数据库的设计过程</a:t>
            </a:r>
            <a:endParaRPr lang="zh-CN" altLang="en-US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需求分析</a:t>
            </a:r>
            <a:endParaRPr lang="zh-CN" altLang="en-US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概念结构设计</a:t>
            </a:r>
            <a:endParaRPr lang="zh-CN" altLang="en-US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逻辑结构设计</a:t>
            </a:r>
            <a:endParaRPr lang="zh-CN" altLang="en-US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物理结构设计</a:t>
            </a:r>
            <a:endParaRPr lang="zh-CN" altLang="en-US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数据库实施</a:t>
            </a:r>
            <a:endParaRPr lang="zh-CN" altLang="en-US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数据库运行维护</a:t>
            </a:r>
            <a:endParaRPr lang="zh-CN" altLang="en-US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设计过程中往往还会有许多反复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/>
              <a:t>数据库设计</a:t>
            </a:r>
            <a:endParaRPr lang="zh-CN" altLang="en-US" dirty="0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9974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数据库各级模式的形成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需求分析阶段：综合各个用户的应用需求（现实世界的需求）。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概念设计阶段：</a:t>
            </a:r>
            <a:r>
              <a:rPr lang="zh-CN" altLang="en-US" smtClean="0">
                <a:solidFill>
                  <a:srgbClr val="FF00FF"/>
                </a:solidFill>
              </a:rPr>
              <a:t>概念模式</a:t>
            </a:r>
            <a:r>
              <a:rPr lang="zh-CN" altLang="en-US" smtClean="0"/>
              <a:t>（信息世界模型），用</a:t>
            </a:r>
            <a:r>
              <a:rPr lang="en-US" altLang="zh-CN" smtClean="0"/>
              <a:t>E-R</a:t>
            </a:r>
            <a:r>
              <a:rPr lang="zh-CN" altLang="en-US" smtClean="0"/>
              <a:t>图来描述。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逻辑设计阶段：</a:t>
            </a:r>
            <a:r>
              <a:rPr lang="zh-CN" altLang="en-US" smtClean="0">
                <a:solidFill>
                  <a:srgbClr val="FF00FF"/>
                </a:solidFill>
              </a:rPr>
              <a:t>逻辑模式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FF"/>
                </a:solidFill>
              </a:rPr>
              <a:t>外模式</a:t>
            </a:r>
            <a:r>
              <a:rPr lang="zh-CN" altLang="en-US" smtClean="0"/>
              <a:t>。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物理设计阶段：</a:t>
            </a:r>
            <a:r>
              <a:rPr lang="zh-CN" altLang="en-US" smtClean="0">
                <a:solidFill>
                  <a:srgbClr val="FF00FF"/>
                </a:solidFill>
              </a:rPr>
              <a:t>内模式</a:t>
            </a:r>
            <a:r>
              <a:rPr lang="zh-CN" altLang="en-US" smtClean="0"/>
              <a:t>。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/>
              <a:t>数据库设计</a:t>
            </a:r>
            <a:endParaRPr lang="zh-CN" sz="3600" dirty="0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339850"/>
            <a:ext cx="8075612" cy="4854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概念结构设计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en-US" altLang="zh-CN" smtClean="0"/>
              <a:t>E-R</a:t>
            </a:r>
            <a:r>
              <a:rPr lang="zh-CN" altLang="en-US" smtClean="0"/>
              <a:t>模型的基本概念和图示方法</a:t>
            </a:r>
            <a:endParaRPr lang="en-US" smtClean="0"/>
          </a:p>
          <a:p>
            <a:pPr lvl="1">
              <a:lnSpc>
                <a:spcPct val="120000"/>
              </a:lnSpc>
            </a:pPr>
            <a:r>
              <a:rPr lang="en-US" altLang="zh-CN" smtClean="0"/>
              <a:t>E-R</a:t>
            </a:r>
            <a:r>
              <a:rPr lang="zh-CN" altLang="en-US" smtClean="0"/>
              <a:t>模型的设计</a:t>
            </a:r>
            <a:endParaRPr lang="en-US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把</a:t>
            </a:r>
            <a:r>
              <a:rPr lang="en-US" altLang="zh-CN" smtClean="0"/>
              <a:t>E-R</a:t>
            </a:r>
            <a:r>
              <a:rPr lang="zh-CN" altLang="en-US" smtClean="0"/>
              <a:t>模型转换为关系模型的方法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 smtClean="0">
                <a:sym typeface="宋体" panose="02010600030101010101" pitchFamily="2" charset="-122"/>
              </a:rPr>
              <a:t>关系</a:t>
            </a:r>
            <a:r>
              <a:rPr lang="zh-CN" altLang="en-US" sz="3600" dirty="0" smtClean="0">
                <a:sym typeface="宋体" panose="02010600030101010101" pitchFamily="2" charset="-122"/>
              </a:rPr>
              <a:t>查询处理和查询</a:t>
            </a:r>
            <a:r>
              <a:rPr lang="zh-CN" altLang="zh-CN" sz="3600" dirty="0" smtClean="0">
                <a:sym typeface="宋体" panose="02010600030101010101" pitchFamily="2" charset="-122"/>
              </a:rPr>
              <a:t>优化</a:t>
            </a:r>
            <a:endParaRPr lang="zh-CN" altLang="en-US" sz="3600" dirty="0" smtClean="0"/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查询处理是关系数据库管理系统的核心，查询优化技术是查询处理的关键技术 </a:t>
            </a:r>
            <a:endParaRPr lang="zh-CN" altLang="en-US" smtClean="0"/>
          </a:p>
          <a:p>
            <a:pPr>
              <a:lnSpc>
                <a:spcPct val="120000"/>
              </a:lnSpc>
            </a:pPr>
            <a:r>
              <a:rPr lang="zh-CN" altLang="en-US" smtClean="0"/>
              <a:t>本章主要内容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查询处理过程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查询优化</a:t>
            </a:r>
            <a:endParaRPr lang="en-US" altLang="zh-CN" smtClean="0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mtClean="0"/>
              <a:t>代数优化</a:t>
            </a:r>
            <a:endParaRPr lang="en-US" altLang="zh-CN" smtClean="0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mtClean="0"/>
              <a:t>物理优化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查询执行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4572000" y="1571625"/>
            <a:ext cx="2016125" cy="1785938"/>
          </a:xfrm>
          <a:prstGeom prst="wedgeRoundRectCallout">
            <a:avLst>
              <a:gd name="adj1" fmla="val -117625"/>
              <a:gd name="adj2" fmla="val 35315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</a:ln>
        </p:spPr>
        <p:txBody>
          <a:bodyPr wrap="none" tIns="72000" anchor="ctr"/>
          <a:lstStyle/>
          <a:p>
            <a:pPr marL="342900" indent="-342900"/>
            <a:r>
              <a:rPr lang="zh-CN" altLang="en-US" sz="2400" b="1"/>
              <a:t>查询分析</a:t>
            </a:r>
            <a:endParaRPr lang="en-US" altLang="zh-CN" sz="2400" b="1"/>
          </a:p>
          <a:p>
            <a:pPr marL="342900" indent="-342900"/>
            <a:r>
              <a:rPr lang="zh-CN" altLang="en-US" sz="2400" b="1"/>
              <a:t>查询检查</a:t>
            </a:r>
            <a:endParaRPr lang="en-US" altLang="zh-CN" sz="2400" b="1"/>
          </a:p>
          <a:p>
            <a:pPr marL="342900" indent="-342900"/>
            <a:r>
              <a:rPr lang="zh-CN" altLang="en-US" sz="2400" b="1"/>
              <a:t>查询优化</a:t>
            </a:r>
            <a:endParaRPr lang="en-US" altLang="zh-CN" sz="2400" b="1"/>
          </a:p>
          <a:p>
            <a:pPr marL="342900" indent="-342900"/>
            <a:r>
              <a:rPr lang="zh-CN" altLang="en-US" sz="2400" b="1"/>
              <a:t>查询执行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绪论</a:t>
            </a:r>
            <a:endParaRPr lang="zh-CN" altLang="en-US" sz="3600" dirty="0" smtClean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mtClean="0"/>
              <a:t>数据库系统概述</a:t>
            </a:r>
            <a:endParaRPr lang="zh-CN" altLang="en-US" smtClean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数据库的基本概念</a:t>
            </a:r>
            <a:endParaRPr lang="zh-CN" altLang="en-US" smtClean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数据管理的发展过程</a:t>
            </a:r>
            <a:endParaRPr lang="en-US" altLang="zh-CN" smtClean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数据库系统的特点</a:t>
            </a:r>
            <a:endParaRPr lang="zh-CN" altLang="en-US" smtClean="0"/>
          </a:p>
          <a:p>
            <a:pPr algn="just" eaLnBrk="1" hangingPunct="1">
              <a:lnSpc>
                <a:spcPct val="120000"/>
              </a:lnSpc>
            </a:pPr>
            <a:r>
              <a:rPr lang="zh-CN" altLang="en-US" smtClean="0"/>
              <a:t>数据模型</a:t>
            </a:r>
            <a:endParaRPr lang="zh-CN" altLang="en-US" smtClean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数据模型的三要素</a:t>
            </a:r>
            <a:endParaRPr lang="zh-CN" altLang="en-US" smtClean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三种主要数据库模型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 smtClean="0">
                <a:sym typeface="宋体" panose="02010600030101010101" pitchFamily="2" charset="-122"/>
              </a:rPr>
              <a:t>关系</a:t>
            </a:r>
            <a:r>
              <a:rPr lang="zh-CN" altLang="en-US" sz="3600" dirty="0" smtClean="0">
                <a:sym typeface="宋体" panose="02010600030101010101" pitchFamily="2" charset="-122"/>
              </a:rPr>
              <a:t>查询处理和查询</a:t>
            </a:r>
            <a:r>
              <a:rPr lang="zh-CN" altLang="zh-CN" sz="3600" dirty="0" smtClean="0">
                <a:sym typeface="宋体" panose="02010600030101010101" pitchFamily="2" charset="-122"/>
              </a:rPr>
              <a:t>优化</a:t>
            </a:r>
            <a:endParaRPr lang="zh-CN" altLang="en-US" sz="3600" dirty="0" smtClean="0"/>
          </a:p>
        </p:txBody>
      </p:sp>
      <p:sp>
        <p:nvSpPr>
          <p:cNvPr id="103427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查询处理是关系数据库管理系统的核心，查询优化技术是查询处理的关键技术 </a:t>
            </a:r>
            <a:endParaRPr lang="zh-CN" altLang="en-US" smtClean="0"/>
          </a:p>
          <a:p>
            <a:pPr>
              <a:lnSpc>
                <a:spcPct val="120000"/>
              </a:lnSpc>
            </a:pPr>
            <a:r>
              <a:rPr lang="zh-CN" altLang="en-US" smtClean="0"/>
              <a:t>本章主要内容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查询处理过程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查询优化</a:t>
            </a:r>
            <a:endParaRPr lang="en-US" altLang="zh-CN" smtClean="0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mtClean="0"/>
              <a:t>代数优化</a:t>
            </a:r>
            <a:endParaRPr lang="en-US" altLang="zh-CN" smtClean="0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mtClean="0"/>
              <a:t>物理优化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查询执行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103428" name="圆角矩形标注 5"/>
          <p:cNvSpPr>
            <a:spLocks noChangeArrowheads="1"/>
          </p:cNvSpPr>
          <p:nvPr/>
        </p:nvSpPr>
        <p:spPr bwMode="auto">
          <a:xfrm>
            <a:off x="3857625" y="3360738"/>
            <a:ext cx="2500313" cy="428625"/>
          </a:xfrm>
          <a:prstGeom prst="wedgeRoundRectCallout">
            <a:avLst>
              <a:gd name="adj1" fmla="val -88056"/>
              <a:gd name="adj2" fmla="val 112167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</a:ln>
        </p:spPr>
        <p:txBody>
          <a:bodyPr wrap="none" tIns="288000" anchor="ctr"/>
          <a:lstStyle/>
          <a:p>
            <a:pPr marL="342900" lvl="3" indent="-342900"/>
            <a:r>
              <a:rPr lang="zh-CN" altLang="en-US" sz="2400" b="1"/>
              <a:t>启发式代数优化</a:t>
            </a:r>
            <a:endParaRPr lang="zh-CN" altLang="en-US" sz="2400" b="1"/>
          </a:p>
          <a:p>
            <a:pPr marL="342900" indent="-34290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 smtClean="0">
                <a:sym typeface="宋体" panose="02010600030101010101" pitchFamily="2" charset="-122"/>
              </a:rPr>
              <a:t>关系</a:t>
            </a:r>
            <a:r>
              <a:rPr lang="zh-CN" altLang="en-US" sz="3600" dirty="0" smtClean="0">
                <a:sym typeface="宋体" panose="02010600030101010101" pitchFamily="2" charset="-122"/>
              </a:rPr>
              <a:t>查询处理和查询</a:t>
            </a:r>
            <a:r>
              <a:rPr lang="zh-CN" altLang="zh-CN" sz="3600" dirty="0" smtClean="0">
                <a:sym typeface="宋体" panose="02010600030101010101" pitchFamily="2" charset="-122"/>
              </a:rPr>
              <a:t>优化</a:t>
            </a:r>
            <a:endParaRPr lang="zh-CN" altLang="en-US" sz="3600" dirty="0" smtClean="0"/>
          </a:p>
        </p:txBody>
      </p:sp>
      <p:sp>
        <p:nvSpPr>
          <p:cNvPr id="104451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查询处理是关系数据库管理系统的核心，查询优化技术是查询处理的关键技术 </a:t>
            </a:r>
            <a:endParaRPr lang="zh-CN" altLang="en-US" smtClean="0"/>
          </a:p>
          <a:p>
            <a:pPr>
              <a:lnSpc>
                <a:spcPct val="120000"/>
              </a:lnSpc>
            </a:pPr>
            <a:r>
              <a:rPr lang="zh-CN" altLang="en-US" smtClean="0"/>
              <a:t>本章主要内容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查询处理过程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查询优化</a:t>
            </a:r>
            <a:endParaRPr lang="en-US" altLang="zh-CN" smtClean="0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mtClean="0"/>
              <a:t>代数优化</a:t>
            </a:r>
            <a:endParaRPr lang="en-US" altLang="zh-CN" smtClean="0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mtClean="0"/>
              <a:t>物理优化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查询执行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6" name="圆角矩形标注 5"/>
          <p:cNvSpPr/>
          <p:nvPr/>
        </p:nvSpPr>
        <p:spPr bwMode="auto">
          <a:xfrm>
            <a:off x="3857625" y="3221038"/>
            <a:ext cx="3643313" cy="1000125"/>
          </a:xfrm>
          <a:prstGeom prst="wedgeRoundRectCallout">
            <a:avLst>
              <a:gd name="adj1" fmla="val -76729"/>
              <a:gd name="adj2" fmla="val 78718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73333"/>
                  <a:invGamma/>
                </a:srgbClr>
              </a:gs>
            </a:gsLst>
            <a:lin ang="5400000" scaled="1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tIns="540000" anchor="ctr"/>
          <a:lstStyle/>
          <a:p>
            <a:pPr marL="0" lvl="3">
              <a:defRPr/>
            </a:pPr>
            <a:r>
              <a:rPr lang="zh-CN" altLang="en-US" sz="2400" b="1" dirty="0"/>
              <a:t>基于规则的存取路径优化</a:t>
            </a:r>
            <a:endParaRPr lang="zh-CN" altLang="en-US" sz="2400" b="1" dirty="0"/>
          </a:p>
          <a:p>
            <a:pPr marL="342900" lvl="3" indent="-342900">
              <a:defRPr/>
            </a:pPr>
            <a:r>
              <a:rPr lang="zh-CN" altLang="en-US" sz="2400" b="1" dirty="0"/>
              <a:t>基于代价的优化</a:t>
            </a:r>
            <a:endParaRPr lang="zh-CN" altLang="en-US" sz="2400" b="1" dirty="0"/>
          </a:p>
          <a:p>
            <a:pPr marL="342900" lvl="3" indent="-342900">
              <a:defRPr/>
            </a:pPr>
            <a:endParaRPr lang="zh-CN" altLang="en-US" sz="2400" dirty="0"/>
          </a:p>
          <a:p>
            <a:pPr marL="342900" indent="-342900"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 smtClean="0">
                <a:sym typeface="宋体" panose="02010600030101010101" pitchFamily="2" charset="-122"/>
              </a:rPr>
              <a:t>关系</a:t>
            </a:r>
            <a:r>
              <a:rPr lang="zh-CN" altLang="en-US" sz="3600" dirty="0" smtClean="0">
                <a:sym typeface="宋体" panose="02010600030101010101" pitchFamily="2" charset="-122"/>
              </a:rPr>
              <a:t>查询处理和查询</a:t>
            </a:r>
            <a:r>
              <a:rPr lang="zh-CN" altLang="zh-CN" sz="3600" dirty="0" smtClean="0">
                <a:sym typeface="宋体" panose="02010600030101010101" pitchFamily="2" charset="-122"/>
              </a:rPr>
              <a:t>优化</a:t>
            </a:r>
            <a:endParaRPr lang="zh-CN" altLang="en-US" sz="3600" dirty="0" smtClean="0"/>
          </a:p>
        </p:txBody>
      </p:sp>
      <p:sp>
        <p:nvSpPr>
          <p:cNvPr id="105475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查询处理是关系数据库管理系统的核心，查询优化技术是查询处理的关键技术 </a:t>
            </a:r>
            <a:endParaRPr lang="zh-CN" altLang="en-US" smtClean="0"/>
          </a:p>
          <a:p>
            <a:pPr>
              <a:lnSpc>
                <a:spcPct val="120000"/>
              </a:lnSpc>
            </a:pPr>
            <a:r>
              <a:rPr lang="zh-CN" altLang="en-US" smtClean="0"/>
              <a:t>本章主要内容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查询处理过程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查询优化</a:t>
            </a:r>
            <a:endParaRPr lang="en-US" altLang="zh-CN" smtClean="0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mtClean="0"/>
              <a:t>代数优化</a:t>
            </a:r>
            <a:endParaRPr lang="en-US" altLang="zh-CN" smtClean="0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mtClean="0"/>
              <a:t>物理优化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查询执行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105476" name="圆角矩形标注 5"/>
          <p:cNvSpPr>
            <a:spLocks noChangeArrowheads="1"/>
          </p:cNvSpPr>
          <p:nvPr/>
        </p:nvSpPr>
        <p:spPr bwMode="auto">
          <a:xfrm>
            <a:off x="3563938" y="3721100"/>
            <a:ext cx="2879725" cy="1000125"/>
          </a:xfrm>
          <a:prstGeom prst="wedgeRoundRectCallout">
            <a:avLst>
              <a:gd name="adj1" fmla="val -76727"/>
              <a:gd name="adj2" fmla="val 78718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</a:ln>
        </p:spPr>
        <p:txBody>
          <a:bodyPr wrap="none" tIns="540000" anchor="ctr"/>
          <a:lstStyle/>
          <a:p>
            <a:pPr marL="342900" lvl="3" indent="-342900"/>
            <a:r>
              <a:rPr lang="zh-CN" altLang="en-US" sz="2400" b="1"/>
              <a:t>自顶向下执行方式</a:t>
            </a:r>
            <a:endParaRPr lang="en-US" altLang="zh-CN" sz="2400" b="1"/>
          </a:p>
          <a:p>
            <a:pPr marL="342900" lvl="3" indent="-342900"/>
            <a:r>
              <a:rPr lang="zh-CN" altLang="en-US" sz="2400" b="1"/>
              <a:t>自底向上执行方式</a:t>
            </a:r>
            <a:endParaRPr lang="zh-CN" altLang="en-US" sz="2400" b="1"/>
          </a:p>
          <a:p>
            <a:pPr marL="342900" indent="-34290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 smtClean="0">
                <a:sym typeface="宋体" panose="02010600030101010101" pitchFamily="2" charset="-122"/>
              </a:rPr>
              <a:t>关系</a:t>
            </a:r>
            <a:r>
              <a:rPr lang="zh-CN" altLang="en-US" sz="3600" dirty="0" smtClean="0">
                <a:sym typeface="宋体" panose="02010600030101010101" pitchFamily="2" charset="-122"/>
              </a:rPr>
              <a:t>查询处理和查询</a:t>
            </a:r>
            <a:r>
              <a:rPr lang="zh-CN" altLang="zh-CN" sz="3600" dirty="0" smtClean="0">
                <a:sym typeface="宋体" panose="02010600030101010101" pitchFamily="2" charset="-122"/>
              </a:rPr>
              <a:t>优化</a:t>
            </a:r>
            <a:endParaRPr lang="zh-CN" altLang="en-US" sz="3600" dirty="0" smtClean="0"/>
          </a:p>
        </p:txBody>
      </p:sp>
      <p:sp>
        <p:nvSpPr>
          <p:cNvPr id="1064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比较复杂的查询，尤其是涉及连接和嵌套的查询</a:t>
            </a:r>
            <a:endParaRPr lang="zh-CN" altLang="en-US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不要把优化的任务全部放在关系数据库管理系统上</a:t>
            </a:r>
            <a:endParaRPr lang="zh-CN" altLang="en-US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应该找出关系数据库管理系统的优化规律，以写出适合关系数据库管理系统自动优化的</a:t>
            </a:r>
            <a:r>
              <a:rPr lang="en-US" altLang="zh-CN" smtClean="0"/>
              <a:t>SQL</a:t>
            </a:r>
            <a:r>
              <a:rPr lang="zh-CN" altLang="en-US" smtClean="0"/>
              <a:t>语句 </a:t>
            </a:r>
            <a:endParaRPr lang="zh-CN" altLang="en-US" smtClean="0"/>
          </a:p>
          <a:p>
            <a:pPr lvl="1">
              <a:lnSpc>
                <a:spcPct val="120000"/>
              </a:lnSpc>
            </a:pPr>
            <a:endParaRPr lang="zh-CN" altLang="en-US" smtClean="0"/>
          </a:p>
          <a:p>
            <a:pPr>
              <a:lnSpc>
                <a:spcPct val="120000"/>
              </a:lnSpc>
            </a:pPr>
            <a:r>
              <a:rPr lang="zh-CN" altLang="en-US" smtClean="0"/>
              <a:t>对于关系数据库管理系统不能优化的查询需要重写查询语句，进行手工调整以优化性能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sz="3600" dirty="0" smtClean="0"/>
              <a:t>数据库恢复技术</a:t>
            </a:r>
            <a:endParaRPr lang="zh-CN" altLang="en-US" sz="3600" dirty="0" smtClean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5127625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 dirty="0" smtClean="0"/>
              <a:t>事务的概念和性质</a:t>
            </a:r>
            <a:endParaRPr lang="en-US" dirty="0" smtClean="0"/>
          </a:p>
          <a:p>
            <a:pPr lvl="1" eaLnBrk="1" hangingPunct="1">
              <a:lnSpc>
                <a:spcPct val="180000"/>
              </a:lnSpc>
            </a:pPr>
            <a:r>
              <a:rPr lang="zh-CN" altLang="en-US" dirty="0" smtClean="0"/>
              <a:t>事务是数据库的逻辑工作单位</a:t>
            </a:r>
            <a:endParaRPr lang="zh-CN" altLang="en-US" dirty="0" smtClean="0"/>
          </a:p>
          <a:p>
            <a:pPr lvl="1" eaLnBrk="1" hangingPunct="1">
              <a:lnSpc>
                <a:spcPct val="180000"/>
              </a:lnSpc>
            </a:pPr>
            <a:r>
              <a:rPr lang="zh-CN" altLang="en-US" dirty="0" smtClean="0"/>
              <a:t>数据库管理系统保证系统中一切事务的原子性、一致性、隔离性和持续性，就保证了事务处于一致状态</a:t>
            </a:r>
            <a:endParaRPr lang="zh-CN" altLang="en-US" dirty="0" smtClean="0"/>
          </a:p>
          <a:p>
            <a:pPr eaLnBrk="1" hangingPunct="1"/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sz="3600" dirty="0" smtClean="0"/>
              <a:t>数据库恢复技术</a:t>
            </a:r>
            <a:endParaRPr lang="zh-CN" sz="3600" dirty="0" smtClean="0"/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6974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故障的种类</a:t>
            </a:r>
            <a:endParaRPr lang="en-US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/>
              <a:t>事务故障</a:t>
            </a:r>
            <a:endParaRPr lang="en-US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/>
              <a:t>系统故障</a:t>
            </a:r>
            <a:endParaRPr lang="en-US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/>
              <a:t>介质故障</a:t>
            </a:r>
            <a:endParaRPr lang="zh-CN" altLang="en-US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恢复中最经常使用的技术</a:t>
            </a:r>
            <a:endParaRPr lang="en-US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/>
              <a:t>数据库转储</a:t>
            </a:r>
            <a:endParaRPr lang="en-US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/>
              <a:t>登记日志文件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4150"/>
            <a:ext cx="7391400" cy="563563"/>
          </a:xfrm>
        </p:spPr>
        <p:txBody>
          <a:bodyPr/>
          <a:lstStyle/>
          <a:p>
            <a:pPr eaLnBrk="1" hangingPunct="1"/>
            <a:r>
              <a:rPr lang="zh-CN" sz="3600" dirty="0" smtClean="0"/>
              <a:t>数据库恢复技术</a:t>
            </a:r>
            <a:endParaRPr lang="zh-CN" sz="3600" dirty="0" smtClean="0"/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4028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恢复的基本原理</a:t>
            </a:r>
            <a:endParaRPr lang="zh-CN" altLang="en-US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/>
              <a:t>利用存储在后备副本、日志文件和数据库镜像中的冗余数据来重建数据库</a:t>
            </a:r>
            <a:endParaRPr lang="en-US" altLang="zh-CN" smtClean="0"/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事务</a:t>
            </a:r>
            <a:endParaRPr lang="en-US" altLang="zh-CN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/>
              <a:t>不仅是恢复的基本单位</a:t>
            </a:r>
            <a:endParaRPr lang="en-US" altLang="zh-CN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/>
              <a:t>也是并发控制的基本单位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/>
              <a:t>并发控制</a:t>
            </a:r>
            <a:endParaRPr lang="zh-CN" altLang="en-US" dirty="0" smtClean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90000"/>
              </a:lnSpc>
            </a:pPr>
            <a:r>
              <a:rPr lang="zh-CN" altLang="en-US" smtClean="0"/>
              <a:t>数据库的并发控制以事务为单位</a:t>
            </a:r>
            <a:endParaRPr lang="zh-CN" altLang="en-US" smtClean="0"/>
          </a:p>
          <a:p>
            <a:pPr eaLnBrk="1" hangingPunct="1">
              <a:lnSpc>
                <a:spcPct val="190000"/>
              </a:lnSpc>
            </a:pPr>
            <a:r>
              <a:rPr lang="zh-CN" altLang="en-US" smtClean="0"/>
              <a:t>数据库的并发控制通常使用封锁机制</a:t>
            </a:r>
            <a:endParaRPr lang="zh-CN" altLang="en-US" smtClean="0"/>
          </a:p>
          <a:p>
            <a:pPr lvl="1" eaLnBrk="1" hangingPunct="1">
              <a:lnSpc>
                <a:spcPct val="190000"/>
              </a:lnSpc>
            </a:pPr>
            <a:r>
              <a:rPr lang="zh-CN" altLang="en-US" smtClean="0"/>
              <a:t>基本封锁</a:t>
            </a:r>
            <a:endParaRPr lang="en-US" altLang="zh-CN" smtClean="0"/>
          </a:p>
          <a:p>
            <a:pPr lvl="1" eaLnBrk="1" hangingPunct="1">
              <a:lnSpc>
                <a:spcPct val="190000"/>
              </a:lnSpc>
            </a:pPr>
            <a:r>
              <a:rPr lang="zh-CN" altLang="en-US" smtClean="0"/>
              <a:t>多粒度封锁</a:t>
            </a:r>
            <a:endParaRPr lang="en-US" altLang="zh-CN" smtClean="0"/>
          </a:p>
          <a:p>
            <a:pPr eaLnBrk="1" hangingPunct="1">
              <a:lnSpc>
                <a:spcPct val="190000"/>
              </a:lnSpc>
            </a:pPr>
            <a:r>
              <a:rPr lang="zh-CN" altLang="en-US" smtClean="0"/>
              <a:t>活锁和死锁</a:t>
            </a:r>
            <a:endParaRPr lang="en-US" altLang="zh-CN" smtClean="0"/>
          </a:p>
          <a:p>
            <a:pPr eaLnBrk="1" hangingPunct="1">
              <a:lnSpc>
                <a:spcPct val="190000"/>
              </a:lnSpc>
            </a:pPr>
            <a:endParaRPr lang="zh-CN" altLang="en-US" smtClean="0"/>
          </a:p>
          <a:p>
            <a:pPr eaLnBrk="1" hangingPunct="1"/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/>
              <a:t>并发控制</a:t>
            </a:r>
            <a:endParaRPr lang="zh-CN" altLang="en-US" dirty="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85875"/>
            <a:ext cx="8401050" cy="48545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并发事务调度的正确性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可串行性</a:t>
            </a:r>
            <a:endParaRPr lang="zh-CN" altLang="en-US" dirty="0" smtClean="0"/>
          </a:p>
          <a:p>
            <a:pPr lvl="2" eaLnBrk="1" hangingPunct="1">
              <a:spcBef>
                <a:spcPct val="6000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并发操作的正确性则通常由两段锁协议来保证。</a:t>
            </a:r>
            <a:endParaRPr lang="zh-CN" altLang="en-US" sz="2200" dirty="0" smtClean="0"/>
          </a:p>
          <a:p>
            <a:pPr lvl="2" eaLnBrk="1" hangingPunct="1">
              <a:spcBef>
                <a:spcPct val="6000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两段锁协议是可串行化调度的充分条件，但不是必要条件</a:t>
            </a:r>
            <a:endParaRPr lang="en-US" altLang="zh-CN" sz="2200" dirty="0" smtClean="0"/>
          </a:p>
          <a:p>
            <a:pPr lvl="1" eaLnBrk="1" hangingPunct="1">
              <a:spcBef>
                <a:spcPct val="60000"/>
              </a:spcBef>
            </a:pPr>
            <a:r>
              <a:rPr lang="zh-CN" altLang="en-US" dirty="0" smtClean="0"/>
              <a:t>冲突可串行性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小结（续）</a:t>
            </a:r>
            <a:endParaRPr lang="zh-CN" altLang="en-US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其他并发控制机制</a:t>
            </a:r>
            <a:endParaRPr lang="en-US" altLang="zh-CN" smtClean="0"/>
          </a:p>
          <a:p>
            <a:pPr lvl="2" eaLnBrk="1" hangingPunct="1">
              <a:spcBef>
                <a:spcPct val="60000"/>
              </a:spcBef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smtClean="0"/>
              <a:t>时间戳方法</a:t>
            </a:r>
            <a:endParaRPr lang="en-US" altLang="zh-CN" sz="2400" smtClean="0"/>
          </a:p>
          <a:p>
            <a:pPr lvl="2" eaLnBrk="1" hangingPunct="1">
              <a:spcBef>
                <a:spcPct val="60000"/>
              </a:spcBef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smtClean="0"/>
              <a:t>乐观控制法</a:t>
            </a:r>
            <a:endParaRPr lang="en-US" altLang="zh-CN" sz="2400" smtClean="0"/>
          </a:p>
          <a:p>
            <a:pPr lvl="2" eaLnBrk="1" hangingPunct="1">
              <a:spcBef>
                <a:spcPct val="60000"/>
              </a:spcBef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smtClean="0"/>
              <a:t>多版本并发控制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绪论</a:t>
            </a:r>
            <a:endParaRPr lang="en-US" altLang="zh-CN" sz="3600" dirty="0" smtClean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mtClean="0"/>
              <a:t>数据库系统内部的系统结构</a:t>
            </a:r>
            <a:endParaRPr lang="zh-CN" altLang="en-US" smtClean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mtClean="0"/>
              <a:t>数据库系统三级模式结构</a:t>
            </a:r>
            <a:endParaRPr lang="zh-CN" altLang="en-US" smtClean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mtClean="0"/>
              <a:t>数据库系统两层映像系统结构</a:t>
            </a:r>
            <a:endParaRPr lang="zh-CN" altLang="en-US" smtClean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smtClean="0"/>
              <a:t>数据库系统的组成</a:t>
            </a:r>
            <a:endParaRPr lang="zh-CN" altLang="en-US" smtClean="0"/>
          </a:p>
          <a:p>
            <a:pPr eaLnBrk="1" hangingPunct="1">
              <a:lnSpc>
                <a:spcPct val="150000"/>
              </a:lnSpc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r>
              <a:rPr lang="zh-CN" altLang="zh-CN" dirty="0" smtClean="0"/>
              <a:t>属性</a:t>
            </a:r>
            <a:r>
              <a:rPr lang="zh-CN" altLang="zh-CN" dirty="0"/>
              <a:t>分类相关定义</a:t>
            </a:r>
            <a:endParaRPr lang="zh-CN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dirty="0"/>
              <a:t>对于给定的关系模式</a:t>
            </a:r>
            <a:r>
              <a:rPr lang="en-US" altLang="zh-CN" dirty="0"/>
              <a:t> R (U , F ),</a:t>
            </a:r>
            <a:r>
              <a:rPr lang="zh-CN" altLang="zh-CN" dirty="0"/>
              <a:t>其属性分为</a:t>
            </a:r>
            <a:r>
              <a:rPr lang="en-US" altLang="zh-CN" dirty="0"/>
              <a:t> 4 </a:t>
            </a:r>
            <a:r>
              <a:rPr lang="zh-CN" altLang="zh-CN" dirty="0"/>
              <a:t>类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 </a:t>
            </a:r>
            <a:r>
              <a:rPr lang="zh-CN" altLang="zh-CN" dirty="0"/>
              <a:t>类</a:t>
            </a:r>
            <a:r>
              <a:rPr lang="en-US" altLang="zh-CN" dirty="0"/>
              <a:t>(</a:t>
            </a:r>
            <a:r>
              <a:rPr lang="zh-CN" altLang="zh-CN" dirty="0"/>
              <a:t>仅出现在</a:t>
            </a:r>
            <a:r>
              <a:rPr lang="en-US" altLang="zh-CN" dirty="0"/>
              <a:t> F </a:t>
            </a:r>
            <a:r>
              <a:rPr lang="zh-CN" altLang="zh-CN" dirty="0"/>
              <a:t>的函数依赖左部的属 性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R </a:t>
            </a:r>
            <a:r>
              <a:rPr lang="zh-CN" altLang="zh-CN" dirty="0"/>
              <a:t>类</a:t>
            </a:r>
            <a:r>
              <a:rPr lang="en-US" altLang="zh-CN" dirty="0"/>
              <a:t>(</a:t>
            </a:r>
            <a:r>
              <a:rPr lang="zh-CN" altLang="zh-CN" dirty="0"/>
              <a:t>仅出现在</a:t>
            </a:r>
            <a:r>
              <a:rPr lang="en-US" altLang="zh-CN" dirty="0"/>
              <a:t> F </a:t>
            </a:r>
            <a:r>
              <a:rPr lang="zh-CN" altLang="zh-CN" dirty="0"/>
              <a:t>的函数依赖右部的属性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N </a:t>
            </a:r>
            <a:r>
              <a:rPr lang="zh-CN" altLang="zh-CN" dirty="0"/>
              <a:t>类</a:t>
            </a:r>
            <a:r>
              <a:rPr lang="en-US" altLang="zh-CN" dirty="0"/>
              <a:t>(</a:t>
            </a:r>
            <a:r>
              <a:rPr lang="zh-CN" altLang="zh-CN" dirty="0"/>
              <a:t>在</a:t>
            </a:r>
            <a:r>
              <a:rPr lang="en-US" altLang="zh-CN" dirty="0"/>
              <a:t> F </a:t>
            </a:r>
            <a:r>
              <a:rPr lang="zh-CN" altLang="zh-CN" dirty="0"/>
              <a:t>的函数依赖左部和右部均未 出现的属性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LR </a:t>
            </a:r>
            <a:r>
              <a:rPr lang="zh-CN" altLang="zh-CN" dirty="0"/>
              <a:t>类</a:t>
            </a:r>
            <a:r>
              <a:rPr lang="en-US" altLang="zh-CN" dirty="0"/>
              <a:t>(</a:t>
            </a:r>
            <a:r>
              <a:rPr lang="zh-CN" altLang="zh-CN" dirty="0"/>
              <a:t>在</a:t>
            </a:r>
            <a:r>
              <a:rPr lang="en-US" altLang="zh-CN" dirty="0"/>
              <a:t> F </a:t>
            </a:r>
            <a:r>
              <a:rPr lang="zh-CN" altLang="zh-CN" dirty="0"/>
              <a:t>的函数依赖左部和右部两部均出现的属性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r>
              <a:rPr lang="zh-CN" altLang="en-US" dirty="0" smtClean="0"/>
              <a:t>方法</a:t>
            </a:r>
            <a:r>
              <a:rPr lang="zh-CN" altLang="zh-CN" dirty="0" smtClean="0"/>
              <a:t>描述</a:t>
            </a:r>
            <a:endParaRPr lang="zh-CN" altLang="zh-CN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/>
              <a:t>(1)</a:t>
            </a:r>
            <a:r>
              <a:rPr lang="zh-CN" altLang="zh-CN" sz="2000" dirty="0"/>
              <a:t>将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关系</a:t>
            </a:r>
            <a:r>
              <a:rPr lang="en-US" altLang="zh-CN" sz="2000" dirty="0" smtClean="0"/>
              <a:t>r </a:t>
            </a:r>
            <a:r>
              <a:rPr lang="zh-CN" altLang="zh-CN" sz="2000" dirty="0"/>
              <a:t>的所有属性分为</a:t>
            </a:r>
            <a:r>
              <a:rPr lang="en-US" altLang="zh-CN" sz="2000" dirty="0"/>
              <a:t> L </a:t>
            </a:r>
            <a:r>
              <a:rPr lang="zh-CN" altLang="zh-CN" sz="2000" dirty="0"/>
              <a:t>、</a:t>
            </a:r>
            <a:r>
              <a:rPr lang="en-US" altLang="zh-CN" sz="2000" dirty="0"/>
              <a:t> R </a:t>
            </a:r>
            <a:r>
              <a:rPr lang="zh-CN" altLang="zh-CN" sz="2000" dirty="0"/>
              <a:t>、</a:t>
            </a:r>
            <a:r>
              <a:rPr lang="en-US" altLang="zh-CN" sz="2000" dirty="0"/>
              <a:t> LR </a:t>
            </a:r>
            <a:r>
              <a:rPr lang="zh-CN" altLang="zh-CN" sz="2000" dirty="0"/>
              <a:t>和</a:t>
            </a:r>
            <a:r>
              <a:rPr lang="en-US" altLang="zh-CN" sz="2000" dirty="0"/>
              <a:t> N </a:t>
            </a:r>
            <a:r>
              <a:rPr lang="zh-CN" altLang="zh-CN" sz="2000" dirty="0"/>
              <a:t>四类</a:t>
            </a:r>
            <a:r>
              <a:rPr lang="en-US" altLang="zh-CN" sz="2000" dirty="0"/>
              <a:t>,</a:t>
            </a:r>
            <a:r>
              <a:rPr lang="zh-CN" altLang="zh-CN" sz="2000" dirty="0"/>
              <a:t>并令</a:t>
            </a:r>
            <a:r>
              <a:rPr lang="en-US" altLang="zh-CN" sz="2000" dirty="0"/>
              <a:t> X </a:t>
            </a:r>
            <a:r>
              <a:rPr lang="zh-CN" altLang="zh-CN" sz="2000" dirty="0"/>
              <a:t>代表</a:t>
            </a:r>
            <a:r>
              <a:rPr lang="en-US" altLang="zh-CN" sz="2000" dirty="0"/>
              <a:t> L </a:t>
            </a:r>
            <a:r>
              <a:rPr lang="zh-CN" altLang="zh-CN" sz="2000" dirty="0"/>
              <a:t>、</a:t>
            </a:r>
            <a:r>
              <a:rPr lang="en-US" altLang="zh-CN" sz="2000" dirty="0"/>
              <a:t> N </a:t>
            </a:r>
            <a:r>
              <a:rPr lang="zh-CN" altLang="zh-CN" sz="2000" dirty="0"/>
              <a:t>类</a:t>
            </a:r>
            <a:r>
              <a:rPr lang="en-US" altLang="zh-CN" sz="2000" dirty="0"/>
              <a:t>, Y </a:t>
            </a:r>
            <a:r>
              <a:rPr lang="zh-CN" altLang="zh-CN" sz="2000" dirty="0"/>
              <a:t>代表</a:t>
            </a:r>
            <a:r>
              <a:rPr lang="en-US" altLang="zh-CN" sz="2000" dirty="0"/>
              <a:t> LR </a:t>
            </a:r>
            <a:r>
              <a:rPr lang="zh-CN" altLang="zh-CN" sz="2000" dirty="0"/>
              <a:t>类。</a:t>
            </a:r>
            <a:endParaRPr lang="zh-CN" altLang="zh-CN" sz="20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/>
              <a:t>(2)</a:t>
            </a:r>
            <a:r>
              <a:rPr lang="zh-CN" altLang="zh-CN" sz="2000" dirty="0"/>
              <a:t>求</a:t>
            </a:r>
            <a:r>
              <a:rPr lang="en-US" altLang="zh-CN" sz="2000" dirty="0"/>
              <a:t> X</a:t>
            </a:r>
            <a:r>
              <a:rPr lang="en-US" altLang="zh-CN" sz="2000" baseline="30000" dirty="0"/>
              <a:t>+</a:t>
            </a:r>
            <a:r>
              <a:rPr lang="zh-CN" altLang="zh-CN" sz="2000" dirty="0"/>
              <a:t>。若</a:t>
            </a:r>
            <a:r>
              <a:rPr lang="en-US" altLang="zh-CN" sz="2000" dirty="0"/>
              <a:t> X</a:t>
            </a:r>
            <a:r>
              <a:rPr lang="en-US" altLang="zh-CN" sz="2000" baseline="30000" dirty="0"/>
              <a:t>+</a:t>
            </a:r>
            <a:r>
              <a:rPr lang="zh-CN" altLang="zh-CN" sz="2000" dirty="0"/>
              <a:t>包含了</a:t>
            </a:r>
            <a:r>
              <a:rPr lang="en-US" altLang="zh-CN" sz="2000" dirty="0"/>
              <a:t> r</a:t>
            </a:r>
            <a:r>
              <a:rPr lang="en-US" altLang="zh-CN" sz="2000" dirty="0" smtClean="0"/>
              <a:t> </a:t>
            </a:r>
            <a:r>
              <a:rPr lang="zh-CN" altLang="zh-CN" sz="2000" dirty="0"/>
              <a:t>的全部属性</a:t>
            </a:r>
            <a:r>
              <a:rPr lang="en-US" altLang="zh-CN" sz="2000" dirty="0"/>
              <a:t>,</a:t>
            </a:r>
            <a:r>
              <a:rPr lang="zh-CN" altLang="zh-CN" sz="2000" dirty="0"/>
              <a:t>则即为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r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唯一候选码</a:t>
            </a:r>
            <a:r>
              <a:rPr lang="en-US" altLang="zh-CN" sz="2000" dirty="0"/>
              <a:t>,</a:t>
            </a:r>
            <a:r>
              <a:rPr lang="zh-CN" altLang="zh-CN" sz="2000" dirty="0"/>
              <a:t>转</a:t>
            </a:r>
            <a:r>
              <a:rPr lang="en-US" altLang="zh-CN" sz="2000" dirty="0"/>
              <a:t>(5);</a:t>
            </a:r>
            <a:r>
              <a:rPr lang="zh-CN" altLang="zh-CN" sz="2000" dirty="0"/>
              <a:t>否则</a:t>
            </a:r>
            <a:r>
              <a:rPr lang="en-US" altLang="zh-CN" sz="2000" dirty="0"/>
              <a:t>,</a:t>
            </a:r>
            <a:r>
              <a:rPr lang="zh-CN" altLang="zh-CN" sz="2000" dirty="0"/>
              <a:t>转</a:t>
            </a:r>
            <a:r>
              <a:rPr lang="en-US" altLang="zh-CN" sz="2000" dirty="0"/>
              <a:t>(3)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 marL="400050" lvl="1" indent="0">
              <a:lnSpc>
                <a:spcPct val="150000"/>
              </a:lnSpc>
              <a:buNone/>
            </a:pPr>
            <a:endParaRPr lang="zh-CN" altLang="zh-CN" sz="2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 smtClean="0"/>
              <a:t>(</a:t>
            </a:r>
            <a:r>
              <a:rPr lang="en-US" altLang="zh-CN" sz="2000" dirty="0"/>
              <a:t>3)</a:t>
            </a:r>
            <a:r>
              <a:rPr lang="zh-CN" altLang="zh-CN" sz="2000" dirty="0"/>
              <a:t>在</a:t>
            </a:r>
            <a:r>
              <a:rPr lang="en-US" altLang="zh-CN" sz="2000" dirty="0"/>
              <a:t> Y </a:t>
            </a:r>
            <a:r>
              <a:rPr lang="zh-CN" altLang="zh-CN" sz="2000" dirty="0"/>
              <a:t>中取一属性</a:t>
            </a:r>
            <a:r>
              <a:rPr lang="en-US" altLang="zh-CN" sz="2000" dirty="0"/>
              <a:t> A ,</a:t>
            </a:r>
            <a:r>
              <a:rPr lang="zh-CN" altLang="zh-CN" sz="2000" dirty="0"/>
              <a:t>求</a:t>
            </a:r>
            <a:r>
              <a:rPr lang="en-US" altLang="zh-CN" sz="2000" dirty="0"/>
              <a:t>(XA ) </a:t>
            </a:r>
            <a:r>
              <a:rPr lang="en-US" altLang="zh-CN" sz="2000" baseline="30000" dirty="0"/>
              <a:t>+ </a:t>
            </a:r>
            <a:r>
              <a:rPr lang="en-US" altLang="zh-CN" sz="2000" dirty="0"/>
              <a:t>,</a:t>
            </a:r>
            <a:r>
              <a:rPr lang="zh-CN" altLang="zh-CN" sz="2000" dirty="0"/>
              <a:t>若它包含了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r </a:t>
            </a:r>
            <a:r>
              <a:rPr lang="zh-CN" altLang="zh-CN" sz="2000" dirty="0"/>
              <a:t>的全部属性</a:t>
            </a:r>
            <a:r>
              <a:rPr lang="en-US" altLang="zh-CN" sz="2000" dirty="0"/>
              <a:t>,</a:t>
            </a:r>
            <a:r>
              <a:rPr lang="zh-CN" altLang="zh-CN" sz="2000" dirty="0"/>
              <a:t>则是候选码</a:t>
            </a:r>
            <a:r>
              <a:rPr lang="en-US" altLang="zh-CN" sz="2000" dirty="0"/>
              <a:t>,</a:t>
            </a:r>
            <a:r>
              <a:rPr lang="zh-CN" altLang="zh-CN" sz="2000" dirty="0"/>
              <a:t>转</a:t>
            </a:r>
            <a:r>
              <a:rPr lang="en-US" altLang="zh-CN" sz="2000" dirty="0"/>
              <a:t>(4); </a:t>
            </a:r>
            <a:r>
              <a:rPr lang="zh-CN" altLang="zh-CN" sz="2000" dirty="0"/>
              <a:t>否则</a:t>
            </a:r>
            <a:r>
              <a:rPr lang="en-US" altLang="zh-CN" sz="2000" dirty="0"/>
              <a:t>,</a:t>
            </a:r>
            <a:r>
              <a:rPr lang="zh-CN" altLang="zh-CN" sz="2000" dirty="0"/>
              <a:t>调换一属性反复进行这一过程</a:t>
            </a:r>
            <a:r>
              <a:rPr lang="en-US" altLang="zh-CN" sz="2000" dirty="0"/>
              <a:t>,</a:t>
            </a:r>
            <a:r>
              <a:rPr lang="zh-CN" altLang="zh-CN" sz="2000" dirty="0"/>
              <a:t>直到试完所有</a:t>
            </a:r>
            <a:r>
              <a:rPr lang="en-US" altLang="zh-CN" sz="2000" dirty="0"/>
              <a:t> Y </a:t>
            </a:r>
            <a:r>
              <a:rPr lang="zh-CN" altLang="zh-CN" sz="2000" dirty="0"/>
              <a:t>中的属性。</a:t>
            </a:r>
            <a:endParaRPr lang="zh-CN" altLang="zh-CN" sz="20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/>
              <a:t>(4)</a:t>
            </a:r>
            <a:r>
              <a:rPr lang="zh-CN" altLang="zh-CN" sz="2000" dirty="0"/>
              <a:t>如果已找出所有候选码</a:t>
            </a:r>
            <a:r>
              <a:rPr lang="en-US" altLang="zh-CN" sz="2000" dirty="0"/>
              <a:t>,</a:t>
            </a:r>
            <a:r>
              <a:rPr lang="zh-CN" altLang="zh-CN" sz="2000" dirty="0"/>
              <a:t>则转</a:t>
            </a:r>
            <a:r>
              <a:rPr lang="en-US" altLang="zh-CN" sz="2000" dirty="0"/>
              <a:t>(5);</a:t>
            </a:r>
            <a:r>
              <a:rPr lang="zh-CN" altLang="zh-CN" sz="2000" dirty="0"/>
              <a:t>否则在</a:t>
            </a:r>
            <a:r>
              <a:rPr lang="en-US" altLang="zh-CN" sz="2000" dirty="0"/>
              <a:t> Y </a:t>
            </a:r>
            <a:r>
              <a:rPr lang="zh-CN" altLang="zh-CN" sz="2000" dirty="0"/>
              <a:t>中依次取</a:t>
            </a:r>
            <a:r>
              <a:rPr lang="en-US" altLang="zh-CN" sz="2000" dirty="0"/>
              <a:t> 2 </a:t>
            </a:r>
            <a:r>
              <a:rPr lang="zh-CN" altLang="zh-CN" sz="2000" dirty="0"/>
              <a:t>个、</a:t>
            </a:r>
            <a:r>
              <a:rPr lang="en-US" altLang="zh-CN" sz="2000" dirty="0"/>
              <a:t> 3 </a:t>
            </a:r>
            <a:r>
              <a:rPr lang="zh-CN" altLang="zh-CN" sz="2000" dirty="0"/>
              <a:t>个、</a:t>
            </a:r>
            <a:r>
              <a:rPr lang="en-US" altLang="zh-CN" sz="2000" dirty="0"/>
              <a:t>…,</a:t>
            </a:r>
            <a:r>
              <a:rPr lang="zh-CN" altLang="zh-CN" sz="2000" dirty="0"/>
              <a:t>求它们的属 性闭包</a:t>
            </a:r>
            <a:r>
              <a:rPr lang="en-US" altLang="zh-CN" sz="2000" dirty="0"/>
              <a:t>,</a:t>
            </a:r>
            <a:r>
              <a:rPr lang="zh-CN" altLang="zh-CN" sz="2000" dirty="0"/>
              <a:t>若其闭包包含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r </a:t>
            </a:r>
            <a:r>
              <a:rPr lang="zh-CN" altLang="zh-CN" sz="2000" dirty="0"/>
              <a:t>的全部属性</a:t>
            </a:r>
            <a:r>
              <a:rPr lang="en-US" altLang="zh-CN" sz="2000" dirty="0"/>
              <a:t>,</a:t>
            </a:r>
            <a:r>
              <a:rPr lang="zh-CN" altLang="zh-CN" sz="2000" dirty="0"/>
              <a:t>则是候选码。</a:t>
            </a:r>
            <a:endParaRPr lang="zh-CN" altLang="zh-CN" sz="20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/>
              <a:t>(5)</a:t>
            </a:r>
            <a:r>
              <a:rPr lang="zh-CN" altLang="zh-CN" sz="2000" dirty="0"/>
              <a:t>结束。</a:t>
            </a:r>
            <a:endParaRPr lang="zh-CN" altLang="zh-CN" sz="20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例</a:t>
            </a:r>
            <a:r>
              <a:rPr lang="en-US" altLang="zh-CN" dirty="0"/>
              <a:t> 1</a:t>
            </a:r>
            <a:r>
              <a:rPr lang="zh-CN" altLang="zh-CN" dirty="0"/>
              <a:t>设关系模式</a:t>
            </a:r>
            <a:r>
              <a:rPr lang="en-US" altLang="zh-CN" dirty="0"/>
              <a:t> </a:t>
            </a:r>
            <a:r>
              <a:rPr lang="en-US" altLang="zh-CN" dirty="0" smtClean="0"/>
              <a:t>U=(</a:t>
            </a:r>
            <a:r>
              <a:rPr lang="en-US" altLang="zh-CN" dirty="0"/>
              <a:t>A , B , C , D ),</a:t>
            </a:r>
            <a:r>
              <a:rPr lang="zh-CN" altLang="zh-CN" dirty="0"/>
              <a:t>函数依赖集</a:t>
            </a:r>
            <a:r>
              <a:rPr lang="en-US" altLang="zh-CN" dirty="0"/>
              <a:t> F={D→ B , B → D , AD → B , AC → D},</a:t>
            </a:r>
            <a:r>
              <a:rPr lang="zh-CN" altLang="zh-CN" dirty="0"/>
              <a:t>求</a:t>
            </a:r>
            <a:r>
              <a:rPr lang="en-US" altLang="zh-CN" dirty="0"/>
              <a:t> </a:t>
            </a:r>
            <a:r>
              <a:rPr lang="en-US" altLang="zh-CN" dirty="0" smtClean="0"/>
              <a:t>U </a:t>
            </a:r>
            <a:r>
              <a:rPr lang="zh-CN" altLang="zh-CN" dirty="0"/>
              <a:t>的候 选码。</a:t>
            </a:r>
            <a:endParaRPr lang="zh-CN" altLang="zh-CN" sz="4000" dirty="0"/>
          </a:p>
          <a:p>
            <a:pPr marL="0" indent="0">
              <a:buNone/>
            </a:pPr>
            <a:r>
              <a:rPr lang="zh-CN" altLang="zh-CN" dirty="0"/>
              <a:t>解</a:t>
            </a:r>
            <a:r>
              <a:rPr lang="en-US" altLang="zh-CN" dirty="0"/>
              <a:t>(1) L=(A , C ), R</a:t>
            </a:r>
            <a:r>
              <a:rPr lang="en-US" altLang="zh-CN" dirty="0" smtClean="0"/>
              <a:t>=</a:t>
            </a:r>
            <a:r>
              <a:rPr lang="zh-CN" altLang="en-US" dirty="0"/>
              <a:t>空</a:t>
            </a:r>
            <a:r>
              <a:rPr lang="en-US" altLang="zh-CN" dirty="0" smtClean="0"/>
              <a:t>, </a:t>
            </a:r>
            <a:r>
              <a:rPr lang="en-US" altLang="zh-CN" dirty="0"/>
              <a:t>LR=(B , D ), N</a:t>
            </a:r>
            <a:r>
              <a:rPr lang="en-US" altLang="zh-CN" dirty="0" smtClean="0"/>
              <a:t>=</a:t>
            </a:r>
            <a:r>
              <a:rPr lang="zh-CN" altLang="en-US" dirty="0" smtClean="0"/>
              <a:t>空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(2) L </a:t>
            </a:r>
            <a:r>
              <a:rPr lang="zh-CN" altLang="zh-CN" dirty="0"/>
              <a:t>∪</a:t>
            </a:r>
            <a:r>
              <a:rPr lang="en-US" altLang="zh-CN" dirty="0"/>
              <a:t> N=(A , C ),</a:t>
            </a:r>
            <a:r>
              <a:rPr lang="zh-CN" altLang="zh-CN" dirty="0"/>
              <a:t>因为</a:t>
            </a:r>
            <a:r>
              <a:rPr lang="en-US" altLang="zh-CN" dirty="0"/>
              <a:t>(AC ) +=</a:t>
            </a:r>
            <a:r>
              <a:rPr lang="en-US" altLang="zh-CN" dirty="0" smtClean="0"/>
              <a:t>ACBD=U, </a:t>
            </a:r>
            <a:r>
              <a:rPr lang="zh-CN" altLang="zh-CN" dirty="0"/>
              <a:t>所以</a:t>
            </a:r>
            <a:r>
              <a:rPr lang="en-US" altLang="zh-CN" dirty="0"/>
              <a:t> AC </a:t>
            </a:r>
            <a:r>
              <a:rPr lang="zh-CN" altLang="zh-CN" dirty="0"/>
              <a:t>是唯一候选码。</a:t>
            </a:r>
            <a:endParaRPr lang="zh-CN" altLang="zh-CN" sz="4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54575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/>
              <a:t>例</a:t>
            </a:r>
            <a:r>
              <a:rPr lang="en-US" altLang="zh-CN" dirty="0" smtClean="0"/>
              <a:t> </a:t>
            </a:r>
            <a:r>
              <a:rPr lang="en-US" altLang="zh-CN" dirty="0"/>
              <a:t>2 </a:t>
            </a:r>
            <a:r>
              <a:rPr lang="zh-CN" altLang="zh-CN" dirty="0"/>
              <a:t>设关系模式</a:t>
            </a:r>
            <a:r>
              <a:rPr lang="en-US" altLang="zh-CN" dirty="0"/>
              <a:t> </a:t>
            </a:r>
            <a:r>
              <a:rPr lang="en-US" altLang="zh-CN" dirty="0" smtClean="0"/>
              <a:t>U=(</a:t>
            </a:r>
            <a:r>
              <a:rPr lang="en-US" altLang="zh-CN" dirty="0"/>
              <a:t>A , B , C , D , E , F ),</a:t>
            </a:r>
            <a:r>
              <a:rPr lang="zh-CN" altLang="zh-CN" dirty="0"/>
              <a:t>函数依赖集</a:t>
            </a:r>
            <a:r>
              <a:rPr lang="en-US" altLang="zh-CN" dirty="0"/>
              <a:t> F={A→ BC , BC → A , BCD → EF , E → C}, </a:t>
            </a:r>
            <a:r>
              <a:rPr lang="zh-CN" altLang="zh-CN" dirty="0"/>
              <a:t>求</a:t>
            </a:r>
            <a:r>
              <a:rPr lang="en-US" altLang="zh-CN" dirty="0"/>
              <a:t> R </a:t>
            </a:r>
            <a:r>
              <a:rPr lang="zh-CN" altLang="zh-CN" dirty="0"/>
              <a:t>的候选码。</a:t>
            </a:r>
            <a:endParaRPr lang="zh-CN" altLang="zh-CN" sz="4000" dirty="0"/>
          </a:p>
          <a:p>
            <a:pPr marL="0" indent="0">
              <a:buNone/>
            </a:pPr>
            <a:r>
              <a:rPr lang="zh-CN" altLang="zh-CN" dirty="0"/>
              <a:t>解</a:t>
            </a:r>
            <a:r>
              <a:rPr lang="en-US" altLang="zh-CN" dirty="0"/>
              <a:t>(1) L=(D ), R=(F ), LR=(A , B , C , E ), </a:t>
            </a:r>
            <a:r>
              <a:rPr lang="en-US" altLang="zh-CN" dirty="0" smtClean="0"/>
              <a:t>N=</a:t>
            </a:r>
            <a:r>
              <a:rPr lang="zh-CN" altLang="en-US" dirty="0" smtClean="0"/>
              <a:t>空</a:t>
            </a:r>
            <a:r>
              <a:rPr lang="en-US" altLang="zh-CN" dirty="0" smtClean="0"/>
              <a:t>;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 smtClean="0"/>
              <a:t>    (</a:t>
            </a:r>
            <a:r>
              <a:rPr lang="en-US" altLang="zh-CN" dirty="0"/>
              <a:t>2) L </a:t>
            </a:r>
            <a:r>
              <a:rPr lang="zh-CN" altLang="zh-CN" dirty="0"/>
              <a:t>∪</a:t>
            </a:r>
            <a:r>
              <a:rPr lang="en-US" altLang="zh-CN" dirty="0"/>
              <a:t> N=(D ) D</a:t>
            </a:r>
            <a:r>
              <a:rPr lang="en-US" altLang="zh-CN" baseline="30000" dirty="0"/>
              <a:t>+</a:t>
            </a:r>
            <a:r>
              <a:rPr lang="en-US" altLang="zh-CN" dirty="0"/>
              <a:t>=D;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 smtClean="0"/>
              <a:t>   (</a:t>
            </a:r>
            <a:r>
              <a:rPr lang="en-US" altLang="zh-CN" dirty="0"/>
              <a:t>3)</a:t>
            </a:r>
            <a:r>
              <a:rPr lang="zh-CN" altLang="zh-CN" dirty="0"/>
              <a:t>因为</a:t>
            </a:r>
            <a:r>
              <a:rPr lang="en-US" altLang="zh-CN" dirty="0"/>
              <a:t> </a:t>
            </a:r>
            <a:r>
              <a:rPr lang="en-US" altLang="zh-CN" dirty="0" smtClean="0"/>
              <a:t>DA</a:t>
            </a:r>
            <a:r>
              <a:rPr lang="en-US" altLang="zh-CN" baseline="30000" dirty="0"/>
              <a:t>+</a:t>
            </a:r>
            <a:r>
              <a:rPr lang="en-US" altLang="zh-CN" dirty="0" smtClean="0"/>
              <a:t>=DABCEF=U, DB</a:t>
            </a:r>
            <a:r>
              <a:rPr lang="en-US" altLang="zh-CN" baseline="30000" dirty="0"/>
              <a:t>+</a:t>
            </a:r>
            <a:r>
              <a:rPr lang="en-US" altLang="zh-CN" dirty="0" smtClean="0"/>
              <a:t>=</a:t>
            </a:r>
            <a:r>
              <a:rPr lang="en-US" altLang="zh-CN" dirty="0"/>
              <a:t>DB </a:t>
            </a:r>
            <a:r>
              <a:rPr lang="en-US" altLang="zh-CN" dirty="0" smtClean="0"/>
              <a:t>DC</a:t>
            </a:r>
            <a:r>
              <a:rPr lang="en-US" altLang="zh-CN" baseline="30000" dirty="0"/>
              <a:t>+</a:t>
            </a:r>
            <a:r>
              <a:rPr lang="en-US" altLang="zh-CN" dirty="0" smtClean="0"/>
              <a:t>=</a:t>
            </a:r>
            <a:r>
              <a:rPr lang="en-US" altLang="zh-CN" dirty="0"/>
              <a:t>DC, </a:t>
            </a:r>
            <a:r>
              <a:rPr lang="en-US" altLang="zh-CN" dirty="0" smtClean="0"/>
              <a:t>DE</a:t>
            </a:r>
            <a:r>
              <a:rPr lang="en-US" altLang="zh-CN" baseline="30000" dirty="0"/>
              <a:t>+</a:t>
            </a:r>
            <a:r>
              <a:rPr lang="en-US" altLang="zh-CN" dirty="0" smtClean="0"/>
              <a:t>=</a:t>
            </a:r>
            <a:r>
              <a:rPr lang="en-US" altLang="zh-CN" dirty="0"/>
              <a:t>DEC, </a:t>
            </a:r>
            <a:r>
              <a:rPr lang="zh-CN" altLang="zh-CN" dirty="0"/>
              <a:t>所以</a:t>
            </a:r>
            <a:r>
              <a:rPr lang="en-US" altLang="zh-CN" dirty="0"/>
              <a:t> DA </a:t>
            </a:r>
            <a:r>
              <a:rPr lang="zh-CN" altLang="zh-CN" dirty="0"/>
              <a:t>是候选码</a:t>
            </a:r>
            <a:r>
              <a:rPr lang="en-US" altLang="zh-CN" dirty="0"/>
              <a:t>;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 smtClean="0"/>
              <a:t>   (</a:t>
            </a:r>
            <a:r>
              <a:rPr lang="en-US" altLang="zh-CN" dirty="0"/>
              <a:t>4) </a:t>
            </a:r>
            <a:r>
              <a:rPr lang="zh-CN" altLang="zh-CN" dirty="0"/>
              <a:t>因为</a:t>
            </a:r>
            <a:r>
              <a:rPr lang="en-US" altLang="zh-CN" dirty="0"/>
              <a:t> DBC+=</a:t>
            </a:r>
            <a:r>
              <a:rPr lang="en-US" altLang="zh-CN" dirty="0" smtClean="0"/>
              <a:t>DBCAEF=U, DBE</a:t>
            </a:r>
            <a:r>
              <a:rPr lang="en-US" altLang="zh-CN" baseline="30000" dirty="0"/>
              <a:t>+</a:t>
            </a:r>
            <a:r>
              <a:rPr lang="en-US" altLang="zh-CN" dirty="0" smtClean="0"/>
              <a:t>=DBECAF=U, DCE</a:t>
            </a:r>
            <a:r>
              <a:rPr lang="en-US" altLang="zh-CN" baseline="30000" dirty="0"/>
              <a:t>+</a:t>
            </a:r>
            <a:r>
              <a:rPr lang="en-US" altLang="zh-CN" dirty="0" smtClean="0"/>
              <a:t>=</a:t>
            </a:r>
            <a:r>
              <a:rPr lang="en-US" altLang="zh-CN" dirty="0"/>
              <a:t>DCE, </a:t>
            </a:r>
            <a:r>
              <a:rPr lang="zh-CN" altLang="zh-CN" dirty="0"/>
              <a:t>所以</a:t>
            </a:r>
            <a:r>
              <a:rPr lang="en-US" altLang="zh-CN" dirty="0"/>
              <a:t> DBC </a:t>
            </a:r>
            <a:r>
              <a:rPr lang="zh-CN" altLang="zh-CN" dirty="0"/>
              <a:t>、</a:t>
            </a:r>
            <a:r>
              <a:rPr lang="en-US" altLang="zh-CN" dirty="0"/>
              <a:t> DBE </a:t>
            </a:r>
            <a:r>
              <a:rPr lang="zh-CN" altLang="zh-CN" dirty="0"/>
              <a:t>是候选码</a:t>
            </a:r>
            <a:r>
              <a:rPr lang="en-US" altLang="zh-CN" dirty="0"/>
              <a:t>;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 smtClean="0"/>
              <a:t>   (</a:t>
            </a:r>
            <a:r>
              <a:rPr lang="en-US" altLang="zh-CN" dirty="0"/>
              <a:t>5) </a:t>
            </a:r>
            <a:r>
              <a:rPr lang="en-US" altLang="zh-CN" dirty="0" smtClean="0"/>
              <a:t>U </a:t>
            </a:r>
            <a:r>
              <a:rPr lang="zh-CN" altLang="zh-CN" dirty="0"/>
              <a:t>的候选码有</a:t>
            </a:r>
            <a:r>
              <a:rPr lang="en-US" altLang="zh-CN" dirty="0"/>
              <a:t> DA </a:t>
            </a:r>
            <a:r>
              <a:rPr lang="zh-CN" altLang="zh-CN" dirty="0"/>
              <a:t>、</a:t>
            </a:r>
            <a:r>
              <a:rPr lang="en-US" altLang="zh-CN" dirty="0"/>
              <a:t> DBC </a:t>
            </a:r>
            <a:r>
              <a:rPr lang="zh-CN" altLang="zh-CN" dirty="0"/>
              <a:t>、</a:t>
            </a:r>
            <a:r>
              <a:rPr lang="en-US" altLang="zh-CN" dirty="0"/>
              <a:t> DBE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435280" cy="4854575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R&lt;U,F&gt;,U=(A,B,C,D,E,G),F={AB-&gt;C,CD-&gt;E,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E-&gt;A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A-&gt;G},</a:t>
            </a:r>
            <a:r>
              <a:rPr lang="zh-CN" altLang="en-US" dirty="0" smtClean="0"/>
              <a:t>求候选码。</a:t>
            </a:r>
            <a:br>
              <a:rPr lang="zh-CN" altLang="en-US" dirty="0" smtClean="0"/>
            </a:br>
            <a:r>
              <a:rPr lang="zh-CN" altLang="en-US" dirty="0" smtClean="0"/>
              <a:t>  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  </a:t>
            </a:r>
            <a:r>
              <a:rPr lang="zh-CN" altLang="en-US" dirty="0" smtClean="0"/>
              <a:t>本问题的候选码有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个分别是</a:t>
            </a:r>
            <a:r>
              <a:rPr lang="en-US" altLang="zh-CN" dirty="0" smtClean="0"/>
              <a:t>ABD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BCD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BDE</a:t>
            </a:r>
            <a:br>
              <a:rPr lang="en-US" altLang="zh-CN" dirty="0" smtClean="0"/>
            </a:br>
            <a:endParaRPr lang="en-US" altLang="zh-CN" dirty="0" smtClean="0"/>
          </a:p>
          <a:p>
            <a:pPr marL="0" indent="0">
              <a:buNone/>
            </a:pPr>
            <a:endParaRPr lang="zh-CN" altLang="zh-CN" sz="4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  </a:t>
            </a:r>
            <a:r>
              <a:rPr lang="zh-CN" altLang="zh-CN" dirty="0"/>
              <a:t>解</a:t>
            </a:r>
            <a:r>
              <a:rPr lang="en-US" altLang="zh-CN" dirty="0"/>
              <a:t>(1) L</a:t>
            </a:r>
            <a:r>
              <a:rPr lang="en-US" altLang="zh-CN" dirty="0" smtClean="0"/>
              <a:t>=(</a:t>
            </a:r>
            <a:r>
              <a:rPr lang="en-US" altLang="zh-CN" dirty="0"/>
              <a:t>B,D</a:t>
            </a:r>
            <a:r>
              <a:rPr lang="en-US" altLang="zh-CN" dirty="0" smtClean="0"/>
              <a:t>), </a:t>
            </a:r>
            <a:r>
              <a:rPr lang="en-US" altLang="zh-CN" dirty="0"/>
              <a:t>R</a:t>
            </a:r>
            <a:r>
              <a:rPr lang="en-US" altLang="zh-CN" dirty="0" smtClean="0"/>
              <a:t>=(</a:t>
            </a:r>
            <a:r>
              <a:rPr lang="en-US" altLang="zh-CN" dirty="0"/>
              <a:t>G</a:t>
            </a:r>
            <a:r>
              <a:rPr lang="en-US" altLang="zh-CN" dirty="0" smtClean="0"/>
              <a:t>), </a:t>
            </a:r>
            <a:r>
              <a:rPr lang="en-US" altLang="zh-CN" dirty="0"/>
              <a:t>LR</a:t>
            </a:r>
            <a:r>
              <a:rPr lang="en-US" altLang="zh-CN" dirty="0" smtClean="0"/>
              <a:t>=(</a:t>
            </a:r>
            <a:r>
              <a:rPr lang="en-US" altLang="zh-CN" dirty="0"/>
              <a:t>A,C,E</a:t>
            </a:r>
            <a:r>
              <a:rPr lang="en-US" altLang="zh-CN" dirty="0" smtClean="0"/>
              <a:t> </a:t>
            </a:r>
            <a:r>
              <a:rPr lang="en-US" altLang="zh-CN" dirty="0"/>
              <a:t>), N=</a:t>
            </a:r>
            <a:r>
              <a:rPr lang="zh-CN" altLang="en-US" dirty="0"/>
              <a:t>空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(</a:t>
            </a:r>
            <a:r>
              <a:rPr lang="en-US" altLang="zh-CN" dirty="0"/>
              <a:t>2) L </a:t>
            </a:r>
            <a:r>
              <a:rPr lang="zh-CN" altLang="zh-CN" dirty="0"/>
              <a:t>∪</a:t>
            </a:r>
            <a:r>
              <a:rPr lang="en-US" altLang="zh-CN" dirty="0"/>
              <a:t> N</a:t>
            </a:r>
            <a:r>
              <a:rPr lang="en-US" altLang="zh-CN" dirty="0" smtClean="0"/>
              <a:t>=(</a:t>
            </a:r>
            <a:r>
              <a:rPr lang="en-US" altLang="zh-CN" dirty="0"/>
              <a:t>B,D</a:t>
            </a:r>
            <a:r>
              <a:rPr lang="en-US" altLang="zh-CN" dirty="0" smtClean="0"/>
              <a:t>) BD</a:t>
            </a:r>
            <a:r>
              <a:rPr lang="en-US" altLang="zh-CN" baseline="30000" dirty="0" smtClean="0"/>
              <a:t>+</a:t>
            </a:r>
            <a:r>
              <a:rPr lang="en-US" altLang="zh-CN" dirty="0" smtClean="0"/>
              <a:t>=</a:t>
            </a:r>
            <a:r>
              <a:rPr lang="en-US" altLang="zh-CN" dirty="0"/>
              <a:t>B</a:t>
            </a:r>
            <a:r>
              <a:rPr lang="en-US" altLang="zh-CN" dirty="0" smtClean="0"/>
              <a:t>D</a:t>
            </a:r>
            <a:r>
              <a:rPr lang="en-US" altLang="zh-CN" dirty="0"/>
              <a:t>;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 smtClean="0"/>
              <a:t>      (3)ABD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AB--&gt;C,CD--&gt;E,A--&gt;G,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ABD</a:t>
            </a:r>
            <a:r>
              <a:rPr lang="en-US" altLang="zh-CN" baseline="30000" dirty="0"/>
              <a:t> +</a:t>
            </a:r>
            <a:r>
              <a:rPr lang="en-US" altLang="zh-CN" dirty="0"/>
              <a:t>= </a:t>
            </a:r>
            <a:r>
              <a:rPr lang="en-US" altLang="zh-CN" dirty="0" smtClean="0"/>
              <a:t>ABDCEG=U</a:t>
            </a:r>
            <a:br>
              <a:rPr lang="en-US" altLang="zh-CN" dirty="0" smtClean="0"/>
            </a:br>
            <a:r>
              <a:rPr lang="en-US" altLang="zh-CN" dirty="0" smtClean="0"/>
              <a:t>  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BDC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CD--&gt;E,E--&gt;A,A--&gt; </a:t>
            </a:r>
            <a:r>
              <a:rPr lang="en-US" altLang="zh-CN" dirty="0"/>
              <a:t>G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      所以</a:t>
            </a:r>
            <a:r>
              <a:rPr lang="en-US" altLang="zh-CN" dirty="0" smtClean="0"/>
              <a:t>BDC</a:t>
            </a:r>
            <a:r>
              <a:rPr lang="en-US" altLang="zh-CN" baseline="30000" dirty="0" smtClean="0"/>
              <a:t> </a:t>
            </a:r>
            <a:r>
              <a:rPr lang="en-US" altLang="zh-CN" baseline="30000" dirty="0"/>
              <a:t>+</a:t>
            </a:r>
            <a:r>
              <a:rPr lang="en-US" altLang="zh-CN" dirty="0"/>
              <a:t>= </a:t>
            </a:r>
            <a:r>
              <a:rPr lang="en-US" altLang="zh-CN" dirty="0" smtClean="0"/>
              <a:t>BDCEAG=U</a:t>
            </a:r>
            <a:br>
              <a:rPr lang="en-US" altLang="zh-CN" dirty="0" smtClean="0"/>
            </a:br>
            <a:r>
              <a:rPr lang="en-US" altLang="zh-CN" dirty="0" smtClean="0"/>
              <a:t>          BDE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E--&gt;A,A--&gt;G,AB--&gt;C,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BDE</a:t>
            </a:r>
            <a:r>
              <a:rPr lang="en-US" altLang="zh-CN" baseline="30000" dirty="0"/>
              <a:t> +</a:t>
            </a:r>
            <a:r>
              <a:rPr lang="en-US" altLang="zh-CN" dirty="0"/>
              <a:t>= </a:t>
            </a:r>
            <a:r>
              <a:rPr lang="en-US" altLang="zh-CN" dirty="0" smtClean="0"/>
              <a:t>BDEAGC=U</a:t>
            </a:r>
            <a:br>
              <a:rPr lang="en-US" altLang="zh-CN" smtClean="0"/>
            </a:br>
            <a:endParaRPr lang="en-US" altLang="zh-CN" dirty="0" smtClean="0"/>
          </a:p>
          <a:p>
            <a:pPr marL="0" indent="0">
              <a:buNone/>
            </a:pPr>
            <a:endParaRPr lang="zh-CN" altLang="zh-CN" sz="4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关系数据库</a:t>
            </a:r>
            <a:endParaRPr lang="zh-CN" altLang="en-US" sz="3600" dirty="0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关系数据库系统是目前使用最广泛的数据库系统 </a:t>
            </a:r>
            <a:endParaRPr lang="zh-CN" altLang="en-US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关系数据库系统与非关系数据库系统的区别：</a:t>
            </a:r>
            <a:endParaRPr lang="zh-CN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关系系统只有“表”这一种数据结构</a:t>
            </a:r>
            <a:endParaRPr lang="zh-CN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非关系数据库系统还有其他数据结构，以及对这些数据结构的操作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关系数据库</a:t>
            </a:r>
            <a:endParaRPr lang="zh-CN" altLang="en-US" sz="3600" dirty="0" smtClean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7772400" cy="4922838"/>
          </a:xfrm>
        </p:spPr>
        <p:txBody>
          <a:bodyPr/>
          <a:lstStyle/>
          <a:p>
            <a:pPr eaLnBrk="1" hangingPunct="1"/>
            <a:r>
              <a:rPr lang="zh-CN" altLang="en-US" smtClean="0"/>
              <a:t>关系数据结构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 </a:t>
            </a:r>
            <a:r>
              <a:rPr lang="zh-CN" altLang="en-US" smtClean="0">
                <a:latin typeface="宋体" panose="02010600030101010101" pitchFamily="2" charset="-122"/>
              </a:rPr>
              <a:t>关系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域</a:t>
            </a:r>
            <a:endParaRPr lang="zh-CN" altLang="en-US" sz="2200" smtClean="0"/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笛卡尔积</a:t>
            </a:r>
            <a:endParaRPr lang="zh-CN" altLang="en-US" sz="2200" smtClean="0"/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关系</a:t>
            </a:r>
            <a:endParaRPr lang="zh-CN" altLang="en-US" sz="2200" smtClean="0"/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smtClean="0"/>
              <a:t>关系，属性，元组</a:t>
            </a:r>
            <a:endParaRPr lang="zh-CN" altLang="en-US" sz="2200" smtClean="0"/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smtClean="0"/>
              <a:t>候选码，主码，主属性</a:t>
            </a:r>
            <a:endParaRPr lang="zh-CN" altLang="en-US" sz="2200" smtClean="0"/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smtClean="0"/>
              <a:t>基本关系的性质</a:t>
            </a:r>
            <a:endParaRPr lang="zh-CN" altLang="en-US" sz="2200" smtClean="0"/>
          </a:p>
          <a:p>
            <a:pPr lvl="1" eaLnBrk="1" hangingPunct="1"/>
            <a:r>
              <a:rPr lang="zh-CN" altLang="en-US" smtClean="0"/>
              <a:t> 关系模式</a:t>
            </a:r>
            <a:endParaRPr lang="zh-CN" altLang="en-US" smtClean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mtClean="0"/>
              <a:t> 关系数据库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关系模型的存储结构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关系数据库关系数据库</a:t>
            </a:r>
            <a:endParaRPr lang="zh-CN" altLang="en-US" sz="3600" dirty="0" smtClean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关系操作</a:t>
            </a:r>
            <a:endParaRPr lang="zh-CN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查询</a:t>
            </a:r>
            <a:endParaRPr lang="zh-CN" altLang="en-US" dirty="0" smtClean="0"/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选择、投影、连接、除、并、交、差</a:t>
            </a:r>
            <a:endParaRPr lang="zh-CN" altLang="en-US" sz="22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数据更新</a:t>
            </a:r>
            <a:endParaRPr lang="zh-CN" altLang="en-US" dirty="0" smtClean="0"/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插入、删除、修改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关系数据库</a:t>
            </a:r>
            <a:endParaRPr lang="zh-CN" altLang="en-US" sz="3600" dirty="0" smtClean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zh-CN" altLang="en-US" dirty="0" smtClean="0"/>
              <a:t>关系的完整性约束</a:t>
            </a:r>
            <a:endParaRPr lang="zh-CN" altLang="en-US" dirty="0" smtClean="0"/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dirty="0" smtClean="0"/>
              <a:t>实体完整性</a:t>
            </a:r>
            <a:endParaRPr lang="zh-CN" altLang="en-US" dirty="0" smtClean="0"/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dirty="0" smtClean="0"/>
              <a:t>参照完整性</a:t>
            </a:r>
            <a:endParaRPr lang="zh-CN" altLang="en-US" dirty="0" smtClean="0"/>
          </a:p>
          <a:p>
            <a:pPr lvl="2" eaLnBrk="1" hangingPunct="1">
              <a:lnSpc>
                <a:spcPct val="16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 smtClean="0"/>
              <a:t>外码</a:t>
            </a:r>
            <a:endParaRPr lang="zh-CN" altLang="en-US" sz="2200" dirty="0" smtClean="0"/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dirty="0" smtClean="0"/>
              <a:t>用户定义的完整性</a:t>
            </a:r>
            <a:endParaRPr lang="en-US" altLang="zh-CN" dirty="0" smtClean="0"/>
          </a:p>
          <a:p>
            <a:pPr eaLnBrk="1" hangingPunct="1">
              <a:lnSpc>
                <a:spcPct val="160000"/>
              </a:lnSpc>
              <a:defRPr/>
            </a:pPr>
            <a:r>
              <a:rPr lang="zh-CN" altLang="en-US" dirty="0" smtClean="0"/>
              <a:t>关系代数语言</a:t>
            </a:r>
            <a:endParaRPr lang="zh-CN" altLang="en-US" dirty="0" smtClean="0"/>
          </a:p>
          <a:p>
            <a:pPr lvl="1" eaLnBrk="1" hangingPunct="1">
              <a:lnSpc>
                <a:spcPct val="160000"/>
              </a:lnSpc>
              <a:defRPr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160000"/>
              </a:lnSpc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 关系数据库标准语言</a:t>
            </a:r>
            <a:r>
              <a:rPr lang="en-US" altLang="zh-CN" sz="3600" dirty="0" smtClean="0">
                <a:ea typeface="黑体" panose="02010609060101010101" pitchFamily="49" charset="-122"/>
              </a:rPr>
              <a:t>SQL</a:t>
            </a:r>
            <a:endParaRPr lang="en-US" altLang="zh-CN" sz="3600" dirty="0" smtClean="0">
              <a:ea typeface="黑体" panose="02010609060101010101" pitchFamily="49" charset="-122"/>
            </a:endParaRPr>
          </a:p>
        </p:txBody>
      </p:sp>
      <p:sp>
        <p:nvSpPr>
          <p:cNvPr id="81923" name="Rectangle 3"/>
          <p:cNvSpPr txBox="1">
            <a:spLocks noChangeArrowheads="1"/>
          </p:cNvSpPr>
          <p:nvPr/>
        </p:nvSpPr>
        <p:spPr bwMode="auto">
          <a:xfrm>
            <a:off x="971550" y="1071546"/>
            <a:ext cx="6508750" cy="43084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+mn-lt"/>
                <a:ea typeface="+mn-ea"/>
              </a:rPr>
              <a:t>SQL</a:t>
            </a:r>
            <a:r>
              <a:rPr lang="zh-CN" altLang="en-US" sz="2800" b="1" dirty="0" smtClean="0">
                <a:latin typeface="+mn-lt"/>
                <a:ea typeface="+mn-ea"/>
              </a:rPr>
              <a:t>可以分为数据定义、数据查询、数据更新、数据控制四大部分</a:t>
            </a:r>
            <a:endParaRPr lang="en-US" altLang="en-US" sz="2800" b="1" dirty="0" smtClean="0">
              <a:latin typeface="+mn-lt"/>
              <a:ea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+mn-lt"/>
                <a:ea typeface="+mn-ea"/>
              </a:rPr>
              <a:t>数据定义</a:t>
            </a:r>
            <a:endParaRPr lang="zh-CN" altLang="en-US" sz="2800" b="1" dirty="0" smtClean="0">
              <a:latin typeface="+mn-lt"/>
              <a:ea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+mn-lt"/>
                <a:ea typeface="+mn-ea"/>
              </a:rPr>
              <a:t> </a:t>
            </a:r>
            <a:r>
              <a:rPr lang="zh-CN" altLang="en-US" sz="2800" b="1" dirty="0" smtClean="0">
                <a:latin typeface="+mn-lt"/>
                <a:ea typeface="+mn-ea"/>
              </a:rPr>
              <a:t>数据</a:t>
            </a:r>
            <a:r>
              <a:rPr lang="zh-CN" altLang="en-US" sz="2800" b="1" dirty="0">
                <a:latin typeface="+mn-lt"/>
                <a:ea typeface="+mn-ea"/>
              </a:rPr>
              <a:t>查询</a:t>
            </a:r>
            <a:endParaRPr lang="zh-CN" altLang="en-US" sz="2800" b="1" dirty="0">
              <a:latin typeface="+mn-lt"/>
              <a:ea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lt"/>
                <a:ea typeface="+mn-ea"/>
              </a:rPr>
              <a:t> </a:t>
            </a:r>
            <a:r>
              <a:rPr lang="zh-CN" altLang="en-US" sz="2800" b="1" dirty="0" smtClean="0">
                <a:latin typeface="+mn-lt"/>
                <a:ea typeface="+mn-ea"/>
              </a:rPr>
              <a:t>数据</a:t>
            </a:r>
            <a:r>
              <a:rPr lang="zh-CN" altLang="en-US" sz="2800" b="1" dirty="0">
                <a:latin typeface="+mn-lt"/>
                <a:ea typeface="+mn-ea"/>
              </a:rPr>
              <a:t>更新</a:t>
            </a:r>
            <a:endParaRPr lang="en-US" altLang="en-US" sz="2800" b="1" dirty="0">
              <a:latin typeface="+mn-lt"/>
              <a:ea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lt"/>
                <a:ea typeface="+mn-ea"/>
              </a:rPr>
              <a:t> </a:t>
            </a:r>
            <a:r>
              <a:rPr lang="zh-CN" altLang="en-US" sz="2800" b="1" dirty="0" smtClean="0">
                <a:latin typeface="+mn-lt"/>
                <a:ea typeface="+mn-ea"/>
              </a:rPr>
              <a:t>空值</a:t>
            </a:r>
            <a:r>
              <a:rPr lang="zh-CN" altLang="en-US" sz="2800" b="1" dirty="0">
                <a:latin typeface="+mn-lt"/>
                <a:ea typeface="+mn-ea"/>
              </a:rPr>
              <a:t>的处理</a:t>
            </a:r>
            <a:endParaRPr lang="zh-CN" altLang="en-US" sz="2800" b="1" dirty="0">
              <a:latin typeface="+mn-lt"/>
              <a:ea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+mn-lt"/>
                <a:ea typeface="+mn-ea"/>
              </a:rPr>
              <a:t>视图</a:t>
            </a:r>
            <a:endParaRPr lang="zh-CN" altLang="en-US" sz="2800" b="1" dirty="0">
              <a:latin typeface="+mn-lt"/>
              <a:ea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800" b="1" dirty="0" smtClean="0">
                <a:solidFill>
                  <a:srgbClr val="0066FF"/>
                </a:solidFill>
              </a:rPr>
              <a:t> </a:t>
            </a:r>
            <a:endParaRPr lang="zh-CN" altLang="en-US" sz="2800" b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z="3600" dirty="0" smtClean="0"/>
              <a:t>数据库安全性</a:t>
            </a:r>
            <a:endParaRPr lang="zh-CN" altLang="en-US" sz="3600" dirty="0" smtClean="0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268413"/>
            <a:ext cx="7642225" cy="4854575"/>
          </a:xfrm>
        </p:spPr>
        <p:txBody>
          <a:bodyPr/>
          <a:lstStyle/>
          <a:p>
            <a:pPr eaLnBrk="1" hangingPunct="1">
              <a:lnSpc>
                <a:spcPct val="160000"/>
              </a:lnSpc>
              <a:spcBef>
                <a:spcPct val="80000"/>
              </a:spcBef>
            </a:pPr>
            <a:r>
              <a:rPr lang="zh-CN" altLang="en-US" smtClean="0"/>
              <a:t>数据的共享日益加强，数据的安全保密越来越重要。</a:t>
            </a:r>
            <a:endParaRPr lang="en-US" altLang="zh-CN" smtClean="0"/>
          </a:p>
          <a:p>
            <a:pPr eaLnBrk="1" hangingPunct="1">
              <a:lnSpc>
                <a:spcPct val="160000"/>
              </a:lnSpc>
              <a:spcBef>
                <a:spcPct val="80000"/>
              </a:spcBef>
            </a:pPr>
            <a:r>
              <a:rPr lang="zh-CN" altLang="en-US" smtClean="0"/>
              <a:t>数据库管理系统是管理数据的核心，因而其自身必须具有一整套完整而有效的安全性机制。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3857</Words>
  <Application>WPS 演示</Application>
  <PresentationFormat>全屏显示(4:3)</PresentationFormat>
  <Paragraphs>357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Arial</vt:lpstr>
      <vt:lpstr>宋体</vt:lpstr>
      <vt:lpstr>Wingdings</vt:lpstr>
      <vt:lpstr>华文琥珀</vt:lpstr>
      <vt:lpstr>Calibri</vt:lpstr>
      <vt:lpstr>黑体</vt:lpstr>
      <vt:lpstr>Times New Roman</vt:lpstr>
      <vt:lpstr>Times-Roman</vt:lpstr>
      <vt:lpstr>隶书</vt:lpstr>
      <vt:lpstr>微软雅黑</vt:lpstr>
      <vt:lpstr>Arial Unicode MS</vt:lpstr>
      <vt:lpstr>Monotype Sorts</vt:lpstr>
      <vt:lpstr>Wingdings</vt:lpstr>
      <vt:lpstr>数据库系统概论</vt:lpstr>
      <vt:lpstr>PowerPoint 演示文稿</vt:lpstr>
      <vt:lpstr>绪论</vt:lpstr>
      <vt:lpstr>绪论</vt:lpstr>
      <vt:lpstr>关系数据库</vt:lpstr>
      <vt:lpstr>关系数据库</vt:lpstr>
      <vt:lpstr>关系数据库关系数据库</vt:lpstr>
      <vt:lpstr>关系数据库</vt:lpstr>
      <vt:lpstr> 关系数据库标准语言SQL</vt:lpstr>
      <vt:lpstr>数据库安全性</vt:lpstr>
      <vt:lpstr>数据库安全性</vt:lpstr>
      <vt:lpstr>数据库完整性</vt:lpstr>
      <vt:lpstr>规范化 </vt:lpstr>
      <vt:lpstr>规范化 </vt:lpstr>
      <vt:lpstr>规范化 </vt:lpstr>
      <vt:lpstr>规范化 </vt:lpstr>
      <vt:lpstr>数据库设计</vt:lpstr>
      <vt:lpstr>数据库设计</vt:lpstr>
      <vt:lpstr>数据库设计</vt:lpstr>
      <vt:lpstr>关系查询处理和查询优化</vt:lpstr>
      <vt:lpstr>关系查询处理和查询优化</vt:lpstr>
      <vt:lpstr>关系查询处理和查询优化</vt:lpstr>
      <vt:lpstr>关系查询处理和查询优化</vt:lpstr>
      <vt:lpstr>关系查询处理和查询优化</vt:lpstr>
      <vt:lpstr>数据库恢复技术</vt:lpstr>
      <vt:lpstr>数据库恢复技术</vt:lpstr>
      <vt:lpstr>数据库恢复技术</vt:lpstr>
      <vt:lpstr>并发控制</vt:lpstr>
      <vt:lpstr>并发控制</vt:lpstr>
      <vt:lpstr>小结（续）</vt:lpstr>
      <vt:lpstr>候选码求解的方法</vt:lpstr>
      <vt:lpstr>候选码求解的方法</vt:lpstr>
      <vt:lpstr>候选码求解的方法</vt:lpstr>
      <vt:lpstr>候选码求解的方法</vt:lpstr>
      <vt:lpstr>候选码求解的方法</vt:lpstr>
      <vt:lpstr>候选码求解的方法</vt:lpstr>
      <vt:lpstr>候选码求解的方法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93</cp:revision>
  <dcterms:created xsi:type="dcterms:W3CDTF">2018-05-07T14:05:26Z</dcterms:created>
  <dcterms:modified xsi:type="dcterms:W3CDTF">2018-05-07T14:17:51Z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2052-10.1.0.7346</vt:lpwstr>
  </property>
</Properties>
</file>