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slides/slide1.xml" ContentType="application/vnd.openxmlformats-officedocument.presentationml.slide+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54"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5"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6"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69"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76"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7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8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8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0"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1"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6"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98"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9"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0"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1"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2"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3"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2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32"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5"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3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endParaRPr b="0" lang="en-US" sz="4400" spc="-1" strike="noStrike">
              <a:latin typeface="Arial"/>
            </a:endParaRPr>
          </a:p>
        </p:txBody>
      </p:sp>
      <p:sp>
        <p:nvSpPr>
          <p:cNvPr id="4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35;p1" hidden="1"/>
          <p:cNvSpPr/>
          <p:nvPr/>
        </p:nvSpPr>
        <p:spPr>
          <a:xfrm>
            <a:off x="8763120" y="0"/>
            <a:ext cx="360" cy="6857280"/>
          </a:xfrm>
          <a:custGeom>
            <a:avLst/>
            <a:gdLst/>
            <a:ahLst/>
            <a:rect l="l" t="t" r="r" b="b"/>
            <a:pathLst>
              <a:path w="21600" h="21600">
                <a:moveTo>
                  <a:pt x="0" y="0"/>
                </a:moveTo>
                <a:lnTo>
                  <a:pt x="21600" y="21600"/>
                </a:lnTo>
              </a:path>
            </a:pathLst>
          </a:custGeom>
          <a:noFill/>
          <a:ln w="38100">
            <a:solidFill>
              <a:srgbClr val="fec2ac">
                <a:alpha val="93000"/>
              </a:srgbClr>
            </a:solidFill>
            <a:round/>
          </a:ln>
        </p:spPr>
        <p:style>
          <a:lnRef idx="0"/>
          <a:fillRef idx="0"/>
          <a:effectRef idx="0"/>
          <a:fontRef idx="minor"/>
        </p:style>
      </p:sp>
      <p:sp>
        <p:nvSpPr>
          <p:cNvPr id="1" name="Google Shape;40;p1" hidden="1"/>
          <p:cNvSpPr/>
          <p:nvPr/>
        </p:nvSpPr>
        <p:spPr>
          <a:xfrm>
            <a:off x="76320" y="0"/>
            <a:ext cx="360" cy="6857280"/>
          </a:xfrm>
          <a:custGeom>
            <a:avLst/>
            <a:gdLst/>
            <a:ahLst/>
            <a:rect l="l" t="t" r="r" b="b"/>
            <a:pathLst>
              <a:path w="21600" h="21600">
                <a:moveTo>
                  <a:pt x="0" y="0"/>
                </a:moveTo>
                <a:lnTo>
                  <a:pt x="21600" y="21600"/>
                </a:lnTo>
              </a:path>
            </a:pathLst>
          </a:custGeom>
          <a:noFill/>
          <a:ln w="57150">
            <a:solidFill>
              <a:srgbClr val="fec2ac"/>
            </a:solidFill>
            <a:round/>
          </a:ln>
        </p:spPr>
        <p:style>
          <a:lnRef idx="0"/>
          <a:fillRef idx="0"/>
          <a:effectRef idx="0"/>
          <a:fontRef idx="minor"/>
        </p:style>
      </p:sp>
      <p:sp>
        <p:nvSpPr>
          <p:cNvPr id="2" name="Google Shape;41;p1" hidden="1"/>
          <p:cNvSpPr/>
          <p:nvPr/>
        </p:nvSpPr>
        <p:spPr>
          <a:xfrm>
            <a:off x="8991720" y="0"/>
            <a:ext cx="360" cy="6857280"/>
          </a:xfrm>
          <a:custGeom>
            <a:avLst/>
            <a:gdLst/>
            <a:ahLst/>
            <a:rect l="l" t="t" r="r" b="b"/>
            <a:pathLst>
              <a:path w="21600" h="21600">
                <a:moveTo>
                  <a:pt x="0" y="0"/>
                </a:moveTo>
                <a:lnTo>
                  <a:pt x="21600" y="21600"/>
                </a:lnTo>
              </a:path>
            </a:pathLst>
          </a:custGeom>
          <a:noFill/>
          <a:ln w="19050">
            <a:solidFill>
              <a:srgbClr val="fe8637"/>
            </a:solidFill>
            <a:round/>
          </a:ln>
        </p:spPr>
        <p:style>
          <a:lnRef idx="0"/>
          <a:fillRef idx="0"/>
          <a:effectRef idx="0"/>
          <a:fontRef idx="minor"/>
        </p:style>
      </p:sp>
      <p:sp>
        <p:nvSpPr>
          <p:cNvPr id="3" name="Google Shape;42;p1" hidden="1"/>
          <p:cNvSpPr/>
          <p:nvPr/>
        </p:nvSpPr>
        <p:spPr>
          <a:xfrm>
            <a:off x="8839080" y="0"/>
            <a:ext cx="304200" cy="6857280"/>
          </a:xfrm>
          <a:prstGeom prst="rect">
            <a:avLst/>
          </a:prstGeom>
          <a:solidFill>
            <a:srgbClr val="fec2ac">
              <a:alpha val="87000"/>
            </a:srgbClr>
          </a:solidFill>
          <a:ln w="0">
            <a:noFill/>
          </a:ln>
        </p:spPr>
        <p:style>
          <a:lnRef idx="0"/>
          <a:fillRef idx="0"/>
          <a:effectRef idx="0"/>
          <a:fontRef idx="minor"/>
        </p:style>
      </p:sp>
      <p:sp>
        <p:nvSpPr>
          <p:cNvPr id="4" name="Google Shape;43;p1" hidden="1"/>
          <p:cNvSpPr/>
          <p:nvPr/>
        </p:nvSpPr>
        <p:spPr>
          <a:xfrm>
            <a:off x="8915400" y="0"/>
            <a:ext cx="360" cy="6857280"/>
          </a:xfrm>
          <a:custGeom>
            <a:avLst/>
            <a:gdLst/>
            <a:ahLst/>
            <a:rect l="l" t="t" r="r" b="b"/>
            <a:pathLst>
              <a:path w="21600" h="21600">
                <a:moveTo>
                  <a:pt x="0" y="0"/>
                </a:moveTo>
                <a:lnTo>
                  <a:pt x="21600" y="21600"/>
                </a:lnTo>
              </a:path>
            </a:pathLst>
          </a:custGeom>
          <a:noFill/>
          <a:ln w="9525">
            <a:solidFill>
              <a:srgbClr val="fe8637"/>
            </a:solidFill>
            <a:round/>
          </a:ln>
        </p:spPr>
        <p:style>
          <a:lnRef idx="0"/>
          <a:fillRef idx="0"/>
          <a:effectRef idx="0"/>
          <a:fontRef idx="minor"/>
        </p:style>
      </p:sp>
      <p:sp>
        <p:nvSpPr>
          <p:cNvPr id="5" name="Google Shape;44;p1" hidden="1"/>
          <p:cNvSpPr/>
          <p:nvPr/>
        </p:nvSpPr>
        <p:spPr>
          <a:xfrm>
            <a:off x="8156520" y="5715000"/>
            <a:ext cx="547920" cy="547920"/>
          </a:xfrm>
          <a:prstGeom prst="ellipse">
            <a:avLst/>
          </a:prstGeom>
          <a:solidFill>
            <a:schemeClr val="accent1"/>
          </a:solidFill>
          <a:ln w="0">
            <a:noFill/>
          </a:ln>
        </p:spPr>
        <p:style>
          <a:lnRef idx="0"/>
          <a:fillRef idx="0"/>
          <a:effectRef idx="0"/>
          <a:fontRef idx="minor"/>
        </p:style>
      </p:sp>
      <p:sp>
        <p:nvSpPr>
          <p:cNvPr id="6" name="Google Shape;51;p2"/>
          <p:cNvSpPr/>
          <p:nvPr/>
        </p:nvSpPr>
        <p:spPr>
          <a:xfrm>
            <a:off x="380880" y="0"/>
            <a:ext cx="608760" cy="6857280"/>
          </a:xfrm>
          <a:prstGeom prst="rect">
            <a:avLst/>
          </a:prstGeom>
          <a:solidFill>
            <a:srgbClr val="fec2ac">
              <a:alpha val="54000"/>
            </a:srgbClr>
          </a:solidFill>
          <a:ln w="0">
            <a:noFill/>
          </a:ln>
        </p:spPr>
        <p:style>
          <a:lnRef idx="0"/>
          <a:fillRef idx="0"/>
          <a:effectRef idx="0"/>
          <a:fontRef idx="minor"/>
        </p:style>
      </p:sp>
      <p:sp>
        <p:nvSpPr>
          <p:cNvPr id="7" name="Google Shape;52;p2"/>
          <p:cNvSpPr/>
          <p:nvPr/>
        </p:nvSpPr>
        <p:spPr>
          <a:xfrm>
            <a:off x="276480" y="0"/>
            <a:ext cx="104040" cy="6857280"/>
          </a:xfrm>
          <a:prstGeom prst="rect">
            <a:avLst/>
          </a:prstGeom>
          <a:solidFill>
            <a:srgbClr val="ffd8cc">
              <a:alpha val="36000"/>
            </a:srgbClr>
          </a:solidFill>
          <a:ln w="0">
            <a:noFill/>
          </a:ln>
        </p:spPr>
        <p:style>
          <a:lnRef idx="0"/>
          <a:fillRef idx="0"/>
          <a:effectRef idx="0"/>
          <a:fontRef idx="minor"/>
        </p:style>
      </p:sp>
      <p:sp>
        <p:nvSpPr>
          <p:cNvPr id="8" name="Google Shape;53;p2"/>
          <p:cNvSpPr/>
          <p:nvPr/>
        </p:nvSpPr>
        <p:spPr>
          <a:xfrm>
            <a:off x="990720" y="0"/>
            <a:ext cx="181080" cy="6857280"/>
          </a:xfrm>
          <a:prstGeom prst="rect">
            <a:avLst/>
          </a:prstGeom>
          <a:solidFill>
            <a:srgbClr val="ffd8cc">
              <a:alpha val="70000"/>
            </a:srgbClr>
          </a:solidFill>
          <a:ln w="0">
            <a:noFill/>
          </a:ln>
        </p:spPr>
        <p:style>
          <a:lnRef idx="0"/>
          <a:fillRef idx="0"/>
          <a:effectRef idx="0"/>
          <a:fontRef idx="minor"/>
        </p:style>
      </p:sp>
      <p:sp>
        <p:nvSpPr>
          <p:cNvPr id="9" name="Google Shape;54;p2"/>
          <p:cNvSpPr/>
          <p:nvPr/>
        </p:nvSpPr>
        <p:spPr>
          <a:xfrm>
            <a:off x="1141200" y="0"/>
            <a:ext cx="229680" cy="6857280"/>
          </a:xfrm>
          <a:prstGeom prst="rect">
            <a:avLst/>
          </a:prstGeom>
          <a:solidFill>
            <a:srgbClr val="ffede7">
              <a:alpha val="71000"/>
            </a:srgbClr>
          </a:solidFill>
          <a:ln w="0">
            <a:noFill/>
          </a:ln>
        </p:spPr>
        <p:style>
          <a:lnRef idx="0"/>
          <a:fillRef idx="0"/>
          <a:effectRef idx="0"/>
          <a:fontRef idx="minor"/>
        </p:style>
      </p:sp>
      <p:sp>
        <p:nvSpPr>
          <p:cNvPr id="10" name="Google Shape;55;p2"/>
          <p:cNvSpPr/>
          <p:nvPr/>
        </p:nvSpPr>
        <p:spPr>
          <a:xfrm>
            <a:off x="106200" y="0"/>
            <a:ext cx="360" cy="6857280"/>
          </a:xfrm>
          <a:custGeom>
            <a:avLst/>
            <a:gdLst/>
            <a:ahLst/>
            <a:rect l="l" t="t" r="r" b="b"/>
            <a:pathLst>
              <a:path w="21600" h="21600">
                <a:moveTo>
                  <a:pt x="0" y="0"/>
                </a:moveTo>
                <a:lnTo>
                  <a:pt x="21600" y="21600"/>
                </a:lnTo>
              </a:path>
            </a:pathLst>
          </a:custGeom>
          <a:noFill/>
          <a:ln w="57150">
            <a:solidFill>
              <a:srgbClr val="fec2ac">
                <a:alpha val="73000"/>
              </a:srgbClr>
            </a:solidFill>
            <a:round/>
          </a:ln>
        </p:spPr>
        <p:style>
          <a:lnRef idx="0"/>
          <a:fillRef idx="0"/>
          <a:effectRef idx="0"/>
          <a:fontRef idx="minor"/>
        </p:style>
      </p:sp>
      <p:sp>
        <p:nvSpPr>
          <p:cNvPr id="11" name="Google Shape;56;p2"/>
          <p:cNvSpPr/>
          <p:nvPr/>
        </p:nvSpPr>
        <p:spPr>
          <a:xfrm>
            <a:off x="914400" y="0"/>
            <a:ext cx="360" cy="6857280"/>
          </a:xfrm>
          <a:custGeom>
            <a:avLst/>
            <a:gdLst/>
            <a:ahLst/>
            <a:rect l="l" t="t" r="r" b="b"/>
            <a:pathLst>
              <a:path w="21600" h="21600">
                <a:moveTo>
                  <a:pt x="0" y="0"/>
                </a:moveTo>
                <a:lnTo>
                  <a:pt x="21600" y="21600"/>
                </a:lnTo>
              </a:path>
            </a:pathLst>
          </a:custGeom>
          <a:noFill/>
          <a:ln w="57150">
            <a:solidFill>
              <a:srgbClr val="ffede7">
                <a:alpha val="83000"/>
              </a:srgbClr>
            </a:solidFill>
            <a:round/>
          </a:ln>
        </p:spPr>
        <p:style>
          <a:lnRef idx="0"/>
          <a:fillRef idx="0"/>
          <a:effectRef idx="0"/>
          <a:fontRef idx="minor"/>
        </p:style>
      </p:sp>
      <p:sp>
        <p:nvSpPr>
          <p:cNvPr id="12" name="Google Shape;57;p2"/>
          <p:cNvSpPr/>
          <p:nvPr/>
        </p:nvSpPr>
        <p:spPr>
          <a:xfrm>
            <a:off x="854280" y="0"/>
            <a:ext cx="360" cy="6857280"/>
          </a:xfrm>
          <a:custGeom>
            <a:avLst/>
            <a:gdLst/>
            <a:ahLst/>
            <a:rect l="l" t="t" r="r" b="b"/>
            <a:pathLst>
              <a:path w="21600" h="21600">
                <a:moveTo>
                  <a:pt x="0" y="0"/>
                </a:moveTo>
                <a:lnTo>
                  <a:pt x="21600" y="21600"/>
                </a:lnTo>
              </a:path>
            </a:pathLst>
          </a:custGeom>
          <a:noFill/>
          <a:ln w="57150">
            <a:solidFill>
              <a:srgbClr val="fec2ac"/>
            </a:solidFill>
            <a:round/>
          </a:ln>
        </p:spPr>
        <p:style>
          <a:lnRef idx="0"/>
          <a:fillRef idx="0"/>
          <a:effectRef idx="0"/>
          <a:fontRef idx="minor"/>
        </p:style>
      </p:sp>
      <p:sp>
        <p:nvSpPr>
          <p:cNvPr id="13" name="Google Shape;58;p2"/>
          <p:cNvSpPr/>
          <p:nvPr/>
        </p:nvSpPr>
        <p:spPr>
          <a:xfrm>
            <a:off x="1726560" y="0"/>
            <a:ext cx="360" cy="6857280"/>
          </a:xfrm>
          <a:custGeom>
            <a:avLst/>
            <a:gdLst/>
            <a:ahLst/>
            <a:rect l="l" t="t" r="r" b="b"/>
            <a:pathLst>
              <a:path w="21600" h="21600">
                <a:moveTo>
                  <a:pt x="0" y="0"/>
                </a:moveTo>
                <a:lnTo>
                  <a:pt x="21600" y="21600"/>
                </a:lnTo>
              </a:path>
            </a:pathLst>
          </a:custGeom>
          <a:noFill/>
          <a:ln w="28575">
            <a:solidFill>
              <a:srgbClr val="fec2ac">
                <a:alpha val="82000"/>
              </a:srgbClr>
            </a:solidFill>
            <a:round/>
          </a:ln>
        </p:spPr>
        <p:style>
          <a:lnRef idx="0"/>
          <a:fillRef idx="0"/>
          <a:effectRef idx="0"/>
          <a:fontRef idx="minor"/>
        </p:style>
      </p:sp>
      <p:sp>
        <p:nvSpPr>
          <p:cNvPr id="14" name="Google Shape;59;p2"/>
          <p:cNvSpPr/>
          <p:nvPr/>
        </p:nvSpPr>
        <p:spPr>
          <a:xfrm>
            <a:off x="1066680" y="0"/>
            <a:ext cx="360" cy="6857280"/>
          </a:xfrm>
          <a:custGeom>
            <a:avLst/>
            <a:gdLst/>
            <a:ahLst/>
            <a:rect l="l" t="t" r="r" b="b"/>
            <a:pathLst>
              <a:path w="21600" h="21600">
                <a:moveTo>
                  <a:pt x="0" y="0"/>
                </a:moveTo>
                <a:lnTo>
                  <a:pt x="21600" y="21600"/>
                </a:lnTo>
              </a:path>
            </a:pathLst>
          </a:custGeom>
          <a:noFill/>
          <a:ln w="9525">
            <a:solidFill>
              <a:srgbClr val="fec2ac"/>
            </a:solidFill>
            <a:round/>
          </a:ln>
        </p:spPr>
        <p:style>
          <a:lnRef idx="0"/>
          <a:fillRef idx="0"/>
          <a:effectRef idx="0"/>
          <a:fontRef idx="minor"/>
        </p:style>
      </p:sp>
      <p:sp>
        <p:nvSpPr>
          <p:cNvPr id="15" name="Google Shape;60;p2"/>
          <p:cNvSpPr/>
          <p:nvPr/>
        </p:nvSpPr>
        <p:spPr>
          <a:xfrm>
            <a:off x="9113760" y="0"/>
            <a:ext cx="360" cy="6857280"/>
          </a:xfrm>
          <a:custGeom>
            <a:avLst/>
            <a:gdLst/>
            <a:ahLst/>
            <a:rect l="l" t="t" r="r" b="b"/>
            <a:pathLst>
              <a:path w="21600" h="21600">
                <a:moveTo>
                  <a:pt x="0" y="0"/>
                </a:moveTo>
                <a:lnTo>
                  <a:pt x="21600" y="21600"/>
                </a:lnTo>
              </a:path>
            </a:pathLst>
          </a:custGeom>
          <a:noFill/>
          <a:ln w="57150">
            <a:solidFill>
              <a:srgbClr val="fec2ac"/>
            </a:solidFill>
            <a:round/>
          </a:ln>
        </p:spPr>
        <p:style>
          <a:lnRef idx="0"/>
          <a:fillRef idx="0"/>
          <a:effectRef idx="0"/>
          <a:fontRef idx="minor"/>
        </p:style>
      </p:sp>
      <p:sp>
        <p:nvSpPr>
          <p:cNvPr id="16" name="Google Shape;61;p2"/>
          <p:cNvSpPr/>
          <p:nvPr/>
        </p:nvSpPr>
        <p:spPr>
          <a:xfrm>
            <a:off x="1219320" y="0"/>
            <a:ext cx="75600" cy="6857280"/>
          </a:xfrm>
          <a:prstGeom prst="rect">
            <a:avLst/>
          </a:prstGeom>
          <a:solidFill>
            <a:srgbClr val="fec2ac">
              <a:alpha val="51000"/>
            </a:srgbClr>
          </a:solidFill>
          <a:ln w="0">
            <a:noFill/>
          </a:ln>
        </p:spPr>
        <p:style>
          <a:lnRef idx="0"/>
          <a:fillRef idx="0"/>
          <a:effectRef idx="0"/>
          <a:fontRef idx="minor"/>
        </p:style>
      </p:sp>
      <p:sp>
        <p:nvSpPr>
          <p:cNvPr id="17" name="Google Shape;62;p2"/>
          <p:cNvSpPr/>
          <p:nvPr/>
        </p:nvSpPr>
        <p:spPr>
          <a:xfrm>
            <a:off x="609480" y="3429000"/>
            <a:ext cx="1294560" cy="1294560"/>
          </a:xfrm>
          <a:prstGeom prst="ellipse">
            <a:avLst/>
          </a:prstGeom>
          <a:solidFill>
            <a:schemeClr val="accent1"/>
          </a:solidFill>
          <a:ln w="0">
            <a:noFill/>
          </a:ln>
        </p:spPr>
        <p:style>
          <a:lnRef idx="0"/>
          <a:fillRef idx="0"/>
          <a:effectRef idx="0"/>
          <a:fontRef idx="minor"/>
        </p:style>
      </p:sp>
      <p:sp>
        <p:nvSpPr>
          <p:cNvPr id="18" name="Google Shape;63;p2"/>
          <p:cNvSpPr/>
          <p:nvPr/>
        </p:nvSpPr>
        <p:spPr>
          <a:xfrm>
            <a:off x="1309680" y="4866840"/>
            <a:ext cx="640800" cy="640800"/>
          </a:xfrm>
          <a:prstGeom prst="ellipse">
            <a:avLst/>
          </a:prstGeom>
          <a:solidFill>
            <a:schemeClr val="accent1"/>
          </a:solidFill>
          <a:ln w="0">
            <a:noFill/>
          </a:ln>
        </p:spPr>
        <p:style>
          <a:lnRef idx="0"/>
          <a:fillRef idx="0"/>
          <a:effectRef idx="0"/>
          <a:fontRef idx="minor"/>
        </p:style>
      </p:sp>
      <p:sp>
        <p:nvSpPr>
          <p:cNvPr id="19" name="Google Shape;64;p2"/>
          <p:cNvSpPr/>
          <p:nvPr/>
        </p:nvSpPr>
        <p:spPr>
          <a:xfrm>
            <a:off x="1091160" y="5500800"/>
            <a:ext cx="136440" cy="136440"/>
          </a:xfrm>
          <a:prstGeom prst="ellipse">
            <a:avLst/>
          </a:prstGeom>
          <a:solidFill>
            <a:schemeClr val="accent1"/>
          </a:solidFill>
          <a:ln w="0">
            <a:noFill/>
          </a:ln>
        </p:spPr>
        <p:style>
          <a:lnRef idx="0"/>
          <a:fillRef idx="0"/>
          <a:effectRef idx="0"/>
          <a:fontRef idx="minor"/>
        </p:style>
      </p:sp>
      <p:sp>
        <p:nvSpPr>
          <p:cNvPr id="20" name="Google Shape;65;p2"/>
          <p:cNvSpPr/>
          <p:nvPr/>
        </p:nvSpPr>
        <p:spPr>
          <a:xfrm>
            <a:off x="1664280" y="5788080"/>
            <a:ext cx="273600" cy="273600"/>
          </a:xfrm>
          <a:prstGeom prst="ellipse">
            <a:avLst/>
          </a:prstGeom>
          <a:solidFill>
            <a:schemeClr val="accent1"/>
          </a:solidFill>
          <a:ln w="0">
            <a:noFill/>
          </a:ln>
        </p:spPr>
        <p:style>
          <a:lnRef idx="0"/>
          <a:fillRef idx="0"/>
          <a:effectRef idx="0"/>
          <a:fontRef idx="minor"/>
        </p:style>
      </p:sp>
      <p:sp>
        <p:nvSpPr>
          <p:cNvPr id="21" name="Google Shape;66;p2"/>
          <p:cNvSpPr/>
          <p:nvPr/>
        </p:nvSpPr>
        <p:spPr>
          <a:xfrm>
            <a:off x="1905120" y="4495680"/>
            <a:ext cx="365040" cy="365040"/>
          </a:xfrm>
          <a:prstGeom prst="ellipse">
            <a:avLst/>
          </a:prstGeom>
          <a:solidFill>
            <a:schemeClr val="accent1"/>
          </a:solidFill>
          <a:ln w="0">
            <a:noFill/>
          </a:ln>
        </p:spPr>
        <p:style>
          <a:lnRef idx="0"/>
          <a:fillRef idx="0"/>
          <a:effectRef idx="0"/>
          <a:fontRef idx="minor"/>
        </p:style>
      </p:sp>
      <p:sp>
        <p:nvSpPr>
          <p:cNvPr id="22" name="PlaceHolder 1"/>
          <p:cNvSpPr>
            <a:spLocks noGrp="1"/>
          </p:cNvSpPr>
          <p:nvPr>
            <p:ph type="title"/>
          </p:nvPr>
        </p:nvSpPr>
        <p:spPr>
          <a:xfrm>
            <a:off x="457200" y="274680"/>
            <a:ext cx="7466760" cy="11422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23"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Google Shape;35;p1"/>
          <p:cNvSpPr/>
          <p:nvPr/>
        </p:nvSpPr>
        <p:spPr>
          <a:xfrm>
            <a:off x="8763120" y="0"/>
            <a:ext cx="360" cy="6857280"/>
          </a:xfrm>
          <a:custGeom>
            <a:avLst/>
            <a:gdLst/>
            <a:ahLst/>
            <a:rect l="l" t="t" r="r" b="b"/>
            <a:pathLst>
              <a:path w="21600" h="21600">
                <a:moveTo>
                  <a:pt x="0" y="0"/>
                </a:moveTo>
                <a:lnTo>
                  <a:pt x="21600" y="21600"/>
                </a:lnTo>
              </a:path>
            </a:pathLst>
          </a:custGeom>
          <a:noFill/>
          <a:ln w="38100">
            <a:solidFill>
              <a:srgbClr val="fec2ac">
                <a:alpha val="93000"/>
              </a:srgbClr>
            </a:solidFill>
            <a:round/>
          </a:ln>
        </p:spPr>
        <p:style>
          <a:lnRef idx="0"/>
          <a:fillRef idx="0"/>
          <a:effectRef idx="0"/>
          <a:fontRef idx="minor"/>
        </p:style>
      </p:sp>
      <p:sp>
        <p:nvSpPr>
          <p:cNvPr id="61" name="Google Shape;40;p1"/>
          <p:cNvSpPr/>
          <p:nvPr/>
        </p:nvSpPr>
        <p:spPr>
          <a:xfrm>
            <a:off x="76320" y="0"/>
            <a:ext cx="360" cy="6857280"/>
          </a:xfrm>
          <a:custGeom>
            <a:avLst/>
            <a:gdLst/>
            <a:ahLst/>
            <a:rect l="l" t="t" r="r" b="b"/>
            <a:pathLst>
              <a:path w="21600" h="21600">
                <a:moveTo>
                  <a:pt x="0" y="0"/>
                </a:moveTo>
                <a:lnTo>
                  <a:pt x="21600" y="21600"/>
                </a:lnTo>
              </a:path>
            </a:pathLst>
          </a:custGeom>
          <a:noFill/>
          <a:ln w="57150">
            <a:solidFill>
              <a:srgbClr val="fec2ac"/>
            </a:solidFill>
            <a:round/>
          </a:ln>
        </p:spPr>
        <p:style>
          <a:lnRef idx="0"/>
          <a:fillRef idx="0"/>
          <a:effectRef idx="0"/>
          <a:fontRef idx="minor"/>
        </p:style>
      </p:sp>
      <p:sp>
        <p:nvSpPr>
          <p:cNvPr id="62" name="Google Shape;41;p1"/>
          <p:cNvSpPr/>
          <p:nvPr/>
        </p:nvSpPr>
        <p:spPr>
          <a:xfrm>
            <a:off x="8991720" y="0"/>
            <a:ext cx="360" cy="6857280"/>
          </a:xfrm>
          <a:custGeom>
            <a:avLst/>
            <a:gdLst/>
            <a:ahLst/>
            <a:rect l="l" t="t" r="r" b="b"/>
            <a:pathLst>
              <a:path w="21600" h="21600">
                <a:moveTo>
                  <a:pt x="0" y="0"/>
                </a:moveTo>
                <a:lnTo>
                  <a:pt x="21600" y="21600"/>
                </a:lnTo>
              </a:path>
            </a:pathLst>
          </a:custGeom>
          <a:noFill/>
          <a:ln w="19050">
            <a:solidFill>
              <a:srgbClr val="fe8637"/>
            </a:solidFill>
            <a:round/>
          </a:ln>
        </p:spPr>
        <p:style>
          <a:lnRef idx="0"/>
          <a:fillRef idx="0"/>
          <a:effectRef idx="0"/>
          <a:fontRef idx="minor"/>
        </p:style>
      </p:sp>
      <p:sp>
        <p:nvSpPr>
          <p:cNvPr id="63" name="Google Shape;42;p1"/>
          <p:cNvSpPr/>
          <p:nvPr/>
        </p:nvSpPr>
        <p:spPr>
          <a:xfrm>
            <a:off x="8839080" y="0"/>
            <a:ext cx="304200" cy="6857280"/>
          </a:xfrm>
          <a:prstGeom prst="rect">
            <a:avLst/>
          </a:prstGeom>
          <a:solidFill>
            <a:srgbClr val="fec2ac">
              <a:alpha val="87000"/>
            </a:srgbClr>
          </a:solidFill>
          <a:ln w="0">
            <a:noFill/>
          </a:ln>
        </p:spPr>
        <p:style>
          <a:lnRef idx="0"/>
          <a:fillRef idx="0"/>
          <a:effectRef idx="0"/>
          <a:fontRef idx="minor"/>
        </p:style>
      </p:sp>
      <p:sp>
        <p:nvSpPr>
          <p:cNvPr id="64" name="Google Shape;43;p1"/>
          <p:cNvSpPr/>
          <p:nvPr/>
        </p:nvSpPr>
        <p:spPr>
          <a:xfrm>
            <a:off x="8915400" y="0"/>
            <a:ext cx="360" cy="6857280"/>
          </a:xfrm>
          <a:custGeom>
            <a:avLst/>
            <a:gdLst/>
            <a:ahLst/>
            <a:rect l="l" t="t" r="r" b="b"/>
            <a:pathLst>
              <a:path w="21600" h="21600">
                <a:moveTo>
                  <a:pt x="0" y="0"/>
                </a:moveTo>
                <a:lnTo>
                  <a:pt x="21600" y="21600"/>
                </a:lnTo>
              </a:path>
            </a:pathLst>
          </a:custGeom>
          <a:noFill/>
          <a:ln w="9525">
            <a:solidFill>
              <a:srgbClr val="fe8637"/>
            </a:solidFill>
            <a:round/>
          </a:ln>
        </p:spPr>
        <p:style>
          <a:lnRef idx="0"/>
          <a:fillRef idx="0"/>
          <a:effectRef idx="0"/>
          <a:fontRef idx="minor"/>
        </p:style>
      </p:sp>
      <p:sp>
        <p:nvSpPr>
          <p:cNvPr id="65" name="Google Shape;44;p1"/>
          <p:cNvSpPr/>
          <p:nvPr/>
        </p:nvSpPr>
        <p:spPr>
          <a:xfrm>
            <a:off x="8156520" y="5715000"/>
            <a:ext cx="547920" cy="547920"/>
          </a:xfrm>
          <a:prstGeom prst="ellipse">
            <a:avLst/>
          </a:prstGeom>
          <a:solidFill>
            <a:schemeClr val="accent1"/>
          </a:solidFill>
          <a:ln w="0">
            <a:noFill/>
          </a:ln>
        </p:spPr>
        <p:style>
          <a:lnRef idx="0"/>
          <a:fillRef idx="0"/>
          <a:effectRef idx="0"/>
          <a:fontRef idx="minor"/>
        </p:style>
      </p:sp>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7"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hyperlink" Target="https://en.wikipedia.org/wiki/Logistic_function" TargetMode="External"/><Relationship Id="rId2" Type="http://schemas.openxmlformats.org/officeDocument/2006/relationships/hyperlink" Target="https://en.wikipedia.org/wiki/Logistic_function" TargetMode="External"/><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datascience.com/blog/introduction-to-machine-learning-algorithms" TargetMode="External"/><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2590920" y="533520"/>
            <a:ext cx="6171480" cy="1893960"/>
          </a:xfrm>
          <a:prstGeom prst="rect">
            <a:avLst/>
          </a:prstGeom>
          <a:noFill/>
          <a:ln w="0">
            <a:noFill/>
          </a:ln>
        </p:spPr>
        <p:txBody>
          <a:bodyPr lIns="0" rIns="0" tIns="0" bIns="0" anchor="b">
            <a:normAutofit/>
          </a:bodyPr>
          <a:p>
            <a:pPr>
              <a:lnSpc>
                <a:spcPct val="100000"/>
              </a:lnSpc>
              <a:tabLst>
                <a:tab algn="l" pos="0"/>
              </a:tabLst>
            </a:pPr>
            <a:r>
              <a:rPr b="1" i="1" lang="en-US" sz="7200" spc="-1" strike="noStrike" cap="small">
                <a:solidFill>
                  <a:srgbClr val="00b0f0"/>
                </a:solidFill>
                <a:latin typeface="Century Schoolbook"/>
                <a:ea typeface="Century Schoolbook"/>
              </a:rPr>
              <a:t>Project</a:t>
            </a:r>
            <a:endParaRPr b="0" lang="en-US" sz="7200" spc="-1" strike="noStrike">
              <a:latin typeface="Arial"/>
            </a:endParaRPr>
          </a:p>
        </p:txBody>
      </p:sp>
      <p:sp>
        <p:nvSpPr>
          <p:cNvPr id="105" name="PlaceHolder 2"/>
          <p:cNvSpPr>
            <a:spLocks noGrp="1"/>
          </p:cNvSpPr>
          <p:nvPr>
            <p:ph type="subTitle"/>
          </p:nvPr>
        </p:nvSpPr>
        <p:spPr>
          <a:xfrm>
            <a:off x="1752480" y="2590920"/>
            <a:ext cx="7390800" cy="1370880"/>
          </a:xfrm>
          <a:prstGeom prst="rect">
            <a:avLst/>
          </a:prstGeom>
          <a:noFill/>
          <a:ln w="0">
            <a:noFill/>
          </a:ln>
        </p:spPr>
        <p:txBody>
          <a:bodyPr lIns="0" rIns="0" tIns="0" bIns="0" anchor="t">
            <a:normAutofit/>
          </a:bodyPr>
          <a:p>
            <a:pPr>
              <a:lnSpc>
                <a:spcPct val="90000"/>
              </a:lnSpc>
              <a:tabLst>
                <a:tab algn="l" pos="0"/>
              </a:tabLst>
            </a:pPr>
            <a:endParaRPr b="0" lang="en-US" sz="3200" spc="-1" strike="noStrike">
              <a:latin typeface="Arial"/>
            </a:endParaRPr>
          </a:p>
          <a:p>
            <a:pPr>
              <a:lnSpc>
                <a:spcPct val="90000"/>
              </a:lnSpc>
              <a:tabLst>
                <a:tab algn="l" pos="0"/>
              </a:tabLst>
            </a:pPr>
            <a:r>
              <a:rPr b="1" i="1" lang="en-US" sz="5100" spc="-1" strike="noStrike">
                <a:solidFill>
                  <a:srgbClr val="00b0f0"/>
                </a:solidFill>
                <a:latin typeface="Century Schoolbook"/>
                <a:ea typeface="Century Schoolbook"/>
              </a:rPr>
              <a:t>Fake News Detection</a:t>
            </a:r>
            <a:endParaRPr b="0" lang="en-US" sz="5100" spc="-1" strike="noStrike">
              <a:latin typeface="Arial"/>
            </a:endParaRPr>
          </a:p>
        </p:txBody>
      </p:sp>
      <p:sp>
        <p:nvSpPr>
          <p:cNvPr id="106" name="TextBox 4"/>
          <p:cNvSpPr/>
          <p:nvPr/>
        </p:nvSpPr>
        <p:spPr>
          <a:xfrm>
            <a:off x="3657600" y="5345640"/>
            <a:ext cx="4500720" cy="759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i="1" lang="en-US" sz="2200" spc="-1" strike="noStrike">
                <a:solidFill>
                  <a:srgbClr val="00b0f0"/>
                </a:solidFill>
                <a:latin typeface="Arial"/>
                <a:ea typeface="Arial"/>
              </a:rPr>
              <a:t>ZAFAR IQBAL{SP19-BCS-018)</a:t>
            </a:r>
            <a:endParaRPr b="0" lang="en-US" sz="2200" spc="-1" strike="noStrike">
              <a:latin typeface="Arial"/>
            </a:endParaRPr>
          </a:p>
          <a:p>
            <a:pPr>
              <a:lnSpc>
                <a:spcPct val="100000"/>
              </a:lnSpc>
            </a:pPr>
            <a:r>
              <a:rPr b="1" i="1" lang="en-US" sz="2200" spc="-1" strike="noStrike">
                <a:solidFill>
                  <a:srgbClr val="00b0f0"/>
                </a:solidFill>
                <a:latin typeface="Arial"/>
                <a:ea typeface="Arial"/>
              </a:rPr>
              <a:t>ZAID AHMED{SP19-BCS-084}</a:t>
            </a:r>
            <a:endParaRPr b="0" lang="en-US"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7466760" cy="1142280"/>
          </a:xfrm>
          <a:prstGeom prst="rect">
            <a:avLst/>
          </a:prstGeom>
          <a:noFill/>
          <a:ln w="0">
            <a:noFill/>
          </a:ln>
        </p:spPr>
        <p:txBody>
          <a:bodyPr lIns="90000" rIns="90000" tIns="45000" bIns="45000" anchor="b">
            <a:normAutofit/>
          </a:bodyPr>
          <a:p>
            <a:pPr>
              <a:lnSpc>
                <a:spcPct val="100000"/>
              </a:lnSpc>
              <a:tabLst>
                <a:tab algn="l" pos="0"/>
              </a:tabLst>
            </a:pPr>
            <a:r>
              <a:rPr b="0" lang="en-US" sz="3000" spc="-1" strike="noStrike" cap="small">
                <a:solidFill>
                  <a:srgbClr val="575f6d"/>
                </a:solidFill>
                <a:latin typeface="Century Schoolbook"/>
                <a:ea typeface="Century Schoolbook"/>
              </a:rPr>
              <a:t>Which neural network is used ?</a:t>
            </a:r>
            <a:endParaRPr b="0" lang="en-US" sz="3000" spc="-1" strike="noStrike">
              <a:latin typeface="Arial"/>
            </a:endParaRPr>
          </a:p>
        </p:txBody>
      </p:sp>
      <p:sp>
        <p:nvSpPr>
          <p:cNvPr id="123" name="PlaceHolder 2"/>
          <p:cNvSpPr>
            <a:spLocks noGrp="1"/>
          </p:cNvSpPr>
          <p:nvPr>
            <p:ph/>
          </p:nvPr>
        </p:nvSpPr>
        <p:spPr>
          <a:xfrm>
            <a:off x="457200" y="1600200"/>
            <a:ext cx="7466760" cy="4872960"/>
          </a:xfrm>
          <a:prstGeom prst="rect">
            <a:avLst/>
          </a:prstGeom>
          <a:noFill/>
          <a:ln w="0">
            <a:noFill/>
          </a:ln>
        </p:spPr>
        <p:txBody>
          <a:bodyPr lIns="90000" rIns="90000" tIns="45000" bIns="45000" anchor="t">
            <a:normAutofit/>
          </a:bodyPr>
          <a:p>
            <a:pPr marL="274320" indent="-274320">
              <a:lnSpc>
                <a:spcPct val="100000"/>
              </a:lnSpc>
              <a:buClr>
                <a:srgbClr val="fe8637"/>
              </a:buClr>
              <a:buFont typeface="Noto Sans Symbols"/>
              <a:buChar char="•"/>
            </a:pPr>
            <a:r>
              <a:rPr b="0" lang="en-US" sz="2400" spc="-1" strike="noStrike">
                <a:solidFill>
                  <a:srgbClr val="000000"/>
                </a:solidFill>
                <a:latin typeface="Century Schoolbook"/>
                <a:ea typeface="Century Schoolbook"/>
              </a:rPr>
              <a:t>Logistic regression is a simple form of a neural network that classifies data categorically</a:t>
            </a:r>
            <a:endParaRPr b="0" lang="en-US" sz="2400" spc="-1" strike="noStrike">
              <a:latin typeface="Arial"/>
            </a:endParaRPr>
          </a:p>
          <a:p>
            <a:pPr marL="274320" indent="-274320">
              <a:lnSpc>
                <a:spcPct val="100000"/>
              </a:lnSpc>
              <a:buClr>
                <a:srgbClr val="fe8637"/>
              </a:buClr>
              <a:buFont typeface="Noto Sans Symbols"/>
              <a:buChar char="•"/>
            </a:pPr>
            <a:r>
              <a:rPr b="0" lang="en-US" sz="2400" spc="-1" strike="noStrike">
                <a:solidFill>
                  <a:srgbClr val="000000"/>
                </a:solidFill>
                <a:latin typeface="Century Schoolbook"/>
                <a:ea typeface="Century Schoolbook"/>
              </a:rPr>
              <a:t>we can use logistic regression to return a probability score between 0 and 1, with 0 representing a real news and 1 representing fake news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p:nvPr>
        </p:nvSpPr>
        <p:spPr>
          <a:xfrm>
            <a:off x="457200" y="1600200"/>
            <a:ext cx="7466760" cy="4872960"/>
          </a:xfrm>
          <a:prstGeom prst="rect">
            <a:avLst/>
          </a:prstGeom>
          <a:noFill/>
          <a:ln w="0">
            <a:noFill/>
          </a:ln>
        </p:spPr>
        <p:txBody>
          <a:bodyPr lIns="90000" rIns="90000" tIns="45000" bIns="45000" anchor="t">
            <a:normAutofit/>
          </a:bodyPr>
          <a:p>
            <a:pPr marL="274320" indent="-274320" algn="ctr">
              <a:lnSpc>
                <a:spcPct val="100000"/>
              </a:lnSpc>
              <a:buClr>
                <a:srgbClr val="fe8637"/>
              </a:buClr>
              <a:buFont typeface="Noto Sans Symbols"/>
              <a:buChar char="•"/>
            </a:pPr>
            <a:r>
              <a:rPr b="0" lang="en-US" sz="4800" spc="-1" strike="noStrike">
                <a:solidFill>
                  <a:srgbClr val="000000"/>
                </a:solidFill>
                <a:latin typeface="Century Schoolbook"/>
                <a:ea typeface="Century Schoolbook"/>
              </a:rPr>
              <a:t>Thank you</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7466760" cy="1142280"/>
          </a:xfrm>
          <a:prstGeom prst="rect">
            <a:avLst/>
          </a:prstGeom>
          <a:noFill/>
          <a:ln w="0">
            <a:noFill/>
          </a:ln>
        </p:spPr>
        <p:txBody>
          <a:bodyPr lIns="90000" rIns="90000" tIns="45000" bIns="45000" anchor="b">
            <a:normAutofit/>
          </a:bodyPr>
          <a:p>
            <a:pPr algn="ctr">
              <a:lnSpc>
                <a:spcPct val="100000"/>
              </a:lnSpc>
              <a:tabLst>
                <a:tab algn="l" pos="0"/>
              </a:tabLst>
            </a:pPr>
            <a:r>
              <a:rPr b="0" lang="en-US" sz="3000" spc="-1" strike="noStrike" cap="small">
                <a:solidFill>
                  <a:srgbClr val="000000"/>
                </a:solidFill>
                <a:latin typeface="Century Schoolbook"/>
                <a:ea typeface="Century Schoolbook"/>
              </a:rPr>
              <a:t>Abstract</a:t>
            </a:r>
            <a:endParaRPr b="0" lang="en-US" sz="3000" spc="-1" strike="noStrike">
              <a:latin typeface="Arial"/>
            </a:endParaRPr>
          </a:p>
        </p:txBody>
      </p:sp>
      <p:sp>
        <p:nvSpPr>
          <p:cNvPr id="108" name="PlaceHolder 2"/>
          <p:cNvSpPr>
            <a:spLocks noGrp="1"/>
          </p:cNvSpPr>
          <p:nvPr>
            <p:ph/>
          </p:nvPr>
        </p:nvSpPr>
        <p:spPr>
          <a:xfrm>
            <a:off x="457200" y="1600200"/>
            <a:ext cx="7466760" cy="4872960"/>
          </a:xfrm>
          <a:prstGeom prst="rect">
            <a:avLst/>
          </a:prstGeom>
          <a:noFill/>
          <a:ln w="0">
            <a:noFill/>
          </a:ln>
        </p:spPr>
        <p:txBody>
          <a:bodyPr lIns="90000" rIns="90000" tIns="45000" bIns="45000" anchor="t">
            <a:normAutofit/>
          </a:bodyPr>
          <a:p>
            <a:pPr marL="274320" indent="-274320">
              <a:lnSpc>
                <a:spcPct val="100000"/>
              </a:lnSpc>
              <a:buClr>
                <a:srgbClr val="fe8637"/>
              </a:buClr>
              <a:buFont typeface="Noto Sans Symbols"/>
              <a:buChar char="•"/>
            </a:pPr>
            <a:r>
              <a:rPr b="0" lang="en-US" sz="2400" spc="-1" strike="noStrike">
                <a:solidFill>
                  <a:srgbClr val="000000"/>
                </a:solidFill>
                <a:latin typeface="Century Schoolbook"/>
                <a:ea typeface="Century Schoolbook"/>
              </a:rPr>
              <a:t>The fake news on social media and various other media is wide increasing and is a matter of serious concern due to its ability to cause a lot of social and national damage with negative impacts.  With the increase in the usage of social media platforms like Facebook, Twitter, etc. news spread rapidly between millions of people within a very short time. Spammers use appealing news headlines to generate high revenue using advertisements via</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We aim to provide the user with the ability to classify the news being fake or real and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457200" y="274680"/>
            <a:ext cx="7466760" cy="1142280"/>
          </a:xfrm>
          <a:prstGeom prst="rect">
            <a:avLst/>
          </a:prstGeom>
          <a:noFill/>
          <a:ln w="0">
            <a:noFill/>
          </a:ln>
        </p:spPr>
        <p:txBody>
          <a:bodyPr lIns="90000" rIns="90000" tIns="45000" bIns="45000" anchor="b">
            <a:normAutofit/>
          </a:bodyPr>
          <a:p>
            <a:pPr algn="ctr">
              <a:lnSpc>
                <a:spcPct val="100000"/>
              </a:lnSpc>
              <a:tabLst>
                <a:tab algn="l" pos="0"/>
              </a:tabLst>
            </a:pPr>
            <a:r>
              <a:rPr b="0" lang="en-US" sz="3000" spc="-1" strike="noStrike" cap="small">
                <a:solidFill>
                  <a:srgbClr val="00b0f0"/>
                </a:solidFill>
                <a:latin typeface="Century Schoolbook"/>
                <a:ea typeface="Century Schoolbook"/>
              </a:rPr>
              <a:t>Project Description and background</a:t>
            </a:r>
            <a:endParaRPr b="0" lang="en-US" sz="3000" spc="-1" strike="noStrike">
              <a:latin typeface="Arial"/>
            </a:endParaRPr>
          </a:p>
        </p:txBody>
      </p:sp>
      <p:sp>
        <p:nvSpPr>
          <p:cNvPr id="110" name="PlaceHolder 2"/>
          <p:cNvSpPr>
            <a:spLocks noGrp="1"/>
          </p:cNvSpPr>
          <p:nvPr>
            <p:ph/>
          </p:nvPr>
        </p:nvSpPr>
        <p:spPr>
          <a:xfrm>
            <a:off x="457200" y="1600200"/>
            <a:ext cx="7466760" cy="4872960"/>
          </a:xfrm>
          <a:prstGeom prst="rect">
            <a:avLst/>
          </a:prstGeom>
          <a:noFill/>
          <a:ln w="0">
            <a:noFill/>
          </a:ln>
        </p:spPr>
        <p:txBody>
          <a:bodyPr lIns="90000" rIns="90000" tIns="45000" bIns="45000" anchor="t">
            <a:normAutofit/>
          </a:bodyPr>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In fake news detection project, we want to detect language patterns that identify fake and real news by the use of natural language processing techniques and machine learning. </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 </a:t>
            </a:r>
            <a:r>
              <a:rPr b="0" lang="en-US" sz="2400" spc="-1" strike="noStrike">
                <a:solidFill>
                  <a:srgbClr val="000000"/>
                </a:solidFill>
                <a:latin typeface="Century Schoolbook"/>
                <a:ea typeface="Century Schoolbook"/>
              </a:rPr>
              <a:t>This prediction is based on machine learning models and natural language processing techniques.</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Here are some model. we used Logistic Regression</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Logistic regression is a supervised learning classification algorithm used to predict the probability of a target variable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7466760" cy="1142280"/>
          </a:xfrm>
          <a:prstGeom prst="rect">
            <a:avLst/>
          </a:prstGeom>
          <a:noFill/>
          <a:ln w="0">
            <a:noFill/>
          </a:ln>
        </p:spPr>
        <p:txBody>
          <a:bodyPr lIns="90000" rIns="90000" tIns="45000" bIns="45000" anchor="b">
            <a:normAutofit/>
          </a:bodyPr>
          <a:p>
            <a:pPr algn="ctr">
              <a:lnSpc>
                <a:spcPct val="100000"/>
              </a:lnSpc>
              <a:tabLst>
                <a:tab algn="l" pos="0"/>
              </a:tabLst>
            </a:pPr>
            <a:r>
              <a:rPr b="0" lang="en-US" sz="3000" spc="-1" strike="noStrike" cap="small">
                <a:solidFill>
                  <a:srgbClr val="00b0f0"/>
                </a:solidFill>
                <a:latin typeface="Century Schoolbook"/>
                <a:ea typeface="Century Schoolbook"/>
              </a:rPr>
              <a:t>About DataSet</a:t>
            </a:r>
            <a:endParaRPr b="0" lang="en-US" sz="3000" spc="-1" strike="noStrike">
              <a:latin typeface="Arial"/>
            </a:endParaRPr>
          </a:p>
        </p:txBody>
      </p:sp>
      <p:sp>
        <p:nvSpPr>
          <p:cNvPr id="112" name="PlaceHolder 2"/>
          <p:cNvSpPr>
            <a:spLocks noGrp="1"/>
          </p:cNvSpPr>
          <p:nvPr>
            <p:ph/>
          </p:nvPr>
        </p:nvSpPr>
        <p:spPr>
          <a:xfrm>
            <a:off x="457200" y="1600200"/>
            <a:ext cx="7466760" cy="4872960"/>
          </a:xfrm>
          <a:prstGeom prst="rect">
            <a:avLst/>
          </a:prstGeom>
          <a:noFill/>
          <a:ln w="0">
            <a:noFill/>
          </a:ln>
        </p:spPr>
        <p:txBody>
          <a:bodyPr lIns="90000" rIns="90000" tIns="45000" bIns="45000" anchor="t">
            <a:normAutofit/>
          </a:bodyPr>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id: unique id for a news article</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title: the title of a news article</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author: author of the news article</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text: the text of the article; could be incomplete</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label: a label that marks whether the news article is real or fake:</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 </a:t>
            </a:r>
            <a:r>
              <a:rPr b="0" lang="en-US" sz="2400" spc="-1" strike="noStrike">
                <a:solidFill>
                  <a:srgbClr val="000000"/>
                </a:solidFill>
                <a:latin typeface="Century Schoolbook"/>
                <a:ea typeface="Century Schoolbook"/>
              </a:rPr>
              <a:t>1: Fake news</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 </a:t>
            </a:r>
            <a:r>
              <a:rPr b="0" lang="en-US" sz="2400" spc="-1" strike="noStrike">
                <a:solidFill>
                  <a:srgbClr val="000000"/>
                </a:solidFill>
                <a:latin typeface="Century Schoolbook"/>
                <a:ea typeface="Century Schoolbook"/>
              </a:rPr>
              <a:t>0: real News</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4680"/>
            <a:ext cx="7466760" cy="1142280"/>
          </a:xfrm>
          <a:prstGeom prst="rect">
            <a:avLst/>
          </a:prstGeom>
          <a:noFill/>
          <a:ln w="0">
            <a:noFill/>
          </a:ln>
        </p:spPr>
        <p:txBody>
          <a:bodyPr lIns="90000" rIns="90000" tIns="45000" bIns="45000" anchor="b">
            <a:normAutofit/>
          </a:bodyPr>
          <a:p>
            <a:pPr algn="ctr">
              <a:lnSpc>
                <a:spcPct val="100000"/>
              </a:lnSpc>
            </a:pPr>
            <a:r>
              <a:rPr b="0" lang="en-US" sz="3200" spc="-1" strike="noStrike" cap="small">
                <a:solidFill>
                  <a:srgbClr val="575f6d"/>
                </a:solidFill>
                <a:latin typeface="Century Schoolbook"/>
                <a:ea typeface="Century Schoolbook"/>
              </a:rPr>
              <a:t>Machine learning models used ?</a:t>
            </a:r>
            <a:endParaRPr b="0" lang="en-US" sz="3200" spc="-1" strike="noStrike">
              <a:latin typeface="Arial"/>
            </a:endParaRPr>
          </a:p>
        </p:txBody>
      </p:sp>
      <p:sp>
        <p:nvSpPr>
          <p:cNvPr id="114" name="PlaceHolder 2"/>
          <p:cNvSpPr>
            <a:spLocks noGrp="1"/>
          </p:cNvSpPr>
          <p:nvPr>
            <p:ph/>
          </p:nvPr>
        </p:nvSpPr>
        <p:spPr>
          <a:xfrm>
            <a:off x="457200" y="1600200"/>
            <a:ext cx="7466760" cy="4872960"/>
          </a:xfrm>
          <a:prstGeom prst="rect">
            <a:avLst/>
          </a:prstGeom>
          <a:noFill/>
          <a:ln w="0">
            <a:noFill/>
          </a:ln>
        </p:spPr>
        <p:txBody>
          <a:bodyPr lIns="90000" rIns="90000" tIns="45000" bIns="45000" anchor="t">
            <a:normAutofit/>
          </a:bodyPr>
          <a:p>
            <a:pPr marL="274320" indent="-274320">
              <a:lnSpc>
                <a:spcPct val="100000"/>
              </a:lnSpc>
              <a:buClr>
                <a:srgbClr val="fe8637"/>
              </a:buClr>
              <a:buFont typeface="Noto Sans Symbols"/>
              <a:buChar char="•"/>
            </a:pPr>
            <a:r>
              <a:rPr b="1" lang="en-US" sz="2400" spc="-1" strike="noStrike">
                <a:solidFill>
                  <a:srgbClr val="000000"/>
                </a:solidFill>
                <a:latin typeface="Century Schoolbook"/>
                <a:ea typeface="Century Schoolbook"/>
              </a:rPr>
              <a:t>1. Logistic Regression</a:t>
            </a:r>
            <a:endParaRPr b="0" lang="en-US" sz="2400" spc="-1" strike="noStrike">
              <a:latin typeface="Arial"/>
            </a:endParaRPr>
          </a:p>
          <a:p>
            <a:pPr marL="274320" indent="-274320">
              <a:lnSpc>
                <a:spcPct val="100000"/>
              </a:lnSpc>
              <a:spcBef>
                <a:spcPts val="601"/>
              </a:spcBef>
              <a:buClr>
                <a:srgbClr val="fe8637"/>
              </a:buClr>
              <a:buFont typeface="Noto Sans Symbols"/>
              <a:buChar char="•"/>
            </a:pPr>
            <a:r>
              <a:rPr b="0" lang="en-US" sz="2400" spc="-1" strike="noStrike">
                <a:solidFill>
                  <a:srgbClr val="000000"/>
                </a:solidFill>
                <a:latin typeface="Century Schoolbook"/>
                <a:ea typeface="Century Schoolbook"/>
              </a:rPr>
              <a:t> </a:t>
            </a:r>
            <a:r>
              <a:rPr b="0" lang="en-US" sz="2400" spc="-1" strike="noStrike">
                <a:solidFill>
                  <a:srgbClr val="000000"/>
                </a:solidFill>
                <a:latin typeface="Century Schoolbook"/>
                <a:ea typeface="Century Schoolbook"/>
              </a:rPr>
              <a:t>It is a classification not a regression algorithm. It is used to estimate discrete values ( Binary values like 0/1, yes/no, true/false ) based on given set of independent variable(s). In simple words, it predicts the probability of occurrence of an event by fitting data to a </a:t>
            </a:r>
            <a:r>
              <a:rPr b="0" lang="en-US" sz="2400" spc="-1" strike="noStrike" u="sng">
                <a:solidFill>
                  <a:srgbClr val="d2611c"/>
                </a:solidFill>
                <a:uFillTx/>
                <a:latin typeface="Century Schoolbook"/>
                <a:ea typeface="Century Schoolbook"/>
                <a:hlinkClick r:id="rId1"/>
              </a:rPr>
              <a:t>logit</a:t>
            </a:r>
            <a:r>
              <a:rPr b="0" lang="en-US" sz="2400" spc="-1" strike="noStrike" u="sng">
                <a:solidFill>
                  <a:srgbClr val="d2611c"/>
                </a:solidFill>
                <a:uFillTx/>
                <a:latin typeface="Century Schoolbook"/>
                <a:ea typeface="Century Schoolbook"/>
                <a:hlinkClick r:id="rId2"/>
              </a:rPr>
              <a:t> function</a:t>
            </a:r>
            <a:r>
              <a:rPr b="0" lang="en-US" sz="2400" spc="-1" strike="noStrike">
                <a:solidFill>
                  <a:srgbClr val="000000"/>
                </a:solidFill>
                <a:latin typeface="Century Schoolbook"/>
                <a:ea typeface="Century Schoolbook"/>
              </a:rPr>
              <a:t>. Hence, it is also known as </a:t>
            </a:r>
            <a:r>
              <a:rPr b="1" lang="en-US" sz="2400" spc="-1" strike="noStrike">
                <a:solidFill>
                  <a:srgbClr val="000000"/>
                </a:solidFill>
                <a:latin typeface="Century Schoolbook"/>
                <a:ea typeface="Century Schoolbook"/>
              </a:rPr>
              <a:t>logit regression</a:t>
            </a:r>
            <a:r>
              <a:rPr b="0" lang="en-US" sz="2400" spc="-1" strike="noStrike">
                <a:solidFill>
                  <a:srgbClr val="000000"/>
                </a:solidFill>
                <a:latin typeface="Century Schoolbook"/>
                <a:ea typeface="Century Schoolbook"/>
              </a:rPr>
              <a:t>. Since, it predicts the probability, its output values lies between 0 and 1 (as expected).</a:t>
            </a:r>
            <a:endParaRPr b="0" lang="en-US" sz="2400" spc="-1" strike="noStrike">
              <a:latin typeface="Arial"/>
            </a:endParaRPr>
          </a:p>
          <a:p>
            <a:pPr marL="274320" indent="-167760">
              <a:lnSpc>
                <a:spcPct val="100000"/>
              </a:lnSpc>
              <a:spcBef>
                <a:spcPts val="601"/>
              </a:spcBef>
              <a:tabLst>
                <a:tab algn="l" pos="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7466760" cy="1142280"/>
          </a:xfrm>
          <a:prstGeom prst="rect">
            <a:avLst/>
          </a:prstGeom>
          <a:noFill/>
          <a:ln w="0">
            <a:noFill/>
          </a:ln>
        </p:spPr>
        <p:txBody>
          <a:bodyPr lIns="90000" rIns="90000" tIns="45000" bIns="45000" anchor="b">
            <a:normAutofit/>
          </a:bodyPr>
          <a:p>
            <a:pPr algn="ctr">
              <a:lnSpc>
                <a:spcPct val="100000"/>
              </a:lnSpc>
            </a:pPr>
            <a:r>
              <a:rPr b="0" lang="en-US" sz="3600" spc="-1" strike="noStrike" cap="small">
                <a:solidFill>
                  <a:srgbClr val="00b0f0"/>
                </a:solidFill>
                <a:latin typeface="Century Schoolbook"/>
                <a:ea typeface="Century Schoolbook"/>
              </a:rPr>
              <a:t>Tools Requirements </a:t>
            </a:r>
            <a:endParaRPr b="0" lang="en-US" sz="3600" spc="-1" strike="noStrike">
              <a:latin typeface="Arial"/>
            </a:endParaRPr>
          </a:p>
        </p:txBody>
      </p:sp>
      <p:sp>
        <p:nvSpPr>
          <p:cNvPr id="116" name="PlaceHolder 2"/>
          <p:cNvSpPr>
            <a:spLocks noGrp="1"/>
          </p:cNvSpPr>
          <p:nvPr>
            <p:ph/>
          </p:nvPr>
        </p:nvSpPr>
        <p:spPr>
          <a:xfrm>
            <a:off x="457200" y="1600200"/>
            <a:ext cx="7466760" cy="4872960"/>
          </a:xfrm>
          <a:prstGeom prst="rect">
            <a:avLst/>
          </a:prstGeom>
          <a:noFill/>
          <a:ln w="0">
            <a:noFill/>
          </a:ln>
        </p:spPr>
        <p:txBody>
          <a:bodyPr lIns="90000" rIns="90000" tIns="45000" bIns="45000" anchor="t">
            <a:noAutofit/>
          </a:bodyPr>
          <a:p>
            <a:pPr marL="274320" indent="-274320">
              <a:lnSpc>
                <a:spcPct val="100000"/>
              </a:lnSpc>
              <a:buClr>
                <a:srgbClr val="fe8637"/>
              </a:buClr>
              <a:buFont typeface="Noto Sans Symbols"/>
              <a:buChar char="•"/>
            </a:pPr>
            <a:r>
              <a:rPr b="1" lang="en-US" sz="1800" spc="-1" strike="noStrike">
                <a:solidFill>
                  <a:srgbClr val="000000"/>
                </a:solidFill>
                <a:latin typeface="Century Schoolbook"/>
                <a:ea typeface="Century Schoolbook"/>
              </a:rPr>
              <a:t>Python</a:t>
            </a:r>
            <a:endParaRPr b="0" lang="en-US" sz="1800" spc="-1" strike="noStrike">
              <a:latin typeface="Arial"/>
            </a:endParaRPr>
          </a:p>
          <a:p>
            <a:pPr marL="274320" indent="-274320">
              <a:lnSpc>
                <a:spcPct val="100000"/>
              </a:lnSpc>
              <a:buClr>
                <a:srgbClr val="fe8637"/>
              </a:buClr>
              <a:buFont typeface="Noto Sans Symbols"/>
              <a:buChar char="•"/>
            </a:pPr>
            <a:r>
              <a:rPr b="1" lang="en-US" sz="1800" spc="-1" strike="noStrike">
                <a:solidFill>
                  <a:srgbClr val="000000"/>
                </a:solidFill>
                <a:latin typeface="Century Schoolbook"/>
                <a:ea typeface="Century Schoolbook"/>
              </a:rPr>
              <a:t>Google colabs.</a:t>
            </a:r>
            <a:endParaRPr b="0" lang="en-US" sz="1800" spc="-1" strike="noStrike">
              <a:latin typeface="Arial"/>
            </a:endParaRPr>
          </a:p>
          <a:p>
            <a:pPr>
              <a:lnSpc>
                <a:spcPct val="100000"/>
              </a:lnSpc>
              <a:spcBef>
                <a:spcPts val="601"/>
              </a:spcBef>
            </a:pPr>
            <a:endParaRPr b="0" lang="en-US" sz="1800" spc="-1" strike="noStrike">
              <a:latin typeface="Arial"/>
            </a:endParaRPr>
          </a:p>
          <a:p>
            <a:pPr>
              <a:lnSpc>
                <a:spcPct val="100000"/>
              </a:lnSpc>
              <a:spcBef>
                <a:spcPts val="601"/>
              </a:spcBef>
            </a:pPr>
            <a:endParaRPr b="0" lang="en-US" sz="1800" spc="-1" strike="noStrike">
              <a:latin typeface="Arial"/>
            </a:endParaRPr>
          </a:p>
          <a:p>
            <a:pPr marL="274320" indent="-274320">
              <a:lnSpc>
                <a:spcPct val="100000"/>
              </a:lnSpc>
              <a:spcBef>
                <a:spcPts val="601"/>
              </a:spcBef>
              <a:buClr>
                <a:srgbClr val="fe8637"/>
              </a:buClr>
              <a:buFont typeface="Noto Sans Symbols"/>
              <a:buChar char="•"/>
            </a:pPr>
            <a:r>
              <a:rPr b="1" lang="en-US" sz="1800" spc="-1" strike="noStrike">
                <a:solidFill>
                  <a:srgbClr val="000000"/>
                </a:solidFill>
                <a:latin typeface="Century Schoolbook"/>
                <a:ea typeface="Century Schoolbook"/>
              </a:rPr>
              <a:t>Python Libraries</a:t>
            </a:r>
            <a:r>
              <a:rPr b="0" lang="en-US" sz="1800" spc="-1" strike="noStrike">
                <a:solidFill>
                  <a:srgbClr val="000000"/>
                </a:solidFill>
                <a:latin typeface="Century Schoolbook"/>
                <a:ea typeface="Century Schoolbook"/>
              </a:rPr>
              <a:t>.</a:t>
            </a:r>
            <a:endParaRPr b="0" lang="en-US" sz="1800" spc="-1" strike="noStrike">
              <a:latin typeface="Arial"/>
            </a:endParaRPr>
          </a:p>
          <a:p>
            <a:pPr marL="274320" indent="-274320">
              <a:lnSpc>
                <a:spcPct val="100000"/>
              </a:lnSpc>
              <a:spcBef>
                <a:spcPts val="601"/>
              </a:spcBef>
              <a:buClr>
                <a:srgbClr val="fe8637"/>
              </a:buClr>
              <a:buFont typeface="Noto Sans Symbols"/>
              <a:buChar char="•"/>
            </a:pPr>
            <a:r>
              <a:rPr b="0" lang="en-US" sz="1800" spc="-1" strike="noStrike">
                <a:solidFill>
                  <a:srgbClr val="000000"/>
                </a:solidFill>
                <a:latin typeface="Century Schoolbook"/>
                <a:ea typeface="Century Schoolbook"/>
              </a:rPr>
              <a:t>Numpy.</a:t>
            </a:r>
            <a:endParaRPr b="0" lang="en-US" sz="1800" spc="-1" strike="noStrike">
              <a:latin typeface="Arial"/>
            </a:endParaRPr>
          </a:p>
          <a:p>
            <a:pPr marL="274320" indent="-274320">
              <a:lnSpc>
                <a:spcPct val="100000"/>
              </a:lnSpc>
              <a:spcBef>
                <a:spcPts val="601"/>
              </a:spcBef>
              <a:buClr>
                <a:srgbClr val="fe8637"/>
              </a:buClr>
              <a:buFont typeface="Noto Sans Symbols"/>
              <a:buChar char="•"/>
            </a:pPr>
            <a:r>
              <a:rPr b="0" lang="en-US" sz="1800" spc="-1" strike="noStrike">
                <a:solidFill>
                  <a:srgbClr val="000000"/>
                </a:solidFill>
                <a:latin typeface="Century Schoolbook"/>
                <a:ea typeface="Century Schoolbook"/>
              </a:rPr>
              <a:t>Pandas.</a:t>
            </a:r>
            <a:endParaRPr b="0" lang="en-US" sz="1800" spc="-1" strike="noStrike">
              <a:latin typeface="Arial"/>
            </a:endParaRPr>
          </a:p>
          <a:p>
            <a:pPr marL="274320" indent="-274320">
              <a:lnSpc>
                <a:spcPct val="100000"/>
              </a:lnSpc>
              <a:spcBef>
                <a:spcPts val="601"/>
              </a:spcBef>
              <a:buClr>
                <a:srgbClr val="fe8637"/>
              </a:buClr>
              <a:buFont typeface="Noto Sans Symbols"/>
              <a:buChar char="•"/>
            </a:pPr>
            <a:r>
              <a:rPr b="0" lang="en-US" sz="1800" spc="-1" strike="noStrike">
                <a:solidFill>
                  <a:srgbClr val="000000"/>
                </a:solidFill>
                <a:latin typeface="Century Schoolbook"/>
                <a:ea typeface="Century Schoolbook"/>
              </a:rPr>
              <a:t>Regular Expression.{RE}</a:t>
            </a:r>
            <a:endParaRPr b="0" lang="en-US" sz="1800" spc="-1" strike="noStrike">
              <a:latin typeface="Arial"/>
            </a:endParaRPr>
          </a:p>
          <a:p>
            <a:pPr marL="274320" indent="-274320">
              <a:lnSpc>
                <a:spcPct val="100000"/>
              </a:lnSpc>
              <a:spcBef>
                <a:spcPts val="601"/>
              </a:spcBef>
              <a:buClr>
                <a:srgbClr val="fe8637"/>
              </a:buClr>
              <a:buFont typeface="Noto Sans Symbols"/>
              <a:buChar char="•"/>
            </a:pPr>
            <a:r>
              <a:rPr b="0" lang="en-US" sz="1800" spc="-1" strike="noStrike">
                <a:solidFill>
                  <a:srgbClr val="000000"/>
                </a:solidFill>
                <a:latin typeface="Century Schoolbook"/>
                <a:ea typeface="Century Schoolbook"/>
              </a:rPr>
              <a:t>stopwords.</a:t>
            </a:r>
            <a:endParaRPr b="0" lang="en-US" sz="1800" spc="-1" strike="noStrike">
              <a:latin typeface="Arial"/>
            </a:endParaRPr>
          </a:p>
          <a:p>
            <a:pPr marL="274320" indent="-274320">
              <a:lnSpc>
                <a:spcPct val="100000"/>
              </a:lnSpc>
              <a:spcBef>
                <a:spcPts val="601"/>
              </a:spcBef>
              <a:buClr>
                <a:srgbClr val="fe8637"/>
              </a:buClr>
              <a:buFont typeface="Noto Sans Symbols"/>
              <a:buChar char="•"/>
            </a:pPr>
            <a:r>
              <a:rPr b="0" lang="en-US" sz="1800" spc="-1" strike="noStrike">
                <a:solidFill>
                  <a:srgbClr val="000000"/>
                </a:solidFill>
                <a:latin typeface="Century Schoolbook"/>
                <a:ea typeface="Century Schoolbook"/>
              </a:rPr>
              <a:t>Sklearn.</a:t>
            </a:r>
            <a:endParaRPr b="0" lang="en-US" sz="1800" spc="-1" strike="noStrike">
              <a:latin typeface="Arial"/>
            </a:endParaRPr>
          </a:p>
          <a:p>
            <a:pPr marL="274320" indent="-274320">
              <a:lnSpc>
                <a:spcPct val="100000"/>
              </a:lnSpc>
              <a:spcBef>
                <a:spcPts val="601"/>
              </a:spcBef>
              <a:buClr>
                <a:srgbClr val="fe8637"/>
              </a:buClr>
              <a:buFont typeface="Noto Sans Symbols"/>
              <a:buChar char="•"/>
            </a:pPr>
            <a:r>
              <a:rPr b="0" lang="en-US" sz="1800" spc="-1" strike="noStrike">
                <a:solidFill>
                  <a:srgbClr val="000000"/>
                </a:solidFill>
                <a:latin typeface="Century Schoolbook"/>
                <a:ea typeface="Century Schoolbook"/>
              </a:rPr>
              <a:t>PortStemmer.</a:t>
            </a:r>
            <a:endParaRPr b="0" lang="en-US" sz="1800" spc="-1" strike="noStrike">
              <a:latin typeface="Arial"/>
            </a:endParaRPr>
          </a:p>
          <a:p>
            <a:pPr>
              <a:lnSpc>
                <a:spcPct val="100000"/>
              </a:lnSpc>
              <a:spcBef>
                <a:spcPts val="601"/>
              </a:spcBef>
            </a:pPr>
            <a:endParaRPr b="0" lang="en-US" sz="1800" spc="-1" strike="noStrike">
              <a:latin typeface="Arial"/>
            </a:endParaRPr>
          </a:p>
          <a:p>
            <a:pPr marL="274320" indent="-194400">
              <a:lnSpc>
                <a:spcPct val="100000"/>
              </a:lnSpc>
              <a:spcBef>
                <a:spcPts val="601"/>
              </a:spcBef>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p:nvPr>
        </p:nvSpPr>
        <p:spPr>
          <a:xfrm>
            <a:off x="457200" y="1600200"/>
            <a:ext cx="7466760" cy="4872960"/>
          </a:xfrm>
          <a:prstGeom prst="rect">
            <a:avLst/>
          </a:prstGeom>
          <a:noFill/>
          <a:ln w="0">
            <a:noFill/>
          </a:ln>
        </p:spPr>
        <p:txBody>
          <a:bodyPr lIns="90000" rIns="90000" tIns="45000" bIns="45000" anchor="t">
            <a:noAutofit/>
          </a:bodyPr>
          <a:p>
            <a:pPr marL="274320" indent="-274320">
              <a:lnSpc>
                <a:spcPct val="100000"/>
              </a:lnSpc>
              <a:tabLst>
                <a:tab algn="l" pos="0"/>
              </a:tabLst>
            </a:pPr>
            <a:r>
              <a:rPr b="1" lang="en-US" sz="1800" spc="-1" strike="noStrike">
                <a:solidFill>
                  <a:srgbClr val="000000"/>
                </a:solidFill>
                <a:latin typeface="Century Schoolbook"/>
                <a:ea typeface="Century Schoolbook"/>
              </a:rPr>
              <a:t>Stemming:</a:t>
            </a:r>
            <a:endParaRPr b="0" lang="en-US" sz="1800" spc="-1" strike="noStrike">
              <a:latin typeface="Arial"/>
            </a:endParaRPr>
          </a:p>
          <a:p>
            <a:pPr marL="274320" indent="-274320">
              <a:lnSpc>
                <a:spcPct val="100000"/>
              </a:lnSpc>
              <a:tabLst>
                <a:tab algn="l" pos="0"/>
              </a:tabLst>
            </a:pPr>
            <a:endParaRPr b="0" lang="en-US" sz="1800" spc="-1" strike="noStrike">
              <a:latin typeface="Arial"/>
            </a:endParaRPr>
          </a:p>
          <a:p>
            <a:pPr marL="274320" indent="-274320">
              <a:lnSpc>
                <a:spcPct val="100000"/>
              </a:lnSpc>
              <a:buClr>
                <a:srgbClr val="fe8637"/>
              </a:buClr>
              <a:buFont typeface="Noto Sans Symbols"/>
              <a:buChar char="•"/>
              <a:tabLst>
                <a:tab algn="l" pos="0"/>
              </a:tabLst>
            </a:pPr>
            <a:r>
              <a:rPr b="0" lang="en-US" sz="1800" spc="-1" strike="noStrike">
                <a:solidFill>
                  <a:srgbClr val="000000"/>
                </a:solidFill>
                <a:latin typeface="Century Schoolbook"/>
                <a:ea typeface="Century Schoolbook"/>
              </a:rPr>
              <a:t>Stemming is the process of reducing a word to its Root word</a:t>
            </a:r>
            <a:endParaRPr b="0" lang="en-US" sz="1800" spc="-1" strike="noStrike">
              <a:latin typeface="Arial"/>
            </a:endParaRPr>
          </a:p>
          <a:p>
            <a:pPr>
              <a:lnSpc>
                <a:spcPct val="100000"/>
              </a:lnSpc>
              <a:tabLst>
                <a:tab algn="l" pos="0"/>
              </a:tabLst>
            </a:pPr>
            <a:endParaRPr b="0" lang="en-US" sz="1800" spc="-1" strike="noStrike">
              <a:latin typeface="Arial"/>
            </a:endParaRPr>
          </a:p>
          <a:p>
            <a:pPr marL="274320" indent="-274320">
              <a:lnSpc>
                <a:spcPct val="100000"/>
              </a:lnSpc>
              <a:buClr>
                <a:srgbClr val="fe8637"/>
              </a:buClr>
              <a:buFont typeface="Noto Sans Symbols"/>
              <a:buChar char="•"/>
              <a:tabLst>
                <a:tab algn="l" pos="0"/>
              </a:tabLst>
            </a:pPr>
            <a:r>
              <a:rPr b="1" lang="en-US" sz="1800" spc="-1" strike="noStrike">
                <a:solidFill>
                  <a:srgbClr val="000000"/>
                </a:solidFill>
                <a:latin typeface="Century Schoolbook"/>
                <a:ea typeface="Century Schoolbook"/>
              </a:rPr>
              <a:t>example: actor, actress, acting --&gt; act</a:t>
            </a:r>
            <a:endParaRPr b="0" lang="en-US" sz="1800" spc="-1" strike="noStrike">
              <a:latin typeface="Arial"/>
            </a:endParaRPr>
          </a:p>
          <a:p>
            <a:pPr>
              <a:lnSpc>
                <a:spcPct val="100000"/>
              </a:lnSpc>
              <a:tabLst>
                <a:tab algn="l" pos="0"/>
              </a:tabLst>
            </a:pPr>
            <a:endParaRPr b="0" lang="en-US" sz="1800" spc="-1" strike="noStrike">
              <a:latin typeface="Arial"/>
            </a:endParaRPr>
          </a:p>
          <a:p>
            <a:pPr marL="274320" indent="-274320">
              <a:lnSpc>
                <a:spcPct val="100000"/>
              </a:lnSpc>
              <a:tabLst>
                <a:tab algn="l" pos="0"/>
              </a:tabLst>
            </a:pPr>
            <a:r>
              <a:rPr b="1" lang="en-US" sz="1800" spc="-1" strike="noStrike">
                <a:solidFill>
                  <a:srgbClr val="000000"/>
                </a:solidFill>
                <a:latin typeface="Century Schoolbook"/>
                <a:ea typeface="Century Schoolbook"/>
              </a:rPr>
              <a:t>TfidfVectorizer</a:t>
            </a:r>
            <a:endParaRPr b="0" lang="en-US" sz="1800" spc="-1" strike="noStrike">
              <a:latin typeface="Arial"/>
            </a:endParaRPr>
          </a:p>
          <a:p>
            <a:pPr marL="274320" indent="-274320">
              <a:lnSpc>
                <a:spcPct val="100000"/>
              </a:lnSpc>
              <a:buClr>
                <a:srgbClr val="fe8637"/>
              </a:buClr>
              <a:buFont typeface="Noto Sans Symbols"/>
              <a:buChar char="•"/>
              <a:tabLst>
                <a:tab algn="l" pos="0"/>
              </a:tabLst>
            </a:pPr>
            <a:r>
              <a:rPr b="0" lang="en-US" sz="1800" spc="-1" strike="noStrike">
                <a:solidFill>
                  <a:srgbClr val="000000"/>
                </a:solidFill>
                <a:latin typeface="Century Schoolbook"/>
                <a:ea typeface="Century Schoolbook"/>
              </a:rPr>
              <a:t>tf is the number of times a term appears in a particular document</a:t>
            </a:r>
            <a:endParaRPr b="0" lang="en-US" sz="1800" spc="-1" strike="noStrike">
              <a:latin typeface="Arial"/>
            </a:endParaRPr>
          </a:p>
          <a:p>
            <a:pPr marL="274320" indent="-274320">
              <a:lnSpc>
                <a:spcPct val="100000"/>
              </a:lnSpc>
              <a:buClr>
                <a:srgbClr val="fe8637"/>
              </a:buClr>
              <a:buFont typeface="Noto Sans Symbols"/>
              <a:buChar char="•"/>
              <a:tabLst>
                <a:tab algn="l" pos="0"/>
              </a:tabLst>
            </a:pPr>
            <a:r>
              <a:rPr b="0" lang="en-US" sz="1800" spc="-1" strike="noStrike">
                <a:solidFill>
                  <a:srgbClr val="000000"/>
                </a:solidFill>
                <a:latin typeface="Century Schoolbook"/>
                <a:ea typeface="Century Schoolbook"/>
              </a:rPr>
              <a:t>formula used: tf-idf(d, t) = tf(t) * idf(d, t)</a:t>
            </a:r>
            <a:endParaRPr b="0" lang="en-US" sz="1800" spc="-1" strike="noStrike">
              <a:latin typeface="Arial"/>
            </a:endParaRPr>
          </a:p>
          <a:p>
            <a:pPr marL="274320" indent="-274320">
              <a:lnSpc>
                <a:spcPct val="100000"/>
              </a:lnSpc>
              <a:buClr>
                <a:srgbClr val="fe8637"/>
              </a:buClr>
              <a:buFont typeface="Noto Sans Symbols"/>
              <a:buChar char="•"/>
              <a:tabLst>
                <a:tab algn="l" pos="0"/>
              </a:tabLst>
            </a:pPr>
            <a:r>
              <a:rPr b="0" lang="en-US" sz="1800" spc="-1" strike="noStrike">
                <a:solidFill>
                  <a:srgbClr val="000000"/>
                </a:solidFill>
                <a:latin typeface="Century Schoolbook"/>
                <a:ea typeface="Century Schoolbook"/>
              </a:rPr>
              <a:t> </a:t>
            </a:r>
            <a:r>
              <a:rPr b="0" lang="en-US" sz="1800" spc="-1" strike="noStrike">
                <a:solidFill>
                  <a:srgbClr val="000000"/>
                </a:solidFill>
                <a:latin typeface="Century Schoolbook"/>
                <a:ea typeface="Century Schoolbook"/>
              </a:rPr>
              <a:t>tf(t) = the term frequency is the number of times the term appears in the document  idf(d, t) = the document frequency is the number of documents 'd' that contain term 't'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7466760" cy="1142280"/>
          </a:xfrm>
          <a:prstGeom prst="rect">
            <a:avLst/>
          </a:prstGeom>
          <a:noFill/>
          <a:ln w="0">
            <a:noFill/>
          </a:ln>
        </p:spPr>
        <p:txBody>
          <a:bodyPr lIns="90000" rIns="90000" tIns="45000" bIns="45000" anchor="b">
            <a:normAutofit/>
          </a:bodyPr>
          <a:p>
            <a:pPr algn="ctr">
              <a:lnSpc>
                <a:spcPct val="100000"/>
              </a:lnSpc>
              <a:tabLst>
                <a:tab algn="l" pos="0"/>
              </a:tabLst>
            </a:pPr>
            <a:r>
              <a:rPr b="0" lang="en-US" sz="3000" spc="-1" strike="noStrike" cap="small">
                <a:solidFill>
                  <a:srgbClr val="00b0f0"/>
                </a:solidFill>
                <a:latin typeface="Century Schoolbook"/>
                <a:ea typeface="Century Schoolbook"/>
              </a:rPr>
              <a:t>How Neural Network used?</a:t>
            </a:r>
            <a:endParaRPr b="0" lang="en-US" sz="3000" spc="-1" strike="noStrike">
              <a:latin typeface="Arial"/>
            </a:endParaRPr>
          </a:p>
        </p:txBody>
      </p:sp>
      <p:sp>
        <p:nvSpPr>
          <p:cNvPr id="119" name="PlaceHolder 2"/>
          <p:cNvSpPr>
            <a:spLocks noGrp="1"/>
          </p:cNvSpPr>
          <p:nvPr>
            <p:ph/>
          </p:nvPr>
        </p:nvSpPr>
        <p:spPr>
          <a:xfrm>
            <a:off x="457200" y="1600200"/>
            <a:ext cx="7466760" cy="4872960"/>
          </a:xfrm>
          <a:prstGeom prst="rect">
            <a:avLst/>
          </a:prstGeom>
          <a:noFill/>
          <a:ln w="0">
            <a:noFill/>
          </a:ln>
        </p:spPr>
        <p:txBody>
          <a:bodyPr lIns="90000" rIns="90000" tIns="45000" bIns="45000" anchor="t">
            <a:normAutofit/>
          </a:bodyPr>
          <a:p>
            <a:pPr marL="274320" indent="-274320">
              <a:lnSpc>
                <a:spcPct val="100000"/>
              </a:lnSpc>
              <a:buClr>
                <a:srgbClr val="fe8637"/>
              </a:buClr>
              <a:buFont typeface="Noto Sans Symbols"/>
              <a:buChar char="•"/>
            </a:pPr>
            <a:r>
              <a:rPr b="0" lang="en-US" sz="1800" spc="-1" strike="noStrike">
                <a:solidFill>
                  <a:srgbClr val="00b0f0"/>
                </a:solidFill>
                <a:latin typeface="Century Schoolbook"/>
                <a:ea typeface="Century Schoolbook"/>
              </a:rPr>
              <a:t> </a:t>
            </a:r>
            <a:r>
              <a:rPr b="0" lang="en-US" sz="2000" spc="-1" strike="noStrike">
                <a:solidFill>
                  <a:srgbClr val="000000"/>
                </a:solidFill>
                <a:latin typeface="Century Schoolbook"/>
                <a:ea typeface="Century Schoolbook"/>
              </a:rPr>
              <a:t>Neural networks can be created from at least three layers of neurons: The input layer, the hidden layer(s) and the output layer. The hidden layer — or layers — in between consist of many neurons, with connections between the layers. As the neural network “learns” the data, </a:t>
            </a:r>
            <a:r>
              <a:rPr b="0" lang="en-US" sz="2000" spc="-1" strike="noStrike" u="sng">
                <a:solidFill>
                  <a:srgbClr val="d2611c"/>
                </a:solidFill>
                <a:uFillTx/>
                <a:latin typeface="Century Schoolbook"/>
                <a:ea typeface="Century Schoolbook"/>
                <a:hlinkClick r:id="rId1"/>
              </a:rPr>
              <a:t>the weights, or strength, of the connections between these neurons are “fine-tuned</a:t>
            </a:r>
            <a:r>
              <a:rPr b="0" lang="en-US" sz="2000" spc="-1" strike="noStrike" u="sng">
                <a:solidFill>
                  <a:srgbClr val="000000"/>
                </a:solidFill>
                <a:uFillTx/>
                <a:latin typeface="Century Schoolbook"/>
                <a:ea typeface="Century Schoolbook"/>
              </a:rPr>
              <a:t>,</a:t>
            </a:r>
            <a:r>
              <a:rPr b="0" lang="en-US" sz="2000" spc="-1" strike="noStrike">
                <a:solidFill>
                  <a:srgbClr val="000000"/>
                </a:solidFill>
                <a:latin typeface="Century Schoolbook"/>
                <a:ea typeface="Century Schoolbook"/>
              </a:rPr>
              <a:t>” allowing the network to come up with accurate predictions.</a:t>
            </a:r>
            <a:endParaRPr b="0" lang="en-US" sz="2000" spc="-1" strike="noStrike">
              <a:latin typeface="Arial"/>
            </a:endParaRPr>
          </a:p>
          <a:p>
            <a:pPr marL="274320" indent="-167760">
              <a:lnSpc>
                <a:spcPct val="100000"/>
              </a:lnSpc>
              <a:spcBef>
                <a:spcPts val="601"/>
              </a:spcBef>
              <a:tabLst>
                <a:tab algn="l" pos="0"/>
              </a:tabLst>
            </a:pP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57200" y="274680"/>
            <a:ext cx="7466760" cy="1142280"/>
          </a:xfrm>
          <a:prstGeom prst="rect">
            <a:avLst/>
          </a:prstGeom>
          <a:noFill/>
          <a:ln w="0">
            <a:noFill/>
          </a:ln>
        </p:spPr>
        <p:txBody>
          <a:bodyPr lIns="90000" rIns="90000" tIns="45000" bIns="45000" anchor="b">
            <a:normAutofit/>
          </a:bodyPr>
          <a:p>
            <a:pPr algn="ctr">
              <a:lnSpc>
                <a:spcPct val="100000"/>
              </a:lnSpc>
            </a:pPr>
            <a:r>
              <a:rPr b="0" lang="en-US" sz="3600" spc="-1" strike="noStrike" cap="small">
                <a:solidFill>
                  <a:srgbClr val="00b0f0"/>
                </a:solidFill>
                <a:latin typeface="Century Schoolbook"/>
                <a:ea typeface="Century Schoolbook"/>
              </a:rPr>
              <a:t>Accuracy Score</a:t>
            </a:r>
            <a:endParaRPr b="0" lang="en-US" sz="3600" spc="-1" strike="noStrike">
              <a:latin typeface="Arial"/>
            </a:endParaRPr>
          </a:p>
        </p:txBody>
      </p:sp>
      <p:sp>
        <p:nvSpPr>
          <p:cNvPr id="121" name="PlaceHolder 2"/>
          <p:cNvSpPr>
            <a:spLocks noGrp="1"/>
          </p:cNvSpPr>
          <p:nvPr>
            <p:ph/>
          </p:nvPr>
        </p:nvSpPr>
        <p:spPr>
          <a:xfrm>
            <a:off x="457200" y="1600200"/>
            <a:ext cx="7466760" cy="4872960"/>
          </a:xfrm>
          <a:prstGeom prst="rect">
            <a:avLst/>
          </a:prstGeom>
          <a:noFill/>
          <a:ln w="0">
            <a:noFill/>
          </a:ln>
        </p:spPr>
        <p:txBody>
          <a:bodyPr lIns="90000" rIns="90000" tIns="45000" bIns="45000" anchor="t">
            <a:normAutofit/>
          </a:bodyPr>
          <a:p>
            <a:pPr marL="274320" indent="-274320">
              <a:lnSpc>
                <a:spcPct val="90000"/>
              </a:lnSpc>
              <a:buClr>
                <a:srgbClr val="fe8637"/>
              </a:buClr>
              <a:buFont typeface="Noto Sans Symbols"/>
              <a:buChar char="•"/>
            </a:pPr>
            <a:r>
              <a:rPr b="0" lang="en-US" sz="2000" spc="-1" strike="noStrike">
                <a:solidFill>
                  <a:srgbClr val="000000"/>
                </a:solidFill>
                <a:latin typeface="Century Schoolbook"/>
                <a:ea typeface="Century Schoolbook"/>
              </a:rPr>
              <a:t>Following are the accuracy score we get </a:t>
            </a:r>
            <a:endParaRPr b="0" lang="en-US" sz="2000" spc="-1" strike="noStrike">
              <a:latin typeface="Arial"/>
            </a:endParaRPr>
          </a:p>
          <a:p>
            <a:pPr>
              <a:lnSpc>
                <a:spcPct val="90000"/>
              </a:lnSpc>
            </a:pPr>
            <a:endParaRPr b="0" lang="en-US" sz="2000" spc="-1" strike="noStrike">
              <a:latin typeface="Arial"/>
            </a:endParaRPr>
          </a:p>
          <a:p>
            <a:pPr marL="274320" indent="-274320">
              <a:lnSpc>
                <a:spcPct val="90000"/>
              </a:lnSpc>
              <a:buClr>
                <a:srgbClr val="fe8637"/>
              </a:buClr>
              <a:buFont typeface="Noto Sans Symbols"/>
              <a:buChar char="•"/>
            </a:pPr>
            <a:r>
              <a:rPr b="0" lang="en-US" sz="2000" spc="-1" strike="noStrike">
                <a:solidFill>
                  <a:srgbClr val="000000"/>
                </a:solidFill>
                <a:latin typeface="Century Schoolbook"/>
                <a:ea typeface="Century Schoolbook"/>
              </a:rPr>
              <a:t>Accuracy score of the training data : 98%</a:t>
            </a:r>
            <a:endParaRPr b="0" lang="en-US" sz="2000" spc="-1" strike="noStrike">
              <a:latin typeface="Arial"/>
            </a:endParaRPr>
          </a:p>
          <a:p>
            <a:pPr>
              <a:lnSpc>
                <a:spcPct val="90000"/>
              </a:lnSpc>
            </a:pPr>
            <a:endParaRPr b="0" lang="en-US" sz="2000" spc="-1" strike="noStrike">
              <a:latin typeface="Arial"/>
            </a:endParaRPr>
          </a:p>
          <a:p>
            <a:pPr marL="274320" indent="-274320">
              <a:lnSpc>
                <a:spcPct val="90000"/>
              </a:lnSpc>
              <a:buClr>
                <a:srgbClr val="fe8637"/>
              </a:buClr>
              <a:buFont typeface="Noto Sans Symbols"/>
              <a:buChar char="•"/>
            </a:pPr>
            <a:r>
              <a:rPr b="0" lang="en-US" sz="2000" spc="-1" strike="noStrike">
                <a:solidFill>
                  <a:srgbClr val="000000"/>
                </a:solidFill>
                <a:latin typeface="Century Schoolbook"/>
                <a:ea typeface="Century Schoolbook"/>
              </a:rPr>
              <a:t>accuracy score on the test data : 97 %</a:t>
            </a:r>
            <a:endParaRPr b="0" lang="en-US" sz="2000" spc="-1" strike="noStrike">
              <a:latin typeface="Arial"/>
            </a:endParaRPr>
          </a:p>
          <a:p>
            <a:pPr marL="274320" indent="-274320">
              <a:lnSpc>
                <a:spcPct val="90000"/>
              </a:lnSpc>
              <a:tabLst>
                <a:tab algn="l" pos="0"/>
              </a:tabLst>
            </a:pPr>
            <a:endParaRPr b="0" lang="en-US" sz="2000" spc="-1" strike="noStrike">
              <a:latin typeface="Arial"/>
            </a:endParaRPr>
          </a:p>
          <a:p>
            <a:pPr marL="274320" indent="-274320">
              <a:lnSpc>
                <a:spcPct val="90000"/>
              </a:lnSpc>
              <a:spcBef>
                <a:spcPts val="601"/>
              </a:spcBef>
              <a:tabLst>
                <a:tab algn="l" pos="0"/>
              </a:tabLst>
            </a:pPr>
            <a:br/>
            <a:endParaRPr b="0" lang="en-US" sz="2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181</TotalTime>
  <Application>LibreOffice/7.2.4.1$Linux_X86_64 LibreOffice_project/20$Build-1</Application>
  <AppVersion>15.0000</AppVersion>
  <Words>538</Words>
  <Paragraphs>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Fahad</dc:creator>
  <dc:description/>
  <dc:language>en-US</dc:language>
  <cp:lastModifiedBy/>
  <dcterms:modified xsi:type="dcterms:W3CDTF">2022-01-02T20:39:45Z</dcterms:modified>
  <cp:revision>9</cp:revision>
  <dc:subject/>
  <dc:title>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On-screen Show (4:3)</vt:lpwstr>
  </property>
  <property fmtid="{D5CDD505-2E9C-101B-9397-08002B2CF9AE}" pid="4" name="Slides">
    <vt:i4>11</vt:i4>
  </property>
</Properties>
</file>