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2" r:id="rId16"/>
    <p:sldId id="270" r:id="rId17"/>
    <p:sldId id="271" r:id="rId18"/>
    <p:sldId id="283" r:id="rId19"/>
    <p:sldId id="272" r:id="rId20"/>
    <p:sldId id="273" r:id="rId21"/>
    <p:sldId id="274" r:id="rId22"/>
    <p:sldId id="278" r:id="rId23"/>
    <p:sldId id="277" r:id="rId24"/>
    <p:sldId id="279" r:id="rId25"/>
    <p:sldId id="284" r:id="rId26"/>
    <p:sldId id="275" r:id="rId27"/>
    <p:sldId id="280" r:id="rId28"/>
    <p:sldId id="276" r:id="rId29"/>
    <p:sldId id="285" r:id="rId30"/>
    <p:sldId id="286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9630"/>
  </p:normalViewPr>
  <p:slideViewPr>
    <p:cSldViewPr snapToGrid="0" snapToObjects="1">
      <p:cViewPr varScale="1">
        <p:scale>
          <a:sx n="88" d="100"/>
          <a:sy n="88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89160-7086-F044-864A-087313D8016C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36DEA-A845-0C47-993B-452FE244FF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532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69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65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9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49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还有，分享，收藏，重播，等等更多的业务。</a:t>
            </a:r>
          </a:p>
          <a:p>
            <a:r>
              <a:rPr kumimoji="1" lang="zh-CN" altLang="en-US" dirty="0" smtClean="0"/>
              <a:t>久而久之，播放器相关的东西越来越庞大，繁杂。业务的变迁与修改变的越来越困难。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33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带着以上问题，我们来看播放框架的设计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2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68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我们把每个事件都定义为一个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，不同的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使用不同的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区分，同时，每次发送一个</a:t>
            </a:r>
            <a:r>
              <a:rPr kumimoji="1" lang="en-US" altLang="zh-CN" dirty="0" smtClean="0"/>
              <a:t>Event</a:t>
            </a:r>
            <a:r>
              <a:rPr kumimoji="1" lang="zh-CN" altLang="en-US" dirty="0" smtClean="0"/>
              <a:t>可以带不同类型的数据。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88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99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每个容器可以看做是一个</a:t>
            </a:r>
            <a:r>
              <a:rPr kumimoji="1" lang="en-US" altLang="zh-CN" dirty="0" err="1" smtClean="0"/>
              <a:t>FrameLayout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36DEA-A845-0C47-993B-452FE244FF9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80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26368"/>
          </a:xfrm>
        </p:spPr>
        <p:txBody>
          <a:bodyPr/>
          <a:lstStyle/>
          <a:p>
            <a:pPr algn="ctr"/>
            <a:r>
              <a:rPr kumimoji="1" lang="zh-CN" altLang="en-US" sz="4800" dirty="0" smtClean="0"/>
              <a:t>视频播放器的框架整合方案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709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最简单的播放业务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09808"/>
          </a:xfrm>
        </p:spPr>
        <p:txBody>
          <a:bodyPr/>
          <a:lstStyle/>
          <a:p>
            <a:r>
              <a:rPr kumimoji="1" lang="en-US" altLang="zh-CN" dirty="0" err="1" smtClean="0"/>
              <a:t>VideoView</a:t>
            </a:r>
            <a:r>
              <a:rPr kumimoji="1" lang="zh-CN" altLang="en-US" dirty="0" smtClean="0"/>
              <a:t>方案（</a:t>
            </a:r>
            <a:r>
              <a:rPr kumimoji="1" lang="en-US" altLang="zh-CN" dirty="0" err="1" smtClean="0"/>
              <a:t>MediaPlayer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SurfaceView</a:t>
            </a:r>
            <a:r>
              <a:rPr kumimoji="1" lang="zh-CN" altLang="en-US" dirty="0" smtClean="0"/>
              <a:t>）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7" y="2590098"/>
            <a:ext cx="5453964" cy="3905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49" y="2590098"/>
            <a:ext cx="5342202" cy="1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使用第三方播放器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比如哔哩哔哩开源的</a:t>
            </a:r>
            <a:r>
              <a:rPr kumimoji="1" lang="en-US" altLang="zh-CN" dirty="0" err="1" smtClean="0"/>
              <a:t>ijkplayer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exoplayer</a:t>
            </a:r>
            <a:r>
              <a:rPr kumimoji="1" lang="zh-CN" altLang="en-US" dirty="0" smtClean="0"/>
              <a:t>，七牛云的</a:t>
            </a:r>
            <a:r>
              <a:rPr kumimoji="1" lang="en-US" altLang="zh-CN" dirty="0" err="1" smtClean="0"/>
              <a:t>piliplayer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还有国内众多的视频网站的播放器，优酷，乐视，暴风等等。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第三方播放器，按视频源的存储方案来分，有两种。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一种是视频源要放到其对应的云上，比如乐视和暴风。</a:t>
            </a:r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另一种是视频源随意，就是单纯的提供一个播放器，可直接传入地址播放。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当我们从最简单的播放器迁移到使用第三方播放器时，在解码方案层面的变动几乎是覆盖性质的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0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需要使用多种解码方案时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比如，这样一个需求：使用</a:t>
            </a:r>
            <a:r>
              <a:rPr kumimoji="1" lang="en-US" altLang="zh-CN" dirty="0" err="1" smtClean="0"/>
              <a:t>ijkplayer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乐视</a:t>
            </a:r>
            <a:r>
              <a:rPr kumimoji="1" lang="en-US" altLang="zh-CN" dirty="0" smtClean="0"/>
              <a:t>player</a:t>
            </a:r>
            <a:r>
              <a:rPr kumimoji="1" lang="zh-CN" altLang="en-US" dirty="0" smtClean="0"/>
              <a:t>的方案，一部分视频源在乐视云上，一部分视频源在自己的服务器上。</a:t>
            </a:r>
          </a:p>
          <a:p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服务端给前端的数据会标识出该条数据使用哪个播放器播放。</a:t>
            </a:r>
          </a:p>
          <a:p>
            <a:pPr marL="0" indent="0">
              <a:buNone/>
            </a:pPr>
            <a:r>
              <a:rPr kumimoji="1" lang="zh-CN" altLang="en-US" dirty="0" smtClean="0"/>
              <a:t>比如某视频第一集在乐视云，第二集在自有服务器上。前端需要做到第一集             使用乐视云播放，第二集使用</a:t>
            </a:r>
            <a:r>
              <a:rPr kumimoji="1" lang="en-US" altLang="zh-CN" dirty="0" err="1" smtClean="0"/>
              <a:t>ijkplayer</a:t>
            </a:r>
            <a:r>
              <a:rPr kumimoji="1" lang="zh-CN" altLang="en-US" dirty="0" smtClean="0"/>
              <a:t>播放。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/>
              <a:t>当我们从单一播放器转变为多种解码方案时，在解码层面的变动还不算很大，主要做的是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和</a:t>
            </a:r>
            <a:r>
              <a:rPr kumimoji="1" lang="en-US" altLang="zh-CN" dirty="0"/>
              <a:t>modify</a:t>
            </a:r>
            <a:r>
              <a:rPr kumimoji="1" lang="zh-CN" altLang="en-US" dirty="0"/>
              <a:t>。</a:t>
            </a:r>
          </a:p>
          <a:p>
            <a:pPr marL="0" indent="0">
              <a:buNone/>
            </a:pPr>
            <a:r>
              <a:rPr kumimoji="1" lang="zh-CN" altLang="en-US" dirty="0"/>
              <a:t>但是，如果，后面要把</a:t>
            </a:r>
            <a:r>
              <a:rPr kumimoji="1" lang="en-US" altLang="zh-CN" dirty="0" err="1"/>
              <a:t>ijkplayer</a:t>
            </a:r>
            <a:r>
              <a:rPr kumimoji="1" lang="zh-CN" altLang="en-US" dirty="0"/>
              <a:t>换成七牛云，又是一次几乎覆盖性的改动。改完可能会带来很多问题，前期的测试几乎白费。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视图、业务变迁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9"/>
            <a:ext cx="2662572" cy="493334"/>
          </a:xfrm>
        </p:spPr>
        <p:txBody>
          <a:bodyPr/>
          <a:lstStyle/>
          <a:p>
            <a:r>
              <a:rPr kumimoji="1" lang="zh-CN" altLang="en-US" dirty="0" smtClean="0"/>
              <a:t>交互控制视图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80" y="1945466"/>
            <a:ext cx="3103246" cy="17514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79" y="1945466"/>
            <a:ext cx="3097662" cy="17514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80" y="4454904"/>
            <a:ext cx="3103246" cy="175148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05" y="4440892"/>
            <a:ext cx="3122444" cy="17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视图、业务变迁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3" y="2052919"/>
            <a:ext cx="2662572" cy="493334"/>
          </a:xfrm>
        </p:spPr>
        <p:txBody>
          <a:bodyPr/>
          <a:lstStyle/>
          <a:p>
            <a:r>
              <a:rPr kumimoji="1" lang="zh-CN" altLang="en-US" dirty="0" smtClean="0"/>
              <a:t>业务控制视图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5274" y="2177716"/>
            <a:ext cx="3043989" cy="1888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36" y="2623941"/>
            <a:ext cx="1700464" cy="996508"/>
          </a:xfrm>
          <a:prstGeom prst="rect">
            <a:avLst/>
          </a:prstGeom>
        </p:spPr>
      </p:pic>
      <p:sp>
        <p:nvSpPr>
          <p:cNvPr id="10" name="乘 9"/>
          <p:cNvSpPr/>
          <p:nvPr/>
        </p:nvSpPr>
        <p:spPr>
          <a:xfrm>
            <a:off x="6352674" y="2623941"/>
            <a:ext cx="248652" cy="38816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76673" y="2190804"/>
            <a:ext cx="3043989" cy="1888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71221" y="2297709"/>
            <a:ext cx="461210" cy="2702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71221" y="2645568"/>
            <a:ext cx="461210" cy="2702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71221" y="3002935"/>
            <a:ext cx="461210" cy="2702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71221" y="3367544"/>
            <a:ext cx="461210" cy="2702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71221" y="3713132"/>
            <a:ext cx="461210" cy="27028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299284" y="4487779"/>
            <a:ext cx="3043989" cy="1888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348472" y="4981074"/>
            <a:ext cx="1004202" cy="2887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480P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348472" y="5432258"/>
            <a:ext cx="1004202" cy="2887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720P</a:t>
            </a:r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876673" y="4487779"/>
            <a:ext cx="3043989" cy="18889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037095" y="4656222"/>
            <a:ext cx="745958" cy="228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2333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518358" y="4981074"/>
            <a:ext cx="745958" cy="228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666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17567" y="5281864"/>
            <a:ext cx="920851" cy="300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hehe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264316" y="4656222"/>
            <a:ext cx="786518" cy="252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haha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963526" y="5721016"/>
            <a:ext cx="745958" cy="228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888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92461" y="6009774"/>
            <a:ext cx="745958" cy="2285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2333</a:t>
            </a:r>
            <a:endParaRPr kumimoji="1"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671818" y="5263817"/>
            <a:ext cx="898359" cy="1684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呵呵哒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9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传统的视图管理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0" y="2038403"/>
            <a:ext cx="5232175" cy="4195481"/>
          </a:xfrm>
        </p:spPr>
        <p:txBody>
          <a:bodyPr/>
          <a:lstStyle/>
          <a:p>
            <a:r>
              <a:rPr kumimoji="1" lang="zh-CN" altLang="en-US" dirty="0" smtClean="0"/>
              <a:t>把渲染视图和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多个控制组件以及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多个业务组件写到一个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内。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5" y="1152983"/>
            <a:ext cx="5662414" cy="55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2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711" y="3036261"/>
            <a:ext cx="9404723" cy="1400530"/>
          </a:xfrm>
        </p:spPr>
        <p:txBody>
          <a:bodyPr/>
          <a:lstStyle/>
          <a:p>
            <a:r>
              <a:rPr kumimoji="1" lang="zh-CN" altLang="en-US" dirty="0" smtClean="0"/>
              <a:t>播放框架的设计思路及结构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设计思路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对于庞大繁杂的业务。我们首先都能想到</a:t>
            </a:r>
            <a:r>
              <a:rPr kumimoji="1" lang="zh-CN" altLang="en-US" dirty="0"/>
              <a:t>的应该是</a:t>
            </a:r>
            <a:r>
              <a:rPr kumimoji="1" lang="zh-CN" altLang="en-US" dirty="0" smtClean="0"/>
              <a:t>拆分。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但是</a:t>
            </a:r>
            <a:r>
              <a:rPr kumimoji="1" lang="zh-CN" altLang="en-US" dirty="0"/>
              <a:t>如何拆分呢</a:t>
            </a:r>
            <a:r>
              <a:rPr kumimoji="1" lang="zh-CN" altLang="en-US" dirty="0" smtClean="0"/>
              <a:t>？</a:t>
            </a:r>
          </a:p>
          <a:p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在播放器内，变动最频繁、维护最多的地方就在视图的维护上。</a:t>
            </a:r>
          </a:p>
          <a:p>
            <a:pPr marL="0" indent="0">
              <a:buNone/>
            </a:pPr>
            <a:r>
              <a:rPr kumimoji="1" lang="zh-CN" altLang="en-US" dirty="0" smtClean="0"/>
              <a:t>对视图进行分拆分是比较合理的。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拆分后，如何成为一个整体？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设计线索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播放器内所有</a:t>
            </a:r>
            <a:r>
              <a:rPr kumimoji="1" lang="zh-CN" altLang="en-US" dirty="0" smtClean="0"/>
              <a:t>的视图都</a:t>
            </a:r>
            <a:r>
              <a:rPr kumimoji="1" lang="zh-CN" altLang="en-US" dirty="0"/>
              <a:t>是由事件来驱动的。</a:t>
            </a:r>
          </a:p>
          <a:p>
            <a:r>
              <a:rPr kumimoji="1" lang="zh-CN" altLang="en-US" dirty="0"/>
              <a:t>而不同</a:t>
            </a:r>
            <a:r>
              <a:rPr kumimoji="1" lang="zh-CN" altLang="en-US" dirty="0" smtClean="0"/>
              <a:t>的视图块</a:t>
            </a:r>
            <a:r>
              <a:rPr kumimoji="1" lang="zh-CN" altLang="en-US" dirty="0"/>
              <a:t>只是处理不同的事件而已。既是</a:t>
            </a:r>
            <a:r>
              <a:rPr kumimoji="1" lang="zh-CN" altLang="en-US" dirty="0" smtClean="0"/>
              <a:t>每个视图块</a:t>
            </a:r>
            <a:r>
              <a:rPr kumimoji="1" lang="zh-CN" altLang="en-US" dirty="0"/>
              <a:t>只需要处理自己关心的事件即可。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比如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视图，只需要关心播放器是处于加载中还是播放状态，如果处于加载中，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就显示，加载缓冲好了，</a:t>
            </a:r>
            <a:r>
              <a:rPr kumimoji="1" lang="en-US" altLang="zh-CN" dirty="0"/>
              <a:t>Loading</a:t>
            </a:r>
            <a:r>
              <a:rPr kumimoji="1" lang="zh-CN" altLang="en-US" dirty="0"/>
              <a:t>就隐藏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r>
              <a:rPr kumimoji="1" lang="zh-CN" altLang="en-US" dirty="0" smtClean="0"/>
              <a:t>而暂停广告视图，只需要关心用户是否点击了暂停，用户暂停了视频就显示广告图，用户关闭广告或恢复播放就隐藏广告图。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 smtClean="0"/>
              <a:t>其实</a:t>
            </a:r>
            <a:r>
              <a:rPr kumimoji="1" lang="zh-CN" altLang="en-US" dirty="0"/>
              <a:t>大致能得出的就是把控制视图以及业务视图进行拆分，拆成</a:t>
            </a:r>
            <a:r>
              <a:rPr kumimoji="1" lang="en-US" altLang="zh-CN" dirty="0"/>
              <a:t>N</a:t>
            </a:r>
            <a:r>
              <a:rPr kumimoji="1" lang="zh-CN" altLang="en-US" dirty="0"/>
              <a:t>多个层。每一层都在等待播放器的事件。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84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视图的分层处理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覆盖层的概念（</a:t>
            </a:r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）</a:t>
            </a:r>
          </a:p>
          <a:p>
            <a:pPr marL="0" indent="0">
              <a:buNone/>
            </a:pPr>
            <a:r>
              <a:rPr kumimoji="1" lang="zh-CN" altLang="en-US" dirty="0" smtClean="0"/>
              <a:t>我们把每块控制视图和业务视图都当做播放器内的覆盖层来处理。处在最底层的是渲染视图（</a:t>
            </a:r>
            <a:r>
              <a:rPr kumimoji="1" lang="en-US" altLang="zh-CN" dirty="0" err="1" smtClean="0"/>
              <a:t>RenderView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，然后在其上可以覆盖播放控制组件层，</a:t>
            </a:r>
            <a:r>
              <a:rPr kumimoji="1" lang="en-US" altLang="zh-CN" dirty="0" smtClean="0"/>
              <a:t>Loading</a:t>
            </a:r>
            <a:r>
              <a:rPr kumimoji="1" lang="zh-CN" altLang="en-US" dirty="0" smtClean="0"/>
              <a:t>组件层，</a:t>
            </a:r>
            <a:r>
              <a:rPr kumimoji="1" lang="en-US" altLang="zh-CN" dirty="0" smtClean="0"/>
              <a:t>Error</a:t>
            </a:r>
            <a:r>
              <a:rPr kumimoji="1" lang="zh-CN" altLang="en-US" dirty="0" smtClean="0"/>
              <a:t>组件层、手势组件层以及广告等业务组件层。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大致可以理解为，播放器的视图是由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多个层叠加在一起的。做到这点，其实从布局文件上来讲，已经做到了拆分。而不是以一个</a:t>
            </a:r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杂糅到一起通过控制每个容器的</a:t>
            </a:r>
            <a:r>
              <a:rPr kumimoji="1" lang="en-US" altLang="zh-CN" dirty="0" smtClean="0"/>
              <a:t>visible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gone</a:t>
            </a:r>
            <a:r>
              <a:rPr kumimoji="1" lang="zh-CN" altLang="en-US" dirty="0" smtClean="0"/>
              <a:t>来操纵显示隐藏。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6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纲要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视频播放器的构成</a:t>
            </a:r>
          </a:p>
          <a:p>
            <a:r>
              <a:rPr kumimoji="1" lang="en-US" altLang="zh-CN" sz="2400" dirty="0" smtClean="0"/>
              <a:t>2.</a:t>
            </a:r>
            <a:r>
              <a:rPr kumimoji="1" lang="zh-CN" altLang="en-US" sz="2400" dirty="0" smtClean="0"/>
              <a:t>框架主要解决什么问题？</a:t>
            </a:r>
          </a:p>
          <a:p>
            <a:r>
              <a:rPr kumimoji="1" lang="en-US" altLang="zh-CN" sz="2400" dirty="0" smtClean="0"/>
              <a:t>3.</a:t>
            </a:r>
            <a:r>
              <a:rPr kumimoji="1" lang="zh-CN" altLang="en-US" sz="2400" dirty="0" smtClean="0"/>
              <a:t>播放器及其相关的业务变迁</a:t>
            </a:r>
          </a:p>
          <a:p>
            <a:r>
              <a:rPr kumimoji="1" lang="en-US" altLang="zh-CN" sz="2400" dirty="0" smtClean="0"/>
              <a:t>4.</a:t>
            </a:r>
            <a:r>
              <a:rPr kumimoji="1" lang="zh-CN" altLang="en-US" sz="2400" dirty="0" smtClean="0"/>
              <a:t>播放框架的设计思路及结构</a:t>
            </a:r>
          </a:p>
          <a:p>
            <a:r>
              <a:rPr kumimoji="1" lang="en-US" altLang="zh-CN" sz="2400" dirty="0" smtClean="0"/>
              <a:t>5.</a:t>
            </a:r>
            <a:r>
              <a:rPr kumimoji="1" lang="zh-CN" altLang="en-US" sz="2400" dirty="0" smtClean="0"/>
              <a:t>播放框架的使用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14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分层后的播放器视图构成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853248"/>
            <a:ext cx="10936289" cy="459109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59543" y="2409371"/>
            <a:ext cx="1407886" cy="35414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渲染视图</a:t>
            </a:r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830286" y="2409371"/>
            <a:ext cx="1407886" cy="3541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控制组件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72000" y="2409371"/>
            <a:ext cx="1407886" cy="3541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加载组件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84686" y="2409371"/>
            <a:ext cx="1407886" cy="3541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错误组件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011886" y="2409371"/>
            <a:ext cx="1407886" cy="3541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广告组件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9739086" y="2409371"/>
            <a:ext cx="1407886" cy="354148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42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拆分后面临的问题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播放器与组件层的通信问题</a:t>
            </a:r>
          </a:p>
          <a:p>
            <a:r>
              <a:rPr kumimoji="1" lang="zh-CN" altLang="en-US" dirty="0"/>
              <a:t>组件层的统一</a:t>
            </a:r>
            <a:r>
              <a:rPr kumimoji="1" lang="zh-CN" altLang="en-US" dirty="0" smtClean="0"/>
              <a:t>管理</a:t>
            </a:r>
          </a:p>
          <a:p>
            <a:r>
              <a:rPr kumimoji="1" lang="zh-CN" altLang="en-US" dirty="0" smtClean="0"/>
              <a:t>组件与组件之间的通信问题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81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播放器与组件层的通信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事件接收者的概念（</a:t>
            </a:r>
            <a:r>
              <a:rPr kumimoji="1" lang="en-US" altLang="zh-CN" dirty="0" err="1" smtClean="0"/>
              <a:t>EventReceiver</a:t>
            </a:r>
            <a:r>
              <a:rPr kumimoji="1" lang="zh-CN" altLang="en-US" dirty="0" smtClean="0"/>
              <a:t>）</a:t>
            </a:r>
          </a:p>
          <a:p>
            <a:pPr marL="0" indent="0">
              <a:buNone/>
            </a:pPr>
            <a:r>
              <a:rPr kumimoji="1" lang="zh-CN" altLang="en-US" dirty="0"/>
              <a:t>其实我们定义的层（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），每一个层都是一个事件接收者。而层在接收者的基础上赋予了视图的概念即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。可以理解为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都是带有布局的，而接收者只具备接收事件的能力。</a:t>
            </a:r>
          </a:p>
          <a:p>
            <a:pPr marL="0" indent="0">
              <a:buNone/>
            </a:pPr>
            <a:endParaRPr kumimoji="1" lang="zh-CN" altLang="en-US" dirty="0"/>
          </a:p>
          <a:p>
            <a:r>
              <a:rPr kumimoji="1" lang="zh-CN" altLang="en-US" dirty="0" smtClean="0"/>
              <a:t>事件接收者容器</a:t>
            </a:r>
          </a:p>
          <a:p>
            <a:pPr marL="0" indent="0">
              <a:buNone/>
            </a:pPr>
            <a:r>
              <a:rPr kumimoji="1" lang="zh-CN" altLang="en-US" dirty="0" smtClean="0"/>
              <a:t>为了统一下发事件，将所有的接收者统一由集合容器管理。有事件触发时，遍历接收者集合挨个下发事件到每个接收者。同样，事件接收者容器提供了接收者的添加、删除、获取的操作。</a:t>
            </a:r>
          </a:p>
        </p:txBody>
      </p:sp>
    </p:spTree>
    <p:extLst>
      <p:ext uri="{BB962C8B-B14F-4D97-AF65-F5344CB8AC3E}">
        <p14:creationId xmlns:p14="http://schemas.microsoft.com/office/powerpoint/2010/main" val="40460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组件层的统一管理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494972"/>
            <a:ext cx="10834689" cy="48477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70858" y="2264229"/>
            <a:ext cx="5646057" cy="375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075673" y="2438400"/>
            <a:ext cx="1284556" cy="33963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receiver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519886" y="2409372"/>
            <a:ext cx="1277257" cy="33963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receiver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9985829" y="2423886"/>
            <a:ext cx="1291770" cy="33963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6111" y="1494972"/>
            <a:ext cx="2032000" cy="4400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组件集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96572" y="2264229"/>
            <a:ext cx="1683657" cy="537029"/>
          </a:xfrm>
          <a:prstGeom prst="rect">
            <a:avLst/>
          </a:prstGeom>
          <a:ln w="3175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组件集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86340" y="3106057"/>
            <a:ext cx="1016000" cy="25545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670629" y="3106058"/>
            <a:ext cx="1016000" cy="2554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84129" y="3106057"/>
            <a:ext cx="1016000" cy="2554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5297716" y="3106056"/>
            <a:ext cx="1016000" cy="25545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53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事件下发示例图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91254" y="3933373"/>
            <a:ext cx="10587946" cy="2336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32114" y="4368801"/>
            <a:ext cx="1509486" cy="1538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Receiver1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49600" y="4354287"/>
            <a:ext cx="1509486" cy="1538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Receiver2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67086" y="4368801"/>
            <a:ext cx="1509486" cy="1538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cover1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199086" y="4354287"/>
            <a:ext cx="1509486" cy="1538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cover2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9202058" y="4354287"/>
            <a:ext cx="1509486" cy="1538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426858" y="1906338"/>
            <a:ext cx="3323771" cy="10014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event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11" idx="2"/>
            <a:endCxn id="4" idx="0"/>
          </p:cNvCxnSpPr>
          <p:nvPr/>
        </p:nvCxnSpPr>
        <p:spPr>
          <a:xfrm flipH="1">
            <a:off x="6085227" y="2907824"/>
            <a:ext cx="3517" cy="102554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168572" y="3222172"/>
            <a:ext cx="338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遍历接收者集合</a:t>
            </a:r>
            <a:r>
              <a:rPr kumimoji="1" lang="zh-CN" altLang="en-US" smtClean="0"/>
              <a:t>循环下发事件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606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组件与组件的通信问题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类似于播放器与组件的通信，只不过是以播放器为桥梁进行事件的转发。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详见代码。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68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视图组件的分级管理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视图优先级的概念（</a:t>
            </a:r>
            <a:r>
              <a:rPr kumimoji="1" lang="en-US" altLang="zh-CN" dirty="0" err="1" smtClean="0"/>
              <a:t>cover_level</a:t>
            </a:r>
            <a:r>
              <a:rPr kumimoji="1" lang="zh-CN" altLang="en-US" dirty="0" smtClean="0"/>
              <a:t>）</a:t>
            </a:r>
          </a:p>
          <a:p>
            <a:pPr marL="0" indent="0">
              <a:buNone/>
            </a:pPr>
            <a:r>
              <a:rPr kumimoji="1" lang="zh-CN" altLang="en-US" dirty="0"/>
              <a:t>前面讲到的覆盖层（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），多个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最终被层层叠加到播放器内的</a:t>
            </a:r>
            <a:r>
              <a:rPr kumimoji="1" lang="zh-CN" altLang="en-US" dirty="0" smtClean="0"/>
              <a:t>。但有些视图要求始终是在最上层显示的。比如手势操作的亮度和音量的调节。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归结下来，也就是说，视图层的显示层级不应该完全由添加顺序控制。并不是先添加的在下层，后添加的在上层。而应该由一个优先级的指标来控制。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4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987"/>
          </a:xfrm>
        </p:spPr>
        <p:txBody>
          <a:bodyPr/>
          <a:lstStyle/>
          <a:p>
            <a:r>
              <a:rPr kumimoji="1" lang="zh-CN" altLang="en-US" dirty="0" smtClean="0"/>
              <a:t>视图组件的分级填充示意图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2177142" y="1751648"/>
            <a:ext cx="2148115" cy="13689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5" name="罐形 4"/>
          <p:cNvSpPr/>
          <p:nvPr/>
        </p:nvSpPr>
        <p:spPr>
          <a:xfrm>
            <a:off x="2177142" y="2767648"/>
            <a:ext cx="2148115" cy="1368923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6" name="罐形 5"/>
          <p:cNvSpPr/>
          <p:nvPr/>
        </p:nvSpPr>
        <p:spPr>
          <a:xfrm>
            <a:off x="2177142" y="3798162"/>
            <a:ext cx="2148115" cy="136892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7" name="罐形 6"/>
          <p:cNvSpPr/>
          <p:nvPr/>
        </p:nvSpPr>
        <p:spPr>
          <a:xfrm>
            <a:off x="2177142" y="4843191"/>
            <a:ext cx="2148115" cy="1368923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55429" y="1896791"/>
            <a:ext cx="2685142" cy="599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055429" y="2491877"/>
            <a:ext cx="2685142" cy="59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55429" y="3086963"/>
            <a:ext cx="2685142" cy="59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55429" y="3682048"/>
            <a:ext cx="2685142" cy="59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055429" y="4281714"/>
            <a:ext cx="2685142" cy="5996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055429" y="4862285"/>
            <a:ext cx="2685142" cy="59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	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055429" y="5457371"/>
            <a:ext cx="2685142" cy="5996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cover</a:t>
            </a:r>
            <a:r>
              <a:rPr kumimoji="1" lang="zh-CN" altLang="en-US" dirty="0"/>
              <a:t>	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8" idx="1"/>
            <a:endCxn id="6" idx="4"/>
          </p:cNvCxnSpPr>
          <p:nvPr/>
        </p:nvCxnSpPr>
        <p:spPr>
          <a:xfrm flipH="1">
            <a:off x="4325257" y="2196624"/>
            <a:ext cx="3730172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9" idx="1"/>
            <a:endCxn id="4" idx="4"/>
          </p:cNvCxnSpPr>
          <p:nvPr/>
        </p:nvCxnSpPr>
        <p:spPr>
          <a:xfrm flipH="1" flipV="1">
            <a:off x="4325257" y="2436110"/>
            <a:ext cx="3730172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1" idx="1"/>
            <a:endCxn id="4" idx="4"/>
          </p:cNvCxnSpPr>
          <p:nvPr/>
        </p:nvCxnSpPr>
        <p:spPr>
          <a:xfrm flipH="1" flipV="1">
            <a:off x="4325257" y="2436110"/>
            <a:ext cx="3730172" cy="154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3" idx="1"/>
            <a:endCxn id="5" idx="4"/>
          </p:cNvCxnSpPr>
          <p:nvPr/>
        </p:nvCxnSpPr>
        <p:spPr>
          <a:xfrm flipH="1" flipV="1">
            <a:off x="4325257" y="3452110"/>
            <a:ext cx="3730172" cy="1710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0" idx="1"/>
            <a:endCxn id="5" idx="4"/>
          </p:cNvCxnSpPr>
          <p:nvPr/>
        </p:nvCxnSpPr>
        <p:spPr>
          <a:xfrm flipH="1">
            <a:off x="4325257" y="3386796"/>
            <a:ext cx="3730172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4" idx="1"/>
            <a:endCxn id="6" idx="4"/>
          </p:cNvCxnSpPr>
          <p:nvPr/>
        </p:nvCxnSpPr>
        <p:spPr>
          <a:xfrm flipH="1" flipV="1">
            <a:off x="4325257" y="4482624"/>
            <a:ext cx="3730172" cy="127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2" idx="1"/>
            <a:endCxn id="7" idx="4"/>
          </p:cNvCxnSpPr>
          <p:nvPr/>
        </p:nvCxnSpPr>
        <p:spPr>
          <a:xfrm flipH="1">
            <a:off x="4325257" y="4581547"/>
            <a:ext cx="3730172" cy="94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396343" y="1354433"/>
            <a:ext cx="48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的优先级值对应填充到相应容器内</a:t>
            </a:r>
            <a:endParaRPr kumimoji="1" lang="zh-CN" altLang="en-US" dirty="0"/>
          </a:p>
        </p:txBody>
      </p:sp>
      <p:sp>
        <p:nvSpPr>
          <p:cNvPr id="53" name="左大括号 52"/>
          <p:cNvSpPr/>
          <p:nvPr/>
        </p:nvSpPr>
        <p:spPr>
          <a:xfrm>
            <a:off x="181428" y="1896791"/>
            <a:ext cx="1843313" cy="4160246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0" y="3556000"/>
            <a:ext cx="97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u="sng" dirty="0" smtClean="0"/>
              <a:t>主容器</a:t>
            </a:r>
            <a:endParaRPr kumimoji="1" lang="zh-CN" altLang="en-US" b="1" u="sng" dirty="0"/>
          </a:p>
        </p:txBody>
      </p:sp>
      <p:sp>
        <p:nvSpPr>
          <p:cNvPr id="55" name="文本框 54"/>
          <p:cNvSpPr txBox="1"/>
          <p:nvPr/>
        </p:nvSpPr>
        <p:spPr>
          <a:xfrm>
            <a:off x="1345912" y="228047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子容器</a:t>
            </a:r>
            <a:r>
              <a:rPr kumimoji="1" lang="en-US" altLang="zh-CN" sz="1400" dirty="0" smtClean="0"/>
              <a:t>4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345910" y="336865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子容器</a:t>
            </a:r>
            <a:r>
              <a:rPr kumimoji="1" lang="en-US" altLang="zh-CN" sz="1400" dirty="0"/>
              <a:t>3</a:t>
            </a:r>
            <a:endParaRPr kumimoji="1"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345911" y="438370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子容器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345910" y="537335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 smtClean="0"/>
              <a:t>子容器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955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对接各种播放器的设计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解码器的切换，解码器的无侵入式依赖。</a:t>
            </a:r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解码器的抽象</a:t>
            </a:r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解码器的注册管理</a:t>
            </a:r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使用反射进行实例化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接入解码器时只需实现单纯的播放功能即可</a:t>
            </a:r>
          </a:p>
          <a:p>
            <a:pPr marL="0" indent="0">
              <a:buNone/>
            </a:pPr>
            <a:r>
              <a:rPr kumimoji="1" lang="zh-CN" altLang="en-US" dirty="0" smtClean="0"/>
              <a:t>包含设置播放地址、启动播放、暂停播放、恢复播放、停止播放、销毁播放等。</a:t>
            </a:r>
          </a:p>
          <a:p>
            <a:pPr marL="0" indent="0">
              <a:buNone/>
            </a:pPr>
            <a:r>
              <a:rPr kumimoji="1" lang="zh-CN" altLang="en-US" dirty="0" smtClean="0"/>
              <a:t>附加功能，定位播放，重播。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152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数据提供者（</a:t>
            </a:r>
            <a:r>
              <a:rPr kumimoji="1" lang="en-US" altLang="zh-CN" dirty="0" err="1" smtClean="0"/>
              <a:t>DataProvider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028" y="2968170"/>
            <a:ext cx="1016000" cy="2061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URI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307771" y="2699657"/>
            <a:ext cx="1349828" cy="25980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解码器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63885" y="2982685"/>
            <a:ext cx="1016000" cy="20610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vid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363201" y="2699655"/>
            <a:ext cx="1349828" cy="25980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解码器</a:t>
            </a:r>
            <a:endParaRPr kumimoji="1" lang="zh-CN" altLang="en-US" dirty="0"/>
          </a:p>
        </p:txBody>
      </p:sp>
      <p:sp>
        <p:nvSpPr>
          <p:cNvPr id="8" name="对角圆角矩形 7"/>
          <p:cNvSpPr/>
          <p:nvPr/>
        </p:nvSpPr>
        <p:spPr>
          <a:xfrm>
            <a:off x="6487885" y="2539999"/>
            <a:ext cx="1894115" cy="2946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DataProvider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4" idx="3"/>
            <a:endCxn id="5" idx="1"/>
          </p:cNvCxnSpPr>
          <p:nvPr/>
        </p:nvCxnSpPr>
        <p:spPr>
          <a:xfrm>
            <a:off x="1553028" y="3998685"/>
            <a:ext cx="754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3"/>
            <a:endCxn id="8" idx="2"/>
          </p:cNvCxnSpPr>
          <p:nvPr/>
        </p:nvCxnSpPr>
        <p:spPr>
          <a:xfrm flipV="1">
            <a:off x="5979885" y="4013199"/>
            <a:ext cx="50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8382001" y="4013198"/>
            <a:ext cx="413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810171" y="2968168"/>
            <a:ext cx="1016000" cy="2061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URI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endCxn id="7" idx="1"/>
          </p:cNvCxnSpPr>
          <p:nvPr/>
        </p:nvCxnSpPr>
        <p:spPr>
          <a:xfrm>
            <a:off x="9826171" y="3998681"/>
            <a:ext cx="53703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>
            <a:off x="4267200" y="1509486"/>
            <a:ext cx="0" cy="490582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4644571" y="2119086"/>
            <a:ext cx="3944258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8588829" y="2148114"/>
            <a:ext cx="0" cy="3744686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 flipH="1">
            <a:off x="4644571" y="5921829"/>
            <a:ext cx="3944258" cy="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4644571" y="2133600"/>
            <a:ext cx="0" cy="3759200"/>
          </a:xfrm>
          <a:prstGeom prst="lin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69508" y="19674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一般的</a:t>
            </a:r>
            <a:r>
              <a:rPr kumimoji="1" lang="zh-CN" altLang="en-US" smtClean="0"/>
              <a:t>数据生产消费流程</a:t>
            </a:r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752191" y="14844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需求中的数据生产消费流程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49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4221" y="2293165"/>
            <a:ext cx="9404723" cy="140053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视频播放器的构成</a:t>
            </a:r>
            <a:endParaRPr kumimoji="1"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406316" y="3693695"/>
            <a:ext cx="7643537" cy="2554704"/>
          </a:xfrm>
        </p:spPr>
        <p:txBody>
          <a:bodyPr/>
          <a:lstStyle/>
          <a:p>
            <a:r>
              <a:rPr kumimoji="1" lang="zh-CN" altLang="en-US" dirty="0" smtClean="0"/>
              <a:t>解码器</a:t>
            </a:r>
          </a:p>
          <a:p>
            <a:r>
              <a:rPr kumimoji="1" lang="zh-CN" altLang="en-US" dirty="0" smtClean="0"/>
              <a:t>渲染视图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4539"/>
          </a:xfrm>
        </p:spPr>
        <p:txBody>
          <a:bodyPr/>
          <a:lstStyle/>
          <a:p>
            <a:r>
              <a:rPr kumimoji="1" lang="zh-CN" altLang="en-US" dirty="0" smtClean="0"/>
              <a:t>解码方案的管理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98286" y="1538514"/>
            <a:ext cx="10406743" cy="468811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22286" y="2351314"/>
            <a:ext cx="7271657" cy="9869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IDecoder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2286" y="3933371"/>
            <a:ext cx="2002971" cy="1698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decoder1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6629" y="3933371"/>
            <a:ext cx="2002971" cy="1698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decoder2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90972" y="3933371"/>
            <a:ext cx="2002971" cy="1698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cxnSp>
        <p:nvCxnSpPr>
          <p:cNvPr id="10" name="直线箭头连接符 9"/>
          <p:cNvCxnSpPr>
            <a:stCxn id="6" idx="0"/>
            <a:endCxn id="5" idx="2"/>
          </p:cNvCxnSpPr>
          <p:nvPr/>
        </p:nvCxnSpPr>
        <p:spPr>
          <a:xfrm flipV="1">
            <a:off x="3323772" y="3338286"/>
            <a:ext cx="2634343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7" idx="0"/>
            <a:endCxn id="5" idx="2"/>
          </p:cNvCxnSpPr>
          <p:nvPr/>
        </p:nvCxnSpPr>
        <p:spPr>
          <a:xfrm flipV="1">
            <a:off x="5958115" y="3338286"/>
            <a:ext cx="0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5" idx="2"/>
          </p:cNvCxnSpPr>
          <p:nvPr/>
        </p:nvCxnSpPr>
        <p:spPr>
          <a:xfrm flipH="1" flipV="1">
            <a:off x="5958115" y="3338286"/>
            <a:ext cx="2489199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426857" y="1698171"/>
            <a:ext cx="2946400" cy="46445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ReflectLoader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29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播放框架的使用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详见代码演示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96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解码器（</a:t>
            </a:r>
            <a:r>
              <a:rPr kumimoji="1" lang="en-US" altLang="zh-CN" dirty="0" smtClean="0"/>
              <a:t>Decoder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音频解码器</a:t>
            </a:r>
          </a:p>
          <a:p>
            <a:pPr marL="0" indent="0">
              <a:buNone/>
            </a:pPr>
            <a:r>
              <a:rPr kumimoji="1" lang="zh-CN" altLang="en-US" dirty="0" smtClean="0"/>
              <a:t>处理音频流数据，比如编码类型为</a:t>
            </a:r>
            <a:r>
              <a:rPr kumimoji="1" lang="en-US" altLang="zh-CN" dirty="0" smtClean="0"/>
              <a:t>MP3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AAC</a:t>
            </a:r>
            <a:r>
              <a:rPr kumimoji="1" lang="zh-CN" altLang="en-US" dirty="0" smtClean="0"/>
              <a:t>的音频流。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视频解码器</a:t>
            </a:r>
          </a:p>
          <a:p>
            <a:pPr marL="0" indent="0">
              <a:buNone/>
            </a:pPr>
            <a:r>
              <a:rPr kumimoji="1" lang="zh-CN" altLang="en-US" dirty="0" smtClean="0"/>
              <a:t>处理图形图像数据，比如编码类型为</a:t>
            </a:r>
            <a:r>
              <a:rPr kumimoji="1" lang="en-US" altLang="zh-CN" dirty="0" smtClean="0"/>
              <a:t>H264</a:t>
            </a:r>
            <a:r>
              <a:rPr kumimoji="1" lang="zh-CN" altLang="en-US" dirty="0" smtClean="0"/>
              <a:t>的视频流。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9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解码器</a:t>
            </a:r>
            <a:br>
              <a:rPr kumimoji="1" lang="zh-CN" altLang="en-US" dirty="0" smtClean="0"/>
            </a:br>
            <a:endParaRPr kumimoji="1"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88168"/>
            <a:ext cx="8946541" cy="466023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3200" dirty="0" smtClean="0"/>
              <a:t>解码方式</a:t>
            </a:r>
          </a:p>
          <a:p>
            <a:pPr marL="0" indent="0">
              <a:buNone/>
            </a:pPr>
            <a:endParaRPr kumimoji="1" lang="zh-CN" altLang="en-US" dirty="0" smtClean="0"/>
          </a:p>
          <a:p>
            <a:r>
              <a:rPr kumimoji="1" lang="zh-CN" altLang="en-US" dirty="0" smtClean="0"/>
              <a:t>软解码</a:t>
            </a:r>
          </a:p>
          <a:p>
            <a:pPr marL="0" indent="0">
              <a:buNone/>
            </a:pPr>
            <a:r>
              <a:rPr kumimoji="1" lang="zh-CN" altLang="en-US" dirty="0" smtClean="0"/>
              <a:t>即使用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的运算来处理视频的解码，这种使用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来处理图形图像的操作，变相加大了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的负担，耗电增加。</a:t>
            </a:r>
            <a:endParaRPr kumimoji="1" lang="zh-CN" altLang="en-US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硬解码</a:t>
            </a:r>
          </a:p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的运算来处理视频的解码，硬解码是将原来交由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来处理的视频数据的一部分交由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来做，而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就是专门用户处理图形图像数据的。这样，大大降低了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的负载。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渲染视图（</a:t>
            </a:r>
            <a:r>
              <a:rPr kumimoji="1" lang="en-US" altLang="zh-CN" dirty="0" err="1" smtClean="0"/>
              <a:t>RenderView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渲染视图即将数据解码后用于显示呈现给用户的。</a:t>
            </a:r>
          </a:p>
          <a:p>
            <a:pPr marL="0" indent="0">
              <a:buNone/>
            </a:pPr>
            <a:r>
              <a:rPr kumimoji="1" lang="zh-CN" altLang="en-US" dirty="0"/>
              <a:t>在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中就相当于</a:t>
            </a:r>
            <a:r>
              <a:rPr kumimoji="1" lang="en-US" altLang="zh-CN" dirty="0" err="1"/>
              <a:t>SurfaceView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TextureView</a:t>
            </a:r>
            <a:r>
              <a:rPr kumimoji="1" lang="zh-CN" altLang="en-US" dirty="0"/>
              <a:t>，解码器解码后将数据输出到渲染视图呈现。</a:t>
            </a:r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渲染视图的显示模式</a:t>
            </a:r>
          </a:p>
          <a:p>
            <a:pPr marL="0" indent="0">
              <a:buNone/>
            </a:pPr>
            <a:r>
              <a:rPr kumimoji="1" lang="zh-CN" altLang="en-US" dirty="0" smtClean="0"/>
              <a:t>一般是如下几种：</a:t>
            </a:r>
          </a:p>
          <a:p>
            <a:pPr marL="0" indent="0">
              <a:buNone/>
            </a:pPr>
            <a:r>
              <a:rPr kumimoji="1" lang="en-US" altLang="zh-CN" dirty="0" smtClean="0"/>
              <a:t>16:9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4:3</a:t>
            </a:r>
            <a:r>
              <a:rPr kumimoji="1" lang="zh-CN" altLang="en-US" dirty="0" smtClean="0"/>
              <a:t>、原画、完全填充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比如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中我们比较常见的使用</a:t>
            </a:r>
            <a:r>
              <a:rPr kumimoji="1" lang="en-US" altLang="zh-CN" dirty="0" err="1" smtClean="0"/>
              <a:t>MediaPlayer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SurfaceView</a:t>
            </a:r>
            <a:r>
              <a:rPr kumimoji="1" lang="zh-CN" altLang="en-US" dirty="0" smtClean="0"/>
              <a:t>的搭配。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2838" y="2798876"/>
            <a:ext cx="9404723" cy="1400530"/>
          </a:xfrm>
        </p:spPr>
        <p:txBody>
          <a:bodyPr/>
          <a:lstStyle/>
          <a:p>
            <a:pPr algn="ctr"/>
            <a:r>
              <a:rPr kumimoji="1" lang="zh-CN" altLang="en-US" dirty="0" smtClean="0"/>
              <a:t>框架主要解决什么问题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7063" y="2105525"/>
            <a:ext cx="9637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业务视图层面的变动</a:t>
            </a:r>
          </a:p>
          <a:p>
            <a:r>
              <a:rPr kumimoji="1" lang="zh-CN" altLang="en-US" i="1" dirty="0" smtClean="0"/>
              <a:t>包含业务的修改、添加、删除</a:t>
            </a:r>
            <a:endParaRPr kumimoji="1" lang="zh-CN" altLang="en-US" i="1" dirty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业务视图的细分以及降低业务之间的耦合</a:t>
            </a:r>
          </a:p>
          <a:p>
            <a:r>
              <a:rPr kumimoji="1" lang="zh-CN" altLang="en-US" i="1" dirty="0" smtClean="0"/>
              <a:t>在代码层面上，尽量增强业务之间的独立性，降低耦合度。比如播放器内的广告、播放列表、清晰度选择等等都应该是独立的模块且支持热插拔的。某个模块的增删应不影响其他模块。</a:t>
            </a:r>
          </a:p>
          <a:p>
            <a:endParaRPr kumimoji="1" lang="zh-CN" altLang="en-US" i="1" dirty="0"/>
          </a:p>
          <a:p>
            <a:endParaRPr kumimoji="1" lang="zh-CN" altLang="en-US" i="1" dirty="0" smtClean="0"/>
          </a:p>
          <a:p>
            <a:r>
              <a:rPr kumimoji="1" lang="en-US" altLang="zh-CN" i="1" dirty="0" smtClean="0"/>
              <a:t>3.</a:t>
            </a:r>
            <a:r>
              <a:rPr kumimoji="1" lang="zh-CN" altLang="en-US" i="1" dirty="0" smtClean="0"/>
              <a:t>视图组件的复用与插拔</a:t>
            </a:r>
          </a:p>
          <a:p>
            <a:r>
              <a:rPr kumimoji="1" lang="zh-CN" altLang="en-US" dirty="0" smtClean="0"/>
              <a:t>比如多个地方用到了播放器，但功能不同。或者需要动态控制某些组件的有和无。</a:t>
            </a:r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解码</a:t>
            </a:r>
            <a:r>
              <a:rPr kumimoji="1" lang="zh-CN" altLang="en-US" dirty="0"/>
              <a:t>方案层面的</a:t>
            </a:r>
            <a:r>
              <a:rPr kumimoji="1" lang="zh-CN" altLang="en-US" dirty="0" smtClean="0"/>
              <a:t>变动</a:t>
            </a:r>
          </a:p>
          <a:p>
            <a:r>
              <a:rPr kumimoji="1" lang="zh-CN" altLang="en-US" i="1" dirty="0" smtClean="0"/>
              <a:t>如解码方案的变更，</a:t>
            </a:r>
            <a:r>
              <a:rPr kumimoji="1" lang="en-US" altLang="zh-CN" i="1" dirty="0" err="1" smtClean="0"/>
              <a:t>MediaPlayer</a:t>
            </a:r>
            <a:r>
              <a:rPr kumimoji="1" lang="zh-CN" altLang="en-US" i="1" dirty="0" smtClean="0"/>
              <a:t>要改为</a:t>
            </a:r>
            <a:r>
              <a:rPr kumimoji="1" lang="en-US" altLang="zh-CN" i="1" dirty="0" err="1" smtClean="0"/>
              <a:t>IJKPlayer</a:t>
            </a:r>
            <a:r>
              <a:rPr kumimoji="1" lang="zh-CN" altLang="en-US" i="1" dirty="0" smtClean="0"/>
              <a:t>，或者解码器的更新。</a:t>
            </a:r>
            <a:endParaRPr kumimoji="1" lang="zh-CN" altLang="en-US" i="1" dirty="0"/>
          </a:p>
          <a:p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zh-CN" altLang="en-US" dirty="0" smtClean="0"/>
              <a:t>框架</a:t>
            </a:r>
            <a:r>
              <a:rPr kumimoji="1" lang="zh-CN" altLang="en-US" dirty="0"/>
              <a:t>要</a:t>
            </a:r>
            <a:r>
              <a:rPr kumimoji="1" lang="zh-CN" altLang="en-US" dirty="0" smtClean="0"/>
              <a:t>解决的问题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40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290" y="3244045"/>
            <a:ext cx="9404723" cy="1400530"/>
          </a:xfrm>
        </p:spPr>
        <p:txBody>
          <a:bodyPr/>
          <a:lstStyle/>
          <a:p>
            <a:r>
              <a:rPr kumimoji="1" lang="zh-CN" altLang="en-US" dirty="0" smtClean="0"/>
              <a:t>播放器及其相关的业务变迁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4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2511</TotalTime>
  <Words>1665</Words>
  <Application>Microsoft Macintosh PowerPoint</Application>
  <PresentationFormat>宽屏</PresentationFormat>
  <Paragraphs>211</Paragraphs>
  <Slides>31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Calibri</vt:lpstr>
      <vt:lpstr>Century Gothic</vt:lpstr>
      <vt:lpstr>Wingdings 3</vt:lpstr>
      <vt:lpstr>宋体</vt:lpstr>
      <vt:lpstr>Arial</vt:lpstr>
      <vt:lpstr>离子</vt:lpstr>
      <vt:lpstr>视频播放器的框架整合方案</vt:lpstr>
      <vt:lpstr>纲要</vt:lpstr>
      <vt:lpstr>视频播放器的构成</vt:lpstr>
      <vt:lpstr>解码器（Decoder）</vt:lpstr>
      <vt:lpstr>解码器 </vt:lpstr>
      <vt:lpstr>渲染视图（RenderView）</vt:lpstr>
      <vt:lpstr>框架主要解决什么问题</vt:lpstr>
      <vt:lpstr>PowerPoint 演示文稿</vt:lpstr>
      <vt:lpstr>播放器及其相关的业务变迁</vt:lpstr>
      <vt:lpstr>最简单的播放业务</vt:lpstr>
      <vt:lpstr>使用第三方播放器</vt:lpstr>
      <vt:lpstr>需要使用多种解码方案时</vt:lpstr>
      <vt:lpstr>视图、业务变迁</vt:lpstr>
      <vt:lpstr>视图、业务变迁</vt:lpstr>
      <vt:lpstr>传统的视图管理</vt:lpstr>
      <vt:lpstr>播放框架的设计思路及结构</vt:lpstr>
      <vt:lpstr>设计思路</vt:lpstr>
      <vt:lpstr>设计线索</vt:lpstr>
      <vt:lpstr>视图的分层处理</vt:lpstr>
      <vt:lpstr>分层后的播放器视图构成</vt:lpstr>
      <vt:lpstr>拆分后面临的问题</vt:lpstr>
      <vt:lpstr>播放器与组件层的通信</vt:lpstr>
      <vt:lpstr>组件层的统一管理</vt:lpstr>
      <vt:lpstr>事件下发示例图</vt:lpstr>
      <vt:lpstr>组件与组件的通信问题</vt:lpstr>
      <vt:lpstr>视图组件的分级管理</vt:lpstr>
      <vt:lpstr>视图组件的分级填充示意图</vt:lpstr>
      <vt:lpstr>对接各种播放器的设计</vt:lpstr>
      <vt:lpstr>数据提供者（DataProvider）</vt:lpstr>
      <vt:lpstr>解码方案的管理</vt:lpstr>
      <vt:lpstr>播放框架的使用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播放器业务的框架整合方案</dc:title>
  <dc:creator>Microsoft Office 用户</dc:creator>
  <cp:lastModifiedBy>Microsoft Office 用户</cp:lastModifiedBy>
  <cp:revision>264</cp:revision>
  <dcterms:created xsi:type="dcterms:W3CDTF">2017-11-05T01:47:11Z</dcterms:created>
  <dcterms:modified xsi:type="dcterms:W3CDTF">2017-12-07T02:52:59Z</dcterms:modified>
</cp:coreProperties>
</file>