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9"/>
  </p:notesMasterIdLst>
  <p:sldIdLst>
    <p:sldId id="256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47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F7C6C2FB-27F1-4C54-84AD-CB6625FEB4C3}">
          <p14:sldIdLst>
            <p14:sldId id="25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79006" autoAdjust="0"/>
  </p:normalViewPr>
  <p:slideViewPr>
    <p:cSldViewPr>
      <p:cViewPr varScale="1">
        <p:scale>
          <a:sx n="67" d="100"/>
          <a:sy n="67" d="100"/>
        </p:scale>
        <p:origin x="1677" y="4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hProcess6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 smtClean="0"/>
            <a:t>1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800" dirty="0" smtClean="0"/>
            <a:t>2</a:t>
          </a:r>
          <a:endParaRPr lang="zh-TW" altLang="en-US" sz="28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800" dirty="0" smtClean="0"/>
            <a:t>3</a:t>
          </a:r>
          <a:endParaRPr lang="zh-TW" altLang="en-US" sz="28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97C498C3-B6DD-4290-809A-7F41DCC94602}">
      <dgm:prSet/>
      <dgm:spPr/>
      <dgm:t>
        <a:bodyPr/>
        <a:lstStyle/>
        <a:p>
          <a:r>
            <a:rPr lang="zh-CN" altLang="en-US" sz="2800" dirty="0" smtClean="0"/>
            <a:t>定义网络</a:t>
          </a:r>
          <a:endParaRPr lang="zh-TW" altLang="en-US" sz="2800" dirty="0"/>
        </a:p>
      </dgm:t>
    </dgm:pt>
    <dgm:pt modelId="{6314B85C-C1B5-4C04-BF45-32703679BBBA}" type="parTrans" cxnId="{2444E9F2-EEFC-4FDE-A1A5-773A690FCD99}">
      <dgm:prSet/>
      <dgm:spPr/>
      <dgm:t>
        <a:bodyPr/>
        <a:lstStyle/>
        <a:p>
          <a:endParaRPr lang="zh-CN" altLang="en-US"/>
        </a:p>
      </dgm:t>
    </dgm:pt>
    <dgm:pt modelId="{358CAB3F-6F45-413B-A28E-E7A5D580FDF8}" type="sibTrans" cxnId="{2444E9F2-EEFC-4FDE-A1A5-773A690FCD99}">
      <dgm:prSet/>
      <dgm:spPr/>
      <dgm:t>
        <a:bodyPr/>
        <a:lstStyle/>
        <a:p>
          <a:endParaRPr lang="zh-CN" altLang="en-US"/>
        </a:p>
      </dgm:t>
    </dgm:pt>
    <dgm:pt modelId="{854A7D3E-C7E2-40B6-99D5-A6D8684A36A8}">
      <dgm:prSet/>
      <dgm:spPr/>
      <dgm:t>
        <a:bodyPr/>
        <a:lstStyle/>
        <a:p>
          <a:r>
            <a:rPr lang="zh-CN" altLang="en-US" sz="2800" dirty="0" smtClean="0"/>
            <a:t>损失函数</a:t>
          </a:r>
          <a:endParaRPr lang="zh-TW" altLang="en-US" sz="2800" dirty="0"/>
        </a:p>
      </dgm:t>
    </dgm:pt>
    <dgm:pt modelId="{E2C9C274-FA30-427A-936A-05EA62464929}" type="parTrans" cxnId="{54045EA9-E1C2-4191-A908-F03A56174CBF}">
      <dgm:prSet/>
      <dgm:spPr/>
      <dgm:t>
        <a:bodyPr/>
        <a:lstStyle/>
        <a:p>
          <a:endParaRPr lang="zh-CN" altLang="en-US"/>
        </a:p>
      </dgm:t>
    </dgm:pt>
    <dgm:pt modelId="{8EAD3175-F7E4-4F81-B10F-5B52A5BCC1C8}" type="sibTrans" cxnId="{54045EA9-E1C2-4191-A908-F03A56174CBF}">
      <dgm:prSet/>
      <dgm:spPr/>
      <dgm:t>
        <a:bodyPr/>
        <a:lstStyle/>
        <a:p>
          <a:endParaRPr lang="zh-CN" altLang="en-US"/>
        </a:p>
      </dgm:t>
    </dgm:pt>
    <dgm:pt modelId="{8D04D858-8F20-4902-A6A2-A63AACE33B61}">
      <dgm:prSet/>
      <dgm:spPr/>
      <dgm:t>
        <a:bodyPr/>
        <a:lstStyle/>
        <a:p>
          <a:r>
            <a:rPr lang="zh-CN" altLang="en-US" sz="2800" dirty="0" smtClean="0"/>
            <a:t>优化</a:t>
          </a:r>
          <a:endParaRPr lang="zh-TW" altLang="en-US" sz="2800" dirty="0"/>
        </a:p>
      </dgm:t>
    </dgm:pt>
    <dgm:pt modelId="{C723E8C3-242A-4E6E-AC85-5D7E41B4A677}" type="parTrans" cxnId="{DE8EB4F4-1C1B-4070-80FB-260E47B69A00}">
      <dgm:prSet/>
      <dgm:spPr/>
      <dgm:t>
        <a:bodyPr/>
        <a:lstStyle/>
        <a:p>
          <a:endParaRPr lang="zh-CN" altLang="en-US"/>
        </a:p>
      </dgm:t>
    </dgm:pt>
    <dgm:pt modelId="{49B7BD17-658F-45A2-8200-F2AD8B0B96D6}" type="sibTrans" cxnId="{DE8EB4F4-1C1B-4070-80FB-260E47B69A00}">
      <dgm:prSet/>
      <dgm:spPr/>
      <dgm:t>
        <a:bodyPr/>
        <a:lstStyle/>
        <a:p>
          <a:endParaRPr lang="zh-CN" altLang="en-US"/>
        </a:p>
      </dgm:t>
    </dgm:pt>
    <dgm:pt modelId="{A5E42E5A-1F14-444C-8D42-E6AA57977A47}" type="pres">
      <dgm:prSet presAssocID="{7ABBEAF7-C373-4176-BC82-DCCB6D5E3E2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C10FD1-8373-4D80-8FE4-8C8DA1BC5B98}" type="pres">
      <dgm:prSet presAssocID="{801111EC-7761-4006-9B8D-BDD3478D6A0C}" presName="compNode" presStyleCnt="0"/>
      <dgm:spPr/>
      <dgm:t>
        <a:bodyPr/>
        <a:lstStyle/>
        <a:p>
          <a:endParaRPr lang="zh-CN" altLang="en-US"/>
        </a:p>
      </dgm:t>
    </dgm:pt>
    <dgm:pt modelId="{018F3831-3850-49DD-9A6B-D4223B9AB88A}" type="pres">
      <dgm:prSet presAssocID="{801111EC-7761-4006-9B8D-BDD3478D6A0C}" presName="noGeometry" presStyleCnt="0"/>
      <dgm:spPr/>
      <dgm:t>
        <a:bodyPr/>
        <a:lstStyle/>
        <a:p>
          <a:endParaRPr lang="zh-CN" altLang="en-US"/>
        </a:p>
      </dgm:t>
    </dgm:pt>
    <dgm:pt modelId="{B26D808F-7151-45D8-B910-A78C7EC5D375}" type="pres">
      <dgm:prSet presAssocID="{801111EC-7761-4006-9B8D-BDD3478D6A0C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FA673D-026D-4EF2-8FE1-D1290C6692DE}" type="pres">
      <dgm:prSet presAssocID="{801111EC-7761-4006-9B8D-BDD3478D6A0C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26507422-5EB3-4794-954B-10F5496864B4}" type="pres">
      <dgm:prSet presAssocID="{801111EC-7761-4006-9B8D-BDD3478D6A0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A544F-1805-4054-93CC-2107DC2D7D81}" type="pres">
      <dgm:prSet presAssocID="{801111EC-7761-4006-9B8D-BDD3478D6A0C}" presName="aSpace" presStyleCnt="0"/>
      <dgm:spPr/>
      <dgm:t>
        <a:bodyPr/>
        <a:lstStyle/>
        <a:p>
          <a:endParaRPr lang="zh-CN" altLang="en-US"/>
        </a:p>
      </dgm:t>
    </dgm:pt>
    <dgm:pt modelId="{0D0AD100-C8D5-475D-B652-CBFDAD990A70}" type="pres">
      <dgm:prSet presAssocID="{380F6D09-15D5-4E2B-BF8A-CECE4B7C4A20}" presName="compNode" presStyleCnt="0"/>
      <dgm:spPr/>
      <dgm:t>
        <a:bodyPr/>
        <a:lstStyle/>
        <a:p>
          <a:endParaRPr lang="zh-CN" altLang="en-US"/>
        </a:p>
      </dgm:t>
    </dgm:pt>
    <dgm:pt modelId="{CE668467-9A71-48D5-9668-F140D20EF8F9}" type="pres">
      <dgm:prSet presAssocID="{380F6D09-15D5-4E2B-BF8A-CECE4B7C4A20}" presName="noGeometry" presStyleCnt="0"/>
      <dgm:spPr/>
      <dgm:t>
        <a:bodyPr/>
        <a:lstStyle/>
        <a:p>
          <a:endParaRPr lang="zh-CN" altLang="en-US"/>
        </a:p>
      </dgm:t>
    </dgm:pt>
    <dgm:pt modelId="{63BF4F9E-DFD3-4F32-BB83-EDA34B3186AB}" type="pres">
      <dgm:prSet presAssocID="{380F6D09-15D5-4E2B-BF8A-CECE4B7C4A20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FD2A42-E9D7-4817-8A00-A6180A37758A}" type="pres">
      <dgm:prSet presAssocID="{380F6D09-15D5-4E2B-BF8A-CECE4B7C4A20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BD20842E-DDAC-4D2A-81A6-5E7B3DC6A9BA}" type="pres">
      <dgm:prSet presAssocID="{380F6D09-15D5-4E2B-BF8A-CECE4B7C4A2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551DF3-10EE-4460-8C6B-8F66703DA7F7}" type="pres">
      <dgm:prSet presAssocID="{380F6D09-15D5-4E2B-BF8A-CECE4B7C4A20}" presName="aSpace" presStyleCnt="0"/>
      <dgm:spPr/>
      <dgm:t>
        <a:bodyPr/>
        <a:lstStyle/>
        <a:p>
          <a:endParaRPr lang="zh-CN" altLang="en-US"/>
        </a:p>
      </dgm:t>
    </dgm:pt>
    <dgm:pt modelId="{20F60610-F71F-4DA0-8D4B-245E93FB2FAA}" type="pres">
      <dgm:prSet presAssocID="{680F7195-4FD3-481E-8A2B-5AD54C8280AB}" presName="compNode" presStyleCnt="0"/>
      <dgm:spPr/>
      <dgm:t>
        <a:bodyPr/>
        <a:lstStyle/>
        <a:p>
          <a:endParaRPr lang="zh-CN" altLang="en-US"/>
        </a:p>
      </dgm:t>
    </dgm:pt>
    <dgm:pt modelId="{6E8193CF-467D-424C-881E-873B8B07C5A2}" type="pres">
      <dgm:prSet presAssocID="{680F7195-4FD3-481E-8A2B-5AD54C8280AB}" presName="noGeometry" presStyleCnt="0"/>
      <dgm:spPr/>
      <dgm:t>
        <a:bodyPr/>
        <a:lstStyle/>
        <a:p>
          <a:endParaRPr lang="zh-CN" altLang="en-US"/>
        </a:p>
      </dgm:t>
    </dgm:pt>
    <dgm:pt modelId="{25708548-ACE5-456A-9BB2-8335CF56201B}" type="pres">
      <dgm:prSet presAssocID="{680F7195-4FD3-481E-8A2B-5AD54C8280AB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D1B83E-A39D-4414-BCC7-A9116F1953AE}" type="pres">
      <dgm:prSet presAssocID="{680F7195-4FD3-481E-8A2B-5AD54C8280AB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51AD05C7-9BB6-4F43-AAA2-1D0412419A6C}" type="pres">
      <dgm:prSet presAssocID="{680F7195-4FD3-481E-8A2B-5AD54C8280A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979AB58B-F601-4A02-9211-A25BA7A6DA75}" type="presOf" srcId="{97C498C3-B6DD-4290-809A-7F41DCC94602}" destId="{64FA673D-026D-4EF2-8FE1-D1290C6692DE}" srcOrd="1" destOrd="0" presId="urn:microsoft.com/office/officeart/2005/8/layout/hProcess6"/>
    <dgm:cxn modelId="{231DC6DA-A416-4900-BE47-9E2689E7661F}" type="presOf" srcId="{854A7D3E-C7E2-40B6-99D5-A6D8684A36A8}" destId="{63BF4F9E-DFD3-4F32-BB83-EDA34B3186AB}" srcOrd="0" destOrd="0" presId="urn:microsoft.com/office/officeart/2005/8/layout/hProcess6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DE8EB4F4-1C1B-4070-80FB-260E47B69A00}" srcId="{680F7195-4FD3-481E-8A2B-5AD54C8280AB}" destId="{8D04D858-8F20-4902-A6A2-A63AACE33B61}" srcOrd="0" destOrd="0" parTransId="{C723E8C3-242A-4E6E-AC85-5D7E41B4A677}" sibTransId="{49B7BD17-658F-45A2-8200-F2AD8B0B96D6}"/>
    <dgm:cxn modelId="{54045EA9-E1C2-4191-A908-F03A56174CBF}" srcId="{380F6D09-15D5-4E2B-BF8A-CECE4B7C4A20}" destId="{854A7D3E-C7E2-40B6-99D5-A6D8684A36A8}" srcOrd="0" destOrd="0" parTransId="{E2C9C274-FA30-427A-936A-05EA62464929}" sibTransId="{8EAD3175-F7E4-4F81-B10F-5B52A5BCC1C8}"/>
    <dgm:cxn modelId="{ABC9680F-BC80-4FAE-BF94-0E90F34E4838}" type="presOf" srcId="{380F6D09-15D5-4E2B-BF8A-CECE4B7C4A20}" destId="{BD20842E-DDAC-4D2A-81A6-5E7B3DC6A9BA}" srcOrd="0" destOrd="0" presId="urn:microsoft.com/office/officeart/2005/8/layout/hProcess6"/>
    <dgm:cxn modelId="{2444E9F2-EEFC-4FDE-A1A5-773A690FCD99}" srcId="{801111EC-7761-4006-9B8D-BDD3478D6A0C}" destId="{97C498C3-B6DD-4290-809A-7F41DCC94602}" srcOrd="0" destOrd="0" parTransId="{6314B85C-C1B5-4C04-BF45-32703679BBBA}" sibTransId="{358CAB3F-6F45-413B-A28E-E7A5D580FDF8}"/>
    <dgm:cxn modelId="{0E020966-40CD-4C1C-8889-E10C2A492ED5}" type="presOf" srcId="{680F7195-4FD3-481E-8A2B-5AD54C8280AB}" destId="{51AD05C7-9BB6-4F43-AAA2-1D0412419A6C}" srcOrd="0" destOrd="0" presId="urn:microsoft.com/office/officeart/2005/8/layout/hProcess6"/>
    <dgm:cxn modelId="{8D26CED0-6985-4AB1-A4FC-D1124A811014}" type="presOf" srcId="{854A7D3E-C7E2-40B6-99D5-A6D8684A36A8}" destId="{56FD2A42-E9D7-4817-8A00-A6180A37758A}" srcOrd="1" destOrd="0" presId="urn:microsoft.com/office/officeart/2005/8/layout/hProcess6"/>
    <dgm:cxn modelId="{817FAE28-7A67-410A-8AAA-0D47EE688E3B}" type="presOf" srcId="{8D04D858-8F20-4902-A6A2-A63AACE33B61}" destId="{25708548-ACE5-456A-9BB2-8335CF56201B}" srcOrd="0" destOrd="0" presId="urn:microsoft.com/office/officeart/2005/8/layout/hProcess6"/>
    <dgm:cxn modelId="{F6632FE9-3F07-4AC2-A8FC-AECA14EA9AEC}" type="presOf" srcId="{97C498C3-B6DD-4290-809A-7F41DCC94602}" destId="{B26D808F-7151-45D8-B910-A78C7EC5D375}" srcOrd="0" destOrd="0" presId="urn:microsoft.com/office/officeart/2005/8/layout/hProcess6"/>
    <dgm:cxn modelId="{BCFC2FBE-7595-4511-99E4-2BAE50FB7AE8}" type="presOf" srcId="{801111EC-7761-4006-9B8D-BDD3478D6A0C}" destId="{26507422-5EB3-4794-954B-10F5496864B4}" srcOrd="0" destOrd="0" presId="urn:microsoft.com/office/officeart/2005/8/layout/hProcess6"/>
    <dgm:cxn modelId="{AEB5C264-9299-433C-ADC7-E08F9F77A7D3}" type="presOf" srcId="{7ABBEAF7-C373-4176-BC82-DCCB6D5E3E26}" destId="{A5E42E5A-1F14-444C-8D42-E6AA57977A47}" srcOrd="0" destOrd="0" presId="urn:microsoft.com/office/officeart/2005/8/layout/hProcess6"/>
    <dgm:cxn modelId="{8B90B3A2-4D2C-4FEB-9F35-4639FF461F9B}" type="presOf" srcId="{8D04D858-8F20-4902-A6A2-A63AACE33B61}" destId="{6CD1B83E-A39D-4414-BCC7-A9116F1953AE}" srcOrd="1" destOrd="0" presId="urn:microsoft.com/office/officeart/2005/8/layout/hProcess6"/>
    <dgm:cxn modelId="{AA1D2459-77EE-473C-A8A3-AACB744037F8}" type="presParOf" srcId="{A5E42E5A-1F14-444C-8D42-E6AA57977A47}" destId="{49C10FD1-8373-4D80-8FE4-8C8DA1BC5B98}" srcOrd="0" destOrd="0" presId="urn:microsoft.com/office/officeart/2005/8/layout/hProcess6"/>
    <dgm:cxn modelId="{3EF0E65D-F70D-4574-898A-FAB35A7241BB}" type="presParOf" srcId="{49C10FD1-8373-4D80-8FE4-8C8DA1BC5B98}" destId="{018F3831-3850-49DD-9A6B-D4223B9AB88A}" srcOrd="0" destOrd="0" presId="urn:microsoft.com/office/officeart/2005/8/layout/hProcess6"/>
    <dgm:cxn modelId="{644C4DEE-C54E-4D19-BB65-1A66748451A0}" type="presParOf" srcId="{49C10FD1-8373-4D80-8FE4-8C8DA1BC5B98}" destId="{B26D808F-7151-45D8-B910-A78C7EC5D375}" srcOrd="1" destOrd="0" presId="urn:microsoft.com/office/officeart/2005/8/layout/hProcess6"/>
    <dgm:cxn modelId="{E80B246F-0B37-4183-B1B6-CC86C4B7042E}" type="presParOf" srcId="{49C10FD1-8373-4D80-8FE4-8C8DA1BC5B98}" destId="{64FA673D-026D-4EF2-8FE1-D1290C6692DE}" srcOrd="2" destOrd="0" presId="urn:microsoft.com/office/officeart/2005/8/layout/hProcess6"/>
    <dgm:cxn modelId="{B4C77B1B-350C-4E68-B162-52369279C6B0}" type="presParOf" srcId="{49C10FD1-8373-4D80-8FE4-8C8DA1BC5B98}" destId="{26507422-5EB3-4794-954B-10F5496864B4}" srcOrd="3" destOrd="0" presId="urn:microsoft.com/office/officeart/2005/8/layout/hProcess6"/>
    <dgm:cxn modelId="{F80345AE-8336-4DD6-B77F-A20096D6CBDE}" type="presParOf" srcId="{A5E42E5A-1F14-444C-8D42-E6AA57977A47}" destId="{F0AA544F-1805-4054-93CC-2107DC2D7D81}" srcOrd="1" destOrd="0" presId="urn:microsoft.com/office/officeart/2005/8/layout/hProcess6"/>
    <dgm:cxn modelId="{370D3E7F-5909-450E-A469-251F9713CEF0}" type="presParOf" srcId="{A5E42E5A-1F14-444C-8D42-E6AA57977A47}" destId="{0D0AD100-C8D5-475D-B652-CBFDAD990A70}" srcOrd="2" destOrd="0" presId="urn:microsoft.com/office/officeart/2005/8/layout/hProcess6"/>
    <dgm:cxn modelId="{F207BE1E-4804-43D6-B165-2D5BD97ED51B}" type="presParOf" srcId="{0D0AD100-C8D5-475D-B652-CBFDAD990A70}" destId="{CE668467-9A71-48D5-9668-F140D20EF8F9}" srcOrd="0" destOrd="0" presId="urn:microsoft.com/office/officeart/2005/8/layout/hProcess6"/>
    <dgm:cxn modelId="{750D83BC-0DB0-4244-9572-CBEFF7411267}" type="presParOf" srcId="{0D0AD100-C8D5-475D-B652-CBFDAD990A70}" destId="{63BF4F9E-DFD3-4F32-BB83-EDA34B3186AB}" srcOrd="1" destOrd="0" presId="urn:microsoft.com/office/officeart/2005/8/layout/hProcess6"/>
    <dgm:cxn modelId="{05EEFB4E-54A5-4C3A-A198-D94550657B06}" type="presParOf" srcId="{0D0AD100-C8D5-475D-B652-CBFDAD990A70}" destId="{56FD2A42-E9D7-4817-8A00-A6180A37758A}" srcOrd="2" destOrd="0" presId="urn:microsoft.com/office/officeart/2005/8/layout/hProcess6"/>
    <dgm:cxn modelId="{4D99AA0E-3B0B-4593-A928-79A60E3C9749}" type="presParOf" srcId="{0D0AD100-C8D5-475D-B652-CBFDAD990A70}" destId="{BD20842E-DDAC-4D2A-81A6-5E7B3DC6A9BA}" srcOrd="3" destOrd="0" presId="urn:microsoft.com/office/officeart/2005/8/layout/hProcess6"/>
    <dgm:cxn modelId="{B0DB9CC0-0439-462B-B2F9-61B3441CA20D}" type="presParOf" srcId="{A5E42E5A-1F14-444C-8D42-E6AA57977A47}" destId="{D1551DF3-10EE-4460-8C6B-8F66703DA7F7}" srcOrd="3" destOrd="0" presId="urn:microsoft.com/office/officeart/2005/8/layout/hProcess6"/>
    <dgm:cxn modelId="{5FDF3D4C-B231-4E7A-A119-4B45671099AB}" type="presParOf" srcId="{A5E42E5A-1F14-444C-8D42-E6AA57977A47}" destId="{20F60610-F71F-4DA0-8D4B-245E93FB2FAA}" srcOrd="4" destOrd="0" presId="urn:microsoft.com/office/officeart/2005/8/layout/hProcess6"/>
    <dgm:cxn modelId="{7C247BCC-2625-494C-BA9B-6210F4C9F835}" type="presParOf" srcId="{20F60610-F71F-4DA0-8D4B-245E93FB2FAA}" destId="{6E8193CF-467D-424C-881E-873B8B07C5A2}" srcOrd="0" destOrd="0" presId="urn:microsoft.com/office/officeart/2005/8/layout/hProcess6"/>
    <dgm:cxn modelId="{D288E975-4E94-4CA4-A6ED-43509FC63ABD}" type="presParOf" srcId="{20F60610-F71F-4DA0-8D4B-245E93FB2FAA}" destId="{25708548-ACE5-456A-9BB2-8335CF56201B}" srcOrd="1" destOrd="0" presId="urn:microsoft.com/office/officeart/2005/8/layout/hProcess6"/>
    <dgm:cxn modelId="{02F297B2-636E-4E2E-B7B5-4A8E1C4946F5}" type="presParOf" srcId="{20F60610-F71F-4DA0-8D4B-245E93FB2FAA}" destId="{6CD1B83E-A39D-4414-BCC7-A9116F1953AE}" srcOrd="2" destOrd="0" presId="urn:microsoft.com/office/officeart/2005/8/layout/hProcess6"/>
    <dgm:cxn modelId="{63FC23D5-166A-4992-B233-27BD6A706EE3}" type="presParOf" srcId="{20F60610-F71F-4DA0-8D4B-245E93FB2FAA}" destId="{51AD05C7-9BB6-4F43-AAA2-1D0412419A6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D808F-7151-45D8-B910-A78C7EC5D375}">
      <dsp:nvSpPr>
        <dsp:cNvPr id="0" name=""/>
        <dsp:cNvSpPr/>
      </dsp:nvSpPr>
      <dsp:spPr>
        <a:xfrm>
          <a:off x="422879" y="1018298"/>
          <a:ext cx="1678798" cy="1467481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4">
              <a:tint val="40000"/>
              <a:alpha val="90000"/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7780" rIns="3556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定义网络</a:t>
          </a:r>
          <a:endParaRPr lang="zh-TW" altLang="en-US" sz="2800" kern="1200" dirty="0"/>
        </a:p>
      </dsp:txBody>
      <dsp:txXfrm>
        <a:off x="842579" y="1238420"/>
        <a:ext cx="818414" cy="1027237"/>
      </dsp:txXfrm>
    </dsp:sp>
    <dsp:sp modelId="{26507422-5EB3-4794-954B-10F5496864B4}">
      <dsp:nvSpPr>
        <dsp:cNvPr id="0" name=""/>
        <dsp:cNvSpPr/>
      </dsp:nvSpPr>
      <dsp:spPr>
        <a:xfrm>
          <a:off x="3179" y="1332339"/>
          <a:ext cx="839399" cy="83939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1</a:t>
          </a:r>
          <a:endParaRPr lang="zh-TW" altLang="en-US" sz="2800" kern="1200" dirty="0"/>
        </a:p>
      </dsp:txBody>
      <dsp:txXfrm>
        <a:off x="126106" y="1455266"/>
        <a:ext cx="593545" cy="593545"/>
      </dsp:txXfrm>
    </dsp:sp>
    <dsp:sp modelId="{63BF4F9E-DFD3-4F32-BB83-EDA34B3186AB}">
      <dsp:nvSpPr>
        <dsp:cNvPr id="0" name=""/>
        <dsp:cNvSpPr/>
      </dsp:nvSpPr>
      <dsp:spPr>
        <a:xfrm>
          <a:off x="2626302" y="1018298"/>
          <a:ext cx="1678798" cy="1467481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420344"/>
            <a:satOff val="-6182"/>
            <a:lumOff val="-677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420344"/>
              <a:satOff val="-6182"/>
              <a:lumOff val="-677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4">
              <a:tint val="40000"/>
              <a:alpha val="90000"/>
              <a:hueOff val="420344"/>
              <a:satOff val="-6182"/>
              <a:lumOff val="-677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7780" rIns="3556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损失函数</a:t>
          </a:r>
          <a:endParaRPr lang="zh-TW" altLang="en-US" sz="2800" kern="1200" dirty="0"/>
        </a:p>
      </dsp:txBody>
      <dsp:txXfrm>
        <a:off x="3046002" y="1238420"/>
        <a:ext cx="818414" cy="1027237"/>
      </dsp:txXfrm>
    </dsp:sp>
    <dsp:sp modelId="{BD20842E-DDAC-4D2A-81A6-5E7B3DC6A9BA}">
      <dsp:nvSpPr>
        <dsp:cNvPr id="0" name=""/>
        <dsp:cNvSpPr/>
      </dsp:nvSpPr>
      <dsp:spPr>
        <a:xfrm>
          <a:off x="2206603" y="1332339"/>
          <a:ext cx="839399" cy="839399"/>
        </a:xfrm>
        <a:prstGeom prst="ellipse">
          <a:avLst/>
        </a:prstGeom>
        <a:gradFill rotWithShape="0">
          <a:gsLst>
            <a:gs pos="0">
              <a:schemeClr val="accent4">
                <a:hueOff val="609019"/>
                <a:satOff val="-10536"/>
                <a:lumOff val="-2255"/>
                <a:alphaOff val="0"/>
                <a:shade val="63000"/>
              </a:schemeClr>
            </a:gs>
            <a:gs pos="30000">
              <a:schemeClr val="accent4">
                <a:hueOff val="609019"/>
                <a:satOff val="-10536"/>
                <a:lumOff val="-2255"/>
                <a:alphaOff val="0"/>
                <a:shade val="90000"/>
                <a:satMod val="110000"/>
              </a:schemeClr>
            </a:gs>
            <a:gs pos="45000">
              <a:schemeClr val="accent4">
                <a:hueOff val="609019"/>
                <a:satOff val="-10536"/>
                <a:lumOff val="-2255"/>
                <a:alphaOff val="0"/>
                <a:shade val="100000"/>
                <a:satMod val="118000"/>
              </a:schemeClr>
            </a:gs>
            <a:gs pos="55000">
              <a:schemeClr val="accent4">
                <a:hueOff val="609019"/>
                <a:satOff val="-10536"/>
                <a:lumOff val="-2255"/>
                <a:alphaOff val="0"/>
                <a:shade val="100000"/>
                <a:satMod val="118000"/>
              </a:schemeClr>
            </a:gs>
            <a:gs pos="73000">
              <a:schemeClr val="accent4">
                <a:hueOff val="609019"/>
                <a:satOff val="-10536"/>
                <a:lumOff val="-2255"/>
                <a:alphaOff val="0"/>
                <a:shade val="90000"/>
                <a:satMod val="110000"/>
              </a:schemeClr>
            </a:gs>
            <a:gs pos="100000">
              <a:schemeClr val="accent4">
                <a:hueOff val="609019"/>
                <a:satOff val="-10536"/>
                <a:lumOff val="-2255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4">
              <a:hueOff val="609019"/>
              <a:satOff val="-10536"/>
              <a:lumOff val="-2255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2</a:t>
          </a:r>
          <a:endParaRPr lang="zh-TW" altLang="en-US" sz="2800" kern="1200" dirty="0"/>
        </a:p>
      </dsp:txBody>
      <dsp:txXfrm>
        <a:off x="2329530" y="1455266"/>
        <a:ext cx="593545" cy="593545"/>
      </dsp:txXfrm>
    </dsp:sp>
    <dsp:sp modelId="{25708548-ACE5-456A-9BB2-8335CF56201B}">
      <dsp:nvSpPr>
        <dsp:cNvPr id="0" name=""/>
        <dsp:cNvSpPr/>
      </dsp:nvSpPr>
      <dsp:spPr>
        <a:xfrm>
          <a:off x="4829726" y="1018298"/>
          <a:ext cx="1678798" cy="1467481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840688"/>
            <a:satOff val="-12365"/>
            <a:lumOff val="-135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840688"/>
              <a:satOff val="-12365"/>
              <a:lumOff val="-1354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4">
              <a:tint val="40000"/>
              <a:alpha val="90000"/>
              <a:hueOff val="840688"/>
              <a:satOff val="-12365"/>
              <a:lumOff val="-1354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7780" rIns="3556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优化</a:t>
          </a:r>
          <a:endParaRPr lang="zh-TW" altLang="en-US" sz="2800" kern="1200" dirty="0"/>
        </a:p>
      </dsp:txBody>
      <dsp:txXfrm>
        <a:off x="5249426" y="1238420"/>
        <a:ext cx="818414" cy="1027237"/>
      </dsp:txXfrm>
    </dsp:sp>
    <dsp:sp modelId="{51AD05C7-9BB6-4F43-AAA2-1D0412419A6C}">
      <dsp:nvSpPr>
        <dsp:cNvPr id="0" name=""/>
        <dsp:cNvSpPr/>
      </dsp:nvSpPr>
      <dsp:spPr>
        <a:xfrm>
          <a:off x="4410026" y="1332339"/>
          <a:ext cx="839399" cy="839399"/>
        </a:xfrm>
        <a:prstGeom prst="ellipse">
          <a:avLst/>
        </a:prstGeom>
        <a:gradFill rotWithShape="0">
          <a:gsLst>
            <a:gs pos="0">
              <a:schemeClr val="accent4">
                <a:hueOff val="1218038"/>
                <a:satOff val="-21072"/>
                <a:lumOff val="-4510"/>
                <a:alphaOff val="0"/>
                <a:shade val="63000"/>
              </a:schemeClr>
            </a:gs>
            <a:gs pos="30000">
              <a:schemeClr val="accent4">
                <a:hueOff val="1218038"/>
                <a:satOff val="-21072"/>
                <a:lumOff val="-4510"/>
                <a:alphaOff val="0"/>
                <a:shade val="90000"/>
                <a:satMod val="110000"/>
              </a:schemeClr>
            </a:gs>
            <a:gs pos="45000">
              <a:schemeClr val="accent4">
                <a:hueOff val="1218038"/>
                <a:satOff val="-21072"/>
                <a:lumOff val="-4510"/>
                <a:alphaOff val="0"/>
                <a:shade val="100000"/>
                <a:satMod val="118000"/>
              </a:schemeClr>
            </a:gs>
            <a:gs pos="55000">
              <a:schemeClr val="accent4">
                <a:hueOff val="1218038"/>
                <a:satOff val="-21072"/>
                <a:lumOff val="-4510"/>
                <a:alphaOff val="0"/>
                <a:shade val="100000"/>
                <a:satMod val="118000"/>
              </a:schemeClr>
            </a:gs>
            <a:gs pos="73000">
              <a:schemeClr val="accent4">
                <a:hueOff val="1218038"/>
                <a:satOff val="-21072"/>
                <a:lumOff val="-4510"/>
                <a:alphaOff val="0"/>
                <a:shade val="90000"/>
                <a:satMod val="110000"/>
              </a:schemeClr>
            </a:gs>
            <a:gs pos="100000">
              <a:schemeClr val="accent4">
                <a:hueOff val="1218038"/>
                <a:satOff val="-21072"/>
                <a:lumOff val="-451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accent4">
              <a:hueOff val="1218038"/>
              <a:satOff val="-21072"/>
              <a:lumOff val="-451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3</a:t>
          </a:r>
          <a:endParaRPr lang="zh-TW" altLang="en-US" sz="2800" kern="1200" dirty="0"/>
        </a:p>
      </dsp:txBody>
      <dsp:txXfrm>
        <a:off x="4532953" y="1455266"/>
        <a:ext cx="593545" cy="593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  <a:pPr>
                <a:defRPr/>
              </a:pPr>
              <a:t>7/2/2018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39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\item \</a:t>
            </a:r>
            <a:r>
              <a:rPr lang="en-US" altLang="zh-CN" dirty="0" err="1" smtClean="0"/>
              <a:t>textbf</a:t>
            </a:r>
            <a:r>
              <a:rPr lang="en-US" altLang="zh-CN" dirty="0" smtClean="0"/>
              <a:t>{</a:t>
            </a:r>
            <a:r>
              <a:rPr lang="zh-CN" altLang="en-US" dirty="0" smtClean="0"/>
              <a:t>细胞体</a:t>
            </a:r>
            <a:r>
              <a:rPr lang="en-US" altLang="zh-CN" dirty="0" smtClean="0"/>
              <a:t>}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Soma</a:t>
            </a:r>
            <a:r>
              <a:rPr lang="zh-CN" altLang="en-US" dirty="0" smtClean="0"/>
              <a:t>）中的神经细胞膜上有各种受体和离子通道，胞膜的受体可与相应的化学物质神经递质结合，引起离子通透性及膜内外电位差发生改变，产生相应的生理活动：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textbf</a:t>
            </a:r>
            <a:r>
              <a:rPr lang="en-US" altLang="zh-CN" dirty="0" smtClean="0"/>
              <a:t>{</a:t>
            </a:r>
            <a:r>
              <a:rPr lang="zh-CN" altLang="en-US" dirty="0" smtClean="0"/>
              <a:t>兴奋</a:t>
            </a:r>
            <a:r>
              <a:rPr lang="en-US" altLang="zh-CN" dirty="0" smtClean="0"/>
              <a:t>}</a:t>
            </a:r>
            <a:r>
              <a:rPr lang="zh-CN" altLang="en-US" dirty="0" smtClean="0"/>
              <a:t>或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textbf</a:t>
            </a:r>
            <a:r>
              <a:rPr lang="en-US" altLang="zh-CN" dirty="0" smtClean="0"/>
              <a:t>{</a:t>
            </a:r>
            <a:r>
              <a:rPr lang="zh-CN" altLang="en-US" dirty="0" smtClean="0"/>
              <a:t>抑制</a:t>
            </a:r>
            <a:r>
              <a:rPr lang="en-US" altLang="zh-CN" dirty="0" smtClean="0"/>
              <a:t>}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\item </a:t>
            </a:r>
            <a:r>
              <a:rPr lang="zh-CN" altLang="en-US" dirty="0" smtClean="0"/>
              <a:t>细胞突起是由细胞体延伸出来的细长部分，又可分为树突和轴突。</a:t>
            </a:r>
          </a:p>
          <a:p>
            <a:r>
              <a:rPr lang="en-US" altLang="zh-CN" dirty="0" smtClean="0"/>
              <a:t>\item \</a:t>
            </a:r>
            <a:r>
              <a:rPr lang="en-US" altLang="zh-CN" dirty="0" err="1" smtClean="0"/>
              <a:t>textbf</a:t>
            </a:r>
            <a:r>
              <a:rPr lang="en-US" altLang="zh-CN" dirty="0" smtClean="0"/>
              <a:t>{</a:t>
            </a:r>
            <a:r>
              <a:rPr lang="zh-CN" altLang="en-US" dirty="0" smtClean="0"/>
              <a:t>树突</a:t>
            </a:r>
            <a:r>
              <a:rPr lang="en-US" altLang="zh-CN" dirty="0" smtClean="0"/>
              <a:t>}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Dendrite</a:t>
            </a:r>
            <a:r>
              <a:rPr lang="zh-CN" altLang="en-US" dirty="0" smtClean="0"/>
              <a:t>）可以接受刺激并将兴奋传入细胞体。每个神经元可以有一或多个树突。</a:t>
            </a:r>
          </a:p>
          <a:p>
            <a:r>
              <a:rPr lang="en-US" altLang="zh-CN" dirty="0" smtClean="0"/>
              <a:t>\item \</a:t>
            </a:r>
            <a:r>
              <a:rPr lang="en-US" altLang="zh-CN" dirty="0" err="1" smtClean="0"/>
              <a:t>textbf</a:t>
            </a:r>
            <a:r>
              <a:rPr lang="en-US" altLang="zh-CN" dirty="0" smtClean="0"/>
              <a:t>{</a:t>
            </a:r>
            <a:r>
              <a:rPr lang="zh-CN" altLang="en-US" dirty="0" smtClean="0"/>
              <a:t>轴突</a:t>
            </a:r>
            <a:r>
              <a:rPr lang="en-US" altLang="zh-CN" dirty="0" smtClean="0"/>
              <a:t>}(Axons)</a:t>
            </a:r>
            <a:r>
              <a:rPr lang="zh-CN" altLang="en-US" dirty="0" smtClean="0"/>
              <a:t>可以把兴奋从胞体传送到另一个神经元或其他组织。每个神经元只有一个轴突。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114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但至此之后，神经科学与人工智能就分道扬镳了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421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发展历史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1958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Rosenblatt </a:t>
            </a:r>
            <a:r>
              <a:rPr lang="zh-CN" altLang="en-US" dirty="0" smtClean="0"/>
              <a:t>感知器</a:t>
            </a:r>
          </a:p>
          <a:p>
            <a:pPr lvl="0"/>
            <a:r>
              <a:rPr lang="en-US" altLang="zh-CN" dirty="0" smtClean="0"/>
              <a:t>1969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Minsky XOR</a:t>
            </a:r>
          </a:p>
          <a:p>
            <a:pPr lvl="0"/>
            <a:r>
              <a:rPr lang="en-US" altLang="zh-CN" dirty="0" smtClean="0"/>
              <a:t>1986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Hinton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LeCun</a:t>
            </a:r>
            <a:r>
              <a:rPr lang="en-US" altLang="zh-CN" dirty="0" smtClean="0"/>
              <a:t> </a:t>
            </a:r>
            <a:r>
              <a:rPr lang="zh-CN" altLang="en-US" dirty="0" smtClean="0"/>
              <a:t>人工神经网络（</a:t>
            </a:r>
            <a:r>
              <a:rPr lang="en-US" altLang="zh-CN" dirty="0" smtClean="0"/>
              <a:t>BP </a:t>
            </a:r>
            <a:r>
              <a:rPr lang="zh-CN" altLang="en-US" dirty="0" smtClean="0"/>
              <a:t>算法）</a:t>
            </a:r>
          </a:p>
          <a:p>
            <a:pPr lvl="0"/>
            <a:r>
              <a:rPr lang="en-US" altLang="zh-CN" dirty="0" smtClean="0"/>
              <a:t>1998 </a:t>
            </a:r>
            <a:r>
              <a:rPr lang="zh-CN" altLang="en-US" dirty="0" smtClean="0"/>
              <a:t>年 </a:t>
            </a:r>
            <a:r>
              <a:rPr lang="en-US" altLang="zh-CN" dirty="0" err="1" smtClean="0"/>
              <a:t>LeCun</a:t>
            </a:r>
            <a:r>
              <a:rPr lang="en-US" altLang="zh-CN" dirty="0" smtClean="0"/>
              <a:t> </a:t>
            </a:r>
            <a:r>
              <a:rPr lang="zh-CN" altLang="en-US" dirty="0" smtClean="0"/>
              <a:t>卷积神经网络</a:t>
            </a:r>
          </a:p>
          <a:p>
            <a:pPr lvl="0"/>
            <a:r>
              <a:rPr lang="en-US" altLang="zh-CN" dirty="0" smtClean="0"/>
              <a:t>2006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Hinton </a:t>
            </a:r>
            <a:r>
              <a:rPr lang="zh-CN" altLang="en-US" dirty="0" smtClean="0"/>
              <a:t>深度网络</a:t>
            </a:r>
          </a:p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294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200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Consider a parameter w in </a:t>
                </a:r>
                <a14:m>
                  <m:oMath xmlns:m="http://schemas.openxmlformats.org/officeDocument/2006/math">
                    <m:r>
                      <a:rPr lang="zh-TW" altLang="en-US" sz="1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Consider a parameter w in 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𝜃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55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316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269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53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228600" y="673895"/>
            <a:ext cx="5410200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3600" smtClean="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69854" y="665099"/>
            <a:ext cx="140865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254" y="726666"/>
            <a:ext cx="5140347" cy="56873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209801" y="4800600"/>
            <a:ext cx="5053013" cy="1600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72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2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5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25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334000" y="12192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1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68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3048002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  谢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08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Straight Connector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6" name="Footer Placeholder 2"/>
          <p:cNvSpPr txBox="1">
            <a:spLocks/>
          </p:cNvSpPr>
          <p:nvPr userDrawn="1"/>
        </p:nvSpPr>
        <p:spPr>
          <a:xfrm>
            <a:off x="3048000" y="6362436"/>
            <a:ext cx="2971800" cy="3651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400" dirty="0" smtClean="0">
                <a:latin typeface="+mn-ea"/>
                <a:ea typeface="+mn-ea"/>
              </a:rPr>
              <a:t>《</a:t>
            </a:r>
            <a:r>
              <a:rPr lang="zh-CN" altLang="en-US" sz="1400" dirty="0" smtClean="0">
                <a:latin typeface="+mn-ea"/>
                <a:ea typeface="+mn-ea"/>
              </a:rPr>
              <a:t>神经网络与深度学习</a:t>
            </a:r>
            <a:r>
              <a:rPr lang="en-US" altLang="zh-CN" sz="1400" dirty="0" smtClean="0">
                <a:latin typeface="+mn-ea"/>
                <a:ea typeface="+mn-ea"/>
              </a:rPr>
              <a:t>》</a:t>
            </a:r>
            <a:endParaRPr lang="zh-CN" altLang="zh-CN" sz="1400" dirty="0">
              <a:latin typeface="+mn-ea"/>
              <a:ea typeface="+mn-e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229600" y="6362436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31" r:id="rId2"/>
    <p:sldLayoutId id="2147483824" r:id="rId3"/>
    <p:sldLayoutId id="2147483828" r:id="rId4"/>
    <p:sldLayoutId id="2147483826" r:id="rId5"/>
    <p:sldLayoutId id="2147483832" r:id="rId6"/>
    <p:sldLayoutId id="2147483830" r:id="rId7"/>
    <p:sldLayoutId id="214748382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788" indent="-204788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en-US" altLang="zh-CN" sz="3200" kern="1200" dirty="0" smtClean="0">
          <a:solidFill>
            <a:schemeClr val="tx2"/>
          </a:solidFill>
          <a:latin typeface="+mn-ea"/>
          <a:ea typeface="+mn-ea"/>
          <a:cs typeface="Arial" panose="020B0604020202020204" pitchFamily="34" charset="0"/>
        </a:defRPr>
      </a:lvl1pPr>
      <a:lvl2pPr marL="410766" indent="-204788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616744" indent="-171450" algn="l" rtl="0" eaLnBrk="0" fontAlgn="base" hangingPunct="0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822722" indent="-171450" algn="l" rtl="0" eaLnBrk="0" fontAlgn="base" hangingPunct="0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1028700" indent="-171450" algn="l" rtl="0" eaLnBrk="0" fontAlgn="base" hangingPunct="0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d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structure%20of%20brain.mp4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tmp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机器学习概述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神经网络与深度学习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://nndl.github.io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神经网络历史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第三阶段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r>
              <a:rPr lang="en-US" altLang="zh-CN" dirty="0" smtClean="0">
                <a:solidFill>
                  <a:schemeClr val="accent2"/>
                </a:solidFill>
              </a:rPr>
              <a:t>1983</a:t>
            </a:r>
            <a:r>
              <a:rPr lang="zh-CN" altLang="en-US" dirty="0">
                <a:solidFill>
                  <a:schemeClr val="accent2"/>
                </a:solidFill>
              </a:rPr>
              <a:t>年～</a:t>
            </a:r>
            <a:r>
              <a:rPr lang="en-US" altLang="zh-CN" dirty="0">
                <a:solidFill>
                  <a:schemeClr val="accent2"/>
                </a:solidFill>
              </a:rPr>
              <a:t>1995</a:t>
            </a:r>
            <a:r>
              <a:rPr lang="zh-CN" altLang="en-US" dirty="0" smtClean="0">
                <a:solidFill>
                  <a:schemeClr val="accent2"/>
                </a:solidFill>
              </a:rPr>
              <a:t>年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反向传播算法引起的复兴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/>
            <a:r>
              <a:rPr lang="en-US" altLang="zh-CN" dirty="0" smtClean="0"/>
              <a:t>1984</a:t>
            </a:r>
            <a:r>
              <a:rPr lang="zh-CN" altLang="en-US" dirty="0"/>
              <a:t>年，</a:t>
            </a:r>
            <a:r>
              <a:rPr lang="en-US" altLang="zh-CN" dirty="0"/>
              <a:t>Geoffrey Hinton</a:t>
            </a:r>
            <a:r>
              <a:rPr lang="zh-CN" altLang="en-US" dirty="0"/>
              <a:t>提出 </a:t>
            </a:r>
            <a:r>
              <a:rPr lang="en-US" altLang="zh-CN" dirty="0" err="1"/>
              <a:t>Boltzman</a:t>
            </a:r>
            <a:r>
              <a:rPr lang="zh-CN" altLang="en-US" dirty="0"/>
              <a:t>机模型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1986</a:t>
            </a:r>
            <a:r>
              <a:rPr lang="zh-CN" altLang="en-US" dirty="0"/>
              <a:t>年，</a:t>
            </a:r>
            <a:r>
              <a:rPr lang="en-US" altLang="zh-CN" dirty="0" smtClean="0"/>
              <a:t>David </a:t>
            </a:r>
            <a:r>
              <a:rPr lang="en-US" altLang="zh-CN" dirty="0" err="1" smtClean="0"/>
              <a:t>Rumelhart</a:t>
            </a:r>
            <a:r>
              <a:rPr lang="zh-CN" altLang="en-US" dirty="0"/>
              <a:t>和</a:t>
            </a:r>
            <a:r>
              <a:rPr lang="en-US" altLang="zh-CN" dirty="0"/>
              <a:t>James McClelland</a:t>
            </a:r>
            <a:r>
              <a:rPr lang="zh-CN" altLang="en-US" dirty="0"/>
              <a:t>对于联结主义在计算机模拟神经活动中的</a:t>
            </a:r>
            <a:r>
              <a:rPr lang="zh-CN" altLang="en-US" dirty="0" smtClean="0"/>
              <a:t>应用提供</a:t>
            </a:r>
            <a:r>
              <a:rPr lang="zh-CN" altLang="en-US" dirty="0"/>
              <a:t>了全面的论述，并重新发明了反向传播算法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1986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Geoffrey </a:t>
            </a:r>
            <a:r>
              <a:rPr lang="en-US" altLang="zh-CN" dirty="0"/>
              <a:t>Hinton</a:t>
            </a:r>
            <a:r>
              <a:rPr lang="zh-CN" altLang="en-US" dirty="0"/>
              <a:t>等人将引入到多层感知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1989</a:t>
            </a:r>
            <a:r>
              <a:rPr lang="zh-CN" altLang="en-US" dirty="0"/>
              <a:t>年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Yann </a:t>
            </a:r>
            <a:r>
              <a:rPr lang="en-US" altLang="zh-CN" dirty="0" err="1"/>
              <a:t>LeCun</a:t>
            </a:r>
            <a:r>
              <a:rPr lang="zh-CN" altLang="en-US" dirty="0"/>
              <a:t>在将反向传播算法引入了卷积</a:t>
            </a:r>
            <a:r>
              <a:rPr lang="zh-CN" altLang="en-US" dirty="0" smtClean="0"/>
              <a:t>神经网络，并在手写体</a:t>
            </a:r>
            <a:r>
              <a:rPr lang="zh-CN" altLang="en-US" dirty="0"/>
              <a:t>数字识别上取得了很大的</a:t>
            </a:r>
            <a:r>
              <a:rPr lang="zh-CN" altLang="en-US" dirty="0" smtClean="0"/>
              <a:t>成功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09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神经网络历史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第四阶段：流行度</a:t>
            </a:r>
            <a:r>
              <a:rPr lang="zh-CN" altLang="en-US" dirty="0" smtClean="0">
                <a:solidFill>
                  <a:schemeClr val="accent2"/>
                </a:solidFill>
              </a:rPr>
              <a:t>降低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1995</a:t>
            </a:r>
            <a:r>
              <a:rPr lang="zh-CN" altLang="en-US" dirty="0" smtClean="0">
                <a:solidFill>
                  <a:schemeClr val="accent2"/>
                </a:solidFill>
              </a:rPr>
              <a:t>年～</a:t>
            </a:r>
            <a:r>
              <a:rPr lang="en-US" altLang="zh-CN" dirty="0">
                <a:solidFill>
                  <a:schemeClr val="accent2"/>
                </a:solidFill>
              </a:rPr>
              <a:t>2006</a:t>
            </a:r>
            <a:r>
              <a:rPr lang="zh-CN" altLang="en-US" dirty="0" smtClean="0">
                <a:solidFill>
                  <a:schemeClr val="accent2"/>
                </a:solidFill>
              </a:rPr>
              <a:t>年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向量机和其他更简单的方法（例如线性分类器）在机器学习领域的流行度逐渐超过了神经网络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第五阶段：深度学习的</a:t>
            </a:r>
            <a:r>
              <a:rPr lang="zh-CN" altLang="en-US" dirty="0" smtClean="0">
                <a:solidFill>
                  <a:schemeClr val="accent2"/>
                </a:solidFill>
              </a:rPr>
              <a:t>崛起 </a:t>
            </a:r>
            <a:r>
              <a:rPr lang="en-US" altLang="zh-CN" dirty="0" smtClean="0">
                <a:solidFill>
                  <a:schemeClr val="accent2"/>
                </a:solidFill>
              </a:rPr>
              <a:t>2006</a:t>
            </a:r>
            <a:r>
              <a:rPr lang="zh-CN" altLang="en-US" dirty="0" smtClean="0">
                <a:solidFill>
                  <a:schemeClr val="accent2"/>
                </a:solidFill>
              </a:rPr>
              <a:t>年以后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/>
              <a:t>lgorithm</a:t>
            </a: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B</a:t>
            </a:r>
            <a:r>
              <a:rPr lang="en-US" altLang="zh-CN" dirty="0" smtClean="0"/>
              <a:t>usiness</a:t>
            </a: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C</a:t>
            </a:r>
            <a:r>
              <a:rPr lang="en-US" altLang="zh-CN" dirty="0" smtClean="0"/>
              <a:t>omputing</a:t>
            </a: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D</a:t>
            </a:r>
            <a:r>
              <a:rPr lang="en-US" altLang="zh-CN" dirty="0" smtClean="0"/>
              <a:t>ata</a:t>
            </a:r>
          </a:p>
        </p:txBody>
      </p:sp>
    </p:spTree>
    <p:extLst>
      <p:ext uri="{BB962C8B-B14F-4D97-AF65-F5344CB8AC3E}">
        <p14:creationId xmlns:p14="http://schemas.microsoft.com/office/powerpoint/2010/main" val="7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深度学习革命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领域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语音识别</a:t>
            </a:r>
            <a:r>
              <a:rPr lang="zh-CN" altLang="en-US" dirty="0"/>
              <a:t>：可以使得词错误率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1/4</a:t>
            </a:r>
            <a:r>
              <a:rPr lang="zh-CN" altLang="en-US" dirty="0" smtClean="0"/>
              <a:t>下降到</a:t>
            </a:r>
            <a:r>
              <a:rPr lang="en-US" altLang="zh-CN" dirty="0" smtClean="0"/>
              <a:t>1/8</a:t>
            </a:r>
            <a:endParaRPr lang="en-US" altLang="zh-CN" dirty="0"/>
          </a:p>
          <a:p>
            <a:pPr lvl="1"/>
            <a:r>
              <a:rPr lang="zh-CN" altLang="en-US" dirty="0" smtClean="0"/>
              <a:t>计算机视觉</a:t>
            </a:r>
            <a:r>
              <a:rPr lang="zh-CN" altLang="en-US" dirty="0"/>
              <a:t>：目标识别、图像分类等</a:t>
            </a:r>
          </a:p>
          <a:p>
            <a:pPr lvl="1"/>
            <a:r>
              <a:rPr lang="zh-CN" altLang="en-US" dirty="0"/>
              <a:t>自然语言处理：分布式表示、机器翻译、问题回答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信息检索、社会化网络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Deep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Deep </a:t>
            </a:r>
            <a:r>
              <a:rPr lang="en-US" altLang="zh-CN" dirty="0"/>
              <a:t>Blue</a:t>
            </a:r>
          </a:p>
          <a:p>
            <a:pPr lvl="1"/>
            <a:r>
              <a:rPr lang="en-US" altLang="zh-CN" dirty="0"/>
              <a:t>Deep QA</a:t>
            </a:r>
          </a:p>
          <a:p>
            <a:pPr lvl="1"/>
            <a:r>
              <a:rPr lang="en-US" altLang="zh-CN" dirty="0"/>
              <a:t>Deep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7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学术机构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495800" cy="4937760"/>
          </a:xfrm>
        </p:spPr>
        <p:txBody>
          <a:bodyPr/>
          <a:lstStyle/>
          <a:p>
            <a:r>
              <a:rPr lang="en-US" altLang="zh-CN" sz="2400" dirty="0"/>
              <a:t>Toronto </a:t>
            </a:r>
            <a:r>
              <a:rPr lang="zh-CN" altLang="en-US" sz="2400" dirty="0" smtClean="0"/>
              <a:t>大学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 </a:t>
            </a:r>
            <a:r>
              <a:rPr lang="en-US" altLang="zh-CN" sz="2000" dirty="0"/>
              <a:t>Hinton 75 </a:t>
            </a:r>
            <a:r>
              <a:rPr lang="zh-CN" altLang="en-US" sz="2000" dirty="0"/>
              <a:t>年 </a:t>
            </a:r>
            <a:r>
              <a:rPr lang="en-US" altLang="zh-CN" sz="2000" dirty="0"/>
              <a:t>Edinburgh </a:t>
            </a:r>
            <a:r>
              <a:rPr lang="zh-CN" altLang="en-US" sz="2000" dirty="0"/>
              <a:t>大学博士</a:t>
            </a:r>
          </a:p>
          <a:p>
            <a:r>
              <a:rPr lang="en-US" altLang="zh-CN" sz="2400" dirty="0"/>
              <a:t>NYU 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Lecun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(Now Facebook) 87 </a:t>
            </a:r>
            <a:r>
              <a:rPr lang="zh-CN" altLang="en-US" sz="2000" dirty="0"/>
              <a:t>年 </a:t>
            </a:r>
            <a:r>
              <a:rPr lang="en-US" altLang="zh-CN" sz="2000" dirty="0"/>
              <a:t>Hinton </a:t>
            </a:r>
            <a:r>
              <a:rPr lang="zh-CN" altLang="en-US" sz="2000" dirty="0"/>
              <a:t>博士后</a:t>
            </a:r>
          </a:p>
          <a:p>
            <a:r>
              <a:rPr lang="en-US" altLang="zh-CN" sz="2400" dirty="0" smtClean="0"/>
              <a:t>Montreal</a:t>
            </a:r>
            <a:r>
              <a:rPr lang="zh-CN" altLang="en-US" sz="2400" dirty="0" smtClean="0"/>
              <a:t>大学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 </a:t>
            </a:r>
            <a:r>
              <a:rPr lang="en-US" altLang="zh-CN" sz="2000" dirty="0" err="1"/>
              <a:t>Bengio</a:t>
            </a:r>
            <a:r>
              <a:rPr lang="en-US" altLang="zh-CN" sz="2000" dirty="0"/>
              <a:t> 91 </a:t>
            </a:r>
            <a:r>
              <a:rPr lang="zh-CN" altLang="en-US" sz="2000" dirty="0"/>
              <a:t>年 </a:t>
            </a:r>
            <a:r>
              <a:rPr lang="en-US" altLang="zh-CN" sz="2000" dirty="0"/>
              <a:t>M. Jordan </a:t>
            </a:r>
            <a:r>
              <a:rPr lang="zh-CN" altLang="en-US" sz="2000" dirty="0"/>
              <a:t>博士后</a:t>
            </a:r>
          </a:p>
          <a:p>
            <a:r>
              <a:rPr lang="en-US" altLang="zh-CN" sz="2400" dirty="0" smtClean="0"/>
              <a:t>Stanford</a:t>
            </a:r>
            <a:r>
              <a:rPr lang="zh-CN" altLang="en-US" sz="2400" dirty="0" smtClean="0"/>
              <a:t>大学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 </a:t>
            </a:r>
            <a:r>
              <a:rPr lang="en-US" altLang="zh-CN" sz="2000" dirty="0"/>
              <a:t>Ng (Now Baidu) 03 </a:t>
            </a:r>
            <a:r>
              <a:rPr lang="zh-CN" altLang="en-US" sz="2000" dirty="0"/>
              <a:t>年 </a:t>
            </a:r>
            <a:r>
              <a:rPr lang="en-US" altLang="zh-CN" sz="2000" dirty="0"/>
              <a:t>UC Berkeley </a:t>
            </a:r>
            <a:r>
              <a:rPr lang="zh-CN" altLang="en-US" sz="2000" dirty="0"/>
              <a:t>大学 </a:t>
            </a:r>
            <a:r>
              <a:rPr lang="en-US" altLang="zh-CN" sz="2000" dirty="0"/>
              <a:t>M. </a:t>
            </a:r>
            <a:r>
              <a:rPr lang="en-US" altLang="zh-CN" sz="2000" dirty="0" smtClean="0"/>
              <a:t>Jordan </a:t>
            </a:r>
            <a:r>
              <a:rPr lang="zh-CN" altLang="en-US" sz="2000" dirty="0" smtClean="0"/>
              <a:t>博士</a:t>
            </a:r>
            <a:endParaRPr lang="zh-CN" altLang="en-US" sz="2000" dirty="0"/>
          </a:p>
          <a:p>
            <a:r>
              <a:rPr lang="en-US" altLang="zh-CN" sz="2400" dirty="0"/>
              <a:t>IDSIA 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Jürgen </a:t>
            </a:r>
            <a:r>
              <a:rPr lang="en-US" altLang="zh-CN" sz="2000" dirty="0" err="1"/>
              <a:t>Schmidhuber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000" y="1752600"/>
            <a:ext cx="4038600" cy="39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前馈神经网络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6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988" y="1447800"/>
            <a:ext cx="8229600" cy="3379757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5132357"/>
            <a:ext cx="2086266" cy="762106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5213037"/>
            <a:ext cx="2534004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endParaRPr lang="zh-CN" altLang="en-US" dirty="0"/>
          </a:p>
        </p:txBody>
      </p:sp>
      <p:pic>
        <p:nvPicPr>
          <p:cNvPr id="7" name="内容占位符 6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8785" y="1352810"/>
            <a:ext cx="6306430" cy="3296110"/>
          </a:xfr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8785" y="4858730"/>
            <a:ext cx="2657846" cy="1238423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400" y="4748717"/>
            <a:ext cx="3802591" cy="134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常见激活函数及其导数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827" y="2209800"/>
            <a:ext cx="8368346" cy="3441908"/>
          </a:xfrm>
        </p:spPr>
      </p:pic>
    </p:spTree>
    <p:extLst>
      <p:ext uri="{BB962C8B-B14F-4D97-AF65-F5344CB8AC3E}">
        <p14:creationId xmlns:p14="http://schemas.microsoft.com/office/powerpoint/2010/main" val="37853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在前馈神经网络中，各神经元分别属于不同的层。整个网络中无反馈</a:t>
            </a:r>
            <a:r>
              <a:rPr lang="zh-CN" altLang="en-US" dirty="0" smtClean="0"/>
              <a:t>，信号</a:t>
            </a:r>
            <a:r>
              <a:rPr lang="zh-CN" altLang="en-US" dirty="0"/>
              <a:t>从输入层向输出层单向传播，可用一个有向无环图表示。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00400"/>
            <a:ext cx="46958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前馈网络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给定一个前馈神经网络，我们用下面的记号来描述这样网络。</a:t>
            </a: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2667000"/>
            <a:ext cx="6258798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生物神经元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988" y="1219200"/>
            <a:ext cx="7660024" cy="4937125"/>
          </a:xfrm>
        </p:spPr>
      </p:pic>
      <p:sp>
        <p:nvSpPr>
          <p:cNvPr id="5" name="矩形 4"/>
          <p:cNvSpPr/>
          <p:nvPr/>
        </p:nvSpPr>
        <p:spPr>
          <a:xfrm>
            <a:off x="4572000" y="4495800"/>
            <a:ext cx="411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单个</a:t>
            </a:r>
            <a:r>
              <a:rPr lang="zh-CN" altLang="en-US" sz="2800" dirty="0" smtClean="0"/>
              <a:t>神经细胞只有</a:t>
            </a:r>
            <a:r>
              <a:rPr lang="zh-CN" altLang="en-US" sz="2800" dirty="0"/>
              <a:t>两种</a:t>
            </a:r>
            <a:r>
              <a:rPr lang="zh-CN" altLang="en-US" sz="2800" dirty="0" smtClean="0"/>
              <a:t>状态：兴奋</a:t>
            </a:r>
            <a:r>
              <a:rPr lang="zh-CN" altLang="en-US" sz="2800" dirty="0"/>
              <a:t>和抑制</a:t>
            </a:r>
          </a:p>
        </p:txBody>
      </p:sp>
      <p:sp>
        <p:nvSpPr>
          <p:cNvPr id="8" name="矩形 7"/>
          <p:cNvSpPr/>
          <p:nvPr/>
        </p:nvSpPr>
        <p:spPr>
          <a:xfrm>
            <a:off x="6248400" y="512782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4" action="ppaction://hlinkfile"/>
              </a:rPr>
              <a:t>video:</a:t>
            </a:r>
            <a:r>
              <a:rPr lang="zh-CN" altLang="en-US" dirty="0">
                <a:hlinkClick r:id="rId4" action="ppaction://hlinkfile"/>
              </a:rPr>
              <a:t> </a:t>
            </a:r>
            <a:r>
              <a:rPr lang="zh-CN" altLang="en-US" dirty="0" smtClean="0">
                <a:hlinkClick r:id="rId4" action="ppaction://hlinkfile"/>
              </a:rPr>
              <a:t>structure </a:t>
            </a:r>
            <a:r>
              <a:rPr lang="zh-CN" altLang="en-US" dirty="0">
                <a:hlinkClick r:id="rId4" action="ppaction://hlinkfile"/>
              </a:rPr>
              <a:t>of brain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3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前馈网络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前馈神经网络通过下面公式进行信息传播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前馈计算：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905000"/>
            <a:ext cx="3029373" cy="57158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3842" y="2709773"/>
            <a:ext cx="1695687" cy="619211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757" y="4800600"/>
            <a:ext cx="8678486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前馈计算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-2</a:t>
            </a:r>
            <a:endParaRPr lang="zh-TW" altLang="en-US" sz="2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-1</a:t>
            </a:r>
            <a:endParaRPr lang="zh-TW" altLang="en-US" sz="2000" dirty="0"/>
          </a:p>
        </p:txBody>
      </p:sp>
      <p:sp>
        <p:nvSpPr>
          <p:cNvPr id="117" name="矩形 116"/>
          <p:cNvSpPr/>
          <p:nvPr/>
        </p:nvSpPr>
        <p:spPr>
          <a:xfrm>
            <a:off x="2471151" y="2657649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698053" y="2274449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87759" y="2651189"/>
            <a:ext cx="44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132" name="矩形 131"/>
          <p:cNvSpPr/>
          <p:nvPr/>
        </p:nvSpPr>
        <p:spPr>
          <a:xfrm>
            <a:off x="2480676" y="420698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707578" y="382378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497284" y="420052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0.73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75361" y="3207558"/>
            <a:ext cx="8116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0.5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953237" y="1672423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4120328" y="2260740"/>
            <a:ext cx="44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-1</a:t>
            </a:r>
            <a:endParaRPr lang="zh-TW" altLang="en-US" sz="20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818032" y="3777870"/>
            <a:ext cx="715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-1</a:t>
            </a:r>
            <a:endParaRPr lang="zh-TW" altLang="en-US" sz="2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970311" y="3207558"/>
            <a:ext cx="715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-2</a:t>
            </a:r>
            <a:endParaRPr lang="zh-TW" altLang="en-US" sz="2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6126016" y="1673340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3</a:t>
            </a:r>
            <a:endParaRPr lang="zh-TW" altLang="en-US" sz="2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6293107" y="2261657"/>
            <a:ext cx="44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-1</a:t>
            </a:r>
            <a:endParaRPr lang="zh-TW" altLang="en-US" sz="2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5990811" y="3778787"/>
            <a:ext cx="715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4</a:t>
            </a:r>
            <a:endParaRPr lang="zh-TW" altLang="en-US" sz="2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6143090" y="3208475"/>
            <a:ext cx="715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-1</a:t>
            </a:r>
            <a:endParaRPr lang="zh-TW" altLang="en-US" sz="20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5215605" y="1556516"/>
            <a:ext cx="8116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0.72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5275156" y="3270969"/>
            <a:ext cx="8116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0.12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7540144" y="1574623"/>
            <a:ext cx="8116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0.51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621461" y="3228414"/>
            <a:ext cx="8116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0.85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673795" y="2645534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4900697" y="226233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4690403" y="2639074"/>
            <a:ext cx="44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0</a:t>
            </a:r>
            <a:endParaRPr lang="zh-TW" altLang="en-US" sz="2000" dirty="0"/>
          </a:p>
        </p:txBody>
      </p:sp>
      <p:sp>
        <p:nvSpPr>
          <p:cNvPr id="118" name="矩形 117"/>
          <p:cNvSpPr/>
          <p:nvPr/>
        </p:nvSpPr>
        <p:spPr>
          <a:xfrm>
            <a:off x="4676173" y="4169857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cxnSp>
        <p:nvCxnSpPr>
          <p:cNvPr id="122" name="直線單箭頭接點 121"/>
          <p:cNvCxnSpPr/>
          <p:nvPr/>
        </p:nvCxnSpPr>
        <p:spPr>
          <a:xfrm flipV="1">
            <a:off x="4903075" y="3786657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/>
          <p:cNvSpPr txBox="1"/>
          <p:nvPr/>
        </p:nvSpPr>
        <p:spPr>
          <a:xfrm>
            <a:off x="4692781" y="4163397"/>
            <a:ext cx="44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0</a:t>
            </a:r>
            <a:endParaRPr lang="zh-TW" altLang="en-US" sz="2000" dirty="0"/>
          </a:p>
        </p:txBody>
      </p:sp>
      <p:sp>
        <p:nvSpPr>
          <p:cNvPr id="126" name="矩形 125"/>
          <p:cNvSpPr/>
          <p:nvPr/>
        </p:nvSpPr>
        <p:spPr>
          <a:xfrm>
            <a:off x="6852035" y="2640342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cxnSp>
        <p:nvCxnSpPr>
          <p:cNvPr id="127" name="直線單箭頭接點 126"/>
          <p:cNvCxnSpPr/>
          <p:nvPr/>
        </p:nvCxnSpPr>
        <p:spPr>
          <a:xfrm flipV="1">
            <a:off x="7078937" y="2257142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/>
          <p:cNvSpPr txBox="1"/>
          <p:nvPr/>
        </p:nvSpPr>
        <p:spPr>
          <a:xfrm>
            <a:off x="6868643" y="2633882"/>
            <a:ext cx="44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-2</a:t>
            </a:r>
            <a:endParaRPr lang="zh-TW" altLang="en-US" sz="2000" dirty="0"/>
          </a:p>
        </p:txBody>
      </p:sp>
      <p:sp>
        <p:nvSpPr>
          <p:cNvPr id="130" name="矩形 129"/>
          <p:cNvSpPr/>
          <p:nvPr/>
        </p:nvSpPr>
        <p:spPr>
          <a:xfrm>
            <a:off x="6906115" y="419717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cxnSp>
        <p:nvCxnSpPr>
          <p:cNvPr id="148" name="直線單箭頭接點 147"/>
          <p:cNvCxnSpPr/>
          <p:nvPr/>
        </p:nvCxnSpPr>
        <p:spPr>
          <a:xfrm flipV="1">
            <a:off x="7133017" y="381397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6922723" y="419071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/>
              <p:cNvSpPr txBox="1"/>
              <p:nvPr/>
            </p:nvSpPr>
            <p:spPr>
              <a:xfrm>
                <a:off x="6601613" y="4767195"/>
                <a:ext cx="2192908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.51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13" y="4767195"/>
                <a:ext cx="2192908" cy="6233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/>
              <p:cNvSpPr txBox="1"/>
              <p:nvPr/>
            </p:nvSpPr>
            <p:spPr>
              <a:xfrm>
                <a:off x="4030674" y="4774697"/>
                <a:ext cx="242213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.62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0.83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1" name="文字方塊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674" y="4774697"/>
                <a:ext cx="2422137" cy="615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矩形 134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36" name="矩形 135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52" name="文字方塊 151"/>
          <p:cNvSpPr txBox="1"/>
          <p:nvPr/>
        </p:nvSpPr>
        <p:spPr>
          <a:xfrm>
            <a:off x="760961" y="1978208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0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655177" y="3577639"/>
            <a:ext cx="48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0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2588" y="4688442"/>
            <a:ext cx="359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This is a function.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371220" y="5073773"/>
            <a:ext cx="359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vector, output vector</a:t>
            </a:r>
            <a:endParaRPr lang="zh-TW" altLang="en-US" sz="2400" dirty="0"/>
          </a:p>
        </p:txBody>
      </p:sp>
      <p:sp>
        <p:nvSpPr>
          <p:cNvPr id="5" name="弧形箭號 (下彎) 4"/>
          <p:cNvSpPr/>
          <p:nvPr/>
        </p:nvSpPr>
        <p:spPr>
          <a:xfrm rot="18733527">
            <a:off x="368672" y="3682291"/>
            <a:ext cx="1395203" cy="7010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1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115" grpId="0"/>
      <p:bldP spid="116" grpId="0"/>
      <p:bldP spid="120" grpId="0"/>
      <p:bldP spid="134" grpId="0"/>
      <p:bldP spid="138" grpId="0" animBg="1"/>
      <p:bldP spid="138" grpId="1" animBg="1"/>
      <p:bldP spid="139" grpId="0" animBg="1"/>
      <p:bldP spid="139" grpId="1" animBg="1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50" grpId="0" animBg="1"/>
      <p:bldP spid="150" grpId="1" animBg="1"/>
      <p:bldP spid="151" grpId="0" animBg="1"/>
      <p:bldP spid="151" grpId="1" animBg="1"/>
      <p:bldP spid="154" grpId="0" animBg="1"/>
      <p:bldP spid="154" grpId="1" animBg="1"/>
      <p:bldP spid="155" grpId="0" animBg="1"/>
      <p:bldP spid="155" grpId="1" animBg="1"/>
      <p:bldP spid="102" grpId="0"/>
      <p:bldP spid="124" grpId="0"/>
      <p:bldP spid="128" grpId="0"/>
      <p:bldP spid="149" grpId="0"/>
      <p:bldP spid="103" grpId="0"/>
      <p:bldP spid="121" grpId="0"/>
      <p:bldP spid="152" grpId="0"/>
      <p:bldP spid="152" grpId="1"/>
      <p:bldP spid="153" grpId="0"/>
      <p:bldP spid="153" grpId="1"/>
      <p:bldP spid="3" grpId="0"/>
      <p:bldP spid="101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应用到机器学习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对于多类分类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使用</a:t>
            </a:r>
            <a:r>
              <a:rPr lang="en-US" altLang="zh-CN" dirty="0"/>
              <a:t>softmax</a:t>
            </a:r>
            <a:r>
              <a:rPr lang="zh-CN" altLang="en-US" dirty="0"/>
              <a:t>回归</a:t>
            </a:r>
            <a:r>
              <a:rPr lang="zh-CN" altLang="en-US" dirty="0" smtClean="0"/>
              <a:t>分类器，相当于网络</a:t>
            </a:r>
            <a:r>
              <a:rPr lang="zh-CN" altLang="en-US" dirty="0"/>
              <a:t>最后一层设置</a:t>
            </a:r>
            <a:r>
              <a:rPr lang="en-US" altLang="zh-CN" dirty="0"/>
              <a:t>C </a:t>
            </a:r>
            <a:r>
              <a:rPr lang="zh-CN" altLang="en-US" dirty="0"/>
              <a:t>个神经元，其输出经过</a:t>
            </a:r>
            <a:r>
              <a:rPr lang="en-US" altLang="zh-CN" dirty="0"/>
              <a:t>softmax</a:t>
            </a:r>
            <a:r>
              <a:rPr lang="zh-CN" altLang="en-US" dirty="0"/>
              <a:t>函数进行归一化后可以</a:t>
            </a:r>
            <a:r>
              <a:rPr lang="zh-CN" altLang="en-US" dirty="0" smtClean="0"/>
              <a:t>作为</a:t>
            </a:r>
            <a:r>
              <a:rPr lang="zh-CN" altLang="en-US" dirty="0"/>
              <a:t>每个类的后验概率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zh-CN" altLang="en-US" dirty="0"/>
              <a:t>交叉熵损失函数，对于样本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，其损失函数为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4953000"/>
            <a:ext cx="395952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34229" y="3165979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Total </a:t>
                </a:r>
              </a:p>
              <a:p>
                <a:pPr algn="ctr"/>
                <a:r>
                  <a:rPr lang="en-US" altLang="zh-TW" sz="2400" dirty="0"/>
                  <a:t>Loss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165979"/>
                <a:ext cx="1400487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5143866" y="458002"/>
            <a:ext cx="3926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网络参数</a:t>
            </a:r>
            <a:r>
              <a:rPr lang="en-US" altLang="zh-CN" sz="2800" dirty="0" smtClean="0"/>
              <a:t>w</a:t>
            </a:r>
            <a:endParaRPr lang="zh-TW" altLang="en-US" sz="2800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526852" y="6115278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12"/>
          <p:cNvGraphicFramePr>
            <a:graphicFrameLocks noChangeAspect="1"/>
          </p:cNvGraphicFramePr>
          <p:nvPr>
            <p:extLst/>
          </p:nvPr>
        </p:nvGraphicFramePr>
        <p:xfrm>
          <a:off x="8290382" y="6148136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方程式" r:id="rId5" imgW="152280" imgH="139680" progId="Equation.3">
                  <p:embed/>
                </p:oleObj>
              </mc:Choice>
              <mc:Fallback>
                <p:oleObj name="方程式" r:id="rId5" imgW="152280" imgH="13968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148136"/>
                        <a:ext cx="327025" cy="298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1339907" y="2561642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830777" y="2026757"/>
                <a:ext cx="520325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 smtClean="0"/>
                  <a:t>初始化</a:t>
                </a:r>
                <a:r>
                  <a:rPr lang="en-US" altLang="zh-CN" sz="2400" dirty="0" smtClean="0"/>
                  <a:t>w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/>
                  <a:t>重复</a:t>
                </a:r>
                <a:endParaRPr lang="en-US" altLang="zh-CN" sz="2400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 smtClean="0"/>
                  <a:t>计算梯度</a:t>
                </a:r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TW" altLang="en-US" sz="2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 smtClean="0"/>
                  <a:t>更新参数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777" y="2026757"/>
                <a:ext cx="5203253" cy="1569660"/>
              </a:xfrm>
              <a:prstGeom prst="rect">
                <a:avLst/>
              </a:prstGeom>
              <a:blipFill>
                <a:blip r:embed="rId7"/>
                <a:stretch>
                  <a:fillRect l="-1522" t="-3488" b="-55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手繪多邊形 54"/>
          <p:cNvSpPr/>
          <p:nvPr/>
        </p:nvSpPr>
        <p:spPr>
          <a:xfrm>
            <a:off x="994530" y="2472587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1925062" y="595030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接點 70"/>
          <p:cNvCxnSpPr/>
          <p:nvPr/>
        </p:nvCxnSpPr>
        <p:spPr>
          <a:xfrm>
            <a:off x="1971466" y="4571187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271969" y="3941036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3535534" y="6008114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左大括弧 4"/>
          <p:cNvSpPr/>
          <p:nvPr/>
        </p:nvSpPr>
        <p:spPr>
          <a:xfrm rot="5400000">
            <a:off x="2646903" y="5028801"/>
            <a:ext cx="312400" cy="1663274"/>
          </a:xfrm>
          <a:prstGeom prst="leftBrace">
            <a:avLst>
              <a:gd name="adj1" fmla="val 10804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/>
          <p:nvPr/>
        </p:nvCxnSpPr>
        <p:spPr>
          <a:xfrm>
            <a:off x="3631433" y="5127346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985632" y="5019049"/>
            <a:ext cx="1231903" cy="239227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4595041" y="598879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4724400" y="5257800"/>
            <a:ext cx="0" cy="89865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左大括弧 38"/>
          <p:cNvSpPr/>
          <p:nvPr/>
        </p:nvSpPr>
        <p:spPr>
          <a:xfrm rot="5400000">
            <a:off x="3988570" y="5364414"/>
            <a:ext cx="312400" cy="1020060"/>
          </a:xfrm>
          <a:prstGeom prst="leftBrace">
            <a:avLst>
              <a:gd name="adj1" fmla="val 10804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34000" y="1427052"/>
                <a:ext cx="3265638" cy="499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梯度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l-GR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func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27052"/>
                <a:ext cx="3265638" cy="499560"/>
              </a:xfrm>
              <a:prstGeom prst="rect">
                <a:avLst/>
              </a:prstGeom>
              <a:blipFill>
                <a:blip r:embed="rId8"/>
                <a:stretch>
                  <a:fillRect l="-1493" b="-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括弧 38"/>
          <p:cNvSpPr/>
          <p:nvPr/>
        </p:nvSpPr>
        <p:spPr>
          <a:xfrm rot="5400000">
            <a:off x="5222318" y="5317796"/>
            <a:ext cx="319651" cy="1275312"/>
          </a:xfrm>
          <a:prstGeom prst="leftBrace">
            <a:avLst>
              <a:gd name="adj1" fmla="val 10804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1"/>
          <p:cNvCxnSpPr/>
          <p:nvPr/>
        </p:nvCxnSpPr>
        <p:spPr>
          <a:xfrm>
            <a:off x="6019800" y="5909367"/>
            <a:ext cx="0" cy="29054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69"/>
          <p:cNvSpPr/>
          <p:nvPr/>
        </p:nvSpPr>
        <p:spPr>
          <a:xfrm>
            <a:off x="5876499" y="6046204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23"/>
          <p:cNvCxnSpPr/>
          <p:nvPr/>
        </p:nvCxnSpPr>
        <p:spPr>
          <a:xfrm>
            <a:off x="4049079" y="4876008"/>
            <a:ext cx="1361121" cy="745651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8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25" grpId="0" animBg="1"/>
      <p:bldP spid="5" grpId="0" animBg="1"/>
      <p:bldP spid="31" grpId="0" animBg="1"/>
      <p:bldP spid="39" grpId="0" animBg="1"/>
      <p:bldP spid="23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" y="1334814"/>
            <a:ext cx="709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学习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损失函数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梯度下降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29760" y="2390323"/>
            <a:ext cx="534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Even alpha go using this approach.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19200" y="5763774"/>
            <a:ext cx="7089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 hope you are not too disappointed :p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2302695" y="2472739"/>
            <a:ext cx="768626" cy="3583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6562" name="Picture 2" descr="http://fsv.money01.com.tw/cmstatic/notes/capture/311299/201511041551317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21473"/>
            <a:ext cx="3418598" cy="206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內容版面配置區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747" y="3536459"/>
            <a:ext cx="3625903" cy="204756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4057" y="2995968"/>
            <a:ext cx="373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People image ……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26276" y="3019410"/>
            <a:ext cx="373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Actually …..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725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目标函数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梯度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1684304"/>
            <a:ext cx="5638800" cy="154935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3600" y="3463976"/>
            <a:ext cx="5498848" cy="26929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24642" y="227431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正则化而不包含偏置</a:t>
            </a:r>
          </a:p>
        </p:txBody>
      </p:sp>
    </p:spTree>
    <p:extLst>
      <p:ext uri="{BB962C8B-B14F-4D97-AF65-F5344CB8AC3E}">
        <p14:creationId xmlns:p14="http://schemas.microsoft.com/office/powerpoint/2010/main" val="23375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梯度链式法则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5924550" cy="4350194"/>
          </a:xfrm>
        </p:spPr>
      </p:pic>
    </p:spTree>
    <p:extLst>
      <p:ext uri="{BB962C8B-B14F-4D97-AF65-F5344CB8AC3E}">
        <p14:creationId xmlns:p14="http://schemas.microsoft.com/office/powerpoint/2010/main" val="30850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根据链式法则，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右边第一项为</a:t>
            </a:r>
            <a:r>
              <a:rPr lang="zh-CN" altLang="en-US" dirty="0"/>
              <a:t>目标函数关于第</a:t>
            </a:r>
            <a:r>
              <a:rPr lang="en-US" altLang="zh-CN" dirty="0"/>
              <a:t>l</a:t>
            </a:r>
            <a:r>
              <a:rPr lang="zh-CN" altLang="en-US" dirty="0"/>
              <a:t>层的神经元</a:t>
            </a:r>
            <a:r>
              <a:rPr lang="en-US" altLang="zh-CN" dirty="0" smtClean="0"/>
              <a:t>z</a:t>
            </a:r>
            <a:r>
              <a:rPr lang="en-US" altLang="zh-CN" baseline="30000" dirty="0" smtClean="0"/>
              <a:t>(l</a:t>
            </a:r>
            <a:r>
              <a:rPr lang="en-US" altLang="zh-CN" baseline="30000" dirty="0"/>
              <a:t>)</a:t>
            </a:r>
            <a:r>
              <a:rPr lang="en-US" altLang="zh-CN" dirty="0"/>
              <a:t> </a:t>
            </a:r>
            <a:r>
              <a:rPr lang="zh-CN" altLang="en-US" dirty="0"/>
              <a:t>的偏导数，我们</a:t>
            </a:r>
            <a:r>
              <a:rPr lang="zh-CN" altLang="en-US" dirty="0" smtClean="0"/>
              <a:t>称为</a:t>
            </a:r>
            <a:r>
              <a:rPr lang="zh-CN" altLang="en-US" dirty="0"/>
              <a:t>误差项</a:t>
            </a:r>
            <a:r>
              <a:rPr lang="en-US" altLang="zh-CN" dirty="0"/>
              <a:t>δ</a:t>
            </a:r>
            <a:r>
              <a:rPr lang="en-US" altLang="zh-CN" baseline="30000" dirty="0"/>
              <a:t> (l</a:t>
            </a:r>
            <a:r>
              <a:rPr lang="en-US" altLang="zh-CN" baseline="30000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误差项反映</a:t>
            </a:r>
            <a:r>
              <a:rPr lang="zh-CN" altLang="en-US" dirty="0"/>
              <a:t>了最终的输出对</a:t>
            </a:r>
            <a:r>
              <a:rPr lang="zh-CN" altLang="en-US" dirty="0" smtClean="0"/>
              <a:t>第</a:t>
            </a:r>
            <a:r>
              <a:rPr lang="en-US" altLang="zh-CN" dirty="0" smtClean="0"/>
              <a:t>l</a:t>
            </a:r>
            <a:r>
              <a:rPr lang="zh-CN" altLang="en-US" dirty="0"/>
              <a:t>层的神经元对最终误差的敏感程度。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2215398"/>
            <a:ext cx="7539839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误差项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根据链式法则，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2209800"/>
            <a:ext cx="6792272" cy="3549871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309866"/>
            <a:ext cx="4425463" cy="5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反向传播算法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676400"/>
            <a:ext cx="7303892" cy="3421297"/>
          </a:xfrm>
        </p:spPr>
      </p:pic>
    </p:spTree>
    <p:extLst>
      <p:ext uri="{BB962C8B-B14F-4D97-AF65-F5344CB8AC3E}">
        <p14:creationId xmlns:p14="http://schemas.microsoft.com/office/powerpoint/2010/main" val="16813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人工神经元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0" y="1828800"/>
            <a:ext cx="4990271" cy="3641725"/>
          </a:xfrm>
        </p:spPr>
      </p:pic>
    </p:spTree>
    <p:extLst>
      <p:ext uri="{BB962C8B-B14F-4D97-AF65-F5344CB8AC3E}">
        <p14:creationId xmlns:p14="http://schemas.microsoft.com/office/powerpoint/2010/main" val="18495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反向传播算法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3200" dirty="0" smtClean="0"/>
              <a:t>在计算出每一层的误差项之后，我们就可以得到每一层参数的梯度。</a:t>
            </a:r>
            <a:endParaRPr lang="en-US" altLang="zh-CN" dirty="0"/>
          </a:p>
          <a:p>
            <a:endParaRPr lang="zh-CN" altLang="en-US" sz="3200" dirty="0" smtClean="0"/>
          </a:p>
          <a:p>
            <a:r>
              <a:rPr lang="zh-CN" altLang="en-US" sz="3200" dirty="0" smtClean="0"/>
              <a:t>前馈神经网络的训练过程可以分为以下三步</a:t>
            </a:r>
          </a:p>
          <a:p>
            <a:pPr lvl="1"/>
            <a:r>
              <a:rPr lang="zh-CN" altLang="en-US" sz="2800" dirty="0" smtClean="0"/>
              <a:t>前馈计算每一层的状态和激活值，直到最后一层</a:t>
            </a:r>
          </a:p>
          <a:p>
            <a:pPr lvl="1"/>
            <a:r>
              <a:rPr lang="zh-CN" altLang="en-US" sz="2800" dirty="0" smtClean="0"/>
              <a:t>反向传播计算每一层的误差项；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计算每一层参数的偏导数，并更新参数。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08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梯度消失问题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在神经网络中误差反向传播的迭代公式为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9727" y="1898780"/>
            <a:ext cx="5241971" cy="856861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2997119"/>
            <a:ext cx="6173061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深层神经网络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6153647" cy="494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如何实现？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7391400" cy="518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started: 30 seconds to </a:t>
            </a:r>
            <a:r>
              <a:rPr lang="en-US" altLang="zh-CN" dirty="0" err="1"/>
              <a:t>Keras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from </a:t>
            </a:r>
            <a:r>
              <a:rPr lang="en-US" altLang="zh-CN" sz="1600" dirty="0" err="1">
                <a:latin typeface="Arial" panose="020B0604020202020204" pitchFamily="34" charset="0"/>
              </a:rPr>
              <a:t>keras.models</a:t>
            </a:r>
            <a:r>
              <a:rPr lang="en-US" altLang="zh-CN" sz="1600" dirty="0">
                <a:latin typeface="Arial" panose="020B0604020202020204" pitchFamily="34" charset="0"/>
              </a:rPr>
              <a:t> import Sequential</a:t>
            </a:r>
          </a:p>
          <a:p>
            <a:pPr marL="0" indent="0"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from </a:t>
            </a:r>
            <a:r>
              <a:rPr lang="en-US" altLang="zh-CN" sz="1600" dirty="0" err="1">
                <a:latin typeface="Arial" panose="020B0604020202020204" pitchFamily="34" charset="0"/>
              </a:rPr>
              <a:t>keras.layers</a:t>
            </a:r>
            <a:r>
              <a:rPr lang="en-US" altLang="zh-CN" sz="1600" dirty="0">
                <a:latin typeface="Arial" panose="020B0604020202020204" pitchFamily="34" charset="0"/>
              </a:rPr>
              <a:t> import Dense, Activation</a:t>
            </a:r>
          </a:p>
          <a:p>
            <a:pPr marL="0" indent="0"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from </a:t>
            </a:r>
            <a:r>
              <a:rPr lang="en-US" altLang="zh-CN" sz="1600" dirty="0" err="1">
                <a:latin typeface="Arial" panose="020B0604020202020204" pitchFamily="34" charset="0"/>
              </a:rPr>
              <a:t>keras.optimizers</a:t>
            </a:r>
            <a:r>
              <a:rPr lang="en-US" altLang="zh-CN" sz="1600" dirty="0">
                <a:latin typeface="Arial" panose="020B0604020202020204" pitchFamily="34" charset="0"/>
              </a:rPr>
              <a:t> import SGD</a:t>
            </a:r>
          </a:p>
          <a:p>
            <a:pPr marL="0" indent="0">
              <a:buNone/>
            </a:pPr>
            <a:endParaRPr lang="en-US" altLang="zh-CN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model = Sequential()</a:t>
            </a:r>
          </a:p>
          <a:p>
            <a:pPr marL="0" indent="0">
              <a:buNone/>
            </a:pPr>
            <a:r>
              <a:rPr lang="en-US" altLang="zh-CN" sz="1600" dirty="0" err="1">
                <a:latin typeface="Arial" panose="020B0604020202020204" pitchFamily="34" charset="0"/>
              </a:rPr>
              <a:t>model.add</a:t>
            </a:r>
            <a:r>
              <a:rPr lang="en-US" altLang="zh-CN" sz="1600" dirty="0">
                <a:latin typeface="Arial" panose="020B0604020202020204" pitchFamily="34" charset="0"/>
              </a:rPr>
              <a:t>(Dense(</a:t>
            </a:r>
            <a:r>
              <a:rPr lang="en-US" altLang="zh-CN" sz="1600" dirty="0" err="1">
                <a:latin typeface="Arial" panose="020B0604020202020204" pitchFamily="34" charset="0"/>
              </a:rPr>
              <a:t>output_dim</a:t>
            </a:r>
            <a:r>
              <a:rPr lang="en-US" altLang="zh-CN" sz="1600" dirty="0">
                <a:latin typeface="Arial" panose="020B0604020202020204" pitchFamily="34" charset="0"/>
              </a:rPr>
              <a:t>=64, </a:t>
            </a:r>
            <a:r>
              <a:rPr lang="en-US" altLang="zh-CN" sz="1600" dirty="0" err="1">
                <a:latin typeface="Arial" panose="020B0604020202020204" pitchFamily="34" charset="0"/>
              </a:rPr>
              <a:t>input_dim</a:t>
            </a:r>
            <a:r>
              <a:rPr lang="en-US" altLang="zh-CN" sz="1600" dirty="0">
                <a:latin typeface="Arial" panose="020B0604020202020204" pitchFamily="34" charset="0"/>
              </a:rPr>
              <a:t>=100))</a:t>
            </a:r>
          </a:p>
          <a:p>
            <a:pPr marL="0" indent="0">
              <a:buNone/>
            </a:pPr>
            <a:r>
              <a:rPr lang="en-US" altLang="zh-CN" sz="1600" dirty="0" err="1">
                <a:latin typeface="Arial" panose="020B0604020202020204" pitchFamily="34" charset="0"/>
              </a:rPr>
              <a:t>model.add</a:t>
            </a:r>
            <a:r>
              <a:rPr lang="en-US" altLang="zh-CN" sz="1600" dirty="0">
                <a:latin typeface="Arial" panose="020B0604020202020204" pitchFamily="34" charset="0"/>
              </a:rPr>
              <a:t>(Activation("</a:t>
            </a:r>
            <a:r>
              <a:rPr lang="en-US" altLang="zh-CN" sz="1600" dirty="0" err="1">
                <a:latin typeface="Arial" panose="020B0604020202020204" pitchFamily="34" charset="0"/>
              </a:rPr>
              <a:t>relu</a:t>
            </a:r>
            <a:r>
              <a:rPr lang="en-US" altLang="zh-CN" sz="1600" dirty="0">
                <a:latin typeface="Arial" panose="020B0604020202020204" pitchFamily="34" charset="0"/>
              </a:rPr>
              <a:t>"))</a:t>
            </a:r>
          </a:p>
          <a:p>
            <a:pPr marL="0" indent="0">
              <a:buNone/>
            </a:pPr>
            <a:r>
              <a:rPr lang="en-US" altLang="zh-CN" sz="1600" dirty="0" err="1">
                <a:latin typeface="Arial" panose="020B0604020202020204" pitchFamily="34" charset="0"/>
              </a:rPr>
              <a:t>model.add</a:t>
            </a:r>
            <a:r>
              <a:rPr lang="en-US" altLang="zh-CN" sz="1600" dirty="0">
                <a:latin typeface="Arial" panose="020B0604020202020204" pitchFamily="34" charset="0"/>
              </a:rPr>
              <a:t>(Dense(</a:t>
            </a:r>
            <a:r>
              <a:rPr lang="en-US" altLang="zh-CN" sz="1600" dirty="0" err="1">
                <a:latin typeface="Arial" panose="020B0604020202020204" pitchFamily="34" charset="0"/>
              </a:rPr>
              <a:t>output_dim</a:t>
            </a:r>
            <a:r>
              <a:rPr lang="en-US" altLang="zh-CN" sz="1600" dirty="0">
                <a:latin typeface="Arial" panose="020B0604020202020204" pitchFamily="34" charset="0"/>
              </a:rPr>
              <a:t>=10))</a:t>
            </a:r>
          </a:p>
          <a:p>
            <a:pPr marL="0" indent="0">
              <a:buNone/>
            </a:pPr>
            <a:r>
              <a:rPr lang="en-US" altLang="zh-CN" sz="1600" dirty="0" err="1">
                <a:latin typeface="Arial" panose="020B0604020202020204" pitchFamily="34" charset="0"/>
              </a:rPr>
              <a:t>model.add</a:t>
            </a:r>
            <a:r>
              <a:rPr lang="en-US" altLang="zh-CN" sz="1600" dirty="0">
                <a:latin typeface="Arial" panose="020B0604020202020204" pitchFamily="34" charset="0"/>
              </a:rPr>
              <a:t>(Activation("softmax"))</a:t>
            </a:r>
          </a:p>
          <a:p>
            <a:pPr marL="0" indent="0">
              <a:buNone/>
            </a:pPr>
            <a:endParaRPr lang="en-US" altLang="zh-CN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Arial" panose="020B0604020202020204" pitchFamily="34" charset="0"/>
              </a:rPr>
              <a:t>model.compile</a:t>
            </a:r>
            <a:r>
              <a:rPr lang="en-US" altLang="zh-CN" sz="1600" dirty="0">
                <a:latin typeface="Arial" panose="020B0604020202020204" pitchFamily="34" charset="0"/>
              </a:rPr>
              <a:t>(loss='</a:t>
            </a:r>
            <a:r>
              <a:rPr lang="en-US" altLang="zh-CN" sz="1600" dirty="0" err="1">
                <a:latin typeface="Arial" panose="020B0604020202020204" pitchFamily="34" charset="0"/>
              </a:rPr>
              <a:t>categorical_crossentropy</a:t>
            </a:r>
            <a:r>
              <a:rPr lang="en-US" altLang="zh-CN" sz="1600" dirty="0">
                <a:latin typeface="Arial" panose="020B0604020202020204" pitchFamily="34" charset="0"/>
              </a:rPr>
              <a:t>', </a:t>
            </a:r>
          </a:p>
          <a:p>
            <a:pPr marL="0" indent="0"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</a:t>
            </a:r>
            <a:r>
              <a:rPr lang="en-US" altLang="zh-CN" sz="1600" dirty="0" smtClean="0">
                <a:latin typeface="Arial" panose="020B0604020202020204" pitchFamily="34" charset="0"/>
              </a:rPr>
              <a:t> optimizer</a:t>
            </a:r>
            <a:r>
              <a:rPr lang="en-US" altLang="zh-CN" sz="1600" dirty="0">
                <a:latin typeface="Arial" panose="020B0604020202020204" pitchFamily="34" charset="0"/>
              </a:rPr>
              <a:t>='</a:t>
            </a:r>
            <a:r>
              <a:rPr lang="en-US" altLang="zh-CN" sz="1600" dirty="0" err="1">
                <a:latin typeface="Arial" panose="020B0604020202020204" pitchFamily="34" charset="0"/>
              </a:rPr>
              <a:t>sgd</a:t>
            </a:r>
            <a:r>
              <a:rPr lang="en-US" altLang="zh-CN" sz="1600" dirty="0">
                <a:latin typeface="Arial" panose="020B0604020202020204" pitchFamily="34" charset="0"/>
              </a:rPr>
              <a:t>', metrics=['accuracy'])</a:t>
            </a:r>
          </a:p>
          <a:p>
            <a:pPr marL="0" indent="0">
              <a:buNone/>
            </a:pPr>
            <a:endParaRPr lang="en-US" altLang="zh-CN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Arial" panose="020B0604020202020204" pitchFamily="34" charset="0"/>
              </a:rPr>
              <a:t>model.fit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X_train</a:t>
            </a:r>
            <a:r>
              <a:rPr lang="en-US" altLang="zh-CN" sz="1600" dirty="0">
                <a:latin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</a:rPr>
              <a:t>Y_train</a:t>
            </a:r>
            <a:r>
              <a:rPr lang="en-US" altLang="zh-CN" sz="1600" dirty="0">
                <a:latin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</a:rPr>
              <a:t>nb_epoch</a:t>
            </a:r>
            <a:r>
              <a:rPr lang="en-US" altLang="zh-CN" sz="1600" dirty="0">
                <a:latin typeface="Arial" panose="020B0604020202020204" pitchFamily="34" charset="0"/>
              </a:rPr>
              <a:t>=5, </a:t>
            </a:r>
            <a:r>
              <a:rPr lang="en-US" altLang="zh-CN" sz="1600" dirty="0" err="1">
                <a:latin typeface="Arial" panose="020B0604020202020204" pitchFamily="34" charset="0"/>
              </a:rPr>
              <a:t>batch_size</a:t>
            </a:r>
            <a:r>
              <a:rPr lang="en-US" altLang="zh-CN" sz="1600" dirty="0">
                <a:latin typeface="Arial" panose="020B0604020202020204" pitchFamily="34" charset="0"/>
              </a:rPr>
              <a:t>=32)</a:t>
            </a:r>
          </a:p>
          <a:p>
            <a:pPr marL="0" indent="0">
              <a:buNone/>
            </a:pPr>
            <a:endParaRPr lang="en-US" altLang="zh-CN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loss = </a:t>
            </a:r>
            <a:r>
              <a:rPr lang="en-US" altLang="zh-CN" sz="1600" dirty="0" err="1">
                <a:latin typeface="Arial" panose="020B0604020202020204" pitchFamily="34" charset="0"/>
              </a:rPr>
              <a:t>model.evaluate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X_test</a:t>
            </a:r>
            <a:r>
              <a:rPr lang="en-US" altLang="zh-CN" sz="1600" dirty="0">
                <a:latin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</a:rPr>
              <a:t>Y_test</a:t>
            </a:r>
            <a:r>
              <a:rPr lang="en-US" altLang="zh-CN" sz="1600" dirty="0">
                <a:latin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</a:rPr>
              <a:t>batch_size</a:t>
            </a:r>
            <a:r>
              <a:rPr lang="en-US" altLang="zh-CN" sz="1600" dirty="0">
                <a:latin typeface="Arial" panose="020B0604020202020204" pitchFamily="34" charset="0"/>
              </a:rPr>
              <a:t>=32</a:t>
            </a:r>
            <a:r>
              <a:rPr lang="en-US" altLang="zh-CN" sz="1600" dirty="0" smtClean="0">
                <a:latin typeface="Arial" panose="020B0604020202020204" pitchFamily="34" charset="0"/>
              </a:rPr>
              <a:t>)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常用的深度学习框架</a:t>
            </a:r>
            <a:endParaRPr lang="zh-TW" altLang="en-US" dirty="0"/>
          </a:p>
        </p:txBody>
      </p:sp>
      <p:pic>
        <p:nvPicPr>
          <p:cNvPr id="5" name="Picture 6" descr="http://cdn.geekwire.com/wp-content/uploads/2015/11/google-Tensor-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25210"/>
            <a:ext cx="1618734" cy="131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deeplearning.net/software/theano/_static/theano_logo_allblue_200x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87457"/>
            <a:ext cx="2086343" cy="47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keras.io/img/keras-logo-smal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21392"/>
            <a:ext cx="1072696" cy="10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6934200" y="2579968"/>
            <a:ext cx="1114192" cy="37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keras</a:t>
            </a:r>
            <a:endParaRPr lang="zh-TW" altLang="en-US" sz="2400" dirty="0"/>
          </a:p>
        </p:txBody>
      </p:sp>
      <p:sp>
        <p:nvSpPr>
          <p:cNvPr id="20" name="右大括弧 19"/>
          <p:cNvSpPr/>
          <p:nvPr/>
        </p:nvSpPr>
        <p:spPr>
          <a:xfrm>
            <a:off x="4101867" y="1646499"/>
            <a:ext cx="588208" cy="194183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607575" y="2438498"/>
            <a:ext cx="94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</a:t>
            </a:r>
            <a:endParaRPr lang="zh-TW" altLang="en-US" sz="24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1" y="4724400"/>
            <a:ext cx="2438400" cy="626629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838200" y="2769016"/>
            <a:ext cx="2162542" cy="117096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90600" y="2578905"/>
            <a:ext cx="1828800" cy="147834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384337" y="4572000"/>
            <a:ext cx="4073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简易和快速的原型</a:t>
            </a:r>
            <a:r>
              <a:rPr lang="zh-CN" altLang="en-US" sz="2400" dirty="0" smtClean="0">
                <a:latin typeface="+mn-ea"/>
              </a:rPr>
              <a:t>设计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>
                <a:latin typeface="+mn-ea"/>
              </a:rPr>
              <a:t>自动梯度计算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>
                <a:latin typeface="+mn-ea"/>
              </a:rPr>
              <a:t>无缝</a:t>
            </a:r>
            <a:r>
              <a:rPr lang="en-US" altLang="zh-CN" sz="2400" dirty="0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GPU</a:t>
            </a:r>
            <a:r>
              <a:rPr lang="zh-CN" altLang="en-US" sz="2400" dirty="0">
                <a:latin typeface="+mn-ea"/>
              </a:rPr>
              <a:t>切换</a:t>
            </a:r>
          </a:p>
        </p:txBody>
      </p:sp>
    </p:spTree>
    <p:extLst>
      <p:ext uri="{BB962C8B-B14F-4D97-AF65-F5344CB8AC3E}">
        <p14:creationId xmlns:p14="http://schemas.microsoft.com/office/powerpoint/2010/main" val="218901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 animBg="1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901148" y="545557"/>
          <a:ext cx="6511705" cy="3504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深度学习的三个步骤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2400" y="3276600"/>
            <a:ext cx="4621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Deep Learning is so simple ……</a:t>
            </a:r>
            <a:endParaRPr lang="zh-TW" altLang="en-US" sz="2800" dirty="0"/>
          </a:p>
        </p:txBody>
      </p:sp>
      <p:pic>
        <p:nvPicPr>
          <p:cNvPr id="9" name="Picture 2" descr="http://cdc.tencent.com/wp-content/uploads/2011/03/banner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3832950"/>
            <a:ext cx="6868678" cy="243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3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2800" y="403860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https://nndl.github.io/</a:t>
            </a:r>
          </a:p>
        </p:txBody>
      </p:sp>
    </p:spTree>
    <p:extLst>
      <p:ext uri="{BB962C8B-B14F-4D97-AF65-F5344CB8AC3E}">
        <p14:creationId xmlns:p14="http://schemas.microsoft.com/office/powerpoint/2010/main" val="178499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人工神经网络主要由大量的神经元以及它们之间的有向连接构成。因此</a:t>
            </a:r>
            <a:r>
              <a:rPr lang="zh-CN" altLang="en-US" dirty="0" smtClean="0"/>
              <a:t>考虑</a:t>
            </a:r>
            <a:r>
              <a:rPr lang="zh-CN" altLang="en-US" dirty="0"/>
              <a:t>三方面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神经元</a:t>
            </a:r>
            <a:r>
              <a:rPr lang="zh-CN" altLang="en-US" dirty="0"/>
              <a:t>的激活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</a:t>
            </a:r>
            <a:r>
              <a:rPr lang="zh-CN" altLang="en-US" dirty="0"/>
              <a:t>是指神经元输入到输出之间的映射关系，一般</a:t>
            </a:r>
            <a:r>
              <a:rPr lang="zh-CN" altLang="en-US" dirty="0" smtClean="0"/>
              <a:t>为非线性</a:t>
            </a:r>
            <a:r>
              <a:rPr lang="zh-CN" altLang="en-US" dirty="0"/>
              <a:t>函数。</a:t>
            </a:r>
          </a:p>
          <a:p>
            <a:r>
              <a:rPr lang="zh-CN" altLang="en-US" dirty="0" smtClean="0"/>
              <a:t>网络</a:t>
            </a:r>
            <a:r>
              <a:rPr lang="zh-CN" altLang="en-US" dirty="0"/>
              <a:t>的</a:t>
            </a:r>
            <a:r>
              <a:rPr lang="zh-CN" altLang="en-US" dirty="0" smtClean="0"/>
              <a:t>拓扑结构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</a:t>
            </a:r>
            <a:r>
              <a:rPr lang="zh-CN" altLang="en-US" dirty="0"/>
              <a:t>神经元之间的连接关系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 smtClean="0"/>
              <a:t>学习算法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训练数据来学习神经网络的参数。</a:t>
            </a:r>
          </a:p>
        </p:txBody>
      </p:sp>
    </p:spTree>
    <p:extLst>
      <p:ext uri="{BB962C8B-B14F-4D97-AF65-F5344CB8AC3E}">
        <p14:creationId xmlns:p14="http://schemas.microsoft.com/office/powerpoint/2010/main" val="14968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mtClean="0"/>
              <a:t>人工神经网络由神经元模型构成，这种由许多神经元组成的信息处理网络具有并行分布结构。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124200"/>
            <a:ext cx="876437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深度学习与神经网络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如果解决贡献度分配问题？</a:t>
            </a:r>
            <a:endParaRPr lang="en-US" altLang="zh-CN" dirty="0"/>
          </a:p>
          <a:p>
            <a:r>
              <a:rPr lang="zh-CN" altLang="en-US" dirty="0" smtClean="0"/>
              <a:t>神经网络！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深度学习天然不是神经网络，但神经网络天然是深度学习！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8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深层神经网络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mtClean="0"/>
              <a:t>难点</a:t>
            </a:r>
            <a:endParaRPr lang="en-US" altLang="zh-CN" smtClean="0"/>
          </a:p>
          <a:p>
            <a:pPr lvl="1"/>
            <a:r>
              <a:rPr lang="zh-CN" altLang="en-US" smtClean="0"/>
              <a:t>参数过多，影响训练</a:t>
            </a:r>
          </a:p>
          <a:p>
            <a:pPr lvl="1"/>
            <a:r>
              <a:rPr lang="zh-CN" altLang="en-US" smtClean="0"/>
              <a:t>非凸优化问题：即存在局部最优而非全局最优解，影响迭代</a:t>
            </a:r>
          </a:p>
          <a:p>
            <a:pPr lvl="1"/>
            <a:r>
              <a:rPr lang="zh-CN" altLang="en-US" smtClean="0"/>
              <a:t>下层参数比较难调</a:t>
            </a:r>
          </a:p>
          <a:p>
            <a:pPr lvl="1"/>
            <a:r>
              <a:rPr lang="zh-CN" altLang="en-US" smtClean="0"/>
              <a:t>参数解释起来比较困难</a:t>
            </a:r>
          </a:p>
          <a:p>
            <a:r>
              <a:rPr lang="zh-CN" altLang="en-US" smtClean="0"/>
              <a:t>需求</a:t>
            </a:r>
          </a:p>
          <a:p>
            <a:pPr lvl="1"/>
            <a:r>
              <a:rPr lang="zh-CN" altLang="en-US" smtClean="0"/>
              <a:t>计算资源要大</a:t>
            </a:r>
          </a:p>
          <a:p>
            <a:pPr lvl="1"/>
            <a:r>
              <a:rPr lang="zh-CN" altLang="en-US" smtClean="0"/>
              <a:t>数据要多</a:t>
            </a:r>
          </a:p>
          <a:p>
            <a:pPr lvl="1"/>
            <a:r>
              <a:rPr lang="zh-CN" altLang="en-US" smtClean="0"/>
              <a:t>算法效率要好：即收敛快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0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神经网络历史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第一阶段：模型提出 </a:t>
            </a:r>
            <a:r>
              <a:rPr lang="en-US" altLang="zh-CN" dirty="0" smtClean="0">
                <a:solidFill>
                  <a:schemeClr val="accent2"/>
                </a:solidFill>
              </a:rPr>
              <a:t>1943</a:t>
            </a:r>
            <a:r>
              <a:rPr lang="zh-CN" altLang="en-US" dirty="0"/>
              <a:t>年～</a:t>
            </a:r>
            <a:r>
              <a:rPr lang="en-US" altLang="zh-CN" dirty="0">
                <a:solidFill>
                  <a:schemeClr val="accent2"/>
                </a:solidFill>
              </a:rPr>
              <a:t>1969</a:t>
            </a:r>
            <a:r>
              <a:rPr lang="zh-CN" altLang="en-US" dirty="0" smtClean="0">
                <a:solidFill>
                  <a:schemeClr val="accent2"/>
                </a:solidFill>
              </a:rPr>
              <a:t>年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/>
            <a:r>
              <a:rPr lang="en-US" altLang="zh-CN" dirty="0"/>
              <a:t>1943</a:t>
            </a:r>
            <a:r>
              <a:rPr lang="zh-CN" altLang="en-US" dirty="0"/>
              <a:t>年，心理学家</a:t>
            </a:r>
            <a:r>
              <a:rPr lang="en-US" altLang="zh-CN" dirty="0"/>
              <a:t>Warren McCulloch</a:t>
            </a:r>
            <a:r>
              <a:rPr lang="zh-CN" altLang="en-US" dirty="0"/>
              <a:t>和数学家</a:t>
            </a:r>
            <a:r>
              <a:rPr lang="en-US" altLang="zh-CN" dirty="0"/>
              <a:t>Walter Pitts</a:t>
            </a:r>
            <a:r>
              <a:rPr lang="zh-CN" altLang="en-US" dirty="0"/>
              <a:t>和最早</a:t>
            </a:r>
            <a:r>
              <a:rPr lang="zh-CN" altLang="en-US" dirty="0" smtClean="0"/>
              <a:t>描述</a:t>
            </a:r>
            <a:r>
              <a:rPr lang="zh-CN" altLang="en-US" dirty="0"/>
              <a:t>了一种理想化的人工神经网络，并构建了一种基于简单逻辑运算的计算</a:t>
            </a:r>
            <a:r>
              <a:rPr lang="zh-CN" altLang="en-US" dirty="0" smtClean="0"/>
              <a:t>机制</a:t>
            </a:r>
            <a:r>
              <a:rPr lang="zh-CN" altLang="en-US" dirty="0"/>
              <a:t>，</a:t>
            </a:r>
            <a:r>
              <a:rPr lang="zh-CN" altLang="en-US" dirty="0" smtClean="0"/>
              <a:t>称为</a:t>
            </a:r>
            <a:r>
              <a:rPr lang="en-US" altLang="zh-CN" dirty="0"/>
              <a:t>MP</a:t>
            </a:r>
            <a:r>
              <a:rPr lang="zh-CN" altLang="en-US" dirty="0" smtClean="0"/>
              <a:t>模型。</a:t>
            </a:r>
            <a:endParaRPr lang="en-US" altLang="zh-CN" dirty="0" smtClean="0"/>
          </a:p>
          <a:p>
            <a:pPr lvl="1"/>
            <a:r>
              <a:rPr lang="zh-CN" altLang="en-US" dirty="0"/>
              <a:t>阿兰</a:t>
            </a:r>
            <a:r>
              <a:rPr lang="en-US" altLang="zh-CN" dirty="0"/>
              <a:t>·</a:t>
            </a:r>
            <a:r>
              <a:rPr lang="zh-CN" altLang="en-US" dirty="0"/>
              <a:t>图灵在</a:t>
            </a:r>
            <a:r>
              <a:rPr lang="en-US" altLang="zh-CN" dirty="0"/>
              <a:t>1948</a:t>
            </a:r>
            <a:r>
              <a:rPr lang="zh-CN" altLang="en-US" dirty="0"/>
              <a:t>年的论文中描述了一种“</a:t>
            </a:r>
            <a:r>
              <a:rPr lang="en-US" altLang="zh-CN" dirty="0"/>
              <a:t>B</a:t>
            </a:r>
            <a:r>
              <a:rPr lang="zh-CN" altLang="en-US" dirty="0"/>
              <a:t>型图灵机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lvl="1"/>
            <a:r>
              <a:rPr lang="en-US" altLang="zh-CN" dirty="0"/>
              <a:t>Rosenblatt [1958]</a:t>
            </a:r>
            <a:r>
              <a:rPr lang="zh-CN" altLang="en-US" dirty="0"/>
              <a:t>最早提出可以模拟人类感知能力的神经网络模型，并</a:t>
            </a:r>
            <a:r>
              <a:rPr lang="zh-CN" altLang="en-US" dirty="0" smtClean="0"/>
              <a:t>称之为</a:t>
            </a:r>
            <a:r>
              <a:rPr lang="zh-CN" altLang="en-US" dirty="0"/>
              <a:t>感知器（</a:t>
            </a:r>
            <a:r>
              <a:rPr lang="en-US" altLang="zh-CN" dirty="0"/>
              <a:t>Perceptron</a:t>
            </a:r>
            <a:r>
              <a:rPr lang="zh-CN" altLang="en-US" dirty="0" smtClean="0"/>
              <a:t>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01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第二阶段：冰河期 </a:t>
            </a:r>
            <a:r>
              <a:rPr lang="en-US" altLang="zh-CN" dirty="0" smtClean="0">
                <a:solidFill>
                  <a:schemeClr val="accent2"/>
                </a:solidFill>
              </a:rPr>
              <a:t>1969</a:t>
            </a:r>
            <a:r>
              <a:rPr lang="zh-CN" altLang="en-US" dirty="0">
                <a:solidFill>
                  <a:schemeClr val="accent2"/>
                </a:solidFill>
              </a:rPr>
              <a:t>年～</a:t>
            </a:r>
            <a:r>
              <a:rPr lang="en-US" altLang="zh-CN" dirty="0">
                <a:solidFill>
                  <a:schemeClr val="accent2"/>
                </a:solidFill>
              </a:rPr>
              <a:t>1983</a:t>
            </a:r>
            <a:r>
              <a:rPr lang="zh-CN" altLang="en-US" dirty="0" smtClean="0">
                <a:solidFill>
                  <a:schemeClr val="accent2"/>
                </a:solidFill>
              </a:rPr>
              <a:t>年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2"/>
                </a:solidFill>
              </a:rPr>
              <a:t>神经网络</a:t>
            </a:r>
            <a:r>
              <a:rPr lang="zh-CN" altLang="en-US" dirty="0">
                <a:solidFill>
                  <a:schemeClr val="accent2"/>
                </a:solidFill>
              </a:rPr>
              <a:t>发展的第一个低谷期。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/>
              <a:t>1969</a:t>
            </a:r>
            <a:r>
              <a:rPr lang="zh-CN" altLang="en-US" dirty="0"/>
              <a:t>年，</a:t>
            </a:r>
            <a:r>
              <a:rPr lang="en-US" altLang="zh-CN" dirty="0"/>
              <a:t>Marvin Minsky</a:t>
            </a:r>
            <a:r>
              <a:rPr lang="zh-CN" altLang="en-US" dirty="0"/>
              <a:t>出版</a:t>
            </a:r>
            <a:r>
              <a:rPr lang="en-US" altLang="zh-CN" dirty="0"/>
              <a:t>《</a:t>
            </a:r>
            <a:r>
              <a:rPr lang="zh-CN" altLang="en-US" dirty="0"/>
              <a:t>感知机</a:t>
            </a:r>
            <a:r>
              <a:rPr lang="en-US" altLang="zh-CN" dirty="0"/>
              <a:t>》</a:t>
            </a:r>
            <a:r>
              <a:rPr lang="zh-CN" altLang="en-US" dirty="0"/>
              <a:t>一书</a:t>
            </a:r>
            <a:endParaRPr lang="en-US" altLang="zh-CN" dirty="0"/>
          </a:p>
          <a:p>
            <a:pPr lvl="1"/>
            <a:r>
              <a:rPr lang="en-US" altLang="zh-CN" dirty="0"/>
              <a:t>1974</a:t>
            </a:r>
            <a:r>
              <a:rPr lang="zh-CN" altLang="en-US" dirty="0"/>
              <a:t>年，哈佛大学的</a:t>
            </a:r>
            <a:r>
              <a:rPr lang="en-US" altLang="zh-CN" dirty="0"/>
              <a:t>Paul </a:t>
            </a:r>
            <a:r>
              <a:rPr lang="en-US" altLang="zh-CN" dirty="0" err="1"/>
              <a:t>Webos</a:t>
            </a:r>
            <a:r>
              <a:rPr lang="zh-CN" altLang="en-US" dirty="0"/>
              <a:t>发明反向传播算法，但当时未受到应有的重视。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6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qxp">
      <a:majorFont>
        <a:latin typeface="Helvetica"/>
        <a:ea typeface="微软雅黑"/>
        <a:cs typeface=""/>
      </a:majorFont>
      <a:minorFont>
        <a:latin typeface="Helvetica"/>
        <a:ea typeface="华文楷体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17612</TotalTime>
  <Words>1254</Words>
  <Application>Microsoft Office PowerPoint</Application>
  <PresentationFormat>全屏显示(4:3)</PresentationFormat>
  <Paragraphs>230</Paragraphs>
  <Slides>37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新細明體</vt:lpstr>
      <vt:lpstr>华文楷体</vt:lpstr>
      <vt:lpstr>华文细黑</vt:lpstr>
      <vt:lpstr>宋体</vt:lpstr>
      <vt:lpstr>微软雅黑</vt:lpstr>
      <vt:lpstr>Arial</vt:lpstr>
      <vt:lpstr>Calibri</vt:lpstr>
      <vt:lpstr>Cambria</vt:lpstr>
      <vt:lpstr>Cambria Math</vt:lpstr>
      <vt:lpstr>Helvetica</vt:lpstr>
      <vt:lpstr>Wingdings</vt:lpstr>
      <vt:lpstr>Wingdings 3</vt:lpstr>
      <vt:lpstr>Origin</vt:lpstr>
      <vt:lpstr>方程式</vt:lpstr>
      <vt:lpstr>机器学习概述</vt:lpstr>
      <vt:lpstr>生物神经元</vt:lpstr>
      <vt:lpstr>人工神经元</vt:lpstr>
      <vt:lpstr>人工神经网络</vt:lpstr>
      <vt:lpstr>人工神经网络</vt:lpstr>
      <vt:lpstr>深度学习与神经网络</vt:lpstr>
      <vt:lpstr>深层神经网络</vt:lpstr>
      <vt:lpstr>神经网络历史</vt:lpstr>
      <vt:lpstr>神经网络历史</vt:lpstr>
      <vt:lpstr>神经网络历史</vt:lpstr>
      <vt:lpstr>神经网络历史</vt:lpstr>
      <vt:lpstr>深度学习革命</vt:lpstr>
      <vt:lpstr>学术机构</vt:lpstr>
      <vt:lpstr>前馈神经网络</vt:lpstr>
      <vt:lpstr>激活函数</vt:lpstr>
      <vt:lpstr>激活函数</vt:lpstr>
      <vt:lpstr>常见激活函数及其导数</vt:lpstr>
      <vt:lpstr>网络结构</vt:lpstr>
      <vt:lpstr>前馈网络</vt:lpstr>
      <vt:lpstr>前馈网络</vt:lpstr>
      <vt:lpstr>前馈计算</vt:lpstr>
      <vt:lpstr>应用到机器学习</vt:lpstr>
      <vt:lpstr>梯度下降</vt:lpstr>
      <vt:lpstr>梯度下降</vt:lpstr>
      <vt:lpstr>反向传播算法</vt:lpstr>
      <vt:lpstr>梯度链式法则</vt:lpstr>
      <vt:lpstr>反向传播算法</vt:lpstr>
      <vt:lpstr>误差项</vt:lpstr>
      <vt:lpstr>反向传播算法</vt:lpstr>
      <vt:lpstr>反向传播算法</vt:lpstr>
      <vt:lpstr>梯度消失问题</vt:lpstr>
      <vt:lpstr>深层神经网络</vt:lpstr>
      <vt:lpstr>如何实现？</vt:lpstr>
      <vt:lpstr>Getting started: 30 seconds to Keras</vt:lpstr>
      <vt:lpstr>常用的深度学习框架</vt:lpstr>
      <vt:lpstr>深度学习的三个步骤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Qiu Xipeng</cp:lastModifiedBy>
  <cp:revision>1737</cp:revision>
  <dcterms:created xsi:type="dcterms:W3CDTF">2009-03-19T21:17:53Z</dcterms:created>
  <dcterms:modified xsi:type="dcterms:W3CDTF">2018-07-02T07:17:37Z</dcterms:modified>
</cp:coreProperties>
</file>