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9"/>
  </p:notesMasterIdLst>
  <p:sldIdLst>
    <p:sldId id="256" r:id="rId2"/>
    <p:sldId id="448" r:id="rId3"/>
    <p:sldId id="449" r:id="rId4"/>
    <p:sldId id="450" r:id="rId5"/>
    <p:sldId id="451" r:id="rId6"/>
    <p:sldId id="452" r:id="rId7"/>
    <p:sldId id="453" r:id="rId8"/>
    <p:sldId id="454" r:id="rId9"/>
    <p:sldId id="455" r:id="rId10"/>
    <p:sldId id="456" r:id="rId11"/>
    <p:sldId id="457" r:id="rId12"/>
    <p:sldId id="458" r:id="rId13"/>
    <p:sldId id="459" r:id="rId14"/>
    <p:sldId id="460" r:id="rId15"/>
    <p:sldId id="461" r:id="rId16"/>
    <p:sldId id="462" r:id="rId17"/>
    <p:sldId id="463" r:id="rId18"/>
    <p:sldId id="464" r:id="rId19"/>
    <p:sldId id="465" r:id="rId20"/>
    <p:sldId id="466" r:id="rId21"/>
    <p:sldId id="467" r:id="rId22"/>
    <p:sldId id="468" r:id="rId23"/>
    <p:sldId id="469" r:id="rId24"/>
    <p:sldId id="470" r:id="rId25"/>
    <p:sldId id="471" r:id="rId26"/>
    <p:sldId id="472" r:id="rId27"/>
    <p:sldId id="473" r:id="rId28"/>
    <p:sldId id="474" r:id="rId29"/>
    <p:sldId id="475" r:id="rId30"/>
    <p:sldId id="476" r:id="rId31"/>
    <p:sldId id="477" r:id="rId32"/>
    <p:sldId id="478" r:id="rId33"/>
    <p:sldId id="479" r:id="rId34"/>
    <p:sldId id="480" r:id="rId35"/>
    <p:sldId id="481" r:id="rId36"/>
    <p:sldId id="482" r:id="rId37"/>
    <p:sldId id="447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默认节" id="{F7C6C2FB-27F1-4C54-84AD-CB6625FEB4C3}">
          <p14:sldIdLst>
            <p14:sldId id="256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19" autoAdjust="0"/>
    <p:restoredTop sz="79006" autoAdjust="0"/>
  </p:normalViewPr>
  <p:slideViewPr>
    <p:cSldViewPr>
      <p:cViewPr varScale="1">
        <p:scale>
          <a:sx n="67" d="100"/>
          <a:sy n="67" d="100"/>
        </p:scale>
        <p:origin x="1677" y="41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83E5292-C197-4B29-8ABD-C7AEB5E0B154}" type="datetimeFigureOut">
              <a:rPr lang="en-US" altLang="zh-CN"/>
              <a:pPr>
                <a:defRPr/>
              </a:pPr>
              <a:t>7/2/2018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4C119E0-CEE4-4FF8-83B2-DC856A2C17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48963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9393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7572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English is successful,</a:t>
            </a:r>
            <a:r>
              <a:rPr lang="en-US" altLang="zh-TW" baseline="0" dirty="0"/>
              <a:t> ASRU’15 better than HMM + </a:t>
            </a:r>
            <a:r>
              <a:rPr lang="en-US" altLang="zh-TW" baseline="0" dirty="0" smtClean="0"/>
              <a:t>N-gram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Add an extra symbol “</a:t>
            </a:r>
            <a:r>
              <a:rPr lang="el-GR" altLang="zh-TW" sz="1200" dirty="0" smtClean="0"/>
              <a:t>φ</a:t>
            </a:r>
            <a:r>
              <a:rPr lang="en-US" altLang="zh-TW" sz="1200" dirty="0" smtClean="0"/>
              <a:t>” representing “null”</a:t>
            </a:r>
            <a:endParaRPr lang="zh-TW" altLang="en-US" sz="1200" baseline="30000" dirty="0" smtClean="0"/>
          </a:p>
          <a:p>
            <a:endParaRPr lang="en-US" altLang="zh-TW" baseline="0" dirty="0"/>
          </a:p>
          <a:p>
            <a:endParaRPr lang="en-US" altLang="zh-TW" baseline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8841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中翻英 英翻中 沒有哪一個一定比較長或比較短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4208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of these is a real tweet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9831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749300" y="2438402"/>
            <a:ext cx="7315200" cy="1956197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>
            <a:off x="228600" y="673895"/>
            <a:ext cx="5410200" cy="719623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3600" smtClean="0">
              <a:solidFill>
                <a:srgbClr val="FFFFFF"/>
              </a:solidFill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749300" y="2438402"/>
            <a:ext cx="228600" cy="1956197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</a:endParaRPr>
          </a:p>
        </p:txBody>
      </p:sp>
      <p:sp>
        <p:nvSpPr>
          <p:cNvPr id="7" name="Rectangle 15"/>
          <p:cNvSpPr/>
          <p:nvPr/>
        </p:nvSpPr>
        <p:spPr>
          <a:xfrm>
            <a:off x="269854" y="665099"/>
            <a:ext cx="140865" cy="73123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063625" y="2676526"/>
            <a:ext cx="6858000" cy="1514475"/>
          </a:xfr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22254" y="726666"/>
            <a:ext cx="5140347" cy="568735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2209801" y="4800600"/>
            <a:ext cx="5053013" cy="16002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6728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749300" y="2438402"/>
            <a:ext cx="7315200" cy="1956197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749300" y="2438402"/>
            <a:ext cx="228600" cy="1956197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063625" y="2676526"/>
            <a:ext cx="6858000" cy="1514475"/>
          </a:xfrm>
        </p:spPr>
        <p:txBody>
          <a:bodyPr anchor="ctr"/>
          <a:lstStyle>
            <a:lvl1pPr algn="ctr"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082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>
              <a:defRPr sz="2400"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>
              <a:defRPr sz="2400"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>
              <a:defRPr sz="1800"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>
              <a:defRPr sz="1600"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955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258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187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Text_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724400" cy="493776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5334000" y="1219200"/>
            <a:ext cx="0" cy="4937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019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2683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657600" y="3048002"/>
            <a:ext cx="228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谢  谢</a:t>
            </a:r>
            <a:endParaRPr lang="en-US" altLang="zh-CN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8082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032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Straight Connector 27"/>
          <p:cNvSpPr>
            <a:spLocks noChangeShapeType="1"/>
          </p:cNvSpPr>
          <p:nvPr userDrawn="1"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>
              <a:latin typeface="+mn-ea"/>
              <a:ea typeface="+mn-ea"/>
            </a:endParaRPr>
          </a:p>
        </p:txBody>
      </p:sp>
      <p:sp>
        <p:nvSpPr>
          <p:cNvPr id="16" name="Footer Placeholder 2"/>
          <p:cNvSpPr txBox="1">
            <a:spLocks/>
          </p:cNvSpPr>
          <p:nvPr userDrawn="1"/>
        </p:nvSpPr>
        <p:spPr>
          <a:xfrm>
            <a:off x="3048000" y="6362436"/>
            <a:ext cx="2971800" cy="365125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2"/>
                </a:solidFill>
                <a:latin typeface="Cambria" panose="020405030504060302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zh-CN" sz="1400" dirty="0" smtClean="0">
                <a:latin typeface="+mn-ea"/>
                <a:ea typeface="+mn-ea"/>
              </a:rPr>
              <a:t>《</a:t>
            </a:r>
            <a:r>
              <a:rPr lang="zh-CN" altLang="en-US" sz="1400" dirty="0" smtClean="0">
                <a:latin typeface="+mn-ea"/>
                <a:ea typeface="+mn-ea"/>
              </a:rPr>
              <a:t>神经网络与深度学习</a:t>
            </a:r>
            <a:r>
              <a:rPr lang="en-US" altLang="zh-CN" sz="1400" dirty="0" smtClean="0">
                <a:latin typeface="+mn-ea"/>
                <a:ea typeface="+mn-ea"/>
              </a:rPr>
              <a:t>》</a:t>
            </a:r>
            <a:endParaRPr lang="zh-CN" altLang="zh-CN" sz="1400" dirty="0">
              <a:latin typeface="+mn-ea"/>
              <a:ea typeface="+mn-ea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8229600" y="6362436"/>
            <a:ext cx="3754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fld id="{7A0AC270-0923-4589-A51D-6091E7C5371F}" type="slidenum">
              <a:rPr lang="zh-CN" altLang="en-US" sz="1400" kern="1200" smtClean="0">
                <a:solidFill>
                  <a:schemeClr val="tx2"/>
                </a:solidFill>
                <a:latin typeface="+mn-ea"/>
                <a:ea typeface="+mn-ea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altLang="zh-CN" sz="1400" kern="1200" dirty="0">
              <a:solidFill>
                <a:schemeClr val="tx2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31" r:id="rId2"/>
    <p:sldLayoutId id="2147483824" r:id="rId3"/>
    <p:sldLayoutId id="2147483828" r:id="rId4"/>
    <p:sldLayoutId id="2147483826" r:id="rId5"/>
    <p:sldLayoutId id="2147483832" r:id="rId6"/>
    <p:sldLayoutId id="2147483830" r:id="rId7"/>
    <p:sldLayoutId id="2147483829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04788" indent="-204788" algn="l" rtl="0" eaLnBrk="0" fontAlgn="base" hangingPunct="0">
        <a:spcBef>
          <a:spcPts val="45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lang="en-US" altLang="zh-CN" sz="3200" kern="1200" dirty="0" smtClean="0">
          <a:solidFill>
            <a:schemeClr val="tx2"/>
          </a:solidFill>
          <a:latin typeface="+mn-ea"/>
          <a:ea typeface="+mn-ea"/>
          <a:cs typeface="Arial" panose="020B0604020202020204" pitchFamily="34" charset="0"/>
        </a:defRPr>
      </a:lvl1pPr>
      <a:lvl2pPr marL="410766" indent="-204788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800" kern="1200">
          <a:solidFill>
            <a:schemeClr val="tx2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2pPr>
      <a:lvl3pPr marL="616744" indent="-171450" algn="l" rtl="0" eaLnBrk="0" fontAlgn="base" hangingPunct="0">
        <a:spcBef>
          <a:spcPts val="375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8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3pPr>
      <a:lvl4pPr marL="822722" indent="-171450" algn="l" rtl="0" eaLnBrk="0" fontAlgn="base" hangingPunct="0">
        <a:spcBef>
          <a:spcPts val="300"/>
        </a:spcBef>
        <a:spcAft>
          <a:spcPct val="0"/>
        </a:spcAft>
        <a:buClr>
          <a:srgbClr val="CF5716"/>
        </a:buClr>
        <a:buSzPct val="70000"/>
        <a:buFont typeface="Wingdings" panose="05000000000000000000" pitchFamily="2" charset="2"/>
        <a:buChar char=""/>
        <a:defRPr sz="20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4pPr>
      <a:lvl5pPr marL="1028700" indent="-171450" algn="l" rtl="0" eaLnBrk="0" fontAlgn="base" hangingPunct="0">
        <a:spcBef>
          <a:spcPts val="225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8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5pPr>
      <a:lvl6pPr marL="1234440" indent="-137160" algn="l" rtl="0" eaLnBrk="1" latinLnBrk="0" hangingPunct="1">
        <a:spcBef>
          <a:spcPts val="225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37160" algn="l" rtl="0" eaLnBrk="1" latinLnBrk="0" hangingPunct="1">
        <a:spcBef>
          <a:spcPts val="225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37160" algn="l" rtl="0" eaLnBrk="1" latinLnBrk="0" hangingPunct="1">
        <a:spcBef>
          <a:spcPts val="225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645920" indent="-137160" algn="l" rtl="0" eaLnBrk="1" latinLnBrk="0" hangingPunct="1">
        <a:spcBef>
          <a:spcPts val="225"/>
        </a:spcBef>
        <a:buClr>
          <a:srgbClr val="9FB8CD"/>
        </a:buClr>
        <a:buSzPct val="75000"/>
        <a:buFont typeface="Wingdings 3"/>
        <a:buChar char=""/>
        <a:defRPr kumimoji="0" lang="en-US" sz="9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ndl.github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tm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tmp"/><Relationship Id="rId4" Type="http://schemas.openxmlformats.org/officeDocument/2006/relationships/image" Target="../media/image23.tm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tm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38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循环神经网络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神经网络与深度学习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://nndl.github.io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同步的序列到序列模式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altLang="zh-TW" sz="2400" dirty="0" smtClean="0"/>
              <a:t>Connectionist </a:t>
            </a:r>
            <a:r>
              <a:rPr lang="en-US" altLang="zh-TW" sz="2400" dirty="0"/>
              <a:t>Temporal Classification</a:t>
            </a:r>
            <a:r>
              <a:rPr lang="zh-TW" altLang="en-US" sz="2400" dirty="0"/>
              <a:t> </a:t>
            </a:r>
            <a:r>
              <a:rPr lang="en-US" altLang="zh-TW" sz="2400" dirty="0"/>
              <a:t>(CTC) </a:t>
            </a:r>
            <a:r>
              <a:rPr lang="en-US" altLang="zh-TW" sz="1800" dirty="0">
                <a:solidFill>
                  <a:srgbClr val="0000FF"/>
                </a:solidFill>
              </a:rPr>
              <a:t>[Alex Graves, ICML’06][Alex Graves, ICML’14][Haşim </a:t>
            </a:r>
            <a:r>
              <a:rPr lang="en-US" altLang="zh-TW" sz="1800" dirty="0" err="1">
                <a:solidFill>
                  <a:srgbClr val="0000FF"/>
                </a:solidFill>
              </a:rPr>
              <a:t>Sak</a:t>
            </a:r>
            <a:r>
              <a:rPr lang="en-US" altLang="zh-TW" sz="1800" dirty="0">
                <a:solidFill>
                  <a:srgbClr val="0000FF"/>
                </a:solidFill>
              </a:rPr>
              <a:t>, Interspeech’15][</a:t>
            </a:r>
            <a:r>
              <a:rPr lang="en-US" altLang="zh-TW" sz="1800" dirty="0" err="1">
                <a:solidFill>
                  <a:srgbClr val="0000FF"/>
                </a:solidFill>
              </a:rPr>
              <a:t>Jie</a:t>
            </a:r>
            <a:r>
              <a:rPr lang="en-US" altLang="zh-TW" sz="1800" dirty="0">
                <a:solidFill>
                  <a:srgbClr val="0000FF"/>
                </a:solidFill>
              </a:rPr>
              <a:t> Li, Interspeech’15][Andrew Senior, ASRU’15]</a:t>
            </a:r>
          </a:p>
          <a:p>
            <a:endParaRPr lang="en-US" altLang="zh-TW" sz="2400" dirty="0"/>
          </a:p>
        </p:txBody>
      </p:sp>
      <p:grpSp>
        <p:nvGrpSpPr>
          <p:cNvPr id="21" name="群組 20"/>
          <p:cNvGrpSpPr/>
          <p:nvPr/>
        </p:nvGrpSpPr>
        <p:grpSpPr>
          <a:xfrm>
            <a:off x="431370" y="3759966"/>
            <a:ext cx="3421870" cy="461665"/>
            <a:chOff x="855154" y="4239504"/>
            <a:chExt cx="3421870" cy="461665"/>
          </a:xfrm>
        </p:grpSpPr>
        <p:sp>
          <p:nvSpPr>
            <p:cNvPr id="5" name="文字方塊 4"/>
            <p:cNvSpPr txBox="1"/>
            <p:nvPr/>
          </p:nvSpPr>
          <p:spPr>
            <a:xfrm>
              <a:off x="855154" y="4239504"/>
              <a:ext cx="503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/>
                <a:t>好</a:t>
              </a:r>
              <a:endParaRPr lang="zh-TW" altLang="en-US" sz="2400" baseline="30000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1272023" y="4239504"/>
              <a:ext cx="503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zh-TW" sz="2400" dirty="0"/>
                <a:t>φ</a:t>
              </a:r>
              <a:endParaRPr lang="zh-TW" altLang="en-US" sz="2400" baseline="30000" dirty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688892" y="4239504"/>
              <a:ext cx="503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zh-TW" sz="2400" dirty="0"/>
                <a:t>φ</a:t>
              </a:r>
              <a:endParaRPr lang="zh-TW" altLang="en-US" sz="2400" baseline="30000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2105761" y="4239504"/>
              <a:ext cx="503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/>
                <a:t>棒</a:t>
              </a:r>
              <a:endParaRPr lang="zh-TW" altLang="en-US" sz="2400" baseline="30000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2522630" y="4239504"/>
              <a:ext cx="503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zh-TW" sz="2400" dirty="0"/>
                <a:t>φ</a:t>
              </a:r>
              <a:endParaRPr lang="zh-TW" altLang="en-US" sz="2400" baseline="30000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2939499" y="4239504"/>
              <a:ext cx="503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zh-TW" sz="2400" dirty="0"/>
                <a:t>φ</a:t>
              </a:r>
              <a:endParaRPr lang="zh-TW" altLang="en-US" sz="2400" baseline="30000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3356368" y="4239504"/>
              <a:ext cx="503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zh-TW" sz="2400" dirty="0"/>
                <a:t>φ</a:t>
              </a:r>
              <a:endParaRPr lang="zh-TW" altLang="en-US" sz="2400" baseline="30000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3773237" y="4239504"/>
              <a:ext cx="503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zh-TW" sz="2400" dirty="0"/>
                <a:t>φ</a:t>
              </a:r>
              <a:endParaRPr lang="zh-TW" altLang="en-US" sz="2400" baseline="30000" dirty="0"/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5425370" y="3767013"/>
            <a:ext cx="3421870" cy="461665"/>
            <a:chOff x="855154" y="5208233"/>
            <a:chExt cx="3421870" cy="461665"/>
          </a:xfrm>
        </p:grpSpPr>
        <p:sp>
          <p:nvSpPr>
            <p:cNvPr id="13" name="文字方塊 12"/>
            <p:cNvSpPr txBox="1"/>
            <p:nvPr/>
          </p:nvSpPr>
          <p:spPr>
            <a:xfrm>
              <a:off x="855154" y="5208233"/>
              <a:ext cx="503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/>
                <a:t>好</a:t>
              </a:r>
              <a:endParaRPr lang="zh-TW" altLang="en-US" sz="2400" baseline="3000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1272023" y="5208233"/>
              <a:ext cx="503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zh-TW" sz="2400" dirty="0"/>
                <a:t>φ</a:t>
              </a:r>
              <a:endParaRPr lang="zh-TW" altLang="en-US" sz="2400" baseline="30000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1688892" y="5208233"/>
              <a:ext cx="503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zh-TW" sz="2400" dirty="0"/>
                <a:t>φ</a:t>
              </a:r>
              <a:endParaRPr lang="zh-TW" altLang="en-US" sz="2400" baseline="3000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2105761" y="5208233"/>
              <a:ext cx="503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/>
                <a:t>棒</a:t>
              </a:r>
              <a:endParaRPr lang="zh-TW" altLang="en-US" sz="2400" baseline="3000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2522630" y="5208233"/>
              <a:ext cx="503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zh-TW" sz="2400" dirty="0"/>
                <a:t>φ</a:t>
              </a:r>
              <a:endParaRPr lang="zh-TW" altLang="en-US" sz="2400" baseline="3000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2939499" y="5208233"/>
              <a:ext cx="503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/>
                <a:t>棒</a:t>
              </a:r>
              <a:endParaRPr lang="zh-TW" altLang="en-US" sz="2400" baseline="30000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3356368" y="5208233"/>
              <a:ext cx="503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zh-TW" sz="2400" dirty="0"/>
                <a:t>φ</a:t>
              </a:r>
              <a:endParaRPr lang="zh-TW" altLang="en-US" sz="2400" baseline="30000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3773237" y="5208233"/>
              <a:ext cx="503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zh-TW" sz="2400" dirty="0"/>
                <a:t>φ</a:t>
              </a:r>
              <a:endParaRPr lang="zh-TW" altLang="en-US" sz="2400" baseline="30000" dirty="0"/>
            </a:p>
          </p:txBody>
        </p:sp>
      </p:grpSp>
      <p:sp>
        <p:nvSpPr>
          <p:cNvPr id="28" name="矩形 27"/>
          <p:cNvSpPr/>
          <p:nvPr/>
        </p:nvSpPr>
        <p:spPr>
          <a:xfrm>
            <a:off x="538543" y="4730804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959392" y="4730804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1380241" y="4730804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1801090" y="4730804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2221939" y="4730804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2642788" y="4730804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3063637" y="4730804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3484489" y="4730804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單箭頭接點 35"/>
          <p:cNvCxnSpPr/>
          <p:nvPr/>
        </p:nvCxnSpPr>
        <p:spPr>
          <a:xfrm flipV="1">
            <a:off x="659775" y="4287370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V="1">
            <a:off x="1083181" y="4287370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V="1">
            <a:off x="1506587" y="4287370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V="1">
            <a:off x="1929993" y="4287370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V="1">
            <a:off x="2353399" y="4287370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V="1">
            <a:off x="2776805" y="4287370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flipV="1">
            <a:off x="3200211" y="4287370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 flipV="1">
            <a:off x="3623615" y="4287370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5547633" y="4739580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5968482" y="4739580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6389331" y="4739580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/>
        </p:nvSpPr>
        <p:spPr>
          <a:xfrm>
            <a:off x="6810180" y="4739580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7231029" y="4739580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7651878" y="4739580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/>
        </p:nvSpPr>
        <p:spPr>
          <a:xfrm>
            <a:off x="8072727" y="4739580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8493579" y="4739580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7" name="直線單箭頭接點 66"/>
          <p:cNvCxnSpPr/>
          <p:nvPr/>
        </p:nvCxnSpPr>
        <p:spPr>
          <a:xfrm flipV="1">
            <a:off x="5668865" y="4296146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flipV="1">
            <a:off x="6092271" y="4296146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 flipV="1">
            <a:off x="6515677" y="4296146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 flipV="1">
            <a:off x="6939083" y="4296146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 flipV="1">
            <a:off x="7362489" y="4296146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 flipV="1">
            <a:off x="7785895" y="4296146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 flipV="1">
            <a:off x="8209301" y="4296146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/>
          <p:nvPr/>
        </p:nvCxnSpPr>
        <p:spPr>
          <a:xfrm flipV="1">
            <a:off x="8632705" y="4296146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字方塊 88"/>
          <p:cNvSpPr txBox="1"/>
          <p:nvPr/>
        </p:nvSpPr>
        <p:spPr>
          <a:xfrm>
            <a:off x="1363936" y="2796176"/>
            <a:ext cx="138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</a:t>
            </a:r>
            <a:r>
              <a:rPr lang="zh-TW" altLang="en-US" sz="2400" dirty="0"/>
              <a:t>好棒</a:t>
            </a:r>
            <a:r>
              <a:rPr lang="en-US" altLang="zh-TW" sz="2400" dirty="0"/>
              <a:t>”</a:t>
            </a:r>
            <a:endParaRPr lang="zh-TW" altLang="en-US" sz="2400" dirty="0"/>
          </a:p>
        </p:txBody>
      </p:sp>
      <p:sp>
        <p:nvSpPr>
          <p:cNvPr id="90" name="向下箭號 89"/>
          <p:cNvSpPr/>
          <p:nvPr/>
        </p:nvSpPr>
        <p:spPr>
          <a:xfrm flipV="1">
            <a:off x="1817833" y="3311642"/>
            <a:ext cx="477301" cy="45537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文字方塊 90"/>
          <p:cNvSpPr txBox="1"/>
          <p:nvPr/>
        </p:nvSpPr>
        <p:spPr>
          <a:xfrm>
            <a:off x="6431291" y="2743200"/>
            <a:ext cx="138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</a:t>
            </a:r>
            <a:r>
              <a:rPr lang="zh-TW" altLang="en-US" sz="2400" dirty="0"/>
              <a:t>好棒棒</a:t>
            </a:r>
            <a:r>
              <a:rPr lang="en-US" altLang="zh-TW" sz="2400" dirty="0"/>
              <a:t>”</a:t>
            </a:r>
            <a:endParaRPr lang="zh-TW" altLang="en-US" sz="2400" dirty="0"/>
          </a:p>
        </p:txBody>
      </p:sp>
      <p:sp>
        <p:nvSpPr>
          <p:cNvPr id="92" name="向下箭號 91"/>
          <p:cNvSpPr/>
          <p:nvPr/>
        </p:nvSpPr>
        <p:spPr>
          <a:xfrm flipV="1">
            <a:off x="6885188" y="3258666"/>
            <a:ext cx="477301" cy="45443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3" name="直線接點 92"/>
          <p:cNvCxnSpPr/>
          <p:nvPr/>
        </p:nvCxnSpPr>
        <p:spPr>
          <a:xfrm>
            <a:off x="959392" y="4010520"/>
            <a:ext cx="68136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接點 96"/>
          <p:cNvCxnSpPr/>
          <p:nvPr/>
        </p:nvCxnSpPr>
        <p:spPr>
          <a:xfrm>
            <a:off x="2206961" y="4029525"/>
            <a:ext cx="152307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/>
          <p:cNvCxnSpPr/>
          <p:nvPr/>
        </p:nvCxnSpPr>
        <p:spPr>
          <a:xfrm>
            <a:off x="5956136" y="4038301"/>
            <a:ext cx="66508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/>
          <p:cNvCxnSpPr/>
          <p:nvPr/>
        </p:nvCxnSpPr>
        <p:spPr>
          <a:xfrm>
            <a:off x="7196216" y="4062664"/>
            <a:ext cx="33254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/>
          <p:cNvCxnSpPr/>
          <p:nvPr/>
        </p:nvCxnSpPr>
        <p:spPr>
          <a:xfrm>
            <a:off x="8120508" y="4062664"/>
            <a:ext cx="66508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群組 106"/>
          <p:cNvGrpSpPr>
            <a:grpSpLocks/>
          </p:cNvGrpSpPr>
          <p:nvPr/>
        </p:nvGrpSpPr>
        <p:grpSpPr bwMode="auto">
          <a:xfrm>
            <a:off x="635229" y="5594026"/>
            <a:ext cx="3173419" cy="457065"/>
            <a:chOff x="467932" y="3914400"/>
            <a:chExt cx="2909888" cy="576263"/>
          </a:xfrm>
        </p:grpSpPr>
        <p:pic>
          <p:nvPicPr>
            <p:cNvPr id="76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932" y="3914400"/>
              <a:ext cx="1624013" cy="57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807" y="3914400"/>
              <a:ext cx="1624013" cy="57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8" name="群組 106"/>
          <p:cNvGrpSpPr>
            <a:grpSpLocks/>
          </p:cNvGrpSpPr>
          <p:nvPr/>
        </p:nvGrpSpPr>
        <p:grpSpPr bwMode="auto">
          <a:xfrm>
            <a:off x="5532717" y="5573886"/>
            <a:ext cx="3173419" cy="457065"/>
            <a:chOff x="467932" y="3914400"/>
            <a:chExt cx="2909888" cy="576263"/>
          </a:xfrm>
        </p:grpSpPr>
        <p:pic>
          <p:nvPicPr>
            <p:cNvPr id="79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932" y="3914400"/>
              <a:ext cx="1624013" cy="57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0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807" y="3914400"/>
              <a:ext cx="1624013" cy="57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文本框 3"/>
          <p:cNvSpPr txBox="1"/>
          <p:nvPr/>
        </p:nvSpPr>
        <p:spPr>
          <a:xfrm>
            <a:off x="3730031" y="279617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语音识别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3907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89" grpId="0"/>
      <p:bldP spid="90" grpId="0" animBg="1"/>
      <p:bldP spid="91" grpId="0"/>
      <p:bldP spid="9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应用到</a:t>
            </a:r>
            <a:r>
              <a:rPr lang="zh-CN" altLang="en-US" dirty="0" smtClean="0"/>
              <a:t>机器学习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异步</a:t>
            </a:r>
            <a:r>
              <a:rPr lang="zh-CN" altLang="en-US" dirty="0" smtClean="0"/>
              <a:t>的</a:t>
            </a:r>
            <a:r>
              <a:rPr lang="zh-CN" altLang="en-US" dirty="0"/>
              <a:t>序列到序列模式</a:t>
            </a:r>
          </a:p>
          <a:p>
            <a:endParaRPr lang="zh-CN" altLang="en-US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36" y="2971800"/>
            <a:ext cx="8944164" cy="187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40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/>
        </p:nvGrpSpPr>
        <p:grpSpPr>
          <a:xfrm>
            <a:off x="2607805" y="4570755"/>
            <a:ext cx="461665" cy="1413164"/>
            <a:chOff x="2700170" y="5157068"/>
            <a:chExt cx="461665" cy="1413164"/>
          </a:xfrm>
        </p:grpSpPr>
        <p:sp>
          <p:nvSpPr>
            <p:cNvPr id="11" name="矩形 10"/>
            <p:cNvSpPr/>
            <p:nvPr/>
          </p:nvSpPr>
          <p:spPr>
            <a:xfrm>
              <a:off x="2750045" y="5231884"/>
              <a:ext cx="299260" cy="12718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文字方塊 11"/>
            <p:cNvSpPr txBox="1"/>
            <p:nvPr/>
          </p:nvSpPr>
          <p:spPr>
            <a:xfrm rot="5400000">
              <a:off x="2224421" y="5632817"/>
              <a:ext cx="1413164" cy="4616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learning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异步的序列到序列模式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机器翻译</a:t>
            </a:r>
            <a:endParaRPr lang="zh-TW" altLang="en-US" sz="2000" b="1" i="1" u="sng" dirty="0"/>
          </a:p>
          <a:p>
            <a:endParaRPr lang="zh-TW" altLang="en-US" sz="2400" dirty="0"/>
          </a:p>
        </p:txBody>
      </p:sp>
      <p:grpSp>
        <p:nvGrpSpPr>
          <p:cNvPr id="8" name="群組 7"/>
          <p:cNvGrpSpPr/>
          <p:nvPr/>
        </p:nvGrpSpPr>
        <p:grpSpPr>
          <a:xfrm>
            <a:off x="1640749" y="4570756"/>
            <a:ext cx="461665" cy="1413164"/>
            <a:chOff x="1417239" y="5157069"/>
            <a:chExt cx="461665" cy="1413164"/>
          </a:xfrm>
        </p:grpSpPr>
        <p:sp>
          <p:nvSpPr>
            <p:cNvPr id="5" name="矩形 4"/>
            <p:cNvSpPr/>
            <p:nvPr/>
          </p:nvSpPr>
          <p:spPr>
            <a:xfrm>
              <a:off x="1467114" y="5231885"/>
              <a:ext cx="299260" cy="12718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 rot="5400000">
              <a:off x="941490" y="5632818"/>
              <a:ext cx="1413164" cy="4616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machine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1640749" y="3662151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599673" y="3662151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562084" y="3662151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524495" y="3662151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486906" y="3662151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2613806" y="2626532"/>
            <a:ext cx="465153" cy="6654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5481585" y="2613967"/>
            <a:ext cx="465153" cy="6775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2532057" y="2730091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机</a:t>
            </a:r>
            <a:endParaRPr lang="zh-TW" altLang="en-US" sz="24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5386544" y="2729640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习</a:t>
            </a:r>
            <a:endParaRPr lang="zh-TW" altLang="en-US" sz="2400" dirty="0"/>
          </a:p>
        </p:txBody>
      </p:sp>
      <p:cxnSp>
        <p:nvCxnSpPr>
          <p:cNvPr id="2048" name="直線單箭頭接點 2047"/>
          <p:cNvCxnSpPr/>
          <p:nvPr/>
        </p:nvCxnSpPr>
        <p:spPr>
          <a:xfrm flipV="1">
            <a:off x="1886984" y="4258046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flipV="1">
            <a:off x="2842336" y="4258046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flipV="1">
            <a:off x="2851776" y="3330828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群組 9"/>
          <p:cNvGrpSpPr/>
          <p:nvPr/>
        </p:nvGrpSpPr>
        <p:grpSpPr>
          <a:xfrm>
            <a:off x="3460659" y="2632514"/>
            <a:ext cx="628650" cy="1029120"/>
            <a:chOff x="3859511" y="3051365"/>
            <a:chExt cx="628650" cy="1029120"/>
          </a:xfrm>
        </p:grpSpPr>
        <p:sp>
          <p:nvSpPr>
            <p:cNvPr id="40" name="矩形 39"/>
            <p:cNvSpPr/>
            <p:nvPr/>
          </p:nvSpPr>
          <p:spPr>
            <a:xfrm>
              <a:off x="3941260" y="3051365"/>
              <a:ext cx="465153" cy="6775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3859511" y="3171950"/>
              <a:ext cx="628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/>
                <a:t>器</a:t>
              </a:r>
            </a:p>
          </p:txBody>
        </p:sp>
        <p:cxnSp>
          <p:nvCxnSpPr>
            <p:cNvPr id="53" name="直線單箭頭接點 52"/>
            <p:cNvCxnSpPr/>
            <p:nvPr/>
          </p:nvCxnSpPr>
          <p:spPr>
            <a:xfrm flipV="1">
              <a:off x="4179230" y="3767777"/>
              <a:ext cx="0" cy="312708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群組 12"/>
          <p:cNvGrpSpPr/>
          <p:nvPr/>
        </p:nvGrpSpPr>
        <p:grpSpPr>
          <a:xfrm>
            <a:off x="4416260" y="2594165"/>
            <a:ext cx="628650" cy="1012422"/>
            <a:chOff x="4815276" y="3051365"/>
            <a:chExt cx="628650" cy="1012422"/>
          </a:xfrm>
        </p:grpSpPr>
        <p:sp>
          <p:nvSpPr>
            <p:cNvPr id="41" name="矩形 40"/>
            <p:cNvSpPr/>
            <p:nvPr/>
          </p:nvSpPr>
          <p:spPr>
            <a:xfrm>
              <a:off x="4903671" y="3051365"/>
              <a:ext cx="465153" cy="6775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4815276" y="3167039"/>
              <a:ext cx="628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/>
                <a:t>学</a:t>
              </a:r>
              <a:endParaRPr lang="zh-TW" altLang="en-US" sz="2400" dirty="0"/>
            </a:p>
          </p:txBody>
        </p:sp>
        <p:cxnSp>
          <p:nvCxnSpPr>
            <p:cNvPr id="54" name="直線單箭頭接點 53"/>
            <p:cNvCxnSpPr/>
            <p:nvPr/>
          </p:nvCxnSpPr>
          <p:spPr>
            <a:xfrm flipV="1">
              <a:off x="5141641" y="3751079"/>
              <a:ext cx="0" cy="312708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直線單箭頭接點 54"/>
          <p:cNvCxnSpPr/>
          <p:nvPr/>
        </p:nvCxnSpPr>
        <p:spPr>
          <a:xfrm flipV="1">
            <a:off x="5732408" y="3330379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2120715" y="3948592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3071136" y="3951367"/>
            <a:ext cx="47895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>
            <a:off x="4038182" y="3954142"/>
            <a:ext cx="47895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>
            <a:off x="4988596" y="3956917"/>
            <a:ext cx="47895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477887" y="3662151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6443070" y="2626083"/>
            <a:ext cx="465153" cy="6654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6348029" y="2729640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。</a:t>
            </a:r>
            <a:endParaRPr lang="zh-TW" altLang="en-US" sz="2400" dirty="0"/>
          </a:p>
        </p:txBody>
      </p:sp>
      <p:cxnSp>
        <p:nvCxnSpPr>
          <p:cNvPr id="48" name="直線單箭頭接點 47"/>
          <p:cNvCxnSpPr/>
          <p:nvPr/>
        </p:nvCxnSpPr>
        <p:spPr>
          <a:xfrm flipV="1">
            <a:off x="6681040" y="3313681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>
            <a:off x="5979577" y="3956917"/>
            <a:ext cx="47895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手繪多邊形 6"/>
          <p:cNvSpPr/>
          <p:nvPr/>
        </p:nvSpPr>
        <p:spPr>
          <a:xfrm>
            <a:off x="3048000" y="2971800"/>
            <a:ext cx="742950" cy="1853860"/>
          </a:xfrm>
          <a:custGeom>
            <a:avLst/>
            <a:gdLst>
              <a:gd name="connsiteX0" fmla="*/ 0 w 742950"/>
              <a:gd name="connsiteY0" fmla="*/ 0 h 1853860"/>
              <a:gd name="connsiteX1" fmla="*/ 247650 w 742950"/>
              <a:gd name="connsiteY1" fmla="*/ 438150 h 1853860"/>
              <a:gd name="connsiteX2" fmla="*/ 285750 w 742950"/>
              <a:gd name="connsiteY2" fmla="*/ 1638300 h 1853860"/>
              <a:gd name="connsiteX3" fmla="*/ 552450 w 742950"/>
              <a:gd name="connsiteY3" fmla="*/ 1828800 h 1853860"/>
              <a:gd name="connsiteX4" fmla="*/ 742950 w 742950"/>
              <a:gd name="connsiteY4" fmla="*/ 1333500 h 1853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50" h="1853860">
                <a:moveTo>
                  <a:pt x="0" y="0"/>
                </a:moveTo>
                <a:cubicBezTo>
                  <a:pt x="100012" y="82550"/>
                  <a:pt x="200025" y="165100"/>
                  <a:pt x="247650" y="438150"/>
                </a:cubicBezTo>
                <a:cubicBezTo>
                  <a:pt x="295275" y="711200"/>
                  <a:pt x="234950" y="1406525"/>
                  <a:pt x="285750" y="1638300"/>
                </a:cubicBezTo>
                <a:cubicBezTo>
                  <a:pt x="336550" y="1870075"/>
                  <a:pt x="476250" y="1879600"/>
                  <a:pt x="552450" y="1828800"/>
                </a:cubicBezTo>
                <a:cubicBezTo>
                  <a:pt x="628650" y="1778000"/>
                  <a:pt x="685800" y="1555750"/>
                  <a:pt x="742950" y="133350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手繪多邊形 88"/>
          <p:cNvSpPr/>
          <p:nvPr/>
        </p:nvSpPr>
        <p:spPr>
          <a:xfrm>
            <a:off x="4018078" y="2952762"/>
            <a:ext cx="742950" cy="1853860"/>
          </a:xfrm>
          <a:custGeom>
            <a:avLst/>
            <a:gdLst>
              <a:gd name="connsiteX0" fmla="*/ 0 w 742950"/>
              <a:gd name="connsiteY0" fmla="*/ 0 h 1853860"/>
              <a:gd name="connsiteX1" fmla="*/ 247650 w 742950"/>
              <a:gd name="connsiteY1" fmla="*/ 438150 h 1853860"/>
              <a:gd name="connsiteX2" fmla="*/ 285750 w 742950"/>
              <a:gd name="connsiteY2" fmla="*/ 1638300 h 1853860"/>
              <a:gd name="connsiteX3" fmla="*/ 552450 w 742950"/>
              <a:gd name="connsiteY3" fmla="*/ 1828800 h 1853860"/>
              <a:gd name="connsiteX4" fmla="*/ 742950 w 742950"/>
              <a:gd name="connsiteY4" fmla="*/ 1333500 h 1853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50" h="1853860">
                <a:moveTo>
                  <a:pt x="0" y="0"/>
                </a:moveTo>
                <a:cubicBezTo>
                  <a:pt x="100012" y="82550"/>
                  <a:pt x="200025" y="165100"/>
                  <a:pt x="247650" y="438150"/>
                </a:cubicBezTo>
                <a:cubicBezTo>
                  <a:pt x="295275" y="711200"/>
                  <a:pt x="234950" y="1406525"/>
                  <a:pt x="285750" y="1638300"/>
                </a:cubicBezTo>
                <a:cubicBezTo>
                  <a:pt x="336550" y="1870075"/>
                  <a:pt x="476250" y="1879600"/>
                  <a:pt x="552450" y="1828800"/>
                </a:cubicBezTo>
                <a:cubicBezTo>
                  <a:pt x="628650" y="1778000"/>
                  <a:pt x="685800" y="1555750"/>
                  <a:pt x="742950" y="133350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手繪多邊形 89"/>
          <p:cNvSpPr/>
          <p:nvPr/>
        </p:nvSpPr>
        <p:spPr>
          <a:xfrm>
            <a:off x="4989458" y="2971800"/>
            <a:ext cx="742950" cy="1853860"/>
          </a:xfrm>
          <a:custGeom>
            <a:avLst/>
            <a:gdLst>
              <a:gd name="connsiteX0" fmla="*/ 0 w 742950"/>
              <a:gd name="connsiteY0" fmla="*/ 0 h 1853860"/>
              <a:gd name="connsiteX1" fmla="*/ 247650 w 742950"/>
              <a:gd name="connsiteY1" fmla="*/ 438150 h 1853860"/>
              <a:gd name="connsiteX2" fmla="*/ 285750 w 742950"/>
              <a:gd name="connsiteY2" fmla="*/ 1638300 h 1853860"/>
              <a:gd name="connsiteX3" fmla="*/ 552450 w 742950"/>
              <a:gd name="connsiteY3" fmla="*/ 1828800 h 1853860"/>
              <a:gd name="connsiteX4" fmla="*/ 742950 w 742950"/>
              <a:gd name="connsiteY4" fmla="*/ 1333500 h 1853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50" h="1853860">
                <a:moveTo>
                  <a:pt x="0" y="0"/>
                </a:moveTo>
                <a:cubicBezTo>
                  <a:pt x="100012" y="82550"/>
                  <a:pt x="200025" y="165100"/>
                  <a:pt x="247650" y="438150"/>
                </a:cubicBezTo>
                <a:cubicBezTo>
                  <a:pt x="295275" y="711200"/>
                  <a:pt x="234950" y="1406525"/>
                  <a:pt x="285750" y="1638300"/>
                </a:cubicBezTo>
                <a:cubicBezTo>
                  <a:pt x="336550" y="1870075"/>
                  <a:pt x="476250" y="1879600"/>
                  <a:pt x="552450" y="1828800"/>
                </a:cubicBezTo>
                <a:cubicBezTo>
                  <a:pt x="628650" y="1778000"/>
                  <a:pt x="685800" y="1555750"/>
                  <a:pt x="742950" y="133350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手繪多邊形 90"/>
          <p:cNvSpPr/>
          <p:nvPr/>
        </p:nvSpPr>
        <p:spPr>
          <a:xfrm>
            <a:off x="5960924" y="2929420"/>
            <a:ext cx="742950" cy="1853860"/>
          </a:xfrm>
          <a:custGeom>
            <a:avLst/>
            <a:gdLst>
              <a:gd name="connsiteX0" fmla="*/ 0 w 742950"/>
              <a:gd name="connsiteY0" fmla="*/ 0 h 1853860"/>
              <a:gd name="connsiteX1" fmla="*/ 247650 w 742950"/>
              <a:gd name="connsiteY1" fmla="*/ 438150 h 1853860"/>
              <a:gd name="connsiteX2" fmla="*/ 285750 w 742950"/>
              <a:gd name="connsiteY2" fmla="*/ 1638300 h 1853860"/>
              <a:gd name="connsiteX3" fmla="*/ 552450 w 742950"/>
              <a:gd name="connsiteY3" fmla="*/ 1828800 h 1853860"/>
              <a:gd name="connsiteX4" fmla="*/ 742950 w 742950"/>
              <a:gd name="connsiteY4" fmla="*/ 1333500 h 1853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50" h="1853860">
                <a:moveTo>
                  <a:pt x="0" y="0"/>
                </a:moveTo>
                <a:cubicBezTo>
                  <a:pt x="100012" y="82550"/>
                  <a:pt x="200025" y="165100"/>
                  <a:pt x="247650" y="438150"/>
                </a:cubicBezTo>
                <a:cubicBezTo>
                  <a:pt x="295275" y="711200"/>
                  <a:pt x="234950" y="1406525"/>
                  <a:pt x="285750" y="1638300"/>
                </a:cubicBezTo>
                <a:cubicBezTo>
                  <a:pt x="336550" y="1870075"/>
                  <a:pt x="476250" y="1879600"/>
                  <a:pt x="552450" y="1828800"/>
                </a:cubicBezTo>
                <a:cubicBezTo>
                  <a:pt x="628650" y="1778000"/>
                  <a:pt x="685800" y="1555750"/>
                  <a:pt x="742950" y="133350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13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39" grpId="0" animBg="1"/>
      <p:bldP spid="42" grpId="0" animBg="1"/>
      <p:bldP spid="22" grpId="0"/>
      <p:bldP spid="47" grpId="0"/>
      <p:bldP spid="38" grpId="0" animBg="1"/>
      <p:bldP spid="43" grpId="0" animBg="1"/>
      <p:bldP spid="44" grpId="0"/>
      <p:bldP spid="7" grpId="0" animBg="1"/>
      <p:bldP spid="89" grpId="0" animBg="1"/>
      <p:bldP spid="90" grpId="0" animBg="1"/>
      <p:bldP spid="9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机器学习</a:t>
            </a:r>
            <a:endParaRPr lang="en-US" altLang="zh-CN" dirty="0" smtClean="0"/>
          </a:p>
          <a:p>
            <a:pPr lvl="1"/>
            <a:r>
              <a:rPr lang="zh-CN" altLang="en-US" dirty="0"/>
              <a:t>给定一个训练样本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其中</a:t>
            </a:r>
            <a:r>
              <a:rPr lang="en-US" altLang="zh-CN" dirty="0"/>
              <a:t>x = (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,… </a:t>
            </a:r>
            <a:r>
              <a:rPr lang="en-US" altLang="zh-CN" dirty="0"/>
              <a:t>,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T</a:t>
            </a:r>
            <a:r>
              <a:rPr lang="en-US" altLang="zh-CN" dirty="0" smtClean="0"/>
              <a:t> </a:t>
            </a:r>
            <a:r>
              <a:rPr lang="en-US" altLang="zh-CN" dirty="0"/>
              <a:t>)</a:t>
            </a:r>
            <a:r>
              <a:rPr lang="zh-CN" altLang="en-US" dirty="0" smtClean="0"/>
              <a:t>为长度</a:t>
            </a:r>
            <a:r>
              <a:rPr lang="zh-CN" altLang="en-US" dirty="0"/>
              <a:t>是</a:t>
            </a:r>
            <a:r>
              <a:rPr lang="en-US" altLang="zh-CN" dirty="0"/>
              <a:t>T </a:t>
            </a:r>
            <a:r>
              <a:rPr lang="zh-CN" altLang="en-US" dirty="0"/>
              <a:t>的输入序列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y </a:t>
            </a:r>
            <a:r>
              <a:rPr lang="en-US" altLang="zh-CN" dirty="0"/>
              <a:t>= </a:t>
            </a:r>
            <a:r>
              <a:rPr lang="en-US" altLang="zh-CN" dirty="0" smtClean="0"/>
              <a:t>(y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,… </a:t>
            </a:r>
            <a:r>
              <a:rPr lang="en-US" altLang="zh-CN" dirty="0"/>
              <a:t>,</a:t>
            </a:r>
            <a:r>
              <a:rPr lang="en-US" altLang="zh-CN" dirty="0" err="1" smtClean="0"/>
              <a:t>y</a:t>
            </a:r>
            <a:r>
              <a:rPr lang="en-US" altLang="zh-CN" baseline="-25000" dirty="0" err="1" smtClean="0"/>
              <a:t>T</a:t>
            </a:r>
            <a:r>
              <a:rPr lang="en-US" altLang="zh-CN" dirty="0" smtClean="0"/>
              <a:t> </a:t>
            </a:r>
            <a:r>
              <a:rPr lang="en-US" altLang="zh-CN" dirty="0"/>
              <a:t>)</a:t>
            </a:r>
            <a:r>
              <a:rPr lang="zh-CN" altLang="en-US" dirty="0"/>
              <a:t>是长度为</a:t>
            </a:r>
            <a:r>
              <a:rPr lang="en-US" altLang="zh-CN" dirty="0"/>
              <a:t>T </a:t>
            </a:r>
            <a:r>
              <a:rPr lang="zh-CN" altLang="en-US" dirty="0"/>
              <a:t>的标签</a:t>
            </a:r>
            <a:r>
              <a:rPr lang="zh-CN" altLang="en-US" dirty="0" smtClean="0"/>
              <a:t>序列。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时刻</a:t>
            </a:r>
            <a:r>
              <a:rPr lang="en-US" altLang="zh-CN" dirty="0"/>
              <a:t>t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瞬时损失函数</a:t>
            </a:r>
            <a:r>
              <a:rPr lang="zh-CN" altLang="en-US" dirty="0" smtClean="0"/>
              <a:t>为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总损失函数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5356308"/>
            <a:ext cx="1400370" cy="781159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98" y="4114800"/>
            <a:ext cx="2724605" cy="55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35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梯度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链式法则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752600"/>
            <a:ext cx="3715099" cy="1676400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41126"/>
            <a:ext cx="2819794" cy="211484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276994" y="2590800"/>
            <a:ext cx="1599806" cy="83820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endParaRPr lang="zh-CN" altLang="en-US" sz="2400" dirty="0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2514600" y="3505200"/>
            <a:ext cx="99060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486400" y="3276600"/>
            <a:ext cx="626341" cy="453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5" name="图片 1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962400"/>
            <a:ext cx="3434114" cy="1934529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6648499" y="3095536"/>
            <a:ext cx="1981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4788" lvl="1">
              <a:spcBef>
                <a:spcPts val="450"/>
              </a:spcBef>
              <a:buClr>
                <a:schemeClr val="accent1"/>
              </a:buClr>
            </a:pPr>
            <a:r>
              <a:rPr lang="zh-CN" altLang="en-US" dirty="0"/>
              <a:t> </a:t>
            </a:r>
            <a:r>
              <a:rPr lang="en-US" altLang="zh-CN" dirty="0" err="1"/>
              <a:t>δ</a:t>
            </a:r>
            <a:r>
              <a:rPr lang="en-US" altLang="zh-CN" baseline="-25000" dirty="0" err="1"/>
              <a:t>t,k</a:t>
            </a:r>
            <a:r>
              <a:rPr lang="zh-CN" altLang="en-US" dirty="0"/>
              <a:t>为第</a:t>
            </a:r>
            <a:r>
              <a:rPr lang="en-US" altLang="zh-CN" dirty="0"/>
              <a:t>t</a:t>
            </a:r>
            <a:r>
              <a:rPr lang="zh-CN" altLang="en-US" dirty="0"/>
              <a:t>时刻的损失对第</a:t>
            </a:r>
            <a:r>
              <a:rPr lang="en-US" altLang="zh-CN" dirty="0"/>
              <a:t>k</a:t>
            </a:r>
            <a:r>
              <a:rPr lang="zh-CN" altLang="en-US" dirty="0"/>
              <a:t>步隐藏神经元的净输入</a:t>
            </a:r>
            <a:r>
              <a:rPr lang="en-US" altLang="zh-CN" dirty="0" err="1"/>
              <a:t>z</a:t>
            </a:r>
            <a:r>
              <a:rPr lang="en-US" altLang="zh-CN" baseline="-25000" dirty="0" err="1"/>
              <a:t>k</a:t>
            </a:r>
            <a:r>
              <a:rPr lang="zh-CN" altLang="en-US" dirty="0"/>
              <a:t>的导数</a:t>
            </a:r>
          </a:p>
        </p:txBody>
      </p:sp>
    </p:spTree>
    <p:extLst>
      <p:ext uri="{BB962C8B-B14F-4D97-AF65-F5344CB8AC3E}">
        <p14:creationId xmlns:p14="http://schemas.microsoft.com/office/powerpoint/2010/main" val="185357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梯度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随时间反向传播算法</a:t>
            </a: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09800"/>
            <a:ext cx="6630325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6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梯度消失</a:t>
            </a:r>
            <a:r>
              <a:rPr lang="en-US" altLang="zh-CN" dirty="0" smtClean="0"/>
              <a:t>/</a:t>
            </a:r>
            <a:r>
              <a:rPr lang="zh-CN" altLang="en-US" dirty="0" smtClean="0"/>
              <a:t>爆炸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梯度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其中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1004756" y="5122625"/>
            <a:ext cx="6629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由于梯度爆炸或消失问题，实际上</a:t>
            </a:r>
            <a:r>
              <a:rPr lang="zh-CN" altLang="en-US" sz="2400" dirty="0" smtClean="0"/>
              <a:t>只能学习</a:t>
            </a:r>
            <a:r>
              <a:rPr lang="zh-CN" altLang="en-US" sz="2400" dirty="0"/>
              <a:t>到短周期的依赖关系。这就是所谓的</a:t>
            </a:r>
            <a:r>
              <a:rPr lang="zh-CN" altLang="en-US" sz="2400" dirty="0">
                <a:solidFill>
                  <a:srgbClr val="FF0000"/>
                </a:solidFill>
              </a:rPr>
              <a:t>长期依赖问题</a:t>
            </a:r>
            <a:r>
              <a:rPr lang="zh-CN" altLang="en-US" sz="2400" dirty="0"/>
              <a:t>。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828800"/>
            <a:ext cx="2224756" cy="838200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313" y="3091321"/>
            <a:ext cx="3248287" cy="799705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3810000" y="3733800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4385507" y="3807539"/>
                <a:ext cx="372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507" y="3807539"/>
                <a:ext cx="37298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900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长期依赖问题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循环神经网络在时间维度上非常深！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梯度消失或梯度爆炸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如何改进？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梯度爆炸问题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权重衰减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梯度截断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r>
              <a:rPr lang="zh-CN" altLang="en-US" dirty="0" smtClean="0"/>
              <a:t>梯度消失问题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改进模型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6960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长期依赖问题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改进方法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循环边改为线性依赖关系</a:t>
            </a:r>
            <a:endParaRPr lang="en-US" altLang="zh-CN" dirty="0" smtClean="0"/>
          </a:p>
          <a:p>
            <a:pPr marL="274638" lvl="1" indent="0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增加非线性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286000"/>
            <a:ext cx="3639058" cy="743054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233" y="4102942"/>
            <a:ext cx="4715533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44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长短时记忆神经网络：</a:t>
            </a:r>
            <a:r>
              <a:rPr lang="en-US" altLang="zh-CN" dirty="0"/>
              <a:t>LSTM</a:t>
            </a:r>
            <a:endParaRPr lang="zh-CN" altLang="en-US" dirty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800600"/>
            <a:ext cx="3323492" cy="1371600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786" y="5381515"/>
            <a:ext cx="2486372" cy="790685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795157"/>
            <a:ext cx="3105583" cy="381053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25415"/>
            <a:ext cx="7170358" cy="326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22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前馈</a:t>
            </a:r>
            <a:r>
              <a:rPr lang="zh-CN" altLang="en-US" dirty="0" smtClean="0"/>
              <a:t>网络的一些不足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连接</a:t>
            </a:r>
            <a:r>
              <a:rPr lang="zh-CN" altLang="en-US" dirty="0"/>
              <a:t>存在层与层之间，每层的节点之间是无连接的</a:t>
            </a:r>
            <a:r>
              <a:rPr lang="zh-CN" altLang="en-US" dirty="0" smtClean="0"/>
              <a:t>。（</a:t>
            </a:r>
            <a:r>
              <a:rPr lang="zh-CN" altLang="en-US" dirty="0" smtClean="0">
                <a:solidFill>
                  <a:srgbClr val="FF0000"/>
                </a:solidFill>
              </a:rPr>
              <a:t>无循环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输入和输出的维数都是固定的，不能任意改变。无法处理变长的序列数据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假设每次输入都是独立的，也就是说每次网络的输出只依赖</a:t>
            </a:r>
            <a:r>
              <a:rPr lang="zh-CN" altLang="en-US" dirty="0" smtClean="0"/>
              <a:t>于当前</a:t>
            </a:r>
            <a:r>
              <a:rPr lang="zh-CN" altLang="en-US" dirty="0"/>
              <a:t>的输入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如何用</a:t>
            </a:r>
            <a:r>
              <a:rPr lang="en-US" altLang="zh-CN" dirty="0" smtClean="0">
                <a:solidFill>
                  <a:srgbClr val="FF0000"/>
                </a:solidFill>
              </a:rPr>
              <a:t>FNN</a:t>
            </a:r>
            <a:r>
              <a:rPr lang="zh-CN" altLang="en-US" dirty="0" smtClean="0">
                <a:solidFill>
                  <a:srgbClr val="FF0000"/>
                </a:solidFill>
              </a:rPr>
              <a:t>去模拟一个有限状态自动机？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71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LSTM</a:t>
            </a:r>
            <a:r>
              <a:rPr lang="zh-CN" altLang="en-US" dirty="0"/>
              <a:t>的各种变体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没有遗忘门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耦合输入门和遗忘</a:t>
            </a:r>
            <a:r>
              <a:rPr lang="zh-CN" altLang="en-US" dirty="0" smtClean="0"/>
              <a:t>门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peephole</a:t>
            </a:r>
            <a:r>
              <a:rPr lang="zh-CN" altLang="en-US" dirty="0" smtClean="0"/>
              <a:t>连接</a:t>
            </a:r>
            <a:endParaRPr lang="en-US" altLang="zh-CN" dirty="0" smtClean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155" y="1790700"/>
            <a:ext cx="2776415" cy="533400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155" y="3048000"/>
            <a:ext cx="1999159" cy="611684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103" y="4677474"/>
            <a:ext cx="4624850" cy="147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55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GRU</a:t>
            </a:r>
            <a:endParaRPr lang="zh-CN" altLang="en-US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025"/>
          <a:stretch/>
        </p:blipFill>
        <p:spPr>
          <a:xfrm>
            <a:off x="228601" y="5053568"/>
            <a:ext cx="4419600" cy="95183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786" y="5053568"/>
            <a:ext cx="3684671" cy="8572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79091" y="593458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更新门</a:t>
            </a:r>
          </a:p>
        </p:txBody>
      </p:sp>
      <p:sp>
        <p:nvSpPr>
          <p:cNvPr id="9" name="矩形 8"/>
          <p:cNvSpPr/>
          <p:nvPr/>
        </p:nvSpPr>
        <p:spPr>
          <a:xfrm>
            <a:off x="143450" y="468423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重置门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353594"/>
            <a:ext cx="6858000" cy="333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1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堆叠循环神经网络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81200"/>
            <a:ext cx="8206189" cy="353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80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双向循环神经网络</a:t>
            </a:r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20" y="1981200"/>
            <a:ext cx="7937013" cy="3346624"/>
          </a:xfrm>
        </p:spPr>
      </p:pic>
    </p:spTree>
    <p:extLst>
      <p:ext uri="{BB962C8B-B14F-4D97-AF65-F5344CB8AC3E}">
        <p14:creationId xmlns:p14="http://schemas.microsoft.com/office/powerpoint/2010/main" val="311964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递归神经网络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递归神经网络实在一个有向图无循环图上共享一个组合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en-US" altLang="zh-CN" dirty="0"/>
              <a:t>Recursive Neural Network</a:t>
            </a:r>
            <a:endParaRPr lang="zh-CN" altLang="en-US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98" y="3105998"/>
            <a:ext cx="2667000" cy="3066202"/>
          </a:xfrm>
          <a:prstGeom prst="rect">
            <a:avLst/>
          </a:prstGeom>
        </p:spPr>
      </p:pic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425" y="3352800"/>
            <a:ext cx="4477375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61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递归神经网络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退化为循环神经网络</a:t>
            </a:r>
            <a:endParaRPr lang="zh-CN" altLang="en-US" dirty="0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590800"/>
            <a:ext cx="3843799" cy="2820629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200400"/>
            <a:ext cx="2482983" cy="72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72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递归神经网络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964126"/>
            <a:ext cx="2743200" cy="1758745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3657600" y="3055871"/>
            <a:ext cx="0" cy="266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89215" y="1676400"/>
            <a:ext cx="3057247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+mn-ea"/>
              </a:rPr>
              <a:t>给定一个语法树，</a:t>
            </a:r>
            <a:endParaRPr lang="en-US" altLang="zh-CN" sz="2800" dirty="0" smtClean="0">
              <a:latin typeface="+mn-ea"/>
            </a:endParaRPr>
          </a:p>
          <a:p>
            <a:r>
              <a:rPr lang="en-US" altLang="zh-CN" sz="2800" dirty="0" smtClean="0">
                <a:latin typeface="+mn-ea"/>
              </a:rPr>
              <a:t>p</a:t>
            </a:r>
            <a:r>
              <a:rPr lang="en-US" altLang="zh-CN" sz="2800" baseline="-25000" dirty="0" smtClean="0">
                <a:latin typeface="+mn-ea"/>
              </a:rPr>
              <a:t>2</a:t>
            </a:r>
            <a:r>
              <a:rPr lang="en-US" altLang="zh-CN" sz="2800" dirty="0" smtClean="0">
                <a:latin typeface="+mn-ea"/>
              </a:rPr>
              <a:t> </a:t>
            </a:r>
            <a:r>
              <a:rPr lang="zh-CN" altLang="en-US" sz="2800" dirty="0" smtClean="0">
                <a:latin typeface="+mn-ea"/>
              </a:rPr>
              <a:t>→</a:t>
            </a:r>
            <a:r>
              <a:rPr lang="en-US" altLang="zh-CN" sz="2800" dirty="0" smtClean="0">
                <a:latin typeface="+mn-ea"/>
              </a:rPr>
              <a:t> ap</a:t>
            </a:r>
            <a:r>
              <a:rPr lang="en-US" altLang="zh-CN" sz="2800" baseline="-25000" dirty="0" smtClean="0">
                <a:latin typeface="+mn-ea"/>
              </a:rPr>
              <a:t>1</a:t>
            </a:r>
            <a:r>
              <a:rPr lang="en-US" altLang="zh-CN" sz="2800" dirty="0" smtClean="0">
                <a:latin typeface="+mn-ea"/>
              </a:rPr>
              <a:t>,</a:t>
            </a:r>
          </a:p>
          <a:p>
            <a:r>
              <a:rPr lang="en-US" altLang="zh-CN" sz="2800" dirty="0" smtClean="0">
                <a:latin typeface="+mn-ea"/>
              </a:rPr>
              <a:t>p</a:t>
            </a:r>
            <a:r>
              <a:rPr lang="en-US" altLang="zh-CN" sz="2800" baseline="-25000" dirty="0" smtClean="0">
                <a:latin typeface="+mn-ea"/>
              </a:rPr>
              <a:t>1</a:t>
            </a:r>
            <a:r>
              <a:rPr lang="en-US" altLang="zh-CN" sz="2800" dirty="0" smtClean="0">
                <a:latin typeface="+mn-ea"/>
              </a:rPr>
              <a:t> </a:t>
            </a:r>
            <a:r>
              <a:rPr lang="zh-CN" altLang="en-US" sz="2800" dirty="0" smtClean="0">
                <a:latin typeface="+mn-ea"/>
              </a:rPr>
              <a:t>→ </a:t>
            </a:r>
            <a:r>
              <a:rPr lang="en-US" altLang="zh-CN" sz="2800" dirty="0" err="1" smtClean="0">
                <a:latin typeface="+mn-ea"/>
              </a:rPr>
              <a:t>bc</a:t>
            </a:r>
            <a:r>
              <a:rPr lang="en-US" altLang="zh-CN" sz="2800" dirty="0" smtClean="0">
                <a:latin typeface="+mn-ea"/>
              </a:rPr>
              <a:t>.</a:t>
            </a:r>
            <a:endParaRPr lang="zh-CN" altLang="en-US" sz="2800" dirty="0">
              <a:latin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1" y="3548098"/>
            <a:ext cx="4557429" cy="217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09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循环网络应用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494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传统统计机器翻译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源语言：</a:t>
                </a:r>
                <a:r>
                  <a:rPr lang="en-US" altLang="zh-CN" dirty="0" smtClean="0"/>
                  <a:t>f</a:t>
                </a:r>
                <a:endParaRPr lang="en-US" altLang="zh-CN" dirty="0"/>
              </a:p>
              <a:p>
                <a:r>
                  <a:rPr lang="zh-CN" altLang="en-US" dirty="0" smtClean="0"/>
                  <a:t>目标语言：</a:t>
                </a:r>
                <a:r>
                  <a:rPr lang="en-US" altLang="zh-CN" dirty="0" smtClean="0"/>
                  <a:t>e</a:t>
                </a:r>
                <a:endParaRPr lang="en-US" altLang="zh-CN" dirty="0"/>
              </a:p>
              <a:p>
                <a:pPr lvl="1"/>
                <a:r>
                  <a:rPr lang="zh-CN" altLang="en-US" dirty="0" smtClean="0"/>
                  <a:t>模型：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 = 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 smtClean="0"/>
                  <a:t>p(</a:t>
                </a:r>
                <a:r>
                  <a:rPr lang="en-US" altLang="zh-CN" dirty="0" err="1" smtClean="0"/>
                  <a:t>f|e</a:t>
                </a:r>
                <a:r>
                  <a:rPr lang="en-US" altLang="zh-CN" dirty="0" smtClean="0"/>
                  <a:t>): </a:t>
                </a:r>
                <a:r>
                  <a:rPr lang="zh-CN" altLang="en-US" dirty="0"/>
                  <a:t>翻译</a:t>
                </a:r>
                <a:r>
                  <a:rPr lang="zh-CN" altLang="en-US" dirty="0" smtClean="0"/>
                  <a:t>模型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p(e) : </a:t>
                </a:r>
                <a:r>
                  <a:rPr lang="zh-CN" altLang="en-US" dirty="0" smtClean="0"/>
                  <a:t>语言模型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037" t="-17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" y="4059063"/>
            <a:ext cx="9144000" cy="209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52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基于序列到序列的机器翻译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  <a:r>
              <a:rPr lang="en-US" altLang="zh-CN" dirty="0"/>
              <a:t>RNN</a:t>
            </a:r>
            <a:r>
              <a:rPr lang="zh-CN" altLang="en-US" dirty="0"/>
              <a:t>用来</a:t>
            </a:r>
            <a:r>
              <a:rPr lang="zh-CN" altLang="en-US" dirty="0" smtClean="0"/>
              <a:t>编码</a:t>
            </a:r>
            <a:endParaRPr lang="en-US" altLang="zh-CN" dirty="0" smtClean="0"/>
          </a:p>
          <a:p>
            <a:r>
              <a:rPr lang="zh-CN" altLang="en-US" dirty="0"/>
              <a:t>另一个</a:t>
            </a:r>
            <a:r>
              <a:rPr lang="en-US" altLang="zh-CN" dirty="0"/>
              <a:t>RNN</a:t>
            </a:r>
            <a:r>
              <a:rPr lang="zh-CN" altLang="en-US" dirty="0"/>
              <a:t>用来解码</a:t>
            </a: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679" y="2594102"/>
            <a:ext cx="6744641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35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</a:t>
            </a:r>
            <a:r>
              <a:rPr lang="zh-CN" altLang="en-US" dirty="0" smtClean="0"/>
              <a:t>神经网络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循环神经网络</a:t>
            </a:r>
            <a:endParaRPr lang="en-US" altLang="zh-CN" dirty="0"/>
          </a:p>
          <a:p>
            <a:pPr lvl="1"/>
            <a:r>
              <a:rPr lang="zh-CN" altLang="en-US" dirty="0" smtClean="0"/>
              <a:t>循环</a:t>
            </a:r>
            <a:r>
              <a:rPr lang="zh-CN" altLang="en-US" dirty="0"/>
              <a:t>神经网络通过使用带自反馈的神经元，能够处理任意长度的序列。</a:t>
            </a:r>
            <a:endParaRPr lang="en-US" altLang="zh-CN" dirty="0"/>
          </a:p>
          <a:p>
            <a:pPr lvl="1"/>
            <a:r>
              <a:rPr lang="zh-CN" altLang="en-US" dirty="0"/>
              <a:t>循环神经网络比前馈神经网络更加符合生物神经网络的结构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循环</a:t>
            </a:r>
            <a:r>
              <a:rPr lang="zh-CN" altLang="en-US" dirty="0"/>
              <a:t>神经网络已经被广泛应用在语音识别、语言模型以及自然语言生成等任务上。</a:t>
            </a:r>
          </a:p>
        </p:txBody>
      </p:sp>
    </p:spTree>
    <p:extLst>
      <p:ext uri="{BB962C8B-B14F-4D97-AF65-F5344CB8AC3E}">
        <p14:creationId xmlns:p14="http://schemas.microsoft.com/office/powerpoint/2010/main" val="375090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看图说话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41720"/>
            <a:ext cx="8229600" cy="3492085"/>
          </a:xfrm>
        </p:spPr>
      </p:pic>
    </p:spTree>
    <p:extLst>
      <p:ext uri="{BB962C8B-B14F-4D97-AF65-F5344CB8AC3E}">
        <p14:creationId xmlns:p14="http://schemas.microsoft.com/office/powerpoint/2010/main" val="289917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看图说话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26" y="1219200"/>
            <a:ext cx="7457948" cy="4937125"/>
          </a:xfrm>
        </p:spPr>
      </p:pic>
    </p:spTree>
    <p:extLst>
      <p:ext uri="{BB962C8B-B14F-4D97-AF65-F5344CB8AC3E}">
        <p14:creationId xmlns:p14="http://schemas.microsoft.com/office/powerpoint/2010/main" val="328830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生成</a:t>
            </a:r>
            <a:r>
              <a:rPr lang="en-US" altLang="zh-CN"/>
              <a:t>LINUX</a:t>
            </a:r>
            <a:r>
              <a:rPr lang="zh-CN" altLang="en-US"/>
              <a:t>内核代码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215" y="1219200"/>
            <a:ext cx="5827570" cy="4937125"/>
          </a:xfrm>
        </p:spPr>
      </p:pic>
    </p:spTree>
    <p:extLst>
      <p:ext uri="{BB962C8B-B14F-4D97-AF65-F5344CB8AC3E}">
        <p14:creationId xmlns:p14="http://schemas.microsoft.com/office/powerpoint/2010/main" val="254344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作词机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RNN</a:t>
            </a:r>
            <a:r>
              <a:rPr lang="zh-CN" altLang="en-US" dirty="0"/>
              <a:t>在“学习”过汪峰全部作品后自动生成的</a:t>
            </a:r>
            <a:r>
              <a:rPr lang="zh-CN" altLang="en-US" dirty="0" smtClean="0"/>
              <a:t>歌词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</a:t>
            </a:r>
            <a:r>
              <a:rPr lang="zh-CN" altLang="en-US" dirty="0"/>
              <a:t>在这里中的</a:t>
            </a:r>
            <a:r>
              <a:rPr lang="zh-CN" altLang="en-US" dirty="0" smtClean="0"/>
              <a:t>夜里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就</a:t>
            </a:r>
            <a:r>
              <a:rPr lang="zh-CN" altLang="en-US" dirty="0"/>
              <a:t>像一场是一种生命的意</a:t>
            </a:r>
            <a:r>
              <a:rPr lang="zh-CN" altLang="en-US" dirty="0" smtClean="0"/>
              <a:t>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就</a:t>
            </a:r>
            <a:r>
              <a:rPr lang="zh-CN" altLang="en-US" dirty="0"/>
              <a:t>像我的生活变得在我</a:t>
            </a:r>
            <a:r>
              <a:rPr lang="zh-CN" altLang="en-US" dirty="0" smtClean="0"/>
              <a:t>一样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</a:t>
            </a:r>
            <a:r>
              <a:rPr lang="zh-CN" altLang="en-US" dirty="0"/>
              <a:t>我们这是一个知道</a:t>
            </a:r>
          </a:p>
          <a:p>
            <a:pPr lvl="1"/>
            <a:r>
              <a:rPr lang="zh-CN" altLang="en-US" dirty="0" smtClean="0"/>
              <a:t>我</a:t>
            </a:r>
            <a:r>
              <a:rPr lang="zh-CN" altLang="en-US" dirty="0"/>
              <a:t>只是一天你会怎吗</a:t>
            </a:r>
          </a:p>
          <a:p>
            <a:pPr lvl="1"/>
            <a:r>
              <a:rPr lang="zh-CN" altLang="en-US" dirty="0" smtClean="0"/>
              <a:t>可</a:t>
            </a:r>
            <a:r>
              <a:rPr lang="zh-CN" altLang="en-US" dirty="0"/>
              <a:t>我们这是我们的是不要为你</a:t>
            </a:r>
          </a:p>
          <a:p>
            <a:pPr lvl="1"/>
            <a:r>
              <a:rPr lang="zh-CN" altLang="en-US" dirty="0" smtClean="0"/>
              <a:t>我们</a:t>
            </a:r>
            <a:r>
              <a:rPr lang="zh-CN" altLang="en-US" dirty="0"/>
              <a:t>想这有一种生活的时候</a:t>
            </a:r>
          </a:p>
          <a:p>
            <a:pPr lvl="1"/>
            <a:endParaRPr lang="en-US" altLang="zh-CN" dirty="0" smtClean="0"/>
          </a:p>
          <a:p>
            <a:pPr marL="205978" lvl="1" indent="0">
              <a:buNone/>
            </a:pPr>
            <a:r>
              <a:rPr lang="en-US" altLang="zh-CN" dirty="0" smtClean="0"/>
              <a:t>https</a:t>
            </a:r>
            <a:r>
              <a:rPr lang="en-US" altLang="zh-CN" dirty="0"/>
              <a:t>://github.com/phunterlau/wangfeng-rnn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168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作诗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05483"/>
            <a:ext cx="8229600" cy="2764559"/>
          </a:xfrm>
        </p:spPr>
      </p:pic>
    </p:spTree>
    <p:extLst>
      <p:ext uri="{BB962C8B-B14F-4D97-AF65-F5344CB8AC3E}">
        <p14:creationId xmlns:p14="http://schemas.microsoft.com/office/powerpoint/2010/main" val="203014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写字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zh-CN" altLang="en-US" dirty="0"/>
              <a:t>把一个字母的书写轨迹看作是一连串的点。一个字母的“写法”其实是每一个点相对于前一个点的偏移量，记为</a:t>
            </a:r>
            <a:r>
              <a:rPr lang="en-US" altLang="zh-CN" dirty="0"/>
              <a:t>(offset x, offset y)</a:t>
            </a:r>
            <a:r>
              <a:rPr lang="zh-CN" altLang="en-US" dirty="0"/>
              <a:t>。再增加一维取值为</a:t>
            </a:r>
            <a:r>
              <a:rPr lang="en-US" altLang="zh-CN" dirty="0"/>
              <a:t>0</a:t>
            </a:r>
            <a:r>
              <a:rPr lang="zh-CN" altLang="en-US" dirty="0"/>
              <a:t>或</a:t>
            </a:r>
            <a:r>
              <a:rPr lang="en-US" altLang="zh-CN" dirty="0"/>
              <a:t>1</a:t>
            </a:r>
            <a:r>
              <a:rPr lang="zh-CN" altLang="en-US" dirty="0"/>
              <a:t>来记录是否应该“提笔”。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95600"/>
            <a:ext cx="9144000" cy="333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78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Making Neural Nets Great </a:t>
            </a:r>
            <a:r>
              <a:rPr lang="en-US" altLang="zh-CN" dirty="0" smtClean="0"/>
              <a:t>Again</a:t>
            </a:r>
            <a:endParaRPr lang="zh-CN" altLang="en-US" dirty="0"/>
          </a:p>
        </p:txBody>
      </p:sp>
      <p:pic>
        <p:nvPicPr>
          <p:cNvPr id="1026" name="Picture 2" descr="Twee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447800"/>
            <a:ext cx="4572000" cy="470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28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52800" y="4038600"/>
            <a:ext cx="2313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https://nndl.github.io/</a:t>
            </a:r>
          </a:p>
        </p:txBody>
      </p:sp>
    </p:spTree>
    <p:extLst>
      <p:ext uri="{BB962C8B-B14F-4D97-AF65-F5344CB8AC3E}">
        <p14:creationId xmlns:p14="http://schemas.microsoft.com/office/powerpoint/2010/main" val="178499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循环神经网络</a:t>
            </a:r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18" y="1676400"/>
            <a:ext cx="8443639" cy="838200"/>
          </a:xfr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18" y="3657600"/>
            <a:ext cx="3751755" cy="1172424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481" y="2743200"/>
            <a:ext cx="4105476" cy="270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1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简单循环网络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状态更新：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905000"/>
            <a:ext cx="3229426" cy="562053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504267"/>
            <a:ext cx="8219878" cy="220566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362200" y="474714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RNN</a:t>
            </a:r>
            <a:r>
              <a:rPr lang="zh-CN" altLang="en-US" dirty="0"/>
              <a:t>是图灵完全等价的 </a:t>
            </a:r>
            <a:r>
              <a:rPr lang="en-US" altLang="zh-CN" dirty="0"/>
              <a:t>(</a:t>
            </a:r>
            <a:r>
              <a:rPr lang="en-US" altLang="zh-CN" dirty="0" err="1"/>
              <a:t>Siegelmann</a:t>
            </a:r>
            <a:r>
              <a:rPr lang="en-US" altLang="zh-CN" dirty="0"/>
              <a:t> and Sontag, 1995)</a:t>
            </a:r>
          </a:p>
          <a:p>
            <a:endParaRPr lang="en-US" altLang="zh-CN" dirty="0"/>
          </a:p>
          <a:p>
            <a:r>
              <a:rPr lang="en-US" altLang="zh-CN" dirty="0"/>
              <a:t>FNN</a:t>
            </a:r>
            <a:r>
              <a:rPr lang="zh-CN" altLang="en-US" dirty="0"/>
              <a:t>：模拟任何函数</a:t>
            </a:r>
            <a:endParaRPr lang="en-US" altLang="zh-CN" dirty="0"/>
          </a:p>
          <a:p>
            <a:r>
              <a:rPr lang="en-US" altLang="zh-CN" dirty="0"/>
              <a:t>RNN</a:t>
            </a:r>
            <a:r>
              <a:rPr lang="zh-CN" altLang="en-US" dirty="0"/>
              <a:t>：模拟任何程序（计算过程）。</a:t>
            </a:r>
          </a:p>
        </p:txBody>
      </p:sp>
    </p:spTree>
    <p:extLst>
      <p:ext uri="{BB962C8B-B14F-4D97-AF65-F5344CB8AC3E}">
        <p14:creationId xmlns:p14="http://schemas.microsoft.com/office/powerpoint/2010/main" val="397219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循环神经网络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作用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</a:t>
            </a:r>
            <a:r>
              <a:rPr lang="en-US" altLang="zh-CN" dirty="0" smtClean="0"/>
              <a:t>-</a:t>
            </a:r>
            <a:r>
              <a:rPr lang="zh-CN" altLang="en-US" dirty="0" smtClean="0"/>
              <a:t>输出映射（机器学习）</a:t>
            </a:r>
            <a:endParaRPr lang="en-US" altLang="zh-CN" dirty="0" smtClean="0"/>
          </a:p>
          <a:p>
            <a:pPr lvl="1"/>
            <a:r>
              <a:rPr lang="zh-CN" altLang="en-US" dirty="0"/>
              <a:t>存储</a:t>
            </a:r>
          </a:p>
        </p:txBody>
      </p:sp>
    </p:spTree>
    <p:extLst>
      <p:ext uri="{BB962C8B-B14F-4D97-AF65-F5344CB8AC3E}">
        <p14:creationId xmlns:p14="http://schemas.microsoft.com/office/powerpoint/2010/main" val="173736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应用到机器学习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序列到类别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438400"/>
            <a:ext cx="8881844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39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序列到类别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输入：序列</a:t>
            </a:r>
            <a:endParaRPr lang="en-US" altLang="zh-CN" dirty="0" smtClean="0"/>
          </a:p>
          <a:p>
            <a:r>
              <a:rPr lang="zh-CN" altLang="en-US" dirty="0" smtClean="0"/>
              <a:t>输出：类别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576132" y="1828800"/>
            <a:ext cx="2714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Sentiment Analysis</a:t>
            </a:r>
            <a:endParaRPr lang="zh-TW" altLang="en-US" sz="2400" b="1" i="1" u="sng" dirty="0"/>
          </a:p>
        </p:txBody>
      </p:sp>
      <p:sp>
        <p:nvSpPr>
          <p:cNvPr id="18" name="矩形 17"/>
          <p:cNvSpPr/>
          <p:nvPr/>
        </p:nvSpPr>
        <p:spPr>
          <a:xfrm>
            <a:off x="1254755" y="4609362"/>
            <a:ext cx="461666" cy="90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213679" y="4609362"/>
            <a:ext cx="465153" cy="90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275824" y="4612137"/>
            <a:ext cx="465153" cy="90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238235" y="4612137"/>
            <a:ext cx="465153" cy="90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7200646" y="4612137"/>
            <a:ext cx="465153" cy="90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34" name="直線單箭頭接點 33"/>
          <p:cNvCxnSpPr/>
          <p:nvPr/>
        </p:nvCxnSpPr>
        <p:spPr>
          <a:xfrm flipV="1">
            <a:off x="7423176" y="4289194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endCxn id="19" idx="1"/>
          </p:cNvCxnSpPr>
          <p:nvPr/>
        </p:nvCxnSpPr>
        <p:spPr>
          <a:xfrm>
            <a:off x="1734721" y="5059362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2685142" y="5062137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5751922" y="5067687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6702336" y="5070462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>
            <a:off x="4796866" y="5062137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V="1">
            <a:off x="1506359" y="5509362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V="1">
            <a:off x="2461711" y="5509362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4110200" y="4714869"/>
            <a:ext cx="1103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B050"/>
                </a:solidFill>
              </a:rPr>
              <a:t>……</a:t>
            </a:r>
            <a:endParaRPr lang="zh-TW" altLang="en-US" sz="2800" dirty="0">
              <a:solidFill>
                <a:srgbClr val="00B050"/>
              </a:solidFill>
            </a:endParaRPr>
          </a:p>
        </p:txBody>
      </p:sp>
      <p:cxnSp>
        <p:nvCxnSpPr>
          <p:cNvPr id="43" name="直線單箭頭接點 42"/>
          <p:cNvCxnSpPr/>
          <p:nvPr/>
        </p:nvCxnSpPr>
        <p:spPr>
          <a:xfrm flipV="1">
            <a:off x="5515862" y="5509362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flipV="1">
            <a:off x="6487839" y="5509362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V="1">
            <a:off x="7453044" y="5509362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1254755" y="5824077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/>
              <a:t>我</a:t>
            </a:r>
            <a:endParaRPr lang="en-US" altLang="zh-TW" sz="2400" dirty="0"/>
          </a:p>
        </p:txBody>
      </p:sp>
      <p:sp>
        <p:nvSpPr>
          <p:cNvPr id="47" name="矩形 46"/>
          <p:cNvSpPr/>
          <p:nvPr/>
        </p:nvSpPr>
        <p:spPr>
          <a:xfrm>
            <a:off x="3197347" y="4612137"/>
            <a:ext cx="465153" cy="90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48" name="直線單箭頭接點 47"/>
          <p:cNvCxnSpPr/>
          <p:nvPr/>
        </p:nvCxnSpPr>
        <p:spPr>
          <a:xfrm>
            <a:off x="3668810" y="5064912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V="1">
            <a:off x="3445379" y="5512137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214881" y="5810358"/>
            <a:ext cx="4924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觉</a:t>
            </a:r>
            <a:endParaRPr lang="en-US" altLang="zh-TW" sz="2400" dirty="0"/>
          </a:p>
        </p:txBody>
      </p:sp>
      <p:sp>
        <p:nvSpPr>
          <p:cNvPr id="51" name="矩形 50"/>
          <p:cNvSpPr/>
          <p:nvPr/>
        </p:nvSpPr>
        <p:spPr>
          <a:xfrm>
            <a:off x="5275824" y="586292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/>
              <a:t>太</a:t>
            </a:r>
            <a:endParaRPr lang="en-US" altLang="zh-TW" sz="2400" dirty="0"/>
          </a:p>
        </p:txBody>
      </p:sp>
      <p:sp>
        <p:nvSpPr>
          <p:cNvPr id="52" name="矩形 51"/>
          <p:cNvSpPr/>
          <p:nvPr/>
        </p:nvSpPr>
        <p:spPr>
          <a:xfrm>
            <a:off x="3199157" y="5833662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/>
              <a:t>得</a:t>
            </a:r>
            <a:endParaRPr lang="en-US" altLang="zh-TW" sz="2400" dirty="0"/>
          </a:p>
        </p:txBody>
      </p:sp>
      <p:sp>
        <p:nvSpPr>
          <p:cNvPr id="53" name="矩形 52"/>
          <p:cNvSpPr/>
          <p:nvPr/>
        </p:nvSpPr>
        <p:spPr>
          <a:xfrm>
            <a:off x="6245137" y="586704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好</a:t>
            </a:r>
            <a:endParaRPr lang="en-US" altLang="zh-TW" sz="2400" dirty="0"/>
          </a:p>
        </p:txBody>
      </p:sp>
      <p:sp>
        <p:nvSpPr>
          <p:cNvPr id="54" name="矩形 53"/>
          <p:cNvSpPr/>
          <p:nvPr/>
        </p:nvSpPr>
        <p:spPr>
          <a:xfrm>
            <a:off x="7219551" y="584289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/>
              <a:t>了</a:t>
            </a:r>
            <a:endParaRPr lang="en-US" altLang="zh-TW" sz="2400" dirty="0"/>
          </a:p>
        </p:txBody>
      </p:sp>
      <p:grpSp>
        <p:nvGrpSpPr>
          <p:cNvPr id="11" name="群組 10"/>
          <p:cNvGrpSpPr/>
          <p:nvPr/>
        </p:nvGrpSpPr>
        <p:grpSpPr>
          <a:xfrm>
            <a:off x="7157350" y="2032653"/>
            <a:ext cx="465153" cy="2256614"/>
            <a:chOff x="6774969" y="2139801"/>
            <a:chExt cx="465153" cy="2256614"/>
          </a:xfrm>
        </p:grpSpPr>
        <p:sp>
          <p:nvSpPr>
            <p:cNvPr id="26" name="矩形 25"/>
            <p:cNvSpPr/>
            <p:nvPr/>
          </p:nvSpPr>
          <p:spPr>
            <a:xfrm>
              <a:off x="6774969" y="2139801"/>
              <a:ext cx="465153" cy="225661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" name="橢圓 3"/>
            <p:cNvSpPr/>
            <p:nvPr/>
          </p:nvSpPr>
          <p:spPr>
            <a:xfrm>
              <a:off x="6816791" y="2587914"/>
              <a:ext cx="381507" cy="38150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橢圓 54"/>
            <p:cNvSpPr/>
            <p:nvPr/>
          </p:nvSpPr>
          <p:spPr>
            <a:xfrm>
              <a:off x="6816791" y="3499459"/>
              <a:ext cx="381507" cy="38150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橢圓 55"/>
            <p:cNvSpPr/>
            <p:nvPr/>
          </p:nvSpPr>
          <p:spPr>
            <a:xfrm>
              <a:off x="6816791" y="3037957"/>
              <a:ext cx="381507" cy="38150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橢圓 56"/>
            <p:cNvSpPr/>
            <p:nvPr/>
          </p:nvSpPr>
          <p:spPr>
            <a:xfrm>
              <a:off x="6818786" y="3934184"/>
              <a:ext cx="381507" cy="38150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橢圓 57"/>
            <p:cNvSpPr/>
            <p:nvPr/>
          </p:nvSpPr>
          <p:spPr>
            <a:xfrm>
              <a:off x="6816791" y="2156426"/>
              <a:ext cx="381507" cy="38150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9" name="矩形 58"/>
          <p:cNvSpPr/>
          <p:nvPr/>
        </p:nvSpPr>
        <p:spPr>
          <a:xfrm>
            <a:off x="7632246" y="2008727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</a:rPr>
              <a:t>超</a:t>
            </a:r>
            <a:r>
              <a:rPr lang="zh-CN" altLang="en-US" sz="2400" dirty="0">
                <a:solidFill>
                  <a:srgbClr val="FF0000"/>
                </a:solidFill>
              </a:rPr>
              <a:t>正</a:t>
            </a:r>
            <a:r>
              <a:rPr lang="zh-TW" altLang="en-US" sz="2400" dirty="0" smtClean="0">
                <a:solidFill>
                  <a:srgbClr val="FF0000"/>
                </a:solidFill>
              </a:rPr>
              <a:t>面</a:t>
            </a:r>
            <a:endParaRPr lang="zh-TW" altLang="en-US" sz="2400" dirty="0"/>
          </a:p>
        </p:txBody>
      </p:sp>
      <p:sp>
        <p:nvSpPr>
          <p:cNvPr id="60" name="矩形 59"/>
          <p:cNvSpPr/>
          <p:nvPr/>
        </p:nvSpPr>
        <p:spPr>
          <a:xfrm>
            <a:off x="7635283" y="244068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正</a:t>
            </a:r>
            <a:r>
              <a:rPr lang="zh-TW" altLang="en-US" sz="2400" dirty="0" smtClean="0">
                <a:solidFill>
                  <a:srgbClr val="FF0000"/>
                </a:solidFill>
              </a:rPr>
              <a:t>面</a:t>
            </a:r>
            <a:endParaRPr lang="zh-TW" altLang="en-US" sz="2400" dirty="0"/>
          </a:p>
        </p:txBody>
      </p:sp>
      <p:sp>
        <p:nvSpPr>
          <p:cNvPr id="61" name="矩形 60"/>
          <p:cNvSpPr/>
          <p:nvPr/>
        </p:nvSpPr>
        <p:spPr>
          <a:xfrm>
            <a:off x="7621594" y="2872645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B050"/>
                </a:solidFill>
              </a:rPr>
              <a:t>中性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628438" y="3350123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0000FF"/>
                </a:solidFill>
              </a:rPr>
              <a:t>负</a:t>
            </a:r>
            <a:r>
              <a:rPr lang="zh-TW" altLang="en-US" sz="2400" dirty="0" smtClean="0">
                <a:solidFill>
                  <a:srgbClr val="0000FF"/>
                </a:solidFill>
              </a:rPr>
              <a:t>面</a:t>
            </a:r>
            <a:endParaRPr lang="zh-TW" altLang="en-US" sz="2400" dirty="0"/>
          </a:p>
        </p:txBody>
      </p:sp>
      <p:sp>
        <p:nvSpPr>
          <p:cNvPr id="63" name="矩形 62"/>
          <p:cNvSpPr/>
          <p:nvPr/>
        </p:nvSpPr>
        <p:spPr>
          <a:xfrm>
            <a:off x="7648828" y="3782082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>
                <a:solidFill>
                  <a:srgbClr val="0000FF"/>
                </a:solidFill>
              </a:rPr>
              <a:t>超</a:t>
            </a:r>
            <a:r>
              <a:rPr lang="zh-CN" altLang="en-US" sz="2400" dirty="0">
                <a:solidFill>
                  <a:srgbClr val="0000FF"/>
                </a:solidFill>
              </a:rPr>
              <a:t>负</a:t>
            </a:r>
            <a:r>
              <a:rPr lang="zh-TW" altLang="en-US" sz="2400" dirty="0" smtClean="0">
                <a:solidFill>
                  <a:srgbClr val="0000FF"/>
                </a:solidFill>
              </a:rPr>
              <a:t>面</a:t>
            </a:r>
            <a:endParaRPr lang="zh-TW" altLang="en-US" sz="2400" dirty="0"/>
          </a:p>
        </p:txBody>
      </p:sp>
      <p:sp>
        <p:nvSpPr>
          <p:cNvPr id="64" name="摺角紙張 63"/>
          <p:cNvSpPr/>
          <p:nvPr/>
        </p:nvSpPr>
        <p:spPr>
          <a:xfrm>
            <a:off x="671395" y="2751939"/>
            <a:ext cx="1828800" cy="889098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带着愉悦的心情</a:t>
            </a:r>
            <a:r>
              <a:rPr lang="zh-TW" altLang="en-US" dirty="0" smtClean="0"/>
              <a:t>看了</a:t>
            </a:r>
            <a:r>
              <a:rPr lang="zh-CN" altLang="en-US" dirty="0"/>
              <a:t>这部</a:t>
            </a:r>
            <a:r>
              <a:rPr lang="zh-CN" altLang="en-US" dirty="0" smtClean="0"/>
              <a:t>电影</a:t>
            </a:r>
            <a:endParaRPr lang="zh-TW" altLang="en-US" dirty="0"/>
          </a:p>
        </p:txBody>
      </p:sp>
      <p:sp>
        <p:nvSpPr>
          <p:cNvPr id="65" name="摺角紙張 64"/>
          <p:cNvSpPr/>
          <p:nvPr/>
        </p:nvSpPr>
        <p:spPr>
          <a:xfrm>
            <a:off x="2764966" y="2768373"/>
            <a:ext cx="1828800" cy="889098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这部电影</a:t>
            </a:r>
            <a:r>
              <a:rPr lang="zh-TW" altLang="en-US" dirty="0" smtClean="0"/>
              <a:t>太糟</a:t>
            </a:r>
            <a:r>
              <a:rPr lang="zh-CN" altLang="en-US" dirty="0" smtClean="0"/>
              <a:t>了</a:t>
            </a:r>
            <a:endParaRPr lang="en-US" altLang="zh-TW" dirty="0"/>
          </a:p>
        </p:txBody>
      </p:sp>
      <p:sp>
        <p:nvSpPr>
          <p:cNvPr id="66" name="摺角紙張 65"/>
          <p:cNvSpPr/>
          <p:nvPr/>
        </p:nvSpPr>
        <p:spPr>
          <a:xfrm>
            <a:off x="4869414" y="2751939"/>
            <a:ext cx="1828800" cy="889098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这部电影</a:t>
            </a:r>
            <a:r>
              <a:rPr lang="zh-TW" altLang="en-US" dirty="0" smtClean="0"/>
              <a:t>很棒</a:t>
            </a:r>
            <a:endParaRPr lang="zh-TW" altLang="en-US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557524" y="3665594"/>
            <a:ext cx="2149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Positive (</a:t>
            </a:r>
            <a:r>
              <a:rPr lang="zh-TW" altLang="en-US" sz="2000" dirty="0" smtClean="0">
                <a:solidFill>
                  <a:srgbClr val="FF0000"/>
                </a:solidFill>
              </a:rPr>
              <a:t>正面</a:t>
            </a:r>
            <a:r>
              <a:rPr lang="en-US" altLang="zh-TW" sz="2000" dirty="0" smtClean="0">
                <a:solidFill>
                  <a:srgbClr val="FF0000"/>
                </a:solidFill>
              </a:rPr>
              <a:t>)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2635290" y="3665593"/>
            <a:ext cx="2149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000FF"/>
                </a:solidFill>
              </a:rPr>
              <a:t>Negative </a:t>
            </a:r>
            <a:r>
              <a:rPr lang="en-US" altLang="zh-TW" sz="2000" dirty="0" smtClean="0">
                <a:solidFill>
                  <a:srgbClr val="0000FF"/>
                </a:solidFill>
              </a:rPr>
              <a:t>(</a:t>
            </a:r>
            <a:r>
              <a:rPr lang="zh-CN" altLang="en-US" sz="2000" dirty="0">
                <a:solidFill>
                  <a:srgbClr val="0000FF"/>
                </a:solidFill>
              </a:rPr>
              <a:t>负</a:t>
            </a:r>
            <a:r>
              <a:rPr lang="zh-TW" altLang="en-US" sz="2000" dirty="0" smtClean="0">
                <a:solidFill>
                  <a:srgbClr val="0000FF"/>
                </a:solidFill>
              </a:rPr>
              <a:t>面</a:t>
            </a:r>
            <a:r>
              <a:rPr lang="en-US" altLang="zh-TW" sz="2000" dirty="0" smtClean="0">
                <a:solidFill>
                  <a:srgbClr val="0000FF"/>
                </a:solidFill>
              </a:rPr>
              <a:t>)</a:t>
            </a:r>
            <a:endParaRPr lang="zh-TW" altLang="en-US" sz="2000" dirty="0">
              <a:solidFill>
                <a:srgbClr val="0000FF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4869414" y="3668759"/>
            <a:ext cx="2149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Positive (</a:t>
            </a:r>
            <a:r>
              <a:rPr lang="zh-TW" altLang="en-US" sz="2000" dirty="0" smtClean="0">
                <a:solidFill>
                  <a:srgbClr val="FF0000"/>
                </a:solidFill>
              </a:rPr>
              <a:t>正面</a:t>
            </a:r>
            <a:r>
              <a:rPr lang="en-US" altLang="zh-TW" sz="2000" dirty="0" smtClean="0">
                <a:solidFill>
                  <a:srgbClr val="FF0000"/>
                </a:solidFill>
              </a:rPr>
              <a:t>)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4160963" y="5732241"/>
            <a:ext cx="1103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753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 animBg="1"/>
      <p:bldP spid="19" grpId="0" animBg="1"/>
      <p:bldP spid="20" grpId="0" animBg="1"/>
      <p:bldP spid="21" grpId="0" animBg="1"/>
      <p:bldP spid="22" grpId="0" animBg="1"/>
      <p:bldP spid="42" grpId="0"/>
      <p:bldP spid="46" grpId="0"/>
      <p:bldP spid="47" grpId="0" animBg="1"/>
      <p:bldP spid="50" grpId="0"/>
      <p:bldP spid="51" grpId="0"/>
      <p:bldP spid="52" grpId="0"/>
      <p:bldP spid="53" grpId="0"/>
      <p:bldP spid="54" grpId="0"/>
      <p:bldP spid="59" grpId="0"/>
      <p:bldP spid="60" grpId="0"/>
      <p:bldP spid="61" grpId="0"/>
      <p:bldP spid="62" grpId="0"/>
      <p:bldP spid="63" grpId="0"/>
      <p:bldP spid="64" grpId="0" animBg="1"/>
      <p:bldP spid="65" grpId="0" animBg="1"/>
      <p:bldP spid="66" grpId="0" animBg="1"/>
      <p:bldP spid="67" grpId="0"/>
      <p:bldP spid="68" grpId="0"/>
      <p:bldP spid="69" grpId="0"/>
      <p:bldP spid="7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应用到</a:t>
            </a:r>
            <a:r>
              <a:rPr lang="zh-CN" altLang="en-US" dirty="0" smtClean="0"/>
              <a:t>机器学习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同步的序列到序列模式</a:t>
            </a:r>
          </a:p>
          <a:p>
            <a:endParaRPr lang="zh-CN" altLang="en-US" dirty="0"/>
          </a:p>
        </p:txBody>
      </p:sp>
      <p:pic>
        <p:nvPicPr>
          <p:cNvPr id="8" name="内容占位符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57400" y="2718191"/>
            <a:ext cx="4610743" cy="1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104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qxp">
      <a:dk1>
        <a:srgbClr val="2A4A75"/>
      </a:dk1>
      <a:lt1>
        <a:sysClr val="window" lastClr="FFFFFF"/>
      </a:lt1>
      <a:dk2>
        <a:srgbClr val="2A4A75"/>
      </a:dk2>
      <a:lt2>
        <a:srgbClr val="DEF5FA"/>
      </a:lt2>
      <a:accent1>
        <a:srgbClr val="1C314E"/>
      </a:accent1>
      <a:accent2>
        <a:srgbClr val="EB641B"/>
      </a:accent2>
      <a:accent3>
        <a:srgbClr val="DA1F28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qxp">
      <a:majorFont>
        <a:latin typeface="Helvetica"/>
        <a:ea typeface="微软雅黑"/>
        <a:cs typeface=""/>
      </a:majorFont>
      <a:minorFont>
        <a:latin typeface="Helvetica"/>
        <a:ea typeface="华文楷体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wrap="none">
        <a:spAutoFit/>
      </a:bodyPr>
      <a:lstStyle>
        <a:defPPr>
          <a:defRPr sz="2400" dirty="0"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17612</TotalTime>
  <Words>811</Words>
  <Application>Microsoft Office PowerPoint</Application>
  <PresentationFormat>全屏显示(4:3)</PresentationFormat>
  <Paragraphs>191</Paragraphs>
  <Slides>37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0" baseType="lpstr">
      <vt:lpstr>新細明體</vt:lpstr>
      <vt:lpstr>华文楷体</vt:lpstr>
      <vt:lpstr>华文细黑</vt:lpstr>
      <vt:lpstr>宋体</vt:lpstr>
      <vt:lpstr>微软雅黑</vt:lpstr>
      <vt:lpstr>Arial</vt:lpstr>
      <vt:lpstr>Calibri</vt:lpstr>
      <vt:lpstr>Cambria</vt:lpstr>
      <vt:lpstr>Cambria Math</vt:lpstr>
      <vt:lpstr>Helvetica</vt:lpstr>
      <vt:lpstr>Wingdings</vt:lpstr>
      <vt:lpstr>Wingdings 3</vt:lpstr>
      <vt:lpstr>Origin</vt:lpstr>
      <vt:lpstr>循环神经网络</vt:lpstr>
      <vt:lpstr>前馈网络的一些不足</vt:lpstr>
      <vt:lpstr>循环神经网络</vt:lpstr>
      <vt:lpstr>循环神经网络</vt:lpstr>
      <vt:lpstr>简单循环网络</vt:lpstr>
      <vt:lpstr>循环神经网络</vt:lpstr>
      <vt:lpstr>应用到机器学习</vt:lpstr>
      <vt:lpstr>序列到类别</vt:lpstr>
      <vt:lpstr>应用到机器学习</vt:lpstr>
      <vt:lpstr>同步的序列到序列模式</vt:lpstr>
      <vt:lpstr>应用到机器学习</vt:lpstr>
      <vt:lpstr>异步的序列到序列模式</vt:lpstr>
      <vt:lpstr>参数学习</vt:lpstr>
      <vt:lpstr>梯度</vt:lpstr>
      <vt:lpstr>梯度</vt:lpstr>
      <vt:lpstr>梯度消失/爆炸</vt:lpstr>
      <vt:lpstr>长期依赖问题</vt:lpstr>
      <vt:lpstr>长期依赖问题</vt:lpstr>
      <vt:lpstr>长短时记忆神经网络：LSTM</vt:lpstr>
      <vt:lpstr>LSTM的各种变体</vt:lpstr>
      <vt:lpstr>GRU</vt:lpstr>
      <vt:lpstr>堆叠循环神经网络</vt:lpstr>
      <vt:lpstr>双向循环神经网络</vt:lpstr>
      <vt:lpstr>递归神经网络</vt:lpstr>
      <vt:lpstr>递归神经网络</vt:lpstr>
      <vt:lpstr>递归神经网络</vt:lpstr>
      <vt:lpstr>循环网络应用</vt:lpstr>
      <vt:lpstr>传统统计机器翻译</vt:lpstr>
      <vt:lpstr>基于序列到序列的机器翻译</vt:lpstr>
      <vt:lpstr>看图说话</vt:lpstr>
      <vt:lpstr>看图说话</vt:lpstr>
      <vt:lpstr>生成LINUX内核代码</vt:lpstr>
      <vt:lpstr>作词机</vt:lpstr>
      <vt:lpstr>作诗</vt:lpstr>
      <vt:lpstr>写字</vt:lpstr>
      <vt:lpstr>Making Neural Nets Great Again</vt:lpstr>
      <vt:lpstr>PowerPoint 演示文稿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Branding Roadmap Template</dc:title>
  <dc:creator>Xipeng Qiu</dc:creator>
  <cp:lastModifiedBy>Qiu Xipeng</cp:lastModifiedBy>
  <cp:revision>1737</cp:revision>
  <dcterms:created xsi:type="dcterms:W3CDTF">2009-03-19T21:17:53Z</dcterms:created>
  <dcterms:modified xsi:type="dcterms:W3CDTF">2018-07-02T07:18:44Z</dcterms:modified>
</cp:coreProperties>
</file>