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56" r:id="rId2"/>
    <p:sldId id="448"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47"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7" d="100"/>
          <a:sy n="67" d="100"/>
        </p:scale>
        <p:origin x="1677"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7/2/2018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Can we have more examples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270587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24</a:t>
            </a:fld>
            <a:endParaRPr lang="en-US" altLang="zh-CN"/>
          </a:p>
        </p:txBody>
      </p:sp>
    </p:spTree>
    <p:extLst>
      <p:ext uri="{BB962C8B-B14F-4D97-AF65-F5344CB8AC3E}">
        <p14:creationId xmlns:p14="http://schemas.microsoft.com/office/powerpoint/2010/main" val="278809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117292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ltLang="zh-CN" dirty="0" smtClean="0"/>
          </a:p>
          <a:p>
            <a:r>
              <a:rPr lang="en-US" altLang="zh-CN" dirty="0" smtClean="0"/>
              <a:t>Deep architectures can lead</a:t>
            </a:r>
          </a:p>
          <a:p>
            <a:r>
              <a:rPr lang="en-US" altLang="zh-CN" dirty="0" smtClean="0"/>
              <a:t>to abstract representations because more abstract concepts can</a:t>
            </a:r>
          </a:p>
          <a:p>
            <a:r>
              <a:rPr lang="en-US" altLang="zh-CN" dirty="0" smtClean="0"/>
              <a:t>often be constructed in terms of less abstract ones.</a:t>
            </a:r>
          </a:p>
          <a:p>
            <a:endParaRPr lang="en-US" altLang="zh-CN" dirty="0" smtClean="0"/>
          </a:p>
          <a:p>
            <a:r>
              <a:rPr lang="zh-CN" altLang="en-US" dirty="0" smtClean="0"/>
              <a:t>深度：输入到输出之间的路径（信用分配）</a:t>
            </a:r>
          </a:p>
          <a:p>
            <a:r>
              <a:rPr lang="zh-CN" altLang="en-US" dirty="0" smtClean="0"/>
              <a:t>多层人工神经网络</a:t>
            </a:r>
          </a:p>
          <a:p>
            <a:r>
              <a:rPr lang="zh-CN" altLang="en-US" dirty="0" smtClean="0"/>
              <a:t>层数大于</a:t>
            </a:r>
            <a:r>
              <a:rPr lang="en-US" altLang="zh-CN" dirty="0" smtClean="0"/>
              <a:t>1</a:t>
            </a:r>
          </a:p>
          <a:p>
            <a:r>
              <a:rPr lang="en-US" altLang="zh-CN" dirty="0" err="1" smtClean="0"/>
              <a:t>Schmidhuber</a:t>
            </a:r>
            <a:r>
              <a:rPr lang="en-US" altLang="zh-CN" dirty="0" smtClean="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6802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4.xml"/><Relationship Id="rId4" Type="http://schemas.openxmlformats.org/officeDocument/2006/relationships/image" Target="../media/image32.tmp"/></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jpe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3.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线性模型</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感知器</a:t>
            </a:r>
            <a:endParaRPr lang="zh-CN" altLang="en-US" dirty="0"/>
          </a:p>
        </p:txBody>
      </p:sp>
      <p:sp>
        <p:nvSpPr>
          <p:cNvPr id="3" name="内容占位符 2"/>
          <p:cNvSpPr>
            <a:spLocks noGrp="1"/>
          </p:cNvSpPr>
          <p:nvPr>
            <p:ph sz="quarter" idx="1"/>
          </p:nvPr>
        </p:nvSpPr>
        <p:spPr/>
        <p:txBody>
          <a:bodyPr/>
          <a:lstStyle/>
          <a:p>
            <a:pPr lvl="1"/>
            <a:r>
              <a:rPr lang="zh-CN" altLang="en-US" dirty="0" smtClean="0"/>
              <a:t>模拟</a:t>
            </a:r>
            <a:r>
              <a:rPr lang="zh-CN" altLang="en-US" dirty="0"/>
              <a:t>生物神经元行为的机器，有与生物神经元相对应的部件，如权重（突触）、偏置（阈值）及激活函数（细胞体），输出为</a:t>
            </a:r>
            <a:r>
              <a:rPr lang="en-US" altLang="zh-CN" dirty="0"/>
              <a:t>0</a:t>
            </a:r>
            <a:r>
              <a:rPr lang="zh-CN" altLang="en-US" dirty="0"/>
              <a:t>或</a:t>
            </a:r>
            <a:r>
              <a:rPr lang="en-US" altLang="zh-CN" dirty="0"/>
              <a:t>1</a:t>
            </a:r>
            <a:r>
              <a:rPr lang="zh-CN" altLang="en-US" dirty="0"/>
              <a:t>。</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527" y="3739764"/>
            <a:ext cx="2805253" cy="1181159"/>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76946" y="2957071"/>
            <a:ext cx="4172532" cy="3305636"/>
          </a:xfrm>
          <a:prstGeom prst="rect">
            <a:avLst/>
          </a:prstGeom>
        </p:spPr>
      </p:pic>
    </p:spTree>
    <p:extLst>
      <p:ext uri="{BB962C8B-B14F-4D97-AF65-F5344CB8AC3E}">
        <p14:creationId xmlns:p14="http://schemas.microsoft.com/office/powerpoint/2010/main" val="150191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感知</a:t>
            </a:r>
            <a:r>
              <a:rPr lang="zh-CN" altLang="en-US" dirty="0" smtClean="0"/>
              <a:t>器的学习过程</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990600" y="1447800"/>
            <a:ext cx="6781800" cy="4615543"/>
          </a:xfrm>
        </p:spPr>
      </p:pic>
      <p:cxnSp>
        <p:nvCxnSpPr>
          <p:cNvPr id="6" name="直接连接符 5"/>
          <p:cNvCxnSpPr/>
          <p:nvPr/>
        </p:nvCxnSpPr>
        <p:spPr>
          <a:xfrm>
            <a:off x="5334000" y="3755571"/>
            <a:ext cx="13716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6030686" y="3767984"/>
            <a:ext cx="1826141" cy="584775"/>
          </a:xfrm>
          <a:prstGeom prst="rect">
            <a:avLst/>
          </a:prstGeom>
          <a:noFill/>
        </p:spPr>
        <p:txBody>
          <a:bodyPr wrap="none" rtlCol="0">
            <a:spAutoFit/>
          </a:bodyPr>
          <a:lstStyle/>
          <a:p>
            <a:r>
              <a:rPr lang="zh-CN" altLang="en-US" sz="3200" dirty="0" smtClean="0">
                <a:solidFill>
                  <a:srgbClr val="FF0000"/>
                </a:solidFill>
              </a:rPr>
              <a:t>表示分错</a:t>
            </a:r>
            <a:endParaRPr lang="zh-CN" altLang="en-US" sz="3200" dirty="0">
              <a:solidFill>
                <a:srgbClr val="FF0000"/>
              </a:solidFill>
            </a:endParaRPr>
          </a:p>
        </p:txBody>
      </p:sp>
      <p:sp>
        <p:nvSpPr>
          <p:cNvPr id="3" name="文本框 2"/>
          <p:cNvSpPr txBox="1"/>
          <p:nvPr/>
        </p:nvSpPr>
        <p:spPr>
          <a:xfrm>
            <a:off x="4400626" y="5029200"/>
            <a:ext cx="3275256" cy="369332"/>
          </a:xfrm>
          <a:prstGeom prst="rect">
            <a:avLst/>
          </a:prstGeom>
          <a:noFill/>
        </p:spPr>
        <p:txBody>
          <a:bodyPr wrap="none" rtlCol="0">
            <a:spAutoFit/>
          </a:bodyPr>
          <a:lstStyle/>
          <a:p>
            <a:r>
              <a:rPr lang="zh-CN" altLang="en-US" dirty="0" smtClean="0">
                <a:solidFill>
                  <a:srgbClr val="FF0000"/>
                </a:solidFill>
              </a:rPr>
              <a:t>对比</a:t>
            </a:r>
            <a:r>
              <a:rPr lang="en-US" altLang="zh-CN" dirty="0" smtClean="0">
                <a:solidFill>
                  <a:srgbClr val="FF0000"/>
                </a:solidFill>
              </a:rPr>
              <a:t>Logistic</a:t>
            </a:r>
            <a:r>
              <a:rPr lang="zh-CN" altLang="en-US" dirty="0" smtClean="0">
                <a:solidFill>
                  <a:srgbClr val="FF0000"/>
                </a:solidFill>
              </a:rPr>
              <a:t>回归的更新方式：</a:t>
            </a:r>
            <a:endParaRPr lang="zh-CN" altLang="en-US" dirty="0">
              <a:solidFill>
                <a:srgbClr val="FF0000"/>
              </a:solidFill>
            </a:endParaRPr>
          </a:p>
        </p:txBody>
      </p:sp>
      <p:pic>
        <p:nvPicPr>
          <p:cNvPr id="9" name="图片 8"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00626" y="5319712"/>
            <a:ext cx="3371774" cy="720185"/>
          </a:xfrm>
          <a:prstGeom prst="rect">
            <a:avLst/>
          </a:prstGeom>
        </p:spPr>
      </p:pic>
    </p:spTree>
    <p:extLst>
      <p:ext uri="{BB962C8B-B14F-4D97-AF65-F5344CB8AC3E}">
        <p14:creationId xmlns:p14="http://schemas.microsoft.com/office/powerpoint/2010/main" val="14507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XOR</a:t>
            </a:r>
            <a:r>
              <a:rPr lang="zh-CN" altLang="en-US" dirty="0" smtClean="0"/>
              <a:t>问题</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956758" y="2092102"/>
            <a:ext cx="7230484" cy="3191320"/>
          </a:xfrm>
        </p:spPr>
      </p:pic>
    </p:spTree>
    <p:extLst>
      <p:ext uri="{BB962C8B-B14F-4D97-AF65-F5344CB8AC3E}">
        <p14:creationId xmlns:p14="http://schemas.microsoft.com/office/powerpoint/2010/main" val="305496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线性分类器小结</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277472" y="1219200"/>
            <a:ext cx="6589056" cy="4937125"/>
          </a:xfrm>
        </p:spPr>
      </p:pic>
    </p:spTree>
    <p:extLst>
      <p:ext uri="{BB962C8B-B14F-4D97-AF65-F5344CB8AC3E}">
        <p14:creationId xmlns:p14="http://schemas.microsoft.com/office/powerpoint/2010/main" val="1577028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机器学习应用</a:t>
            </a:r>
            <a:endParaRPr lang="zh-CN" altLang="en-US" dirty="0"/>
          </a:p>
        </p:txBody>
      </p:sp>
    </p:spTree>
    <p:extLst>
      <p:ext uri="{BB962C8B-B14F-4D97-AF65-F5344CB8AC3E}">
        <p14:creationId xmlns:p14="http://schemas.microsoft.com/office/powerpoint/2010/main" val="190021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CIFAR-10</a:t>
            </a:r>
            <a:endParaRPr lang="zh-CN" altLang="en-US" dirty="0"/>
          </a:p>
        </p:txBody>
      </p:sp>
      <p:sp>
        <p:nvSpPr>
          <p:cNvPr id="3" name="内容占位符 2"/>
          <p:cNvSpPr>
            <a:spLocks noGrp="1"/>
          </p:cNvSpPr>
          <p:nvPr>
            <p:ph sz="quarter" idx="1"/>
          </p:nvPr>
        </p:nvSpPr>
        <p:spPr/>
        <p:txBody>
          <a:bodyPr/>
          <a:lstStyle/>
          <a:p>
            <a:r>
              <a:rPr lang="en-US" altLang="zh-CN" dirty="0"/>
              <a:t>60000</a:t>
            </a:r>
            <a:r>
              <a:rPr lang="zh-CN" altLang="en-US" dirty="0"/>
              <a:t>张</a:t>
            </a:r>
            <a:r>
              <a:rPr lang="en-US" altLang="zh-CN" dirty="0"/>
              <a:t>32x32</a:t>
            </a:r>
            <a:r>
              <a:rPr lang="zh-CN" altLang="en-US" dirty="0"/>
              <a:t>色彩图像，共</a:t>
            </a:r>
            <a:r>
              <a:rPr lang="en-US" altLang="zh-CN" dirty="0"/>
              <a:t>10</a:t>
            </a:r>
            <a:r>
              <a:rPr lang="zh-CN" altLang="en-US" dirty="0"/>
              <a:t>类，每类</a:t>
            </a:r>
            <a:r>
              <a:rPr lang="en-US" altLang="zh-CN" dirty="0"/>
              <a:t>6000</a:t>
            </a:r>
            <a:r>
              <a:rPr lang="zh-CN" altLang="en-US" dirty="0"/>
              <a:t>张图像。</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890524"/>
            <a:ext cx="5515745" cy="4277322"/>
          </a:xfrm>
          <a:prstGeom prst="rect">
            <a:avLst/>
          </a:prstGeom>
        </p:spPr>
      </p:pic>
    </p:spTree>
    <p:extLst>
      <p:ext uri="{BB962C8B-B14F-4D97-AF65-F5344CB8AC3E}">
        <p14:creationId xmlns:p14="http://schemas.microsoft.com/office/powerpoint/2010/main" val="1725920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ImageNet</a:t>
            </a:r>
            <a:endParaRPr lang="zh-CN" altLang="en-US" dirty="0"/>
          </a:p>
        </p:txBody>
      </p:sp>
      <p:sp>
        <p:nvSpPr>
          <p:cNvPr id="3" name="内容占位符 2"/>
          <p:cNvSpPr>
            <a:spLocks noGrp="1"/>
          </p:cNvSpPr>
          <p:nvPr>
            <p:ph sz="quarter" idx="1"/>
          </p:nvPr>
        </p:nvSpPr>
        <p:spPr/>
        <p:txBody>
          <a:bodyPr/>
          <a:lstStyle/>
          <a:p>
            <a:r>
              <a:rPr lang="en-US" altLang="zh-CN" dirty="0"/>
              <a:t>14,197,122 images, 21841 </a:t>
            </a:r>
            <a:r>
              <a:rPr lang="en-US" altLang="zh-CN" dirty="0" err="1"/>
              <a:t>synsets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160511"/>
            <a:ext cx="9144000" cy="3249689"/>
          </a:xfrm>
          <a:prstGeom prst="rect">
            <a:avLst/>
          </a:prstGeom>
        </p:spPr>
      </p:pic>
    </p:spTree>
    <p:extLst>
      <p:ext uri="{BB962C8B-B14F-4D97-AF65-F5344CB8AC3E}">
        <p14:creationId xmlns:p14="http://schemas.microsoft.com/office/powerpoint/2010/main" val="4291663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应用：图像分类</a:t>
            </a:r>
            <a:endParaRPr lang="zh-CN" altLang="en-US" dirty="0"/>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57200" y="1860281"/>
            <a:ext cx="8229600" cy="3654962"/>
          </a:xfrm>
        </p:spPr>
      </p:pic>
    </p:spTree>
    <p:extLst>
      <p:ext uri="{BB962C8B-B14F-4D97-AF65-F5344CB8AC3E}">
        <p14:creationId xmlns:p14="http://schemas.microsoft.com/office/powerpoint/2010/main" val="785758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图像识别</a:t>
            </a:r>
            <a:endParaRPr lang="zh-TW" altLang="en-US" dirty="0"/>
          </a:p>
        </p:txBody>
      </p:sp>
      <p:sp>
        <p:nvSpPr>
          <p:cNvPr id="4" name="矩形 3"/>
          <p:cNvSpPr/>
          <p:nvPr/>
        </p:nvSpPr>
        <p:spPr>
          <a:xfrm>
            <a:off x="2115045" y="3281485"/>
            <a:ext cx="1719619" cy="12440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分类器</a:t>
            </a:r>
            <a:endParaRPr lang="zh-TW" altLang="en-US" sz="2800" dirty="0"/>
          </a:p>
        </p:txBody>
      </p:sp>
      <p:sp>
        <p:nvSpPr>
          <p:cNvPr id="5" name="向右箭號 4"/>
          <p:cNvSpPr/>
          <p:nvPr/>
        </p:nvSpPr>
        <p:spPr>
          <a:xfrm>
            <a:off x="3921407" y="3622965"/>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2"/>
          <a:stretch>
            <a:fillRect/>
          </a:stretch>
        </p:blipFill>
        <p:spPr>
          <a:xfrm>
            <a:off x="1283414" y="3156163"/>
            <a:ext cx="274307" cy="1494693"/>
          </a:xfrm>
          <a:prstGeom prst="rect">
            <a:avLst/>
          </a:prstGeom>
        </p:spPr>
      </p:pic>
      <p:sp>
        <p:nvSpPr>
          <p:cNvPr id="7" name="向右箭號 6"/>
          <p:cNvSpPr/>
          <p:nvPr/>
        </p:nvSpPr>
        <p:spPr>
          <a:xfrm>
            <a:off x="1615728" y="3622966"/>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stretch>
            <a:fillRect/>
          </a:stretch>
        </p:blipFill>
        <p:spPr>
          <a:xfrm>
            <a:off x="4382920" y="3193966"/>
            <a:ext cx="292260" cy="1510931"/>
          </a:xfrm>
          <a:prstGeom prst="rect">
            <a:avLst/>
          </a:prstGeom>
        </p:spPr>
      </p:pic>
      <p:sp>
        <p:nvSpPr>
          <p:cNvPr id="9" name="矩形 8"/>
          <p:cNvSpPr/>
          <p:nvPr/>
        </p:nvSpPr>
        <p:spPr>
          <a:xfrm>
            <a:off x="7450806" y="2848898"/>
            <a:ext cx="1470724" cy="461665"/>
          </a:xfrm>
          <a:prstGeom prst="rect">
            <a:avLst/>
          </a:prstGeom>
        </p:spPr>
        <p:txBody>
          <a:bodyPr wrap="square">
            <a:spAutoFit/>
          </a:bodyPr>
          <a:lstStyle/>
          <a:p>
            <a:pPr algn="ctr"/>
            <a:r>
              <a:rPr lang="en-US" altLang="zh-TW" sz="2400" dirty="0">
                <a:solidFill>
                  <a:srgbClr val="222222"/>
                </a:solidFill>
                <a:latin typeface="Arial" panose="020B0604020202020204" pitchFamily="34" charset="0"/>
              </a:rPr>
              <a:t>“monkey”</a:t>
            </a:r>
            <a:endParaRPr lang="zh-TW" altLang="en-US" sz="2400" dirty="0"/>
          </a:p>
        </p:txBody>
      </p:sp>
      <p:pic>
        <p:nvPicPr>
          <p:cNvPr id="10" name="圖片 9"/>
          <p:cNvPicPr>
            <a:picLocks noChangeAspect="1"/>
          </p:cNvPicPr>
          <p:nvPr/>
        </p:nvPicPr>
        <p:blipFill>
          <a:blip r:embed="rId4"/>
          <a:stretch>
            <a:fillRect/>
          </a:stretch>
        </p:blipFill>
        <p:spPr>
          <a:xfrm>
            <a:off x="6549550" y="2595440"/>
            <a:ext cx="931280" cy="1051432"/>
          </a:xfrm>
          <a:prstGeom prst="rect">
            <a:avLst/>
          </a:prstGeom>
        </p:spPr>
      </p:pic>
      <p:pic>
        <p:nvPicPr>
          <p:cNvPr id="11" name="圖片 10"/>
          <p:cNvPicPr>
            <a:picLocks noChangeAspect="1"/>
          </p:cNvPicPr>
          <p:nvPr/>
        </p:nvPicPr>
        <p:blipFill>
          <a:blip r:embed="rId5"/>
          <a:stretch>
            <a:fillRect/>
          </a:stretch>
        </p:blipFill>
        <p:spPr>
          <a:xfrm>
            <a:off x="6549550" y="3852215"/>
            <a:ext cx="899978" cy="1075096"/>
          </a:xfrm>
          <a:prstGeom prst="rect">
            <a:avLst/>
          </a:prstGeom>
        </p:spPr>
      </p:pic>
      <p:sp>
        <p:nvSpPr>
          <p:cNvPr id="13" name="文字方塊 12"/>
          <p:cNvSpPr txBox="1"/>
          <p:nvPr/>
        </p:nvSpPr>
        <p:spPr>
          <a:xfrm>
            <a:off x="7468744" y="4197487"/>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14" name="文字方塊 13"/>
          <p:cNvSpPr txBox="1"/>
          <p:nvPr/>
        </p:nvSpPr>
        <p:spPr>
          <a:xfrm>
            <a:off x="7480830" y="5492762"/>
            <a:ext cx="798022" cy="461665"/>
          </a:xfrm>
          <a:prstGeom prst="rect">
            <a:avLst/>
          </a:prstGeom>
          <a:noFill/>
        </p:spPr>
        <p:txBody>
          <a:bodyPr wrap="square" rtlCol="0">
            <a:spAutoFit/>
          </a:bodyPr>
          <a:lstStyle/>
          <a:p>
            <a:pPr algn="ctr"/>
            <a:r>
              <a:rPr lang="en-US" altLang="zh-TW" sz="2400" dirty="0"/>
              <a:t>“dog”</a:t>
            </a:r>
            <a:endParaRPr lang="zh-TW" altLang="en-US" sz="2400" dirty="0"/>
          </a:p>
        </p:txBody>
      </p:sp>
      <p:pic>
        <p:nvPicPr>
          <p:cNvPr id="15"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3414" y="5132654"/>
            <a:ext cx="1351186" cy="1025734"/>
          </a:xfrm>
          <a:prstGeom prst="rect">
            <a:avLst/>
          </a:prstGeom>
          <a:noFill/>
          <a:extLst>
            <a:ext uri="{909E8E84-426E-40DD-AFC4-6F175D3DCCD1}">
              <a14:hiddenFill xmlns:a14="http://schemas.microsoft.com/office/drawing/2010/main">
                <a:solidFill>
                  <a:srgbClr val="FFFFFF"/>
                </a:solidFill>
              </a14:hiddenFill>
            </a:ext>
          </a:extLst>
        </p:spPr>
      </p:pic>
      <p:pic>
        <p:nvPicPr>
          <p:cNvPr id="16" name="圖片 15"/>
          <p:cNvPicPr>
            <a:picLocks noChangeAspect="1"/>
          </p:cNvPicPr>
          <p:nvPr/>
        </p:nvPicPr>
        <p:blipFill>
          <a:blip r:embed="rId7"/>
          <a:stretch>
            <a:fillRect/>
          </a:stretch>
        </p:blipFill>
        <p:spPr>
          <a:xfrm>
            <a:off x="6553051" y="5132654"/>
            <a:ext cx="915693" cy="1181883"/>
          </a:xfrm>
          <a:prstGeom prst="rect">
            <a:avLst/>
          </a:prstGeom>
        </p:spPr>
      </p:pic>
      <p:sp>
        <p:nvSpPr>
          <p:cNvPr id="17" name="弧形向右箭號 16"/>
          <p:cNvSpPr/>
          <p:nvPr/>
        </p:nvSpPr>
        <p:spPr>
          <a:xfrm flipV="1">
            <a:off x="628650" y="3797718"/>
            <a:ext cx="630014" cy="19173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 name="文字方塊 17"/>
          <p:cNvSpPr txBox="1"/>
          <p:nvPr/>
        </p:nvSpPr>
        <p:spPr>
          <a:xfrm>
            <a:off x="4795571" y="2484450"/>
            <a:ext cx="1397000" cy="461665"/>
          </a:xfrm>
          <a:prstGeom prst="rect">
            <a:avLst/>
          </a:prstGeom>
          <a:noFill/>
        </p:spPr>
        <p:txBody>
          <a:bodyPr wrap="square" rtlCol="0">
            <a:spAutoFit/>
          </a:bodyPr>
          <a:lstStyle/>
          <a:p>
            <a:r>
              <a:rPr lang="en-US" altLang="zh-TW" sz="2400" dirty="0"/>
              <a:t>“monkey”</a:t>
            </a:r>
            <a:endParaRPr lang="zh-TW" altLang="en-US" sz="2400" dirty="0"/>
          </a:p>
        </p:txBody>
      </p:sp>
      <p:sp>
        <p:nvSpPr>
          <p:cNvPr id="19" name="文字方塊 18"/>
          <p:cNvSpPr txBox="1"/>
          <p:nvPr/>
        </p:nvSpPr>
        <p:spPr>
          <a:xfrm>
            <a:off x="5223436" y="3307293"/>
            <a:ext cx="1397000" cy="461665"/>
          </a:xfrm>
          <a:prstGeom prst="rect">
            <a:avLst/>
          </a:prstGeom>
          <a:noFill/>
        </p:spPr>
        <p:txBody>
          <a:bodyPr wrap="square" rtlCol="0">
            <a:spAutoFit/>
          </a:bodyPr>
          <a:lstStyle/>
          <a:p>
            <a:r>
              <a:rPr lang="en-US" altLang="zh-TW" sz="2400" dirty="0"/>
              <a:t>“cat”</a:t>
            </a:r>
            <a:endParaRPr lang="zh-TW" altLang="en-US" sz="2400" dirty="0"/>
          </a:p>
        </p:txBody>
      </p:sp>
      <p:sp>
        <p:nvSpPr>
          <p:cNvPr id="20" name="文字方塊 19"/>
          <p:cNvSpPr txBox="1"/>
          <p:nvPr/>
        </p:nvSpPr>
        <p:spPr>
          <a:xfrm>
            <a:off x="5073802" y="4658585"/>
            <a:ext cx="1221423" cy="461665"/>
          </a:xfrm>
          <a:prstGeom prst="rect">
            <a:avLst/>
          </a:prstGeom>
          <a:noFill/>
        </p:spPr>
        <p:txBody>
          <a:bodyPr wrap="square" rtlCol="0">
            <a:spAutoFit/>
          </a:bodyPr>
          <a:lstStyle/>
          <a:p>
            <a:r>
              <a:rPr lang="en-US" altLang="zh-TW" sz="2400" dirty="0"/>
              <a:t>“dog”</a:t>
            </a:r>
            <a:endParaRPr lang="zh-TW" altLang="en-US" sz="2400" dirty="0"/>
          </a:p>
        </p:txBody>
      </p:sp>
      <p:cxnSp>
        <p:nvCxnSpPr>
          <p:cNvPr id="22" name="直線單箭頭接點 21"/>
          <p:cNvCxnSpPr/>
          <p:nvPr/>
        </p:nvCxnSpPr>
        <p:spPr>
          <a:xfrm flipV="1">
            <a:off x="4552300" y="2946115"/>
            <a:ext cx="457200" cy="46166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9" idx="1"/>
          </p:cNvCxnSpPr>
          <p:nvPr/>
        </p:nvCxnSpPr>
        <p:spPr>
          <a:xfrm flipV="1">
            <a:off x="4539268" y="3538126"/>
            <a:ext cx="684168" cy="21578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4552300" y="4525597"/>
            <a:ext cx="497231" cy="26909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16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7" grpId="0" animBg="1"/>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理想中的自然语言处理流程</a:t>
            </a:r>
            <a:endParaRPr lang="zh-CN" altLang="en-US" dirty="0"/>
          </a:p>
        </p:txBody>
      </p:sp>
      <p:sp>
        <p:nvSpPr>
          <p:cNvPr id="8" name="矩形 7"/>
          <p:cNvSpPr/>
          <p:nvPr/>
        </p:nvSpPr>
        <p:spPr>
          <a:xfrm>
            <a:off x="1818141" y="1436404"/>
            <a:ext cx="1800493" cy="369332"/>
          </a:xfrm>
          <a:prstGeom prst="rect">
            <a:avLst/>
          </a:prstGeom>
        </p:spPr>
        <p:txBody>
          <a:bodyPr wrap="none">
            <a:spAutoFit/>
          </a:bodyPr>
          <a:lstStyle/>
          <a:p>
            <a:r>
              <a:rPr lang="zh-CN" altLang="en-US" dirty="0" smtClean="0">
                <a:solidFill>
                  <a:srgbClr val="000000"/>
                </a:solidFill>
                <a:ea typeface="SimSun" panose="02010600030101010101" pitchFamily="2" charset="-122"/>
              </a:rPr>
              <a:t>这是一棵语法树</a:t>
            </a:r>
            <a:endParaRPr lang="zh-CN" altLang="en-US" dirty="0"/>
          </a:p>
        </p:txBody>
      </p:sp>
      <p:sp>
        <p:nvSpPr>
          <p:cNvPr id="9" name="矩形 8"/>
          <p:cNvSpPr/>
          <p:nvPr/>
        </p:nvSpPr>
        <p:spPr>
          <a:xfrm>
            <a:off x="1497540" y="2229709"/>
            <a:ext cx="2441694" cy="369332"/>
          </a:xfrm>
          <a:prstGeom prst="rect">
            <a:avLst/>
          </a:prstGeom>
        </p:spPr>
        <p:txBody>
          <a:bodyPr wrap="none">
            <a:spAutoFit/>
          </a:bodyPr>
          <a:lstStyle/>
          <a:p>
            <a:r>
              <a:rPr lang="zh-CN" altLang="en-US" dirty="0" smtClean="0">
                <a:solidFill>
                  <a:srgbClr val="000000"/>
                </a:solidFill>
                <a:ea typeface="SimSun" panose="02010600030101010101" pitchFamily="2" charset="-122"/>
              </a:rPr>
              <a:t>这  是  一  棵  语法  树</a:t>
            </a:r>
            <a:endParaRPr lang="zh-CN" altLang="en-US" dirty="0"/>
          </a:p>
        </p:txBody>
      </p:sp>
      <p:sp>
        <p:nvSpPr>
          <p:cNvPr id="10" name="矩形 9"/>
          <p:cNvSpPr/>
          <p:nvPr/>
        </p:nvSpPr>
        <p:spPr>
          <a:xfrm>
            <a:off x="888399" y="2829247"/>
            <a:ext cx="3659976" cy="646331"/>
          </a:xfrm>
          <a:prstGeom prst="rect">
            <a:avLst/>
          </a:prstGeom>
        </p:spPr>
        <p:txBody>
          <a:bodyPr wrap="none">
            <a:spAutoFit/>
          </a:bodyPr>
          <a:lstStyle/>
          <a:p>
            <a:r>
              <a:rPr lang="zh-CN" altLang="en-US" dirty="0">
                <a:solidFill>
                  <a:srgbClr val="000000"/>
                </a:solidFill>
                <a:ea typeface="SimSun" panose="02010600030101010101" pitchFamily="2" charset="-122"/>
              </a:rPr>
              <a:t>这 </a:t>
            </a:r>
            <a:r>
              <a:rPr lang="zh-CN" altLang="en-US" dirty="0" smtClean="0">
                <a:solidFill>
                  <a:srgbClr val="000000"/>
                </a:solidFill>
                <a:ea typeface="SimSun" panose="02010600030101010101" pitchFamily="2" charset="-122"/>
              </a:rPr>
              <a:t>     是      一       棵    语法    树</a:t>
            </a:r>
            <a:endParaRPr lang="zh-CN" altLang="en-US" dirty="0" smtClean="0"/>
          </a:p>
          <a:p>
            <a:r>
              <a:rPr lang="zh-CN" altLang="en-US" dirty="0" smtClean="0">
                <a:solidFill>
                  <a:srgbClr val="000000"/>
                </a:solidFill>
                <a:ea typeface="SimSun" panose="02010600030101010101" pitchFamily="2" charset="-122"/>
              </a:rPr>
              <a:t>代词  动词  数词  量词   名词  动词</a:t>
            </a:r>
            <a:endParaRPr lang="en-US" altLang="zh-CN" dirty="0" smtClean="0">
              <a:solidFill>
                <a:srgbClr val="000000"/>
              </a:solidFill>
              <a:ea typeface="SimSun" panose="02010600030101010101" pitchFamily="2" charset="-122"/>
            </a:endParaRPr>
          </a:p>
        </p:txBody>
      </p:sp>
      <p:sp>
        <p:nvSpPr>
          <p:cNvPr id="13" name="矩形 12"/>
          <p:cNvSpPr/>
          <p:nvPr/>
        </p:nvSpPr>
        <p:spPr>
          <a:xfrm>
            <a:off x="888399" y="4760802"/>
            <a:ext cx="3659976" cy="646331"/>
          </a:xfrm>
          <a:prstGeom prst="rect">
            <a:avLst/>
          </a:prstGeom>
        </p:spPr>
        <p:txBody>
          <a:bodyPr wrap="none">
            <a:spAutoFit/>
          </a:bodyPr>
          <a:lstStyle/>
          <a:p>
            <a:r>
              <a:rPr lang="zh-CN" altLang="en-US" dirty="0">
                <a:solidFill>
                  <a:srgbClr val="000000"/>
                </a:solidFill>
                <a:ea typeface="SimSun" panose="02010600030101010101" pitchFamily="2" charset="-122"/>
              </a:rPr>
              <a:t>这 </a:t>
            </a:r>
            <a:r>
              <a:rPr lang="zh-CN" altLang="en-US" dirty="0" smtClean="0">
                <a:solidFill>
                  <a:srgbClr val="000000"/>
                </a:solidFill>
                <a:ea typeface="SimSun" panose="02010600030101010101" pitchFamily="2" charset="-122"/>
              </a:rPr>
              <a:t>     是      一       棵    语法    树</a:t>
            </a:r>
            <a:endParaRPr lang="zh-CN" altLang="en-US" dirty="0" smtClean="0"/>
          </a:p>
          <a:p>
            <a:r>
              <a:rPr lang="zh-CN" altLang="en-US" dirty="0" smtClean="0">
                <a:solidFill>
                  <a:srgbClr val="000000"/>
                </a:solidFill>
                <a:ea typeface="SimSun" panose="02010600030101010101" pitchFamily="2" charset="-122"/>
              </a:rPr>
              <a:t>代词  动词  数词  量词   名词  动词</a:t>
            </a:r>
            <a:endParaRPr lang="en-US" altLang="zh-CN" dirty="0" smtClean="0">
              <a:solidFill>
                <a:srgbClr val="000000"/>
              </a:solidFill>
              <a:ea typeface="SimSun" panose="02010600030101010101" pitchFamily="2" charset="-122"/>
            </a:endParaRPr>
          </a:p>
        </p:txBody>
      </p:sp>
      <p:cxnSp>
        <p:nvCxnSpPr>
          <p:cNvPr id="23" name="直接连接符 22"/>
          <p:cNvCxnSpPr/>
          <p:nvPr/>
        </p:nvCxnSpPr>
        <p:spPr bwMode="auto">
          <a:xfrm flipV="1">
            <a:off x="1097400" y="3996460"/>
            <a:ext cx="487556" cy="76434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bwMode="auto">
          <a:xfrm flipV="1">
            <a:off x="2334672" y="4222090"/>
            <a:ext cx="827022" cy="55141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bwMode="auto">
          <a:xfrm flipV="1">
            <a:off x="3510478" y="4542603"/>
            <a:ext cx="336203" cy="2182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a:off x="3344439" y="4239920"/>
            <a:ext cx="502242" cy="26044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bwMode="auto">
          <a:xfrm>
            <a:off x="3894703" y="4542603"/>
            <a:ext cx="305731" cy="21678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flipV="1">
            <a:off x="2969705" y="4239920"/>
            <a:ext cx="270386" cy="4378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flipV="1">
            <a:off x="1713823" y="3996460"/>
            <a:ext cx="0" cy="75164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bwMode="auto">
          <a:xfrm flipH="1" flipV="1">
            <a:off x="1818141" y="4014290"/>
            <a:ext cx="1421951" cy="16840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下箭头 57"/>
          <p:cNvSpPr/>
          <p:nvPr/>
        </p:nvSpPr>
        <p:spPr bwMode="auto">
          <a:xfrm>
            <a:off x="2529116" y="1805737"/>
            <a:ext cx="351736" cy="389878"/>
          </a:xfrm>
          <a:prstGeom prst="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59" name="文本框 58"/>
          <p:cNvSpPr txBox="1"/>
          <p:nvPr/>
        </p:nvSpPr>
        <p:spPr>
          <a:xfrm>
            <a:off x="4627947" y="1805737"/>
            <a:ext cx="646331" cy="369332"/>
          </a:xfrm>
          <a:prstGeom prst="rect">
            <a:avLst/>
          </a:prstGeom>
          <a:solidFill>
            <a:schemeClr val="bg1"/>
          </a:solidFill>
        </p:spPr>
        <p:txBody>
          <a:bodyPr wrap="none" rtlCol="0">
            <a:spAutoFit/>
          </a:bodyPr>
          <a:lstStyle/>
          <a:p>
            <a:r>
              <a:rPr lang="zh-CN" altLang="en-US" dirty="0" smtClean="0">
                <a:ln w="0"/>
                <a:solidFill>
                  <a:srgbClr val="002060"/>
                </a:solidFill>
                <a:effectLst>
                  <a:outerShdw blurRad="38100" dist="19050" dir="2700000" algn="tl" rotWithShape="0">
                    <a:schemeClr val="dk1">
                      <a:alpha val="40000"/>
                    </a:schemeClr>
                  </a:outerShdw>
                </a:effectLst>
              </a:rPr>
              <a:t>分词</a:t>
            </a:r>
            <a:endParaRPr lang="zh-CN" altLang="en-US" dirty="0">
              <a:ln w="0"/>
              <a:solidFill>
                <a:srgbClr val="002060"/>
              </a:solidFill>
              <a:effectLst>
                <a:outerShdw blurRad="38100" dist="19050" dir="2700000" algn="tl" rotWithShape="0">
                  <a:schemeClr val="dk1">
                    <a:alpha val="40000"/>
                  </a:schemeClr>
                </a:outerShdw>
              </a:effectLst>
            </a:endParaRPr>
          </a:p>
        </p:txBody>
      </p:sp>
      <p:sp>
        <p:nvSpPr>
          <p:cNvPr id="60" name="下箭头 59"/>
          <p:cNvSpPr/>
          <p:nvPr/>
        </p:nvSpPr>
        <p:spPr bwMode="auto">
          <a:xfrm>
            <a:off x="2529116" y="2558236"/>
            <a:ext cx="351736" cy="389878"/>
          </a:xfrm>
          <a:prstGeom prst="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61" name="文本框 60"/>
          <p:cNvSpPr txBox="1"/>
          <p:nvPr/>
        </p:nvSpPr>
        <p:spPr>
          <a:xfrm>
            <a:off x="4480463" y="2558236"/>
            <a:ext cx="1107996" cy="369332"/>
          </a:xfrm>
          <a:prstGeom prst="rect">
            <a:avLst/>
          </a:prstGeom>
          <a:solidFill>
            <a:schemeClr val="bg1"/>
          </a:solidFill>
        </p:spPr>
        <p:txBody>
          <a:bodyPr wrap="none" rtlCol="0">
            <a:spAutoFit/>
          </a:bodyPr>
          <a:lstStyle/>
          <a:p>
            <a:r>
              <a:rPr lang="zh-CN" altLang="en-US" dirty="0" smtClean="0">
                <a:ln w="0"/>
                <a:solidFill>
                  <a:srgbClr val="002060"/>
                </a:solidFill>
                <a:effectLst>
                  <a:outerShdw blurRad="38100" dist="19050" dir="2700000" algn="tl" rotWithShape="0">
                    <a:schemeClr val="dk1">
                      <a:alpha val="40000"/>
                    </a:schemeClr>
                  </a:outerShdw>
                </a:effectLst>
              </a:rPr>
              <a:t>词性标注</a:t>
            </a:r>
            <a:endParaRPr lang="zh-CN" altLang="en-US" dirty="0">
              <a:ln w="0"/>
              <a:solidFill>
                <a:srgbClr val="002060"/>
              </a:solidFill>
              <a:effectLst>
                <a:outerShdw blurRad="38100" dist="19050" dir="2700000" algn="tl" rotWithShape="0">
                  <a:schemeClr val="dk1">
                    <a:alpha val="40000"/>
                  </a:schemeClr>
                </a:outerShdw>
              </a:effectLst>
            </a:endParaRPr>
          </a:p>
        </p:txBody>
      </p:sp>
      <p:sp>
        <p:nvSpPr>
          <p:cNvPr id="62" name="下箭头 61"/>
          <p:cNvSpPr/>
          <p:nvPr/>
        </p:nvSpPr>
        <p:spPr bwMode="auto">
          <a:xfrm>
            <a:off x="2529116" y="3510910"/>
            <a:ext cx="351736" cy="389878"/>
          </a:xfrm>
          <a:prstGeom prst="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63" name="文本框 62"/>
          <p:cNvSpPr txBox="1"/>
          <p:nvPr/>
        </p:nvSpPr>
        <p:spPr>
          <a:xfrm>
            <a:off x="4480463" y="3510910"/>
            <a:ext cx="1107996" cy="369332"/>
          </a:xfrm>
          <a:prstGeom prst="rect">
            <a:avLst/>
          </a:prstGeom>
          <a:solidFill>
            <a:schemeClr val="bg1"/>
          </a:solidFill>
        </p:spPr>
        <p:txBody>
          <a:bodyPr wrap="none" rtlCol="0">
            <a:spAutoFit/>
          </a:bodyPr>
          <a:lstStyle/>
          <a:p>
            <a:r>
              <a:rPr lang="zh-CN" altLang="en-US" dirty="0" smtClean="0">
                <a:ln w="0"/>
                <a:solidFill>
                  <a:srgbClr val="002060"/>
                </a:solidFill>
                <a:effectLst>
                  <a:outerShdw blurRad="38100" dist="19050" dir="2700000" algn="tl" rotWithShape="0">
                    <a:schemeClr val="dk1">
                      <a:alpha val="40000"/>
                    </a:schemeClr>
                  </a:outerShdw>
                </a:effectLst>
              </a:rPr>
              <a:t>句法分析</a:t>
            </a:r>
            <a:endParaRPr lang="zh-CN" altLang="en-US" dirty="0">
              <a:ln w="0"/>
              <a:solidFill>
                <a:srgbClr val="002060"/>
              </a:solidFill>
              <a:effectLst>
                <a:outerShdw blurRad="38100" dist="19050" dir="2700000" algn="tl" rotWithShape="0">
                  <a:schemeClr val="dk1">
                    <a:alpha val="40000"/>
                  </a:schemeClr>
                </a:outerShdw>
              </a:effectLst>
            </a:endParaRPr>
          </a:p>
        </p:txBody>
      </p:sp>
      <p:sp>
        <p:nvSpPr>
          <p:cNvPr id="64" name="右箭头 63"/>
          <p:cNvSpPr/>
          <p:nvPr/>
        </p:nvSpPr>
        <p:spPr bwMode="auto">
          <a:xfrm>
            <a:off x="5322988" y="4748106"/>
            <a:ext cx="530942" cy="343399"/>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65" name="文本框 64"/>
          <p:cNvSpPr txBox="1"/>
          <p:nvPr/>
        </p:nvSpPr>
        <p:spPr>
          <a:xfrm>
            <a:off x="5034461" y="5168619"/>
            <a:ext cx="1107996" cy="369332"/>
          </a:xfrm>
          <a:prstGeom prst="rect">
            <a:avLst/>
          </a:prstGeom>
          <a:solidFill>
            <a:schemeClr val="bg1"/>
          </a:solidFill>
        </p:spPr>
        <p:txBody>
          <a:bodyPr wrap="none" rtlCol="0">
            <a:spAutoFit/>
          </a:bodyPr>
          <a:lstStyle/>
          <a:p>
            <a:r>
              <a:rPr lang="zh-CN" altLang="en-US" dirty="0" smtClean="0">
                <a:ln w="0"/>
                <a:solidFill>
                  <a:srgbClr val="002060"/>
                </a:solidFill>
                <a:effectLst>
                  <a:outerShdw blurRad="38100" dist="19050" dir="2700000" algn="tl" rotWithShape="0">
                    <a:schemeClr val="dk1">
                      <a:alpha val="40000"/>
                    </a:schemeClr>
                  </a:outerShdw>
                </a:effectLst>
              </a:rPr>
              <a:t>语义分析</a:t>
            </a:r>
            <a:endParaRPr lang="zh-CN" altLang="en-US" dirty="0">
              <a:ln w="0"/>
              <a:solidFill>
                <a:srgbClr val="002060"/>
              </a:solidFill>
              <a:effectLst>
                <a:outerShdw blurRad="38100" dist="19050" dir="2700000" algn="tl" rotWithShape="0">
                  <a:schemeClr val="dk1">
                    <a:alpha val="40000"/>
                  </a:schemeClr>
                </a:outerShdw>
              </a:effectLst>
            </a:endParaRPr>
          </a:p>
        </p:txBody>
      </p:sp>
      <p:sp>
        <p:nvSpPr>
          <p:cNvPr id="66" name="左大括号 65"/>
          <p:cNvSpPr/>
          <p:nvPr/>
        </p:nvSpPr>
        <p:spPr bwMode="auto">
          <a:xfrm>
            <a:off x="6558117" y="4785748"/>
            <a:ext cx="167148" cy="244811"/>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dirty="0" smtClean="0">
              <a:ln>
                <a:noFill/>
              </a:ln>
              <a:solidFill>
                <a:schemeClr val="tx1"/>
              </a:solidFill>
              <a:latin typeface="Tahoma" pitchFamily="34" charset="0"/>
              <a:ea typeface="宋体" pitchFamily="2" charset="-122"/>
            </a:endParaRPr>
          </a:p>
        </p:txBody>
      </p:sp>
      <p:sp>
        <p:nvSpPr>
          <p:cNvPr id="68" name="右大括号 67"/>
          <p:cNvSpPr/>
          <p:nvPr/>
        </p:nvSpPr>
        <p:spPr bwMode="auto">
          <a:xfrm>
            <a:off x="8492873" y="4797399"/>
            <a:ext cx="188470" cy="24481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69" name="文本框 68"/>
          <p:cNvSpPr txBox="1"/>
          <p:nvPr/>
        </p:nvSpPr>
        <p:spPr>
          <a:xfrm>
            <a:off x="6725265" y="4735139"/>
            <a:ext cx="1694695" cy="369332"/>
          </a:xfrm>
          <a:prstGeom prst="rect">
            <a:avLst/>
          </a:prstGeom>
          <a:noFill/>
        </p:spPr>
        <p:txBody>
          <a:bodyPr wrap="none" rtlCol="0">
            <a:spAutoFit/>
          </a:bodyPr>
          <a:lstStyle/>
          <a:p>
            <a:r>
              <a:rPr lang="zh-CN" altLang="en-US" dirty="0" smtClean="0">
                <a:latin typeface="+mj-ea"/>
                <a:ea typeface="+mj-ea"/>
              </a:rPr>
              <a:t>这</a:t>
            </a:r>
            <a:r>
              <a:rPr lang="en-US" altLang="zh-CN" dirty="0" smtClean="0">
                <a:latin typeface="+mj-ea"/>
                <a:ea typeface="+mj-ea"/>
              </a:rPr>
              <a:t>, </a:t>
            </a:r>
            <a:r>
              <a:rPr lang="zh-CN" altLang="en-US" dirty="0">
                <a:latin typeface="+mj-ea"/>
                <a:ea typeface="+mj-ea"/>
              </a:rPr>
              <a:t>是，语法树</a:t>
            </a:r>
          </a:p>
        </p:txBody>
      </p:sp>
      <p:sp>
        <p:nvSpPr>
          <p:cNvPr id="70" name="右箭头 69"/>
          <p:cNvSpPr/>
          <p:nvPr/>
        </p:nvSpPr>
        <p:spPr bwMode="auto">
          <a:xfrm rot="16200000">
            <a:off x="7270272" y="4239920"/>
            <a:ext cx="530942" cy="343399"/>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72" name="表格 71"/>
          <p:cNvGraphicFramePr>
            <a:graphicFrameLocks noGrp="1"/>
          </p:cNvGraphicFramePr>
          <p:nvPr>
            <p:extLst/>
          </p:nvPr>
        </p:nvGraphicFramePr>
        <p:xfrm>
          <a:off x="6837782" y="2148849"/>
          <a:ext cx="1385142" cy="1833880"/>
        </p:xfrm>
        <a:graphic>
          <a:graphicData uri="http://schemas.openxmlformats.org/drawingml/2006/table">
            <a:tbl>
              <a:tblPr firstRow="1" bandRow="1">
                <a:tableStyleId>{5C22544A-7EE6-4342-B048-85BDC9FD1C3A}</a:tableStyleId>
              </a:tblPr>
              <a:tblGrid>
                <a:gridCol w="1385142">
                  <a:extLst>
                    <a:ext uri="{9D8B030D-6E8A-4147-A177-3AD203B41FA5}">
                      <a16:colId xmlns:a16="http://schemas.microsoft.com/office/drawing/2014/main" val="20000"/>
                    </a:ext>
                  </a:extLst>
                </a:gridCol>
              </a:tblGrid>
              <a:tr h="370840">
                <a:tc>
                  <a:txBody>
                    <a:bodyPr/>
                    <a:lstStyle/>
                    <a:p>
                      <a:pPr algn="ctr"/>
                      <a:r>
                        <a:rPr lang="zh-CN" altLang="en-US" dirty="0" smtClean="0">
                          <a:latin typeface="+mj-ea"/>
                          <a:ea typeface="+mj-ea"/>
                        </a:rPr>
                        <a:t>应用</a:t>
                      </a:r>
                    </a:p>
                  </a:txBody>
                  <a:tcPr/>
                </a:tc>
                <a:extLst>
                  <a:ext uri="{0D108BD9-81ED-4DB2-BD59-A6C34878D82A}">
                    <a16:rowId xmlns:a16="http://schemas.microsoft.com/office/drawing/2014/main" val="10000"/>
                  </a:ext>
                </a:extLst>
              </a:tr>
              <a:tr h="370840">
                <a:tc>
                  <a:txBody>
                    <a:bodyPr/>
                    <a:lstStyle/>
                    <a:p>
                      <a:pPr algn="ctr"/>
                      <a:r>
                        <a:rPr lang="zh-CN" altLang="en-US" dirty="0" smtClean="0">
                          <a:latin typeface="+mj-ea"/>
                          <a:ea typeface="+mj-ea"/>
                        </a:rPr>
                        <a:t>语义分析</a:t>
                      </a:r>
                    </a:p>
                    <a:p>
                      <a:pPr algn="ctr"/>
                      <a:r>
                        <a:rPr lang="zh-CN" altLang="en-US" dirty="0" smtClean="0">
                          <a:latin typeface="+mj-ea"/>
                          <a:ea typeface="+mj-ea"/>
                        </a:rPr>
                        <a:t>机器翻译</a:t>
                      </a:r>
                    </a:p>
                    <a:p>
                      <a:pPr algn="ctr"/>
                      <a:r>
                        <a:rPr lang="zh-CN" altLang="en-US" dirty="0" smtClean="0">
                          <a:latin typeface="+mj-ea"/>
                          <a:ea typeface="+mj-ea"/>
                        </a:rPr>
                        <a:t>自动问答</a:t>
                      </a:r>
                    </a:p>
                    <a:p>
                      <a:pPr algn="ctr"/>
                      <a:r>
                        <a:rPr lang="zh-CN" altLang="en-US" dirty="0" smtClean="0">
                          <a:latin typeface="+mj-ea"/>
                          <a:ea typeface="+mj-ea"/>
                        </a:rPr>
                        <a:t>情感分析</a:t>
                      </a:r>
                      <a:endParaRPr lang="en-US" altLang="zh-CN" dirty="0" smtClean="0">
                        <a:latin typeface="+mj-ea"/>
                        <a:ea typeface="+mj-ea"/>
                      </a:endParaRPr>
                    </a:p>
                    <a:p>
                      <a:pPr algn="ctr"/>
                      <a:r>
                        <a:rPr lang="en-US" altLang="zh-CN" dirty="0" smtClean="0">
                          <a:latin typeface="+mj-ea"/>
                          <a:ea typeface="+mj-ea"/>
                        </a:rPr>
                        <a:t>… …</a:t>
                      </a:r>
                      <a:endParaRPr lang="zh-CN" altLang="en-US" dirty="0">
                        <a:latin typeface="+mj-ea"/>
                        <a:ea typeface="+mj-ea"/>
                      </a:endParaRPr>
                    </a:p>
                  </a:txBody>
                  <a:tcPr/>
                </a:tc>
                <a:extLst>
                  <a:ext uri="{0D108BD9-81ED-4DB2-BD59-A6C34878D82A}">
                    <a16:rowId xmlns:a16="http://schemas.microsoft.com/office/drawing/2014/main" val="10001"/>
                  </a:ext>
                </a:extLst>
              </a:tr>
            </a:tbl>
          </a:graphicData>
        </a:graphic>
      </p:graphicFrame>
      <p:cxnSp>
        <p:nvCxnSpPr>
          <p:cNvPr id="74" name="直接连接符 73"/>
          <p:cNvCxnSpPr/>
          <p:nvPr/>
        </p:nvCxnSpPr>
        <p:spPr bwMode="auto">
          <a:xfrm>
            <a:off x="6142457" y="1371600"/>
            <a:ext cx="0" cy="2975215"/>
          </a:xfrm>
          <a:prstGeom prst="line">
            <a:avLst/>
          </a:prstGeom>
          <a:noFill/>
          <a:ln w="9525" cap="flat" cmpd="sng" algn="ctr">
            <a:solidFill>
              <a:schemeClr val="tx1"/>
            </a:solidFill>
            <a:prstDash val="solid"/>
            <a:round/>
            <a:headEnd type="none" w="med" len="med"/>
            <a:tailEnd type="none" w="med" len="med"/>
          </a:ln>
          <a:effectLst/>
        </p:spPr>
      </p:cxnSp>
      <p:sp>
        <p:nvSpPr>
          <p:cNvPr id="7" name="Flowchart: Magnetic Disk 6"/>
          <p:cNvSpPr/>
          <p:nvPr/>
        </p:nvSpPr>
        <p:spPr>
          <a:xfrm>
            <a:off x="7039211" y="5638799"/>
            <a:ext cx="10668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知识库</a:t>
            </a:r>
            <a:endParaRPr lang="zh-CN" altLang="en-US" dirty="0"/>
          </a:p>
        </p:txBody>
      </p:sp>
      <p:sp>
        <p:nvSpPr>
          <p:cNvPr id="34" name="右箭头 69"/>
          <p:cNvSpPr/>
          <p:nvPr/>
        </p:nvSpPr>
        <p:spPr bwMode="auto">
          <a:xfrm rot="16200000">
            <a:off x="7422974" y="5199936"/>
            <a:ext cx="299275" cy="343399"/>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02464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线性模型</a:t>
            </a:r>
            <a:endParaRPr lang="zh-CN" altLang="en-US" dirty="0"/>
          </a:p>
        </p:txBody>
      </p:sp>
      <p:sp>
        <p:nvSpPr>
          <p:cNvPr id="2" name="内容占位符 1"/>
          <p:cNvSpPr>
            <a:spLocks noGrp="1"/>
          </p:cNvSpPr>
          <p:nvPr>
            <p:ph sz="quarter" idx="1"/>
          </p:nvPr>
        </p:nvSpPr>
        <p:spPr/>
        <p:txBody>
          <a:bodyPr/>
          <a:lstStyle/>
          <a:p>
            <a:r>
              <a:rPr lang="en-US" altLang="zh-CN" dirty="0" smtClean="0"/>
              <a:t>Logistic</a:t>
            </a:r>
            <a:r>
              <a:rPr lang="zh-CN" altLang="en-US" dirty="0" smtClean="0"/>
              <a:t>回归</a:t>
            </a:r>
            <a:endParaRPr lang="en-US" altLang="zh-CN" dirty="0" smtClean="0"/>
          </a:p>
          <a:p>
            <a:r>
              <a:rPr lang="en-US" altLang="zh-CN" dirty="0" smtClean="0"/>
              <a:t>Softmax</a:t>
            </a:r>
            <a:r>
              <a:rPr lang="zh-CN" altLang="en-US" dirty="0" smtClean="0"/>
              <a:t>回归</a:t>
            </a:r>
            <a:endParaRPr lang="en-US" altLang="zh-CN" dirty="0" smtClean="0"/>
          </a:p>
          <a:p>
            <a:r>
              <a:rPr lang="zh-CN" altLang="en-US" dirty="0"/>
              <a:t>感知</a:t>
            </a:r>
            <a:r>
              <a:rPr lang="zh-CN" altLang="en-US" dirty="0" smtClean="0"/>
              <a:t>器</a:t>
            </a:r>
            <a:endParaRPr lang="en-US" altLang="zh-CN" dirty="0" smtClean="0"/>
          </a:p>
          <a:p>
            <a:r>
              <a:rPr lang="zh-CN" altLang="en-US" dirty="0"/>
              <a:t>支持向量机</a:t>
            </a:r>
          </a:p>
        </p:txBody>
      </p:sp>
    </p:spTree>
    <p:extLst>
      <p:ext uri="{BB962C8B-B14F-4D97-AF65-F5344CB8AC3E}">
        <p14:creationId xmlns:p14="http://schemas.microsoft.com/office/powerpoint/2010/main" val="2615358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实际流程：</a:t>
            </a:r>
            <a:r>
              <a:rPr lang="en-US" altLang="zh-CN" smtClean="0"/>
              <a:t>End-to-End</a:t>
            </a:r>
            <a:endParaRPr lang="zh-CN" altLang="en-US" dirty="0"/>
          </a:p>
        </p:txBody>
      </p:sp>
      <p:sp>
        <p:nvSpPr>
          <p:cNvPr id="6" name="文本框 5"/>
          <p:cNvSpPr txBox="1"/>
          <p:nvPr/>
        </p:nvSpPr>
        <p:spPr>
          <a:xfrm>
            <a:off x="876328" y="2126813"/>
            <a:ext cx="1723549" cy="400110"/>
          </a:xfrm>
          <a:prstGeom prst="rect">
            <a:avLst/>
          </a:prstGeom>
          <a:noFill/>
        </p:spPr>
        <p:txBody>
          <a:bodyPr wrap="none" rtlCol="0">
            <a:spAutoFit/>
          </a:bodyPr>
          <a:lstStyle/>
          <a:p>
            <a:r>
              <a:rPr lang="zh-CN" altLang="en-US" sz="2000" dirty="0" smtClean="0"/>
              <a:t>我喜欢读书。</a:t>
            </a:r>
            <a:endParaRPr lang="zh-CN" altLang="en-US" sz="2000" dirty="0"/>
          </a:p>
        </p:txBody>
      </p:sp>
      <p:sp>
        <p:nvSpPr>
          <p:cNvPr id="7" name="文本框 6"/>
          <p:cNvSpPr txBox="1"/>
          <p:nvPr/>
        </p:nvSpPr>
        <p:spPr>
          <a:xfrm>
            <a:off x="4048778" y="2403677"/>
            <a:ext cx="1210588" cy="400110"/>
          </a:xfrm>
          <a:prstGeom prst="rect">
            <a:avLst/>
          </a:prstGeom>
          <a:noFill/>
        </p:spPr>
        <p:txBody>
          <a:bodyPr wrap="none" rtlCol="0">
            <a:spAutoFit/>
          </a:bodyPr>
          <a:lstStyle/>
          <a:p>
            <a:r>
              <a:rPr lang="zh-CN" altLang="en-US" sz="2000" dirty="0" smtClean="0"/>
              <a:t>分类模型</a:t>
            </a:r>
            <a:endParaRPr lang="zh-CN" altLang="en-US" sz="2000" dirty="0"/>
          </a:p>
        </p:txBody>
      </p:sp>
      <p:sp>
        <p:nvSpPr>
          <p:cNvPr id="9" name="文本框 8"/>
          <p:cNvSpPr txBox="1"/>
          <p:nvPr/>
        </p:nvSpPr>
        <p:spPr>
          <a:xfrm>
            <a:off x="876328" y="2865477"/>
            <a:ext cx="1723549" cy="400110"/>
          </a:xfrm>
          <a:prstGeom prst="rect">
            <a:avLst/>
          </a:prstGeom>
          <a:noFill/>
        </p:spPr>
        <p:txBody>
          <a:bodyPr wrap="none" rtlCol="0">
            <a:spAutoFit/>
          </a:bodyPr>
          <a:lstStyle/>
          <a:p>
            <a:r>
              <a:rPr lang="zh-CN" altLang="en-US" sz="2000" dirty="0" smtClean="0"/>
              <a:t>我讨厌读书。</a:t>
            </a:r>
            <a:endParaRPr lang="zh-CN" altLang="en-US" sz="2000" dirty="0"/>
          </a:p>
        </p:txBody>
      </p:sp>
      <p:sp>
        <p:nvSpPr>
          <p:cNvPr id="10" name="右箭头 9"/>
          <p:cNvSpPr/>
          <p:nvPr/>
        </p:nvSpPr>
        <p:spPr bwMode="auto">
          <a:xfrm>
            <a:off x="3190551" y="2496145"/>
            <a:ext cx="745212" cy="27686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400" b="0" i="0" u="none" strike="noStrike" cap="none" normalizeH="0" baseline="0" smtClean="0">
              <a:ln>
                <a:noFill/>
              </a:ln>
              <a:solidFill>
                <a:schemeClr val="tx1"/>
              </a:solidFill>
              <a:effectLst/>
              <a:latin typeface="Tahoma" pitchFamily="34" charset="0"/>
              <a:ea typeface="宋体" pitchFamily="2" charset="-122"/>
            </a:endParaRPr>
          </a:p>
        </p:txBody>
      </p:sp>
      <p:sp>
        <p:nvSpPr>
          <p:cNvPr id="11" name="右箭头 10"/>
          <p:cNvSpPr/>
          <p:nvPr/>
        </p:nvSpPr>
        <p:spPr bwMode="auto">
          <a:xfrm>
            <a:off x="5378946" y="2496145"/>
            <a:ext cx="745212" cy="276864"/>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400" b="0" i="0" u="none" strike="noStrike" cap="none" normalizeH="0" baseline="0" smtClean="0">
              <a:ln>
                <a:noFill/>
              </a:ln>
              <a:solidFill>
                <a:schemeClr val="tx1"/>
              </a:solidFill>
              <a:effectLst/>
              <a:latin typeface="Tahoma" pitchFamily="34" charset="0"/>
              <a:ea typeface="宋体" pitchFamily="2"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32393" y="2126813"/>
            <a:ext cx="377374" cy="37737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32393" y="2865477"/>
            <a:ext cx="377374" cy="377374"/>
          </a:xfrm>
          <a:prstGeom prst="rect">
            <a:avLst/>
          </a:prstGeom>
        </p:spPr>
      </p:pic>
      <p:cxnSp>
        <p:nvCxnSpPr>
          <p:cNvPr id="17" name="直接连接符 16"/>
          <p:cNvCxnSpPr>
            <a:stCxn id="7" idx="2"/>
            <a:endCxn id="23" idx="0"/>
          </p:cNvCxnSpPr>
          <p:nvPr/>
        </p:nvCxnSpPr>
        <p:spPr bwMode="auto">
          <a:xfrm flipH="1">
            <a:off x="3794717" y="2773009"/>
            <a:ext cx="808059" cy="145502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直接连接符 17"/>
          <p:cNvCxnSpPr>
            <a:stCxn id="7" idx="2"/>
            <a:endCxn id="26" idx="0"/>
          </p:cNvCxnSpPr>
          <p:nvPr/>
        </p:nvCxnSpPr>
        <p:spPr bwMode="auto">
          <a:xfrm flipH="1">
            <a:off x="2405136" y="2773009"/>
            <a:ext cx="2197640" cy="145502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3240719" y="4228035"/>
            <a:ext cx="1210588" cy="400110"/>
          </a:xfrm>
          <a:prstGeom prst="rect">
            <a:avLst/>
          </a:prstGeom>
          <a:noFill/>
        </p:spPr>
        <p:txBody>
          <a:bodyPr wrap="none" rtlCol="0">
            <a:spAutoFit/>
          </a:bodyPr>
          <a:lstStyle/>
          <a:p>
            <a:r>
              <a:rPr lang="zh-CN" altLang="en-US" sz="2000" dirty="0" smtClean="0"/>
              <a:t>特征抽取</a:t>
            </a:r>
            <a:endParaRPr lang="zh-CN" altLang="en-US" sz="2000" dirty="0"/>
          </a:p>
        </p:txBody>
      </p:sp>
      <p:sp>
        <p:nvSpPr>
          <p:cNvPr id="24" name="文本框 23"/>
          <p:cNvSpPr txBox="1"/>
          <p:nvPr/>
        </p:nvSpPr>
        <p:spPr>
          <a:xfrm>
            <a:off x="4911886" y="4228035"/>
            <a:ext cx="1210588" cy="400110"/>
          </a:xfrm>
          <a:prstGeom prst="rect">
            <a:avLst/>
          </a:prstGeom>
          <a:noFill/>
        </p:spPr>
        <p:txBody>
          <a:bodyPr wrap="none" rtlCol="0">
            <a:spAutoFit/>
          </a:bodyPr>
          <a:lstStyle/>
          <a:p>
            <a:r>
              <a:rPr lang="zh-CN" altLang="en-US" sz="2000" dirty="0" smtClean="0"/>
              <a:t>参数学习</a:t>
            </a:r>
            <a:endParaRPr lang="zh-CN" altLang="en-US" sz="2000" dirty="0"/>
          </a:p>
        </p:txBody>
      </p:sp>
      <p:sp>
        <p:nvSpPr>
          <p:cNvPr id="25" name="文本框 24"/>
          <p:cNvSpPr txBox="1"/>
          <p:nvPr/>
        </p:nvSpPr>
        <p:spPr>
          <a:xfrm>
            <a:off x="6455769" y="4217668"/>
            <a:ext cx="1210588" cy="400110"/>
          </a:xfrm>
          <a:prstGeom prst="rect">
            <a:avLst/>
          </a:prstGeom>
          <a:noFill/>
        </p:spPr>
        <p:txBody>
          <a:bodyPr wrap="none" rtlCol="0">
            <a:spAutoFit/>
          </a:bodyPr>
          <a:lstStyle/>
          <a:p>
            <a:r>
              <a:rPr lang="zh-CN" altLang="en-US" sz="2000" dirty="0" smtClean="0"/>
              <a:t>解码算法</a:t>
            </a:r>
            <a:endParaRPr lang="zh-CN" altLang="en-US" sz="2000" dirty="0"/>
          </a:p>
        </p:txBody>
      </p:sp>
      <p:sp>
        <p:nvSpPr>
          <p:cNvPr id="26" name="文本框 25"/>
          <p:cNvSpPr txBox="1"/>
          <p:nvPr/>
        </p:nvSpPr>
        <p:spPr>
          <a:xfrm>
            <a:off x="1851138" y="4228035"/>
            <a:ext cx="1210588" cy="400110"/>
          </a:xfrm>
          <a:prstGeom prst="rect">
            <a:avLst/>
          </a:prstGeom>
          <a:noFill/>
        </p:spPr>
        <p:txBody>
          <a:bodyPr wrap="none" rtlCol="0">
            <a:spAutoFit/>
          </a:bodyPr>
          <a:lstStyle/>
          <a:p>
            <a:r>
              <a:rPr lang="zh-CN" altLang="en-US" sz="2000" dirty="0" smtClean="0"/>
              <a:t>模型表示</a:t>
            </a:r>
            <a:endParaRPr lang="zh-CN" altLang="en-US" sz="2000" dirty="0"/>
          </a:p>
        </p:txBody>
      </p:sp>
      <p:cxnSp>
        <p:nvCxnSpPr>
          <p:cNvPr id="28" name="直接连接符 27"/>
          <p:cNvCxnSpPr>
            <a:stCxn id="7" idx="2"/>
            <a:endCxn id="24" idx="0"/>
          </p:cNvCxnSpPr>
          <p:nvPr/>
        </p:nvCxnSpPr>
        <p:spPr bwMode="auto">
          <a:xfrm>
            <a:off x="4602776" y="2773009"/>
            <a:ext cx="863108" cy="1455026"/>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连接符 30"/>
          <p:cNvCxnSpPr>
            <a:stCxn id="7" idx="2"/>
            <a:endCxn id="25" idx="0"/>
          </p:cNvCxnSpPr>
          <p:nvPr/>
        </p:nvCxnSpPr>
        <p:spPr bwMode="auto">
          <a:xfrm>
            <a:off x="4602776" y="2773009"/>
            <a:ext cx="2406991" cy="1444659"/>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3638409" y="5159841"/>
            <a:ext cx="2339102" cy="523220"/>
          </a:xfrm>
          <a:prstGeom prst="rect">
            <a:avLst/>
          </a:prstGeom>
          <a:noFill/>
        </p:spPr>
        <p:txBody>
          <a:bodyPr wrap="none" rtlCol="0">
            <a:spAutoFit/>
          </a:bodyPr>
          <a:lstStyle/>
          <a:p>
            <a:r>
              <a:rPr lang="zh-CN" altLang="en-US" sz="2800" dirty="0">
                <a:solidFill>
                  <a:schemeClr val="accent2"/>
                </a:solidFill>
              </a:rPr>
              <a:t>文本情感分类</a:t>
            </a:r>
          </a:p>
        </p:txBody>
      </p:sp>
    </p:spTree>
    <p:extLst>
      <p:ext uri="{BB962C8B-B14F-4D97-AF65-F5344CB8AC3E}">
        <p14:creationId xmlns:p14="http://schemas.microsoft.com/office/powerpoint/2010/main" val="1494223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文本情感分类</a:t>
            </a:r>
            <a:endParaRPr lang="zh-CN" altLang="en-US" dirty="0"/>
          </a:p>
        </p:txBody>
      </p:sp>
      <p:sp>
        <p:nvSpPr>
          <p:cNvPr id="8" name="矩形 7"/>
          <p:cNvSpPr/>
          <p:nvPr/>
        </p:nvSpPr>
        <p:spPr>
          <a:xfrm>
            <a:off x="917223" y="1447800"/>
            <a:ext cx="3877985" cy="369332"/>
          </a:xfrm>
          <a:prstGeom prst="rect">
            <a:avLst/>
          </a:prstGeom>
        </p:spPr>
        <p:txBody>
          <a:bodyPr wrap="none">
            <a:spAutoFit/>
          </a:bodyPr>
          <a:lstStyle/>
          <a:p>
            <a:r>
              <a:rPr lang="zh-CN" altLang="en-US" dirty="0">
                <a:latin typeface="+mj-ea"/>
                <a:ea typeface="+mj-ea"/>
              </a:rPr>
              <a:t>根据文本内容来判断文本的相应类别</a:t>
            </a:r>
          </a:p>
        </p:txBody>
      </p:sp>
      <p:pic>
        <p:nvPicPr>
          <p:cNvPr id="9" name="图片 8"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17223" y="2240113"/>
            <a:ext cx="3105583" cy="1171739"/>
          </a:xfrm>
          <a:prstGeom prst="rect">
            <a:avLst/>
          </a:prstGeom>
        </p:spPr>
      </p:pic>
      <p:pic>
        <p:nvPicPr>
          <p:cNvPr id="10" name="图片 9"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27325" y="2240113"/>
            <a:ext cx="3529381" cy="1275847"/>
          </a:xfrm>
          <a:prstGeom prst="rect">
            <a:avLst/>
          </a:prstGeom>
        </p:spPr>
      </p:pic>
      <p:sp>
        <p:nvSpPr>
          <p:cNvPr id="11" name="右箭头 10"/>
          <p:cNvSpPr/>
          <p:nvPr/>
        </p:nvSpPr>
        <p:spPr bwMode="auto">
          <a:xfrm flipH="1">
            <a:off x="4022806" y="4644792"/>
            <a:ext cx="772402" cy="575353"/>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pic>
        <p:nvPicPr>
          <p:cNvPr id="12" name="图片 11" descr="屏幕剪辑"/>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92321" y="4150637"/>
            <a:ext cx="1961925" cy="1855655"/>
          </a:xfrm>
          <a:prstGeom prst="rect">
            <a:avLst/>
          </a:prstGeom>
        </p:spPr>
      </p:pic>
      <p:sp>
        <p:nvSpPr>
          <p:cNvPr id="13" name="下箭头 12"/>
          <p:cNvSpPr/>
          <p:nvPr/>
        </p:nvSpPr>
        <p:spPr bwMode="auto">
          <a:xfrm>
            <a:off x="6339155" y="3570276"/>
            <a:ext cx="719191" cy="487853"/>
          </a:xfrm>
          <a:prstGeom prst="down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右箭头 13"/>
          <p:cNvSpPr/>
          <p:nvPr/>
        </p:nvSpPr>
        <p:spPr bwMode="auto">
          <a:xfrm>
            <a:off x="4175206" y="2772147"/>
            <a:ext cx="772402" cy="575353"/>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accent2"/>
              </a:buClr>
              <a:buSzTx/>
              <a:buFontTx/>
              <a:buChar char="•"/>
              <a:tabLst/>
            </a:pPr>
            <a:endParaRPr kumimoji="1" lang="zh-CN" altLang="en-US" sz="40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文本框 14"/>
          <p:cNvSpPr txBox="1"/>
          <p:nvPr/>
        </p:nvSpPr>
        <p:spPr>
          <a:xfrm>
            <a:off x="3132090" y="4350425"/>
            <a:ext cx="425116" cy="1077218"/>
          </a:xfrm>
          <a:prstGeom prst="rect">
            <a:avLst/>
          </a:prstGeom>
          <a:noFill/>
        </p:spPr>
        <p:txBody>
          <a:bodyPr wrap="none" rtlCol="0">
            <a:spAutoFit/>
          </a:bodyPr>
          <a:lstStyle/>
          <a:p>
            <a:pPr algn="ctr"/>
            <a:r>
              <a:rPr lang="en-US" altLang="zh-CN" sz="3200" dirty="0" smtClean="0"/>
              <a:t>+</a:t>
            </a:r>
          </a:p>
          <a:p>
            <a:pPr algn="ctr"/>
            <a:r>
              <a:rPr lang="en-US" altLang="zh-CN" sz="3200" dirty="0" smtClean="0"/>
              <a:t>-</a:t>
            </a:r>
            <a:endParaRPr lang="zh-CN" altLang="en-US" sz="3200" dirty="0"/>
          </a:p>
        </p:txBody>
      </p:sp>
    </p:spTree>
    <p:extLst>
      <p:ext uri="{BB962C8B-B14F-4D97-AF65-F5344CB8AC3E}">
        <p14:creationId xmlns:p14="http://schemas.microsoft.com/office/powerpoint/2010/main" val="3755345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www.ceu.org.tw/images/CEU_knowledge21065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048" y="1764962"/>
            <a:ext cx="1784273" cy="178427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CN" altLang="en-US" dirty="0" smtClean="0"/>
              <a:t>垃圾邮件过滤</a:t>
            </a:r>
            <a:endParaRPr lang="en-US" altLang="zh-TW" dirty="0"/>
          </a:p>
        </p:txBody>
      </p:sp>
      <p:sp>
        <p:nvSpPr>
          <p:cNvPr id="4" name="矩形 3"/>
          <p:cNvSpPr/>
          <p:nvPr/>
        </p:nvSpPr>
        <p:spPr>
          <a:xfrm>
            <a:off x="654706" y="1998978"/>
            <a:ext cx="1366143" cy="954107"/>
          </a:xfrm>
          <a:prstGeom prst="rect">
            <a:avLst/>
          </a:prstGeom>
        </p:spPr>
        <p:txBody>
          <a:bodyPr wrap="none">
            <a:spAutoFit/>
          </a:bodyPr>
          <a:lstStyle/>
          <a:p>
            <a:r>
              <a:rPr lang="en-US" altLang="zh-TW" sz="2800" b="1" i="1" u="sng" dirty="0"/>
              <a:t>Spam </a:t>
            </a:r>
          </a:p>
          <a:p>
            <a:r>
              <a:rPr lang="en-US" altLang="zh-TW" sz="2800" b="1" i="1" u="sng" dirty="0"/>
              <a:t>filtering</a:t>
            </a:r>
            <a:endParaRPr lang="zh-TW" altLang="en-US" sz="2800" b="1" i="1" u="sng" dirty="0"/>
          </a:p>
        </p:txBody>
      </p:sp>
      <p:grpSp>
        <p:nvGrpSpPr>
          <p:cNvPr id="5" name="群組 4"/>
          <p:cNvGrpSpPr/>
          <p:nvPr/>
        </p:nvGrpSpPr>
        <p:grpSpPr>
          <a:xfrm>
            <a:off x="125392" y="3388171"/>
            <a:ext cx="7816752" cy="3530146"/>
            <a:chOff x="628650" y="2236221"/>
            <a:chExt cx="7816752" cy="3530146"/>
          </a:xfrm>
        </p:grpSpPr>
        <p:pic>
          <p:nvPicPr>
            <p:cNvPr id="6" name="Picture 2" descr="http://cdn.toptenreviews.com/rev/site/cms/category_headers/139-h_main-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236221"/>
              <a:ext cx="7816752" cy="353014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197318" y="5112936"/>
              <a:ext cx="4609467" cy="369332"/>
            </a:xfrm>
            <a:prstGeom prst="rect">
              <a:avLst/>
            </a:prstGeom>
          </p:spPr>
          <p:txBody>
            <a:bodyPr wrap="none">
              <a:spAutoFit/>
            </a:bodyPr>
            <a:lstStyle/>
            <a:p>
              <a:r>
                <a:rPr lang="en-US" altLang="zh-TW" dirty="0"/>
                <a:t>(</a:t>
              </a:r>
              <a:r>
                <a:rPr lang="zh-TW" altLang="en-US" dirty="0"/>
                <a:t>http://spam-filter-review.toptenreviews.com/</a:t>
              </a:r>
              <a:r>
                <a:rPr lang="en-US" altLang="zh-TW" dirty="0"/>
                <a:t>)</a:t>
              </a:r>
              <a:endParaRPr lang="zh-TW" altLang="en-US" dirty="0"/>
            </a:p>
          </p:txBody>
        </p:sp>
      </p:grpSp>
      <p:sp>
        <p:nvSpPr>
          <p:cNvPr id="12" name="矩形 11"/>
          <p:cNvSpPr/>
          <p:nvPr/>
        </p:nvSpPr>
        <p:spPr>
          <a:xfrm>
            <a:off x="5349921" y="1947798"/>
            <a:ext cx="1719619" cy="12440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分类器</a:t>
            </a:r>
            <a:endParaRPr lang="zh-TW" altLang="en-US" sz="2800" dirty="0"/>
          </a:p>
        </p:txBody>
      </p:sp>
      <p:sp>
        <p:nvSpPr>
          <p:cNvPr id="15" name="向右箭號 14"/>
          <p:cNvSpPr/>
          <p:nvPr/>
        </p:nvSpPr>
        <p:spPr>
          <a:xfrm>
            <a:off x="7157823" y="2319567"/>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文字方塊 15"/>
          <p:cNvSpPr txBox="1"/>
          <p:nvPr/>
        </p:nvSpPr>
        <p:spPr>
          <a:xfrm>
            <a:off x="7354231" y="2818469"/>
            <a:ext cx="1445810" cy="523220"/>
          </a:xfrm>
          <a:prstGeom prst="rect">
            <a:avLst/>
          </a:prstGeom>
          <a:noFill/>
        </p:spPr>
        <p:txBody>
          <a:bodyPr wrap="square" rtlCol="0">
            <a:spAutoFit/>
          </a:bodyPr>
          <a:lstStyle/>
          <a:p>
            <a:r>
              <a:rPr lang="en-US" altLang="zh-TW" sz="2800" dirty="0"/>
              <a:t>(</a:t>
            </a:r>
            <a:r>
              <a:rPr lang="en-US" altLang="zh-TW" sz="2800" dirty="0">
                <a:solidFill>
                  <a:srgbClr val="FF0000"/>
                </a:solidFill>
              </a:rPr>
              <a:t>Yes</a:t>
            </a:r>
            <a:r>
              <a:rPr lang="en-US" altLang="zh-TW" sz="2800" dirty="0"/>
              <a:t>/</a:t>
            </a:r>
            <a:r>
              <a:rPr lang="en-US" altLang="zh-TW" sz="2800" dirty="0">
                <a:solidFill>
                  <a:srgbClr val="0000FF"/>
                </a:solidFill>
              </a:rPr>
              <a:t>No</a:t>
            </a:r>
            <a:r>
              <a:rPr lang="en-US" altLang="zh-TW" sz="2800" dirty="0"/>
              <a:t>)</a:t>
            </a:r>
            <a:endParaRPr lang="zh-TW" altLang="en-US" sz="2800" dirty="0"/>
          </a:p>
        </p:txBody>
      </p:sp>
      <p:pic>
        <p:nvPicPr>
          <p:cNvPr id="26" name="圖片 25"/>
          <p:cNvPicPr>
            <a:picLocks noChangeAspect="1"/>
          </p:cNvPicPr>
          <p:nvPr/>
        </p:nvPicPr>
        <p:blipFill>
          <a:blip r:embed="rId5"/>
          <a:stretch>
            <a:fillRect/>
          </a:stretch>
        </p:blipFill>
        <p:spPr>
          <a:xfrm>
            <a:off x="4527358" y="1825625"/>
            <a:ext cx="274307" cy="1494693"/>
          </a:xfrm>
          <a:prstGeom prst="rect">
            <a:avLst/>
          </a:prstGeom>
        </p:spPr>
      </p:pic>
      <p:sp>
        <p:nvSpPr>
          <p:cNvPr id="28" name="向右箭號 27"/>
          <p:cNvSpPr/>
          <p:nvPr/>
        </p:nvSpPr>
        <p:spPr>
          <a:xfrm>
            <a:off x="4850604" y="2289279"/>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文字方塊 16"/>
          <p:cNvSpPr txBox="1"/>
          <p:nvPr/>
        </p:nvSpPr>
        <p:spPr>
          <a:xfrm>
            <a:off x="7417451" y="2329661"/>
            <a:ext cx="1241946" cy="523220"/>
          </a:xfrm>
          <a:prstGeom prst="rect">
            <a:avLst/>
          </a:prstGeom>
          <a:noFill/>
        </p:spPr>
        <p:txBody>
          <a:bodyPr wrap="square" rtlCol="0">
            <a:spAutoFit/>
          </a:bodyPr>
          <a:lstStyle/>
          <a:p>
            <a:pPr algn="ctr"/>
            <a:r>
              <a:rPr lang="en-US" altLang="zh-TW" sz="2800" dirty="0">
                <a:solidFill>
                  <a:srgbClr val="FF0000"/>
                </a:solidFill>
              </a:rPr>
              <a:t>1</a:t>
            </a:r>
            <a:r>
              <a:rPr lang="en-US" altLang="zh-TW" sz="2800" dirty="0"/>
              <a:t>/</a:t>
            </a:r>
            <a:r>
              <a:rPr lang="en-US" altLang="zh-TW" sz="2800" dirty="0">
                <a:solidFill>
                  <a:srgbClr val="0000FF"/>
                </a:solidFill>
              </a:rPr>
              <a:t>0</a:t>
            </a:r>
            <a:endParaRPr lang="zh-TW" altLang="en-US" sz="2800" dirty="0">
              <a:solidFill>
                <a:srgbClr val="0000FF"/>
              </a:solidFill>
            </a:endParaRPr>
          </a:p>
        </p:txBody>
      </p:sp>
      <p:sp>
        <p:nvSpPr>
          <p:cNvPr id="8" name="文字方塊 7"/>
          <p:cNvSpPr txBox="1"/>
          <p:nvPr/>
        </p:nvSpPr>
        <p:spPr>
          <a:xfrm>
            <a:off x="5320170" y="3549235"/>
            <a:ext cx="1308273" cy="461665"/>
          </a:xfrm>
          <a:prstGeom prst="rect">
            <a:avLst/>
          </a:prstGeom>
          <a:noFill/>
        </p:spPr>
        <p:txBody>
          <a:bodyPr wrap="square" rtlCol="0">
            <a:spAutoFit/>
          </a:bodyPr>
          <a:lstStyle/>
          <a:p>
            <a:r>
              <a:rPr lang="en-US" altLang="zh-TW" sz="2400" dirty="0">
                <a:solidFill>
                  <a:srgbClr val="FF0000"/>
                </a:solidFill>
              </a:rPr>
              <a:t>1 (Yes)</a:t>
            </a:r>
            <a:endParaRPr lang="zh-TW" altLang="en-US" sz="2400" dirty="0">
              <a:solidFill>
                <a:srgbClr val="FF0000"/>
              </a:solidFill>
            </a:endParaRPr>
          </a:p>
        </p:txBody>
      </p:sp>
      <p:sp>
        <p:nvSpPr>
          <p:cNvPr id="18" name="文字方塊 17"/>
          <p:cNvSpPr txBox="1"/>
          <p:nvPr/>
        </p:nvSpPr>
        <p:spPr>
          <a:xfrm>
            <a:off x="6776216" y="5153244"/>
            <a:ext cx="1308273" cy="461665"/>
          </a:xfrm>
          <a:prstGeom prst="rect">
            <a:avLst/>
          </a:prstGeom>
          <a:noFill/>
        </p:spPr>
        <p:txBody>
          <a:bodyPr wrap="square" rtlCol="0">
            <a:spAutoFit/>
          </a:bodyPr>
          <a:lstStyle/>
          <a:p>
            <a:r>
              <a:rPr lang="en-US" altLang="zh-TW" sz="2400" dirty="0">
                <a:solidFill>
                  <a:srgbClr val="0000FF"/>
                </a:solidFill>
              </a:rPr>
              <a:t>0 (No)</a:t>
            </a:r>
            <a:endParaRPr lang="zh-TW" altLang="en-US" sz="2400" dirty="0">
              <a:solidFill>
                <a:srgbClr val="0000FF"/>
              </a:solidFill>
            </a:endParaRPr>
          </a:p>
        </p:txBody>
      </p:sp>
      <p:sp>
        <p:nvSpPr>
          <p:cNvPr id="9" name="文字方塊 8"/>
          <p:cNvSpPr txBox="1"/>
          <p:nvPr/>
        </p:nvSpPr>
        <p:spPr>
          <a:xfrm>
            <a:off x="2069983" y="3191849"/>
            <a:ext cx="2413233" cy="461665"/>
          </a:xfrm>
          <a:prstGeom prst="rect">
            <a:avLst/>
          </a:prstGeom>
          <a:noFill/>
        </p:spPr>
        <p:txBody>
          <a:bodyPr wrap="square" rtlCol="0">
            <a:spAutoFit/>
          </a:bodyPr>
          <a:lstStyle/>
          <a:p>
            <a:pPr algn="ctr"/>
            <a:r>
              <a:rPr lang="en-US" altLang="zh-TW" sz="2400" dirty="0"/>
              <a:t>“free” in e-mail</a:t>
            </a:r>
            <a:endParaRPr lang="zh-TW" altLang="en-US" sz="2400" dirty="0"/>
          </a:p>
        </p:txBody>
      </p:sp>
      <p:sp>
        <p:nvSpPr>
          <p:cNvPr id="19" name="文字方塊 18"/>
          <p:cNvSpPr txBox="1"/>
          <p:nvPr/>
        </p:nvSpPr>
        <p:spPr>
          <a:xfrm>
            <a:off x="2118814" y="1490831"/>
            <a:ext cx="2320261" cy="461665"/>
          </a:xfrm>
          <a:prstGeom prst="rect">
            <a:avLst/>
          </a:prstGeom>
          <a:noFill/>
        </p:spPr>
        <p:txBody>
          <a:bodyPr wrap="square" rtlCol="0">
            <a:spAutoFit/>
          </a:bodyPr>
          <a:lstStyle/>
          <a:p>
            <a:pPr algn="ctr"/>
            <a:r>
              <a:rPr lang="en-US" altLang="zh-TW" sz="2400" dirty="0"/>
              <a:t>“Talk” in e-mail</a:t>
            </a:r>
            <a:endParaRPr lang="zh-TW" altLang="en-US" sz="2400" dirty="0"/>
          </a:p>
        </p:txBody>
      </p:sp>
      <p:cxnSp>
        <p:nvCxnSpPr>
          <p:cNvPr id="11" name="直線單箭頭接點 10"/>
          <p:cNvCxnSpPr/>
          <p:nvPr/>
        </p:nvCxnSpPr>
        <p:spPr>
          <a:xfrm flipV="1">
            <a:off x="4242667" y="3156275"/>
            <a:ext cx="419249" cy="2318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4273591" y="1734641"/>
            <a:ext cx="388325" cy="264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4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8" grpId="0"/>
      <p:bldP spid="18" grpId="0"/>
      <p:bldP spid="9"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文档归类</a:t>
            </a:r>
            <a:endParaRPr lang="zh-TW" altLang="en-US" dirty="0"/>
          </a:p>
        </p:txBody>
      </p:sp>
      <p:pic>
        <p:nvPicPr>
          <p:cNvPr id="34818" name="Picture 2" descr="http://top-breaking-news.com/wp-content/uploads/2016/03/Twitter-new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507" y="2424793"/>
            <a:ext cx="5002893" cy="375217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88094" y="6127233"/>
            <a:ext cx="3129639" cy="369332"/>
          </a:xfrm>
          <a:prstGeom prst="rect">
            <a:avLst/>
          </a:prstGeom>
        </p:spPr>
        <p:txBody>
          <a:bodyPr wrap="none">
            <a:spAutoFit/>
          </a:bodyPr>
          <a:lstStyle/>
          <a:p>
            <a:r>
              <a:rPr lang="zh-TW" altLang="en-US" dirty="0"/>
              <a:t>http://top-breaking-news.com/</a:t>
            </a:r>
          </a:p>
        </p:txBody>
      </p:sp>
      <p:sp>
        <p:nvSpPr>
          <p:cNvPr id="6" name="矩形 5"/>
          <p:cNvSpPr/>
          <p:nvPr/>
        </p:nvSpPr>
        <p:spPr>
          <a:xfrm>
            <a:off x="4728190" y="2105191"/>
            <a:ext cx="1719619" cy="12440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smtClean="0"/>
              <a:t>分类器</a:t>
            </a:r>
            <a:endParaRPr lang="zh-TW" altLang="en-US" sz="2800" dirty="0"/>
          </a:p>
        </p:txBody>
      </p:sp>
      <p:sp>
        <p:nvSpPr>
          <p:cNvPr id="7" name="向右箭號 6"/>
          <p:cNvSpPr/>
          <p:nvPr/>
        </p:nvSpPr>
        <p:spPr>
          <a:xfrm>
            <a:off x="6534552" y="2446671"/>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stretch>
            <a:fillRect/>
          </a:stretch>
        </p:blipFill>
        <p:spPr>
          <a:xfrm>
            <a:off x="3896559" y="1979869"/>
            <a:ext cx="274307" cy="1494693"/>
          </a:xfrm>
          <a:prstGeom prst="rect">
            <a:avLst/>
          </a:prstGeom>
        </p:spPr>
      </p:pic>
      <p:sp>
        <p:nvSpPr>
          <p:cNvPr id="9" name="向右箭號 8"/>
          <p:cNvSpPr/>
          <p:nvPr/>
        </p:nvSpPr>
        <p:spPr>
          <a:xfrm>
            <a:off x="4228873" y="2446672"/>
            <a:ext cx="423081" cy="561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4"/>
          <a:stretch>
            <a:fillRect/>
          </a:stretch>
        </p:blipFill>
        <p:spPr>
          <a:xfrm>
            <a:off x="6996065" y="2017672"/>
            <a:ext cx="292260" cy="1510931"/>
          </a:xfrm>
          <a:prstGeom prst="rect">
            <a:avLst/>
          </a:prstGeom>
        </p:spPr>
      </p:pic>
      <p:sp>
        <p:nvSpPr>
          <p:cNvPr id="13" name="文字方塊 12"/>
          <p:cNvSpPr txBox="1"/>
          <p:nvPr/>
        </p:nvSpPr>
        <p:spPr>
          <a:xfrm>
            <a:off x="7686947" y="1450528"/>
            <a:ext cx="1397000" cy="461665"/>
          </a:xfrm>
          <a:prstGeom prst="rect">
            <a:avLst/>
          </a:prstGeom>
          <a:noFill/>
        </p:spPr>
        <p:txBody>
          <a:bodyPr wrap="square" rtlCol="0">
            <a:spAutoFit/>
          </a:bodyPr>
          <a:lstStyle/>
          <a:p>
            <a:r>
              <a:rPr lang="zh-TW" altLang="en-US" sz="2400" dirty="0"/>
              <a:t>政治</a:t>
            </a:r>
          </a:p>
        </p:txBody>
      </p:sp>
      <p:sp>
        <p:nvSpPr>
          <p:cNvPr id="14" name="文字方塊 13"/>
          <p:cNvSpPr txBox="1"/>
          <p:nvPr/>
        </p:nvSpPr>
        <p:spPr>
          <a:xfrm>
            <a:off x="7686947" y="3482291"/>
            <a:ext cx="1221423" cy="461665"/>
          </a:xfrm>
          <a:prstGeom prst="rect">
            <a:avLst/>
          </a:prstGeom>
          <a:noFill/>
        </p:spPr>
        <p:txBody>
          <a:bodyPr wrap="square" rtlCol="0">
            <a:spAutoFit/>
          </a:bodyPr>
          <a:lstStyle/>
          <a:p>
            <a:r>
              <a:rPr lang="zh-TW" altLang="en-US" sz="2400" dirty="0"/>
              <a:t>體育</a:t>
            </a:r>
          </a:p>
        </p:txBody>
      </p:sp>
      <p:cxnSp>
        <p:nvCxnSpPr>
          <p:cNvPr id="15" name="直線單箭頭接點 14"/>
          <p:cNvCxnSpPr/>
          <p:nvPr/>
        </p:nvCxnSpPr>
        <p:spPr>
          <a:xfrm flipV="1">
            <a:off x="7165445" y="1769821"/>
            <a:ext cx="457200" cy="46166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152413" y="2361832"/>
            <a:ext cx="684168" cy="21578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7165445" y="3349303"/>
            <a:ext cx="497231" cy="26909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884079" y="2105191"/>
            <a:ext cx="1397000" cy="461665"/>
          </a:xfrm>
          <a:prstGeom prst="rect">
            <a:avLst/>
          </a:prstGeom>
          <a:noFill/>
        </p:spPr>
        <p:txBody>
          <a:bodyPr wrap="square" rtlCol="0">
            <a:spAutoFit/>
          </a:bodyPr>
          <a:lstStyle/>
          <a:p>
            <a:r>
              <a:rPr lang="zh-TW" altLang="en-US" sz="2400" dirty="0"/>
              <a:t>經濟</a:t>
            </a:r>
          </a:p>
        </p:txBody>
      </p:sp>
      <p:sp>
        <p:nvSpPr>
          <p:cNvPr id="5" name="手繪多邊形 4"/>
          <p:cNvSpPr/>
          <p:nvPr/>
        </p:nvSpPr>
        <p:spPr>
          <a:xfrm>
            <a:off x="2831732" y="2468109"/>
            <a:ext cx="971011" cy="550862"/>
          </a:xfrm>
          <a:custGeom>
            <a:avLst/>
            <a:gdLst>
              <a:gd name="connsiteX0" fmla="*/ 245297 w 971011"/>
              <a:gd name="connsiteY0" fmla="*/ 550862 h 550862"/>
              <a:gd name="connsiteX1" fmla="*/ 42097 w 971011"/>
              <a:gd name="connsiteY1" fmla="*/ 42862 h 550862"/>
              <a:gd name="connsiteX2" fmla="*/ 971011 w 971011"/>
              <a:gd name="connsiteY2" fmla="*/ 28348 h 550862"/>
            </a:gdLst>
            <a:ahLst/>
            <a:cxnLst>
              <a:cxn ang="0">
                <a:pos x="connsiteX0" y="connsiteY0"/>
              </a:cxn>
              <a:cxn ang="0">
                <a:pos x="connsiteX1" y="connsiteY1"/>
              </a:cxn>
              <a:cxn ang="0">
                <a:pos x="connsiteX2" y="connsiteY2"/>
              </a:cxn>
            </a:cxnLst>
            <a:rect l="l" t="t" r="r" b="b"/>
            <a:pathLst>
              <a:path w="971011" h="550862">
                <a:moveTo>
                  <a:pt x="245297" y="550862"/>
                </a:moveTo>
                <a:cubicBezTo>
                  <a:pt x="83221" y="340405"/>
                  <a:pt x="-78855" y="129948"/>
                  <a:pt x="42097" y="42862"/>
                </a:cubicBezTo>
                <a:cubicBezTo>
                  <a:pt x="163049" y="-44224"/>
                  <a:pt x="971011" y="28348"/>
                  <a:pt x="971011" y="28348"/>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4816286" y="3852513"/>
            <a:ext cx="3630234" cy="461665"/>
          </a:xfrm>
          <a:prstGeom prst="rect">
            <a:avLst/>
          </a:prstGeom>
          <a:noFill/>
        </p:spPr>
        <p:txBody>
          <a:bodyPr wrap="square" rtlCol="0">
            <a:spAutoFit/>
          </a:bodyPr>
          <a:lstStyle/>
          <a:p>
            <a:pPr algn="ctr"/>
            <a:r>
              <a:rPr lang="en-US" altLang="zh-TW" sz="2400" dirty="0"/>
              <a:t>“president” in document</a:t>
            </a:r>
            <a:endParaRPr lang="zh-TW" altLang="en-US" sz="2400" dirty="0"/>
          </a:p>
        </p:txBody>
      </p:sp>
      <p:sp>
        <p:nvSpPr>
          <p:cNvPr id="20" name="文字方塊 19"/>
          <p:cNvSpPr txBox="1"/>
          <p:nvPr/>
        </p:nvSpPr>
        <p:spPr>
          <a:xfrm>
            <a:off x="722471" y="1619658"/>
            <a:ext cx="3046045" cy="461665"/>
          </a:xfrm>
          <a:prstGeom prst="rect">
            <a:avLst/>
          </a:prstGeom>
          <a:noFill/>
        </p:spPr>
        <p:txBody>
          <a:bodyPr wrap="square" rtlCol="0">
            <a:spAutoFit/>
          </a:bodyPr>
          <a:lstStyle/>
          <a:p>
            <a:pPr algn="ctr"/>
            <a:r>
              <a:rPr lang="en-US" altLang="zh-TW" sz="2400" dirty="0"/>
              <a:t>“stock” in document</a:t>
            </a:r>
            <a:endParaRPr lang="zh-TW" altLang="en-US" sz="2400" dirty="0"/>
          </a:p>
        </p:txBody>
      </p:sp>
      <p:cxnSp>
        <p:nvCxnSpPr>
          <p:cNvPr id="21" name="直線單箭頭接點 20"/>
          <p:cNvCxnSpPr/>
          <p:nvPr/>
        </p:nvCxnSpPr>
        <p:spPr>
          <a:xfrm flipH="1" flipV="1">
            <a:off x="3973357" y="3331948"/>
            <a:ext cx="1088158" cy="5875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640473" y="1893961"/>
            <a:ext cx="388325" cy="264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6" descr="https://i-gkh.ru/images/doc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9796" y="4738432"/>
            <a:ext cx="1093850" cy="10938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i-gkh.ru/images/doc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060" y="4751429"/>
            <a:ext cx="1093850" cy="10938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s://i-gkh.ru/images/doc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4890" y="4769276"/>
            <a:ext cx="1093850" cy="1093850"/>
          </a:xfrm>
          <a:prstGeom prst="rect">
            <a:avLst/>
          </a:prstGeom>
          <a:noFill/>
          <a:extLst>
            <a:ext uri="{909E8E84-426E-40DD-AFC4-6F175D3DCCD1}">
              <a14:hiddenFill xmlns:a14="http://schemas.microsoft.com/office/drawing/2010/main">
                <a:solidFill>
                  <a:srgbClr val="FFFFFF"/>
                </a:solidFill>
              </a14:hiddenFill>
            </a:ext>
          </a:extLst>
        </p:spPr>
      </p:pic>
      <p:sp>
        <p:nvSpPr>
          <p:cNvPr id="26" name="文字方塊 25"/>
          <p:cNvSpPr txBox="1"/>
          <p:nvPr/>
        </p:nvSpPr>
        <p:spPr>
          <a:xfrm>
            <a:off x="4787121" y="5832691"/>
            <a:ext cx="1219200" cy="461665"/>
          </a:xfrm>
          <a:prstGeom prst="rect">
            <a:avLst/>
          </a:prstGeom>
          <a:noFill/>
        </p:spPr>
        <p:txBody>
          <a:bodyPr wrap="square" rtlCol="0">
            <a:spAutoFit/>
          </a:bodyPr>
          <a:lstStyle/>
          <a:p>
            <a:pPr algn="ctr"/>
            <a:r>
              <a:rPr lang="zh-TW" altLang="en-US" sz="2400" dirty="0"/>
              <a:t>體育</a:t>
            </a:r>
          </a:p>
        </p:txBody>
      </p:sp>
      <p:sp>
        <p:nvSpPr>
          <p:cNvPr id="27" name="文字方塊 26"/>
          <p:cNvSpPr txBox="1"/>
          <p:nvPr/>
        </p:nvSpPr>
        <p:spPr>
          <a:xfrm>
            <a:off x="6077672" y="5835110"/>
            <a:ext cx="1219200" cy="461665"/>
          </a:xfrm>
          <a:prstGeom prst="rect">
            <a:avLst/>
          </a:prstGeom>
          <a:noFill/>
        </p:spPr>
        <p:txBody>
          <a:bodyPr wrap="square" rtlCol="0">
            <a:spAutoFit/>
          </a:bodyPr>
          <a:lstStyle/>
          <a:p>
            <a:pPr algn="ctr"/>
            <a:r>
              <a:rPr lang="zh-TW" altLang="en-US" sz="2400" dirty="0"/>
              <a:t>政治</a:t>
            </a:r>
          </a:p>
        </p:txBody>
      </p:sp>
      <p:sp>
        <p:nvSpPr>
          <p:cNvPr id="28" name="文字方塊 27"/>
          <p:cNvSpPr txBox="1"/>
          <p:nvPr/>
        </p:nvSpPr>
        <p:spPr>
          <a:xfrm>
            <a:off x="7422215" y="5860297"/>
            <a:ext cx="1219200" cy="461665"/>
          </a:xfrm>
          <a:prstGeom prst="rect">
            <a:avLst/>
          </a:prstGeom>
          <a:noFill/>
        </p:spPr>
        <p:txBody>
          <a:bodyPr wrap="square" rtlCol="0">
            <a:spAutoFit/>
          </a:bodyPr>
          <a:lstStyle/>
          <a:p>
            <a:pPr algn="ctr"/>
            <a:r>
              <a:rPr lang="zh-TW" altLang="en-US" sz="2400" dirty="0"/>
              <a:t>財經</a:t>
            </a:r>
          </a:p>
        </p:txBody>
      </p:sp>
    </p:spTree>
    <p:extLst>
      <p:ext uri="{BB962C8B-B14F-4D97-AF65-F5344CB8AC3E}">
        <p14:creationId xmlns:p14="http://schemas.microsoft.com/office/powerpoint/2010/main" val="63979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3" grpId="0"/>
      <p:bldP spid="14" grpId="0"/>
      <p:bldP spid="18" grpId="0"/>
      <p:bldP spid="5" grpId="0" animBg="1"/>
      <p:bldP spid="19" grpId="0"/>
      <p:bldP spid="20"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特征工程问题</a:t>
            </a:r>
            <a:endParaRPr lang="zh-CN" altLang="en-US" dirty="0"/>
          </a:p>
        </p:txBody>
      </p:sp>
      <p:sp>
        <p:nvSpPr>
          <p:cNvPr id="3" name="内容占位符 2"/>
          <p:cNvSpPr>
            <a:spLocks noGrp="1"/>
          </p:cNvSpPr>
          <p:nvPr>
            <p:ph sz="quarter" idx="1"/>
          </p:nvPr>
        </p:nvSpPr>
        <p:spPr>
          <a:xfrm>
            <a:off x="457200" y="1234440"/>
            <a:ext cx="8229600" cy="4937760"/>
          </a:xfrm>
        </p:spPr>
        <p:txBody>
          <a:bodyPr/>
          <a:lstStyle/>
          <a:p>
            <a:r>
              <a:rPr lang="zh-CN" altLang="en-US" dirty="0" smtClean="0"/>
              <a:t>在实际应用中，</a:t>
            </a:r>
            <a:r>
              <a:rPr lang="zh-CN" altLang="en-US" dirty="0" smtClean="0">
                <a:solidFill>
                  <a:srgbClr val="FF0000"/>
                </a:solidFill>
              </a:rPr>
              <a:t>特征</a:t>
            </a:r>
            <a:r>
              <a:rPr lang="zh-CN" altLang="en-US" dirty="0" smtClean="0"/>
              <a:t>往往比分类器更重要</a:t>
            </a:r>
            <a:endParaRPr lang="en-US" altLang="zh-CN" dirty="0" smtClean="0"/>
          </a:p>
          <a:p>
            <a:pPr lvl="1"/>
            <a:r>
              <a:rPr lang="zh-CN" altLang="en-US" sz="2000" dirty="0"/>
              <a:t>预处理：经过数据的预处理，如去除噪声等。比如在文本分类中，去除</a:t>
            </a:r>
            <a:r>
              <a:rPr lang="zh-CN" altLang="en-US" sz="2000" dirty="0" smtClean="0"/>
              <a:t>停用</a:t>
            </a:r>
            <a:r>
              <a:rPr lang="zh-CN" altLang="en-US" sz="2000" dirty="0"/>
              <a:t>词等</a:t>
            </a:r>
            <a:r>
              <a:rPr lang="zh-CN" altLang="en-US" sz="2000" dirty="0" smtClean="0"/>
              <a:t>。</a:t>
            </a:r>
            <a:endParaRPr lang="en-US" altLang="zh-CN" sz="2000" dirty="0" smtClean="0"/>
          </a:p>
          <a:p>
            <a:pPr lvl="1"/>
            <a:r>
              <a:rPr lang="zh-CN" altLang="en-US" sz="2000" dirty="0"/>
              <a:t>特征提取：从原始数据中提取一些有效的特征。比如在图像分类中，</a:t>
            </a:r>
            <a:r>
              <a:rPr lang="zh-CN" altLang="en-US" sz="2000" dirty="0" smtClean="0"/>
              <a:t>提取边缘</a:t>
            </a:r>
            <a:r>
              <a:rPr lang="zh-CN" altLang="en-US" sz="2000" dirty="0"/>
              <a:t>、尺度不变特征</a:t>
            </a:r>
            <a:r>
              <a:rPr lang="zh-CN" altLang="en-US" sz="2000" dirty="0" smtClean="0"/>
              <a:t>变换特征</a:t>
            </a:r>
            <a:r>
              <a:rPr lang="zh-CN" altLang="en-US" sz="2000" dirty="0"/>
              <a:t>等。</a:t>
            </a:r>
          </a:p>
          <a:p>
            <a:pPr lvl="1"/>
            <a:r>
              <a:rPr lang="zh-CN" altLang="en-US" sz="2000" dirty="0"/>
              <a:t>特征转换：对特征进行一定的加工，比如降维和升维。降维</a:t>
            </a:r>
            <a:r>
              <a:rPr lang="zh-CN" altLang="en-US" sz="2000" dirty="0" smtClean="0"/>
              <a:t>包括</a:t>
            </a:r>
            <a:endParaRPr lang="en-US" altLang="zh-CN" sz="2000" dirty="0" smtClean="0"/>
          </a:p>
          <a:p>
            <a:pPr lvl="2"/>
            <a:r>
              <a:rPr lang="zh-CN" altLang="en-US" sz="1800" dirty="0" smtClean="0"/>
              <a:t>特征抽取（</a:t>
            </a:r>
            <a:r>
              <a:rPr lang="en-US" altLang="zh-CN" sz="1800" dirty="0"/>
              <a:t>Feature Extraction</a:t>
            </a:r>
            <a:r>
              <a:rPr lang="zh-CN" altLang="en-US" sz="1800" dirty="0" smtClean="0"/>
              <a:t>）：</a:t>
            </a:r>
            <a:r>
              <a:rPr lang="en-US" altLang="zh-CN" sz="1800" dirty="0"/>
              <a:t> PCA</a:t>
            </a:r>
            <a:r>
              <a:rPr lang="zh-CN" altLang="en-US" sz="1800" dirty="0"/>
              <a:t>、</a:t>
            </a:r>
            <a:r>
              <a:rPr lang="en-US" altLang="zh-CN" sz="1800" dirty="0"/>
              <a:t>LDA</a:t>
            </a:r>
            <a:endParaRPr lang="en-US" altLang="zh-CN" sz="1800" dirty="0" smtClean="0"/>
          </a:p>
          <a:p>
            <a:pPr lvl="2"/>
            <a:r>
              <a:rPr lang="zh-CN" altLang="en-US" sz="1800" dirty="0" smtClean="0"/>
              <a:t>特征选择</a:t>
            </a:r>
            <a:r>
              <a:rPr lang="zh-CN" altLang="en-US" sz="1800" dirty="0"/>
              <a:t>（</a:t>
            </a:r>
            <a:r>
              <a:rPr lang="en-US" altLang="zh-CN" sz="1800" dirty="0"/>
              <a:t>Feature Selection</a:t>
            </a:r>
            <a:r>
              <a:rPr lang="zh-CN" altLang="en-US" sz="1800" dirty="0" smtClean="0"/>
              <a:t>）：互信息、</a:t>
            </a:r>
            <a:r>
              <a:rPr lang="en-US" altLang="zh-CN" sz="1800" dirty="0" smtClean="0"/>
              <a:t>TF-IDF</a:t>
            </a:r>
            <a:endParaRPr lang="zh-CN" altLang="en-US" sz="1800" dirty="0"/>
          </a:p>
        </p:txBody>
      </p:sp>
      <p:pic>
        <p:nvPicPr>
          <p:cNvPr id="5" name="图片 4"/>
          <p:cNvPicPr>
            <a:picLocks noChangeAspect="1"/>
          </p:cNvPicPr>
          <p:nvPr/>
        </p:nvPicPr>
        <p:blipFill>
          <a:blip r:embed="rId3"/>
          <a:stretch>
            <a:fillRect/>
          </a:stretch>
        </p:blipFill>
        <p:spPr>
          <a:xfrm>
            <a:off x="45552" y="4587966"/>
            <a:ext cx="8606079" cy="1572511"/>
          </a:xfrm>
          <a:prstGeom prst="rect">
            <a:avLst/>
          </a:prstGeom>
        </p:spPr>
      </p:pic>
      <p:sp>
        <p:nvSpPr>
          <p:cNvPr id="7" name="矩形 6"/>
          <p:cNvSpPr/>
          <p:nvPr/>
        </p:nvSpPr>
        <p:spPr>
          <a:xfrm>
            <a:off x="1219200" y="4352778"/>
            <a:ext cx="5029200" cy="1905000"/>
          </a:xfrm>
          <a:prstGeom prst="rect">
            <a:avLst/>
          </a:prstGeom>
          <a:noFill/>
          <a:ln>
            <a:solidFill>
              <a:schemeClr val="accent3"/>
            </a:solidFill>
          </a:ln>
        </p:spPr>
        <p:txBody>
          <a:bodyPr wrap="square" rtlCol="0" anchor="ctr">
            <a:spAutoFit/>
          </a:bodyPr>
          <a:lstStyle/>
          <a:p>
            <a:pPr algn="ctr"/>
            <a:endParaRPr lang="zh-CN" altLang="en-US" sz="2400" dirty="0"/>
          </a:p>
        </p:txBody>
      </p:sp>
    </p:spTree>
    <p:extLst>
      <p:ext uri="{BB962C8B-B14F-4D97-AF65-F5344CB8AC3E}">
        <p14:creationId xmlns:p14="http://schemas.microsoft.com/office/powerpoint/2010/main" val="886608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背后的难点之一：语义鸿沟</a:t>
            </a:r>
            <a:endParaRPr lang="zh-CN" altLang="en-US" dirty="0"/>
          </a:p>
        </p:txBody>
      </p:sp>
      <p:sp>
        <p:nvSpPr>
          <p:cNvPr id="3" name="Content Placeholder 2"/>
          <p:cNvSpPr>
            <a:spLocks noGrp="1"/>
          </p:cNvSpPr>
          <p:nvPr>
            <p:ph sz="quarter" idx="1"/>
          </p:nvPr>
        </p:nvSpPr>
        <p:spPr/>
        <p:txBody>
          <a:bodyPr/>
          <a:lstStyle/>
          <a:p>
            <a:r>
              <a:rPr lang="zh-CN" altLang="en-US" dirty="0" smtClean="0"/>
              <a:t>底层特征 </a:t>
            </a:r>
            <a:r>
              <a:rPr lang="en-US" altLang="zh-CN" dirty="0" smtClean="0"/>
              <a:t>VS </a:t>
            </a:r>
            <a:r>
              <a:rPr lang="zh-CN" altLang="en-US" dirty="0" smtClean="0"/>
              <a:t>高层语义</a:t>
            </a:r>
            <a:endParaRPr lang="en-US" altLang="zh-CN" dirty="0" smtClean="0"/>
          </a:p>
          <a:p>
            <a:pPr lvl="1"/>
            <a:r>
              <a:rPr lang="zh-CN" altLang="en-US" dirty="0" smtClean="0"/>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10200" y="1219200"/>
            <a:ext cx="1647587" cy="2105406"/>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57787" y="1473203"/>
            <a:ext cx="2057400" cy="1597400"/>
          </a:xfrm>
          <a:prstGeom prst="rect">
            <a:avLst/>
          </a:prstGeom>
        </p:spPr>
      </p:pic>
      <p:sp>
        <p:nvSpPr>
          <p:cNvPr id="8" name="Rectangle 7"/>
          <p:cNvSpPr/>
          <p:nvPr/>
        </p:nvSpPr>
        <p:spPr>
          <a:xfrm>
            <a:off x="6400800" y="3647967"/>
            <a:ext cx="2057401" cy="2308324"/>
          </a:xfrm>
          <a:prstGeom prst="rect">
            <a:avLst/>
          </a:prstGeom>
        </p:spPr>
        <p:txBody>
          <a:bodyPr wrap="square">
            <a:spAutoFit/>
          </a:bodyPr>
          <a:lstStyle/>
          <a:p>
            <a:pPr algn="dist">
              <a:lnSpc>
                <a:spcPct val="150000"/>
              </a:lnSpc>
            </a:pPr>
            <a:r>
              <a:rPr lang="zh-CN" altLang="en-US" sz="2400" dirty="0">
                <a:latin typeface="+mj-ea"/>
                <a:ea typeface="+mj-ea"/>
              </a:rPr>
              <a:t>床前明月光，</a:t>
            </a:r>
          </a:p>
          <a:p>
            <a:pPr algn="dist">
              <a:lnSpc>
                <a:spcPct val="150000"/>
              </a:lnSpc>
            </a:pPr>
            <a:r>
              <a:rPr lang="zh-CN" altLang="en-US" sz="2400" dirty="0">
                <a:latin typeface="+mj-ea"/>
                <a:ea typeface="+mj-ea"/>
              </a:rPr>
              <a:t>疑是地上霜。</a:t>
            </a:r>
          </a:p>
          <a:p>
            <a:pPr algn="dist">
              <a:lnSpc>
                <a:spcPct val="150000"/>
              </a:lnSpc>
            </a:pPr>
            <a:r>
              <a:rPr lang="zh-CN" altLang="en-US" sz="2400" dirty="0">
                <a:latin typeface="+mj-ea"/>
                <a:ea typeface="+mj-ea"/>
              </a:rPr>
              <a:t>举头望明月，</a:t>
            </a:r>
          </a:p>
          <a:p>
            <a:pPr algn="dist">
              <a:lnSpc>
                <a:spcPct val="150000"/>
              </a:lnSpc>
            </a:pPr>
            <a:r>
              <a:rPr lang="zh-CN" altLang="en-US" sz="2400" dirty="0">
                <a:latin typeface="+mj-ea"/>
                <a:ea typeface="+mj-ea"/>
              </a:rPr>
              <a:t>低头思故乡。</a:t>
            </a:r>
          </a:p>
        </p:txBody>
      </p:sp>
      <p:sp>
        <p:nvSpPr>
          <p:cNvPr id="10" name="文本框 9"/>
          <p:cNvSpPr txBox="1"/>
          <p:nvPr/>
        </p:nvSpPr>
        <p:spPr>
          <a:xfrm>
            <a:off x="1154585" y="4572000"/>
            <a:ext cx="2646878" cy="830997"/>
          </a:xfrm>
          <a:prstGeom prst="rect">
            <a:avLst/>
          </a:prstGeom>
          <a:noFill/>
        </p:spPr>
        <p:txBody>
          <a:bodyPr wrap="none" rtlCol="0">
            <a:spAutoFit/>
          </a:bodyPr>
          <a:lstStyle/>
          <a:p>
            <a:r>
              <a:rPr lang="zh-CN" altLang="en-US" sz="4800" dirty="0" smtClean="0"/>
              <a:t>表示学习</a:t>
            </a:r>
            <a:endParaRPr lang="zh-CN" altLang="en-US" sz="4800" dirty="0"/>
          </a:p>
        </p:txBody>
      </p:sp>
    </p:spTree>
    <p:extLst>
      <p:ext uri="{BB962C8B-B14F-4D97-AF65-F5344CB8AC3E}">
        <p14:creationId xmlns:p14="http://schemas.microsoft.com/office/powerpoint/2010/main" val="8714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深度学习</a:t>
            </a:r>
            <a:endParaRPr lang="zh-CN" altLang="en-US" dirty="0"/>
          </a:p>
        </p:txBody>
      </p:sp>
    </p:spTree>
    <p:extLst>
      <p:ext uri="{BB962C8B-B14F-4D97-AF65-F5344CB8AC3E}">
        <p14:creationId xmlns:p14="http://schemas.microsoft.com/office/powerpoint/2010/main" val="3519085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深度学习</a:t>
            </a:r>
            <a:endParaRPr lang="zh-CN" altLang="en-US" dirty="0"/>
          </a:p>
        </p:txBody>
      </p:sp>
      <p:sp>
        <p:nvSpPr>
          <p:cNvPr id="3" name="内容占位符 2"/>
          <p:cNvSpPr>
            <a:spLocks noGrp="1"/>
          </p:cNvSpPr>
          <p:nvPr>
            <p:ph sz="quarter" idx="1"/>
          </p:nvPr>
        </p:nvSpPr>
        <p:spPr/>
        <p:txBody>
          <a:bodyPr/>
          <a:lstStyle/>
          <a:p>
            <a:r>
              <a:rPr lang="zh-CN" altLang="en-US" dirty="0" smtClean="0"/>
              <a:t>深度学习</a:t>
            </a:r>
            <a:r>
              <a:rPr lang="en-US" altLang="zh-CN" dirty="0" smtClean="0"/>
              <a:t>=</a:t>
            </a:r>
            <a:r>
              <a:rPr lang="zh-CN" altLang="en-US" dirty="0" smtClean="0"/>
              <a:t>表示学习</a:t>
            </a:r>
            <a:r>
              <a:rPr lang="en-US" altLang="zh-CN" dirty="0" smtClean="0"/>
              <a:t>+</a:t>
            </a:r>
            <a:r>
              <a:rPr lang="zh-CN" altLang="en-US" dirty="0" smtClean="0"/>
              <a:t>浅层学习</a:t>
            </a:r>
            <a:endParaRPr lang="en-US" altLang="zh-CN" dirty="0" smtClean="0"/>
          </a:p>
          <a:p>
            <a:r>
              <a:rPr lang="zh-CN" altLang="en-US" dirty="0" smtClean="0"/>
              <a:t>难点：</a:t>
            </a:r>
            <a:r>
              <a:rPr lang="zh-CN" altLang="en-US" dirty="0" smtClean="0">
                <a:solidFill>
                  <a:srgbClr val="FF0000"/>
                </a:solidFill>
              </a:rPr>
              <a:t>贡献度分配问题</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209550" y="3276600"/>
            <a:ext cx="8816340" cy="1981200"/>
          </a:xfrm>
          <a:prstGeom prst="rect">
            <a:avLst/>
          </a:prstGeom>
        </p:spPr>
      </p:pic>
    </p:spTree>
    <p:extLst>
      <p:ext uri="{BB962C8B-B14F-4D97-AF65-F5344CB8AC3E}">
        <p14:creationId xmlns:p14="http://schemas.microsoft.com/office/powerpoint/2010/main" val="324094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表示学习与深度学习</a:t>
            </a:r>
            <a:endParaRPr lang="zh-CN" altLang="en-US" dirty="0"/>
          </a:p>
        </p:txBody>
      </p:sp>
      <p:sp>
        <p:nvSpPr>
          <p:cNvPr id="3" name="Content Placeholder 2"/>
          <p:cNvSpPr>
            <a:spLocks noGrp="1"/>
          </p:cNvSpPr>
          <p:nvPr>
            <p:ph sz="quarter" idx="1"/>
          </p:nvPr>
        </p:nvSpPr>
        <p:spPr/>
        <p:txBody>
          <a:bodyPr/>
          <a:lstStyle/>
          <a:p>
            <a:r>
              <a:rPr lang="zh-CN" altLang="en-US" dirty="0" smtClean="0"/>
              <a:t>一个好的表示学习策略必须具备一定的深度</a:t>
            </a:r>
            <a:endParaRPr lang="en-US" altLang="zh-CN" dirty="0" smtClean="0"/>
          </a:p>
          <a:p>
            <a:pPr lvl="1"/>
            <a:r>
              <a:rPr lang="zh-CN" altLang="en-US" dirty="0" smtClean="0"/>
              <a:t>特征重用</a:t>
            </a:r>
            <a:endParaRPr lang="en-US" altLang="zh-CN" dirty="0" smtClean="0"/>
          </a:p>
          <a:p>
            <a:pPr lvl="2"/>
            <a:r>
              <a:rPr lang="zh-CN" altLang="en-US" dirty="0" smtClean="0"/>
              <a:t>指数级的表示能力</a:t>
            </a:r>
            <a:endParaRPr lang="en-US" altLang="zh-CN" dirty="0" smtClean="0"/>
          </a:p>
          <a:p>
            <a:pPr lvl="1"/>
            <a:r>
              <a:rPr lang="zh-CN" altLang="en-US" dirty="0" smtClean="0"/>
              <a:t>抽象表示与</a:t>
            </a:r>
            <a:r>
              <a:rPr lang="zh-CN" altLang="en-US" dirty="0"/>
              <a:t>不变性</a:t>
            </a:r>
            <a:endParaRPr lang="en-US" altLang="zh-CN" dirty="0" smtClean="0"/>
          </a:p>
          <a:p>
            <a:pPr lvl="2"/>
            <a:r>
              <a:rPr lang="zh-CN" altLang="en-US" dirty="0" smtClean="0"/>
              <a:t>抽象表示需要多步的构造</a:t>
            </a:r>
            <a:endParaRPr lang="en-US" altLang="zh-CN" dirty="0" smtClean="0"/>
          </a:p>
          <a:p>
            <a:pPr lvl="2"/>
            <a:endParaRPr lang="zh-CN" altLang="en-US" dirty="0"/>
          </a:p>
        </p:txBody>
      </p:sp>
      <p:sp>
        <p:nvSpPr>
          <p:cNvPr id="4" name="Rectangle 3"/>
          <p:cNvSpPr/>
          <p:nvPr/>
        </p:nvSpPr>
        <p:spPr>
          <a:xfrm>
            <a:off x="1485900" y="5278763"/>
            <a:ext cx="6515100" cy="415498"/>
          </a:xfrm>
          <a:prstGeom prst="rect">
            <a:avLst/>
          </a:prstGeom>
        </p:spPr>
        <p:txBody>
          <a:bodyPr wrap="square">
            <a:spAutoFit/>
          </a:bodyPr>
          <a:lstStyle/>
          <a:p>
            <a:r>
              <a:rPr lang="zh-CN" altLang="en-US" sz="105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93468" y="3663236"/>
            <a:ext cx="4439024" cy="155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48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Logistic</a:t>
            </a:r>
            <a:r>
              <a:rPr lang="zh-CN" altLang="en-US" dirty="0"/>
              <a:t>回归</a:t>
            </a:r>
          </a:p>
        </p:txBody>
      </p:sp>
      <p:sp>
        <p:nvSpPr>
          <p:cNvPr id="4" name="内容占位符 3"/>
          <p:cNvSpPr>
            <a:spLocks noGrp="1"/>
          </p:cNvSpPr>
          <p:nvPr>
            <p:ph sz="quarter" idx="1"/>
          </p:nvPr>
        </p:nvSpPr>
        <p:spPr/>
        <p:txBody>
          <a:bodyPr/>
          <a:lstStyle/>
          <a:p>
            <a:r>
              <a:rPr lang="zh-CN" altLang="en-US" dirty="0" smtClean="0"/>
              <a:t>线性分类器</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目标类别</a:t>
            </a:r>
            <a:r>
              <a:rPr lang="en-US" altLang="zh-CN" dirty="0"/>
              <a:t>y = 1</a:t>
            </a:r>
            <a:r>
              <a:rPr lang="zh-CN" altLang="en-US" dirty="0"/>
              <a:t>的后验概率为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71600" y="2209800"/>
            <a:ext cx="2648235" cy="1150869"/>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90652" y="4724400"/>
            <a:ext cx="3751771" cy="129540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934235" y="289411"/>
            <a:ext cx="3467637" cy="3313138"/>
          </a:xfrm>
          <a:prstGeom prst="rect">
            <a:avLst/>
          </a:prstGeom>
        </p:spPr>
      </p:pic>
    </p:spTree>
    <p:extLst>
      <p:ext uri="{BB962C8B-B14F-4D97-AF65-F5344CB8AC3E}">
        <p14:creationId xmlns:p14="http://schemas.microsoft.com/office/powerpoint/2010/main" val="2718270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Logistic</a:t>
            </a:r>
            <a:r>
              <a:rPr lang="zh-CN" altLang="en-US" dirty="0"/>
              <a:t>回归</a:t>
            </a:r>
          </a:p>
        </p:txBody>
      </p:sp>
      <p:pic>
        <p:nvPicPr>
          <p:cNvPr id="5" name="内容占位符 4"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328285" y="1258548"/>
            <a:ext cx="6487430" cy="4858428"/>
          </a:xfrm>
        </p:spPr>
      </p:pic>
    </p:spTree>
    <p:extLst>
      <p:ext uri="{BB962C8B-B14F-4D97-AF65-F5344CB8AC3E}">
        <p14:creationId xmlns:p14="http://schemas.microsoft.com/office/powerpoint/2010/main" val="695271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sz="quarter" idx="1"/>
          </p:nvPr>
        </p:nvSpPr>
        <p:spPr/>
        <p:txBody>
          <a:bodyPr/>
          <a:lstStyle/>
          <a:p>
            <a:r>
              <a:rPr lang="zh-CN" altLang="en-US" dirty="0"/>
              <a:t>交叉熵损失函数，模型在</a:t>
            </a:r>
            <a:r>
              <a:rPr lang="zh-CN" altLang="en-US" dirty="0" smtClean="0"/>
              <a:t>训练集</a:t>
            </a:r>
            <a:r>
              <a:rPr lang="zh-CN" altLang="en-US" dirty="0"/>
              <a:t>的风险函数</a:t>
            </a:r>
            <a:r>
              <a:rPr lang="zh-CN" altLang="en-US" dirty="0" smtClean="0"/>
              <a:t>为</a:t>
            </a:r>
            <a:endParaRPr lang="en-US" altLang="zh-CN" dirty="0" smtClean="0"/>
          </a:p>
          <a:p>
            <a:endParaRPr lang="en-US" altLang="zh-CN" dirty="0"/>
          </a:p>
          <a:p>
            <a:endParaRPr lang="en-US" altLang="zh-CN" dirty="0" smtClean="0"/>
          </a:p>
          <a:p>
            <a:endParaRPr lang="en-US" altLang="zh-CN" dirty="0"/>
          </a:p>
          <a:p>
            <a:r>
              <a:rPr lang="zh-CN" altLang="en-US" dirty="0" smtClean="0"/>
              <a:t>梯度为</a:t>
            </a:r>
            <a:endParaRPr lang="en-US" altLang="zh-CN" dirty="0" smtClean="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 y="2749884"/>
            <a:ext cx="8306959" cy="828791"/>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52600" y="4742584"/>
            <a:ext cx="5239481" cy="885949"/>
          </a:xfrm>
          <a:prstGeom prst="rect">
            <a:avLst/>
          </a:prstGeom>
        </p:spPr>
      </p:pic>
    </p:spTree>
    <p:extLst>
      <p:ext uri="{BB962C8B-B14F-4D97-AF65-F5344CB8AC3E}">
        <p14:creationId xmlns:p14="http://schemas.microsoft.com/office/powerpoint/2010/main" val="35461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Softmax</a:t>
            </a:r>
            <a:r>
              <a:rPr lang="zh-CN" altLang="en-US" dirty="0"/>
              <a:t>回归</a:t>
            </a:r>
          </a:p>
        </p:txBody>
      </p:sp>
      <p:sp>
        <p:nvSpPr>
          <p:cNvPr id="3" name="内容占位符 2"/>
          <p:cNvSpPr>
            <a:spLocks noGrp="1"/>
          </p:cNvSpPr>
          <p:nvPr>
            <p:ph sz="quarter" idx="1"/>
          </p:nvPr>
        </p:nvSpPr>
        <p:spPr/>
        <p:txBody>
          <a:bodyPr/>
          <a:lstStyle/>
          <a:p>
            <a:r>
              <a:rPr lang="en-US" altLang="zh-CN" dirty="0"/>
              <a:t>Softmax</a:t>
            </a:r>
            <a:r>
              <a:rPr lang="zh-CN" altLang="en-US" dirty="0"/>
              <a:t>回归是</a:t>
            </a:r>
            <a:r>
              <a:rPr lang="en-US" altLang="zh-CN" dirty="0"/>
              <a:t>logistic</a:t>
            </a:r>
            <a:r>
              <a:rPr lang="zh-CN" altLang="en-US" dirty="0"/>
              <a:t>回归的多类推广</a:t>
            </a:r>
            <a:r>
              <a:rPr lang="zh-CN" altLang="en-US" dirty="0" smtClean="0"/>
              <a:t>。</a:t>
            </a:r>
            <a:endParaRPr lang="en-US" altLang="zh-CN" dirty="0" smtClean="0"/>
          </a:p>
          <a:p>
            <a:endParaRPr lang="en-US" altLang="zh-CN" dirty="0"/>
          </a:p>
          <a:p>
            <a:pPr marL="0" indent="0">
              <a:buNone/>
            </a:pPr>
            <a:endParaRPr lang="en-US" altLang="zh-CN" dirty="0"/>
          </a:p>
          <a:p>
            <a:endParaRPr lang="en-US" altLang="zh-CN" dirty="0" smtClean="0"/>
          </a:p>
          <a:p>
            <a:r>
              <a:rPr lang="zh-CN" altLang="en-US" dirty="0" smtClean="0"/>
              <a:t>利用</a:t>
            </a:r>
            <a:r>
              <a:rPr lang="en-US" altLang="zh-CN" dirty="0"/>
              <a:t>softmax</a:t>
            </a:r>
            <a:r>
              <a:rPr lang="zh-CN" altLang="en-US" dirty="0"/>
              <a:t>函数，我们定义目标类别</a:t>
            </a:r>
            <a:r>
              <a:rPr lang="en-US" altLang="zh-CN" dirty="0"/>
              <a:t>y = c</a:t>
            </a:r>
            <a:r>
              <a:rPr lang="zh-CN" altLang="en-US" dirty="0"/>
              <a:t>的后验概率为：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24200" y="1886892"/>
            <a:ext cx="2743200" cy="98596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33600" y="4114800"/>
            <a:ext cx="4267200" cy="1630452"/>
          </a:xfrm>
          <a:prstGeom prst="rect">
            <a:avLst/>
          </a:prstGeom>
        </p:spPr>
      </p:pic>
    </p:spTree>
    <p:extLst>
      <p:ext uri="{BB962C8B-B14F-4D97-AF65-F5344CB8AC3E}">
        <p14:creationId xmlns:p14="http://schemas.microsoft.com/office/powerpoint/2010/main" val="961896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sz="quarter" idx="1"/>
          </p:nvPr>
        </p:nvSpPr>
        <p:spPr/>
        <p:txBody>
          <a:bodyPr/>
          <a:lstStyle/>
          <a:p>
            <a:r>
              <a:rPr lang="zh-CN" altLang="en-US" dirty="0"/>
              <a:t>交叉熵损失函数，模型在</a:t>
            </a:r>
            <a:r>
              <a:rPr lang="zh-CN" altLang="en-US" dirty="0" smtClean="0"/>
              <a:t>训练集</a:t>
            </a:r>
            <a:r>
              <a:rPr lang="zh-CN" altLang="en-US" dirty="0"/>
              <a:t>的风险函数</a:t>
            </a:r>
            <a:r>
              <a:rPr lang="zh-CN" altLang="en-US" dirty="0" smtClean="0"/>
              <a:t>为</a:t>
            </a:r>
            <a:endParaRPr lang="en-US" altLang="zh-CN" dirty="0" smtClean="0"/>
          </a:p>
          <a:p>
            <a:endParaRPr lang="en-US" altLang="zh-CN" dirty="0"/>
          </a:p>
          <a:p>
            <a:pPr marL="0" indent="0">
              <a:buNone/>
            </a:pPr>
            <a:endParaRPr lang="en-US" altLang="zh-CN" dirty="0"/>
          </a:p>
          <a:p>
            <a:r>
              <a:rPr lang="zh-CN" altLang="en-US" dirty="0" smtClean="0"/>
              <a:t>梯度为</a:t>
            </a:r>
            <a:endParaRPr lang="en-US" altLang="zh-CN" dirty="0" smtClean="0"/>
          </a:p>
          <a:p>
            <a:endParaRPr lang="zh-CN" altLang="en-US"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02718" y="3212193"/>
            <a:ext cx="5816394" cy="951774"/>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35256" y="4343400"/>
            <a:ext cx="5351318" cy="1143000"/>
          </a:xfrm>
          <a:prstGeom prst="rect">
            <a:avLst/>
          </a:prstGeom>
        </p:spPr>
      </p:pic>
    </p:spTree>
    <p:extLst>
      <p:ext uri="{BB962C8B-B14F-4D97-AF65-F5344CB8AC3E}">
        <p14:creationId xmlns:p14="http://schemas.microsoft.com/office/powerpoint/2010/main" val="2238560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pic>
        <p:nvPicPr>
          <p:cNvPr id="10" name="图片 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304110"/>
            <a:ext cx="5521570" cy="2277290"/>
          </a:xfrm>
          <a:prstGeom prst="rect">
            <a:avLst/>
          </a:prstGeom>
        </p:spPr>
      </p:pic>
      <p:pic>
        <p:nvPicPr>
          <p:cNvPr id="12" name="图片 1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723" y="4002414"/>
            <a:ext cx="5515709" cy="2322186"/>
          </a:xfrm>
          <a:prstGeom prst="rect">
            <a:avLst/>
          </a:prstGeom>
        </p:spPr>
      </p:pic>
      <p:sp>
        <p:nvSpPr>
          <p:cNvPr id="13" name="矩形 12"/>
          <p:cNvSpPr/>
          <p:nvPr/>
        </p:nvSpPr>
        <p:spPr>
          <a:xfrm>
            <a:off x="4114800" y="463034"/>
            <a:ext cx="3403560" cy="369332"/>
          </a:xfrm>
          <a:prstGeom prst="rect">
            <a:avLst/>
          </a:prstGeom>
        </p:spPr>
        <p:txBody>
          <a:bodyPr wrap="none">
            <a:spAutoFit/>
          </a:bodyPr>
          <a:lstStyle/>
          <a:p>
            <a:r>
              <a:rPr lang="zh-CN" altLang="en-US" dirty="0"/>
              <a:t>http://playground.tensorflow.org</a:t>
            </a:r>
          </a:p>
        </p:txBody>
      </p:sp>
      <p:sp>
        <p:nvSpPr>
          <p:cNvPr id="14" name="文本框 13"/>
          <p:cNvSpPr txBox="1"/>
          <p:nvPr/>
        </p:nvSpPr>
        <p:spPr>
          <a:xfrm>
            <a:off x="110930" y="2073423"/>
            <a:ext cx="2954655" cy="369332"/>
          </a:xfrm>
          <a:prstGeom prst="rect">
            <a:avLst/>
          </a:prstGeom>
          <a:noFill/>
        </p:spPr>
        <p:txBody>
          <a:bodyPr wrap="none" rtlCol="0">
            <a:spAutoFit/>
          </a:bodyPr>
          <a:lstStyle/>
          <a:p>
            <a:r>
              <a:rPr lang="zh-CN" altLang="en-US" dirty="0" smtClean="0"/>
              <a:t>如何处理非线性可分问题？</a:t>
            </a:r>
            <a:endParaRPr lang="zh-CN" altLang="en-US" dirty="0"/>
          </a:p>
        </p:txBody>
      </p:sp>
    </p:spTree>
    <p:extLst>
      <p:ext uri="{BB962C8B-B14F-4D97-AF65-F5344CB8AC3E}">
        <p14:creationId xmlns:p14="http://schemas.microsoft.com/office/powerpoint/2010/main" val="57383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感知器</a:t>
            </a:r>
            <a:endParaRPr lang="zh-CN" altLang="en-US" dirty="0"/>
          </a:p>
        </p:txBody>
      </p:sp>
    </p:spTree>
    <p:extLst>
      <p:ext uri="{BB962C8B-B14F-4D97-AF65-F5344CB8AC3E}">
        <p14:creationId xmlns:p14="http://schemas.microsoft.com/office/powerpoint/2010/main" val="2507315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17612</TotalTime>
  <Words>756</Words>
  <Application>Microsoft Office PowerPoint</Application>
  <PresentationFormat>全屏显示(4:3)</PresentationFormat>
  <Paragraphs>156</Paragraphs>
  <Slides>29</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新細明體</vt:lpstr>
      <vt:lpstr>华文楷体</vt:lpstr>
      <vt:lpstr>华文细黑</vt:lpstr>
      <vt:lpstr>SimSun</vt:lpstr>
      <vt:lpstr>SimSun</vt:lpstr>
      <vt:lpstr>微软雅黑</vt:lpstr>
      <vt:lpstr>Arial</vt:lpstr>
      <vt:lpstr>Calibri</vt:lpstr>
      <vt:lpstr>Cambria</vt:lpstr>
      <vt:lpstr>Helvetica</vt:lpstr>
      <vt:lpstr>Tahoma</vt:lpstr>
      <vt:lpstr>Wingdings</vt:lpstr>
      <vt:lpstr>Wingdings 3</vt:lpstr>
      <vt:lpstr>Origin</vt:lpstr>
      <vt:lpstr>线性模型</vt:lpstr>
      <vt:lpstr>线性模型</vt:lpstr>
      <vt:lpstr>Logistic回归</vt:lpstr>
      <vt:lpstr>Logistic回归</vt:lpstr>
      <vt:lpstr>梯度下降</vt:lpstr>
      <vt:lpstr>Softmax回归</vt:lpstr>
      <vt:lpstr>梯度下降</vt:lpstr>
      <vt:lpstr>特征</vt:lpstr>
      <vt:lpstr>感知器</vt:lpstr>
      <vt:lpstr>感知器</vt:lpstr>
      <vt:lpstr>感知器的学习过程</vt:lpstr>
      <vt:lpstr>XOR问题</vt:lpstr>
      <vt:lpstr>线性分类器小结</vt:lpstr>
      <vt:lpstr>机器学习应用</vt:lpstr>
      <vt:lpstr>数据集：CIFAR-10</vt:lpstr>
      <vt:lpstr>数据集：ImageNet</vt:lpstr>
      <vt:lpstr>应用：图像分类</vt:lpstr>
      <vt:lpstr>图像识别</vt:lpstr>
      <vt:lpstr>理想中的自然语言处理流程</vt:lpstr>
      <vt:lpstr>实际流程：End-to-End</vt:lpstr>
      <vt:lpstr>文本情感分类</vt:lpstr>
      <vt:lpstr>垃圾邮件过滤</vt:lpstr>
      <vt:lpstr>文档归类</vt:lpstr>
      <vt:lpstr>特征工程问题</vt:lpstr>
      <vt:lpstr>背后的难点之一：语义鸿沟</vt:lpstr>
      <vt:lpstr>深度学习</vt:lpstr>
      <vt:lpstr>深度学习</vt:lpstr>
      <vt:lpstr>表示学习与深度学习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1737</cp:revision>
  <dcterms:created xsi:type="dcterms:W3CDTF">2009-03-19T21:17:53Z</dcterms:created>
  <dcterms:modified xsi:type="dcterms:W3CDTF">2018-07-02T07:16:39Z</dcterms:modified>
</cp:coreProperties>
</file>