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5"/>
  </p:notesMasterIdLst>
  <p:sldIdLst>
    <p:sldId id="256" r:id="rId2"/>
    <p:sldId id="448" r:id="rId3"/>
    <p:sldId id="449" r:id="rId4"/>
    <p:sldId id="491" r:id="rId5"/>
    <p:sldId id="450" r:id="rId6"/>
    <p:sldId id="451" r:id="rId7"/>
    <p:sldId id="452" r:id="rId8"/>
    <p:sldId id="453" r:id="rId9"/>
    <p:sldId id="460" r:id="rId10"/>
    <p:sldId id="461" r:id="rId11"/>
    <p:sldId id="462" r:id="rId12"/>
    <p:sldId id="463" r:id="rId13"/>
    <p:sldId id="464" r:id="rId14"/>
    <p:sldId id="465" r:id="rId15"/>
    <p:sldId id="466" r:id="rId16"/>
    <p:sldId id="467" r:id="rId17"/>
    <p:sldId id="483" r:id="rId18"/>
    <p:sldId id="468" r:id="rId19"/>
    <p:sldId id="490" r:id="rId20"/>
    <p:sldId id="469" r:id="rId21"/>
    <p:sldId id="484" r:id="rId22"/>
    <p:sldId id="485" r:id="rId23"/>
    <p:sldId id="486" r:id="rId24"/>
    <p:sldId id="487" r:id="rId25"/>
    <p:sldId id="488" r:id="rId26"/>
    <p:sldId id="476" r:id="rId27"/>
    <p:sldId id="489" r:id="rId28"/>
    <p:sldId id="477" r:id="rId29"/>
    <p:sldId id="479" r:id="rId30"/>
    <p:sldId id="480" r:id="rId31"/>
    <p:sldId id="481" r:id="rId32"/>
    <p:sldId id="482" r:id="rId33"/>
    <p:sldId id="447"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491"/>
            <p14:sldId id="450"/>
            <p14:sldId id="451"/>
            <p14:sldId id="452"/>
            <p14:sldId id="453"/>
            <p14:sldId id="460"/>
            <p14:sldId id="461"/>
            <p14:sldId id="462"/>
            <p14:sldId id="463"/>
            <p14:sldId id="464"/>
            <p14:sldId id="465"/>
            <p14:sldId id="466"/>
            <p14:sldId id="467"/>
            <p14:sldId id="483"/>
            <p14:sldId id="468"/>
            <p14:sldId id="490"/>
            <p14:sldId id="469"/>
            <p14:sldId id="484"/>
            <p14:sldId id="485"/>
            <p14:sldId id="486"/>
            <p14:sldId id="487"/>
            <p14:sldId id="488"/>
            <p14:sldId id="476"/>
            <p14:sldId id="489"/>
            <p14:sldId id="477"/>
            <p14:sldId id="479"/>
            <p14:sldId id="480"/>
            <p14:sldId id="481"/>
            <p14:sldId id="482"/>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7" d="100"/>
          <a:sy n="67" d="100"/>
        </p:scale>
        <p:origin x="1101" y="41"/>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smtClean="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smtClean="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smtClean="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smtClean="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smtClean="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smtClean="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t>
        <a:bodyPr/>
        <a:lstStyle/>
        <a:p>
          <a:endParaRPr lang="zh-CN" altLang="en-US"/>
        </a:p>
      </dgm:t>
    </dgm:pt>
    <dgm:pt modelId="{49C10FD1-8373-4D80-8FE4-8C8DA1BC5B98}" type="pres">
      <dgm:prSet presAssocID="{801111EC-7761-4006-9B8D-BDD3478D6A0C}" presName="compNode" presStyleCnt="0"/>
      <dgm:spPr/>
      <dgm:t>
        <a:bodyPr/>
        <a:lstStyle/>
        <a:p>
          <a:endParaRPr lang="zh-CN" altLang="en-US"/>
        </a:p>
      </dgm:t>
    </dgm:pt>
    <dgm:pt modelId="{018F3831-3850-49DD-9A6B-D4223B9AB88A}" type="pres">
      <dgm:prSet presAssocID="{801111EC-7761-4006-9B8D-BDD3478D6A0C}" presName="noGeometry" presStyleCnt="0"/>
      <dgm:spPr/>
      <dgm:t>
        <a:bodyPr/>
        <a:lstStyle/>
        <a:p>
          <a:endParaRPr lang="zh-CN" altLang="en-US"/>
        </a:p>
      </dgm:t>
    </dgm:pt>
    <dgm:pt modelId="{B26D808F-7151-45D8-B910-A78C7EC5D375}" type="pres">
      <dgm:prSet presAssocID="{801111EC-7761-4006-9B8D-BDD3478D6A0C}" presName="childTextVisible" presStyleLbl="bgAccFollowNode1" presStyleIdx="0" presStyleCnt="3">
        <dgm:presLayoutVars>
          <dgm:bulletEnabled val="1"/>
        </dgm:presLayoutVars>
      </dgm:prSet>
      <dgm:spPr/>
      <dgm:t>
        <a:bodyPr/>
        <a:lstStyle/>
        <a:p>
          <a:endParaRPr lang="zh-CN" altLang="en-US"/>
        </a:p>
      </dgm:t>
    </dgm:pt>
    <dgm:pt modelId="{64FA673D-026D-4EF2-8FE1-D1290C6692DE}" type="pres">
      <dgm:prSet presAssocID="{801111EC-7761-4006-9B8D-BDD3478D6A0C}" presName="childTextHidden" presStyleLbl="bgAccFollowNode1" presStyleIdx="0" presStyleCnt="3"/>
      <dgm:spPr/>
      <dgm:t>
        <a:bodyPr/>
        <a:lstStyle/>
        <a:p>
          <a:endParaRPr lang="zh-CN" altLang="en-US"/>
        </a:p>
      </dgm:t>
    </dgm:pt>
    <dgm:pt modelId="{26507422-5EB3-4794-954B-10F5496864B4}" type="pres">
      <dgm:prSet presAssocID="{801111EC-7761-4006-9B8D-BDD3478D6A0C}" presName="parentText" presStyleLbl="node1" presStyleIdx="0" presStyleCnt="3">
        <dgm:presLayoutVars>
          <dgm:chMax val="1"/>
          <dgm:bulletEnabled val="1"/>
        </dgm:presLayoutVars>
      </dgm:prSet>
      <dgm:spPr/>
      <dgm:t>
        <a:bodyPr/>
        <a:lstStyle/>
        <a:p>
          <a:endParaRPr lang="zh-CN" altLang="en-US"/>
        </a:p>
      </dgm:t>
    </dgm:pt>
    <dgm:pt modelId="{F0AA544F-1805-4054-93CC-2107DC2D7D81}" type="pres">
      <dgm:prSet presAssocID="{801111EC-7761-4006-9B8D-BDD3478D6A0C}" presName="aSpace" presStyleCnt="0"/>
      <dgm:spPr/>
      <dgm:t>
        <a:bodyPr/>
        <a:lstStyle/>
        <a:p>
          <a:endParaRPr lang="zh-CN" altLang="en-US"/>
        </a:p>
      </dgm:t>
    </dgm:pt>
    <dgm:pt modelId="{0D0AD100-C8D5-475D-B652-CBFDAD990A70}" type="pres">
      <dgm:prSet presAssocID="{380F6D09-15D5-4E2B-BF8A-CECE4B7C4A20}" presName="compNode" presStyleCnt="0"/>
      <dgm:spPr/>
      <dgm:t>
        <a:bodyPr/>
        <a:lstStyle/>
        <a:p>
          <a:endParaRPr lang="zh-CN" altLang="en-US"/>
        </a:p>
      </dgm:t>
    </dgm:pt>
    <dgm:pt modelId="{CE668467-9A71-48D5-9668-F140D20EF8F9}" type="pres">
      <dgm:prSet presAssocID="{380F6D09-15D5-4E2B-BF8A-CECE4B7C4A20}" presName="noGeometry" presStyleCnt="0"/>
      <dgm:spPr/>
      <dgm:t>
        <a:bodyPr/>
        <a:lstStyle/>
        <a:p>
          <a:endParaRPr lang="zh-CN" altLang="en-US"/>
        </a:p>
      </dgm:t>
    </dgm:pt>
    <dgm:pt modelId="{63BF4F9E-DFD3-4F32-BB83-EDA34B3186AB}" type="pres">
      <dgm:prSet presAssocID="{380F6D09-15D5-4E2B-BF8A-CECE4B7C4A20}" presName="childTextVisible" presStyleLbl="bgAccFollowNode1" presStyleIdx="1" presStyleCnt="3">
        <dgm:presLayoutVars>
          <dgm:bulletEnabled val="1"/>
        </dgm:presLayoutVars>
      </dgm:prSet>
      <dgm:spPr/>
      <dgm:t>
        <a:bodyPr/>
        <a:lstStyle/>
        <a:p>
          <a:endParaRPr lang="zh-CN" altLang="en-US"/>
        </a:p>
      </dgm:t>
    </dgm:pt>
    <dgm:pt modelId="{56FD2A42-E9D7-4817-8A00-A6180A37758A}" type="pres">
      <dgm:prSet presAssocID="{380F6D09-15D5-4E2B-BF8A-CECE4B7C4A20}" presName="childTextHidden" presStyleLbl="bgAccFollowNode1" presStyleIdx="1" presStyleCnt="3"/>
      <dgm:spPr/>
      <dgm:t>
        <a:bodyPr/>
        <a:lstStyle/>
        <a:p>
          <a:endParaRPr lang="zh-CN" altLang="en-US"/>
        </a:p>
      </dgm:t>
    </dgm:pt>
    <dgm:pt modelId="{BD20842E-DDAC-4D2A-81A6-5E7B3DC6A9BA}" type="pres">
      <dgm:prSet presAssocID="{380F6D09-15D5-4E2B-BF8A-CECE4B7C4A20}" presName="parentText" presStyleLbl="node1" presStyleIdx="1" presStyleCnt="3">
        <dgm:presLayoutVars>
          <dgm:chMax val="1"/>
          <dgm:bulletEnabled val="1"/>
        </dgm:presLayoutVars>
      </dgm:prSet>
      <dgm:spPr/>
      <dgm:t>
        <a:bodyPr/>
        <a:lstStyle/>
        <a:p>
          <a:endParaRPr lang="zh-CN" altLang="en-US"/>
        </a:p>
      </dgm:t>
    </dgm:pt>
    <dgm:pt modelId="{D1551DF3-10EE-4460-8C6B-8F66703DA7F7}" type="pres">
      <dgm:prSet presAssocID="{380F6D09-15D5-4E2B-BF8A-CECE4B7C4A20}" presName="aSpace" presStyleCnt="0"/>
      <dgm:spPr/>
      <dgm:t>
        <a:bodyPr/>
        <a:lstStyle/>
        <a:p>
          <a:endParaRPr lang="zh-CN" altLang="en-US"/>
        </a:p>
      </dgm:t>
    </dgm:pt>
    <dgm:pt modelId="{20F60610-F71F-4DA0-8D4B-245E93FB2FAA}" type="pres">
      <dgm:prSet presAssocID="{680F7195-4FD3-481E-8A2B-5AD54C8280AB}" presName="compNode" presStyleCnt="0"/>
      <dgm:spPr/>
      <dgm:t>
        <a:bodyPr/>
        <a:lstStyle/>
        <a:p>
          <a:endParaRPr lang="zh-CN" altLang="en-US"/>
        </a:p>
      </dgm:t>
    </dgm:pt>
    <dgm:pt modelId="{6E8193CF-467D-424C-881E-873B8B07C5A2}" type="pres">
      <dgm:prSet presAssocID="{680F7195-4FD3-481E-8A2B-5AD54C8280AB}" presName="noGeometry" presStyleCnt="0"/>
      <dgm:spPr/>
      <dgm:t>
        <a:bodyPr/>
        <a:lstStyle/>
        <a:p>
          <a:endParaRPr lang="zh-CN" altLang="en-US"/>
        </a:p>
      </dgm:t>
    </dgm:pt>
    <dgm:pt modelId="{25708548-ACE5-456A-9BB2-8335CF56201B}" type="pres">
      <dgm:prSet presAssocID="{680F7195-4FD3-481E-8A2B-5AD54C8280AB}" presName="childTextVisible" presStyleLbl="bgAccFollowNode1" presStyleIdx="2" presStyleCnt="3">
        <dgm:presLayoutVars>
          <dgm:bulletEnabled val="1"/>
        </dgm:presLayoutVars>
      </dgm:prSet>
      <dgm:spPr/>
      <dgm:t>
        <a:bodyPr/>
        <a:lstStyle/>
        <a:p>
          <a:endParaRPr lang="zh-CN" altLang="en-US"/>
        </a:p>
      </dgm:t>
    </dgm:pt>
    <dgm:pt modelId="{6CD1B83E-A39D-4414-BCC7-A9116F1953AE}" type="pres">
      <dgm:prSet presAssocID="{680F7195-4FD3-481E-8A2B-5AD54C8280AB}" presName="childTextHidden" presStyleLbl="bgAccFollowNode1" presStyleIdx="2" presStyleCnt="3"/>
      <dgm:spPr/>
      <dgm:t>
        <a:bodyPr/>
        <a:lstStyle/>
        <a:p>
          <a:endParaRPr lang="zh-CN" altLang="en-US"/>
        </a:p>
      </dgm:t>
    </dgm:pt>
    <dgm:pt modelId="{51AD05C7-9BB6-4F43-AAA2-1D0412419A6C}" type="pres">
      <dgm:prSet presAssocID="{680F7195-4FD3-481E-8A2B-5AD54C8280AB}" presName="parentText" presStyleLbl="node1" presStyleIdx="2" presStyleCnt="3">
        <dgm:presLayoutVars>
          <dgm:chMax val="1"/>
          <dgm:bulletEnabled val="1"/>
        </dgm:presLayoutVars>
      </dgm:prSet>
      <dgm:spPr/>
      <dgm:t>
        <a:bodyPr/>
        <a:lstStyle/>
        <a:p>
          <a:endParaRPr lang="zh-CN"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979AB58B-F601-4A02-9211-A25BA7A6DA75}" type="presOf" srcId="{97C498C3-B6DD-4290-809A-7F41DCC94602}" destId="{64FA673D-026D-4EF2-8FE1-D1290C6692DE}"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DE8EB4F4-1C1B-4070-80FB-260E47B69A00}" srcId="{680F7195-4FD3-481E-8A2B-5AD54C8280AB}" destId="{8D04D858-8F20-4902-A6A2-A63AACE33B61}" srcOrd="0" destOrd="0" parTransId="{C723E8C3-242A-4E6E-AC85-5D7E41B4A677}" sibTransId="{49B7BD17-658F-45A2-8200-F2AD8B0B96D6}"/>
    <dgm:cxn modelId="{54045EA9-E1C2-4191-A908-F03A56174CBF}" srcId="{380F6D09-15D5-4E2B-BF8A-CECE4B7C4A20}" destId="{854A7D3E-C7E2-40B6-99D5-A6D8684A36A8}" srcOrd="0" destOrd="0" parTransId="{E2C9C274-FA30-427A-936A-05EA62464929}" sibTransId="{8EAD3175-F7E4-4F81-B10F-5B52A5BCC1C8}"/>
    <dgm:cxn modelId="{ABC9680F-BC80-4FAE-BF94-0E90F34E4838}" type="presOf" srcId="{380F6D09-15D5-4E2B-BF8A-CECE4B7C4A20}" destId="{BD20842E-DDAC-4D2A-81A6-5E7B3DC6A9BA}"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0E020966-40CD-4C1C-8889-E10C2A492ED5}" type="presOf" srcId="{680F7195-4FD3-481E-8A2B-5AD54C8280AB}" destId="{51AD05C7-9BB6-4F43-AAA2-1D0412419A6C}"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BCFC2FBE-7595-4511-99E4-2BAE50FB7AE8}" type="presOf" srcId="{801111EC-7761-4006-9B8D-BDD3478D6A0C}" destId="{26507422-5EB3-4794-954B-10F5496864B4}" srcOrd="0" destOrd="0" presId="urn:microsoft.com/office/officeart/2005/8/layout/hProcess6"/>
    <dgm:cxn modelId="{AEB5C264-9299-433C-ADC7-E08F9F77A7D3}" type="presOf" srcId="{7ABBEAF7-C373-4176-BC82-DCCB6D5E3E26}" destId="{A5E42E5A-1F14-444C-8D42-E6AA57977A47}" srcOrd="0" destOrd="0" presId="urn:microsoft.com/office/officeart/2005/8/layout/hProcess6"/>
    <dgm:cxn modelId="{8B90B3A2-4D2C-4FEB-9F35-4639FF461F9B}" type="presOf" srcId="{8D04D858-8F20-4902-A6A2-A63AACE33B61}" destId="{6CD1B83E-A39D-4414-BCC7-A9116F1953AE}" srcOrd="1" destOrd="0" presId="urn:microsoft.com/office/officeart/2005/8/layout/hProcess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79" y="1018298"/>
          <a:ext cx="1678798" cy="146748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定义网络</a:t>
          </a:r>
          <a:endParaRPr lang="zh-TW" altLang="en-US" sz="2800" kern="1200" dirty="0"/>
        </a:p>
      </dsp:txBody>
      <dsp:txXfrm>
        <a:off x="842579" y="1238420"/>
        <a:ext cx="818414" cy="1027237"/>
      </dsp:txXfrm>
    </dsp:sp>
    <dsp:sp modelId="{26507422-5EB3-4794-954B-10F5496864B4}">
      <dsp:nvSpPr>
        <dsp:cNvPr id="0" name=""/>
        <dsp:cNvSpPr/>
      </dsp:nvSpPr>
      <dsp:spPr>
        <a:xfrm>
          <a:off x="3179" y="1332339"/>
          <a:ext cx="839399" cy="839399"/>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smtClean="0"/>
            <a:t>1</a:t>
          </a:r>
          <a:endParaRPr lang="zh-TW" altLang="en-US" sz="2800" kern="1200" dirty="0"/>
        </a:p>
      </dsp:txBody>
      <dsp:txXfrm>
        <a:off x="126106" y="1455266"/>
        <a:ext cx="593545" cy="593545"/>
      </dsp:txXfrm>
    </dsp:sp>
    <dsp:sp modelId="{63BF4F9E-DFD3-4F32-BB83-EDA34B3186AB}">
      <dsp:nvSpPr>
        <dsp:cNvPr id="0" name=""/>
        <dsp:cNvSpPr/>
      </dsp:nvSpPr>
      <dsp:spPr>
        <a:xfrm>
          <a:off x="2626302" y="1018298"/>
          <a:ext cx="1678798" cy="146748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损失函数</a:t>
          </a:r>
          <a:endParaRPr lang="zh-TW" altLang="en-US" sz="2800" kern="1200" dirty="0"/>
        </a:p>
      </dsp:txBody>
      <dsp:txXfrm>
        <a:off x="3046002" y="1238420"/>
        <a:ext cx="818414" cy="1027237"/>
      </dsp:txXfrm>
    </dsp:sp>
    <dsp:sp modelId="{BD20842E-DDAC-4D2A-81A6-5E7B3DC6A9BA}">
      <dsp:nvSpPr>
        <dsp:cNvPr id="0" name=""/>
        <dsp:cNvSpPr/>
      </dsp:nvSpPr>
      <dsp:spPr>
        <a:xfrm>
          <a:off x="2206603" y="1332339"/>
          <a:ext cx="839399" cy="839399"/>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smtClean="0"/>
            <a:t>2</a:t>
          </a:r>
          <a:endParaRPr lang="zh-TW" altLang="en-US" sz="2800" kern="1200" dirty="0"/>
        </a:p>
      </dsp:txBody>
      <dsp:txXfrm>
        <a:off x="2329530" y="1455266"/>
        <a:ext cx="593545" cy="593545"/>
      </dsp:txXfrm>
    </dsp:sp>
    <dsp:sp modelId="{25708548-ACE5-456A-9BB2-8335CF56201B}">
      <dsp:nvSpPr>
        <dsp:cNvPr id="0" name=""/>
        <dsp:cNvSpPr/>
      </dsp:nvSpPr>
      <dsp:spPr>
        <a:xfrm>
          <a:off x="4829726" y="1018298"/>
          <a:ext cx="1678798" cy="146748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优化</a:t>
          </a:r>
          <a:endParaRPr lang="zh-TW" altLang="en-US" sz="2800" kern="1200" dirty="0"/>
        </a:p>
      </dsp:txBody>
      <dsp:txXfrm>
        <a:off x="5249426" y="1238420"/>
        <a:ext cx="818414" cy="1027237"/>
      </dsp:txXfrm>
    </dsp:sp>
    <dsp:sp modelId="{51AD05C7-9BB6-4F43-AAA2-1D0412419A6C}">
      <dsp:nvSpPr>
        <dsp:cNvPr id="0" name=""/>
        <dsp:cNvSpPr/>
      </dsp:nvSpPr>
      <dsp:spPr>
        <a:xfrm>
          <a:off x="4410026" y="1332339"/>
          <a:ext cx="839399" cy="839399"/>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smtClean="0"/>
            <a:t>3</a:t>
          </a:r>
          <a:endParaRPr lang="zh-TW" altLang="en-US" sz="2800" kern="1200" dirty="0"/>
        </a:p>
      </dsp:txBody>
      <dsp:txXfrm>
        <a:off x="4532953" y="1455266"/>
        <a:ext cx="593545" cy="5935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10/14/2018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\item \</a:t>
            </a:r>
            <a:r>
              <a:rPr lang="en-US" altLang="zh-CN" dirty="0" err="1" smtClean="0"/>
              <a:t>textbf</a:t>
            </a:r>
            <a:r>
              <a:rPr lang="en-US" altLang="zh-CN" dirty="0" smtClean="0"/>
              <a:t>{</a:t>
            </a:r>
            <a:r>
              <a:rPr lang="zh-CN" altLang="en-US" dirty="0" smtClean="0"/>
              <a:t>细胞体</a:t>
            </a:r>
            <a:r>
              <a:rPr lang="en-US" altLang="zh-CN" dirty="0" smtClean="0"/>
              <a:t>}</a:t>
            </a:r>
            <a:r>
              <a:rPr lang="zh-CN" altLang="en-US" dirty="0" smtClean="0"/>
              <a:t>（</a:t>
            </a:r>
            <a:r>
              <a:rPr lang="en-US" altLang="zh-CN" dirty="0" smtClean="0"/>
              <a:t>Soma</a:t>
            </a:r>
            <a:r>
              <a:rPr lang="zh-CN" altLang="en-US" dirty="0" smtClean="0"/>
              <a:t>）中的神经细胞膜上有各种受体和离子通道，胞膜的受体可与相应的化学物质神经递质结合，引起离子通透性及膜内外电位差发生改变，产生相应的生理活动：</a:t>
            </a:r>
            <a:r>
              <a:rPr lang="en-US" altLang="zh-CN" dirty="0" smtClean="0"/>
              <a:t>\</a:t>
            </a:r>
            <a:r>
              <a:rPr lang="en-US" altLang="zh-CN" dirty="0" err="1" smtClean="0"/>
              <a:t>textbf</a:t>
            </a:r>
            <a:r>
              <a:rPr lang="en-US" altLang="zh-CN" dirty="0" smtClean="0"/>
              <a:t>{</a:t>
            </a:r>
            <a:r>
              <a:rPr lang="zh-CN" altLang="en-US" dirty="0" smtClean="0"/>
              <a:t>兴奋</a:t>
            </a:r>
            <a:r>
              <a:rPr lang="en-US" altLang="zh-CN" dirty="0" smtClean="0"/>
              <a:t>}</a:t>
            </a:r>
            <a:r>
              <a:rPr lang="zh-CN" altLang="en-US" dirty="0" smtClean="0"/>
              <a:t>或</a:t>
            </a:r>
            <a:r>
              <a:rPr lang="en-US" altLang="zh-CN" dirty="0" smtClean="0"/>
              <a:t>\</a:t>
            </a:r>
            <a:r>
              <a:rPr lang="en-US" altLang="zh-CN" dirty="0" err="1" smtClean="0"/>
              <a:t>textbf</a:t>
            </a:r>
            <a:r>
              <a:rPr lang="en-US" altLang="zh-CN" dirty="0" smtClean="0"/>
              <a:t>{</a:t>
            </a:r>
            <a:r>
              <a:rPr lang="zh-CN" altLang="en-US" dirty="0" smtClean="0"/>
              <a:t>抑制</a:t>
            </a:r>
            <a:r>
              <a:rPr lang="en-US" altLang="zh-CN" dirty="0" smtClean="0"/>
              <a:t>}</a:t>
            </a:r>
            <a:r>
              <a:rPr lang="zh-CN" altLang="en-US" dirty="0" smtClean="0"/>
              <a:t>。</a:t>
            </a:r>
          </a:p>
          <a:p>
            <a:r>
              <a:rPr lang="en-US" altLang="zh-CN" dirty="0" smtClean="0"/>
              <a:t>\item </a:t>
            </a:r>
            <a:r>
              <a:rPr lang="zh-CN" altLang="en-US" dirty="0" smtClean="0"/>
              <a:t>细胞突起是由细胞体延伸出来的细长部分，又可分为树突和轴突。</a:t>
            </a:r>
          </a:p>
          <a:p>
            <a:r>
              <a:rPr lang="en-US" altLang="zh-CN" dirty="0" smtClean="0"/>
              <a:t>\item \</a:t>
            </a:r>
            <a:r>
              <a:rPr lang="en-US" altLang="zh-CN" dirty="0" err="1" smtClean="0"/>
              <a:t>textbf</a:t>
            </a:r>
            <a:r>
              <a:rPr lang="en-US" altLang="zh-CN" dirty="0" smtClean="0"/>
              <a:t>{</a:t>
            </a:r>
            <a:r>
              <a:rPr lang="zh-CN" altLang="en-US" dirty="0" smtClean="0"/>
              <a:t>树突</a:t>
            </a:r>
            <a:r>
              <a:rPr lang="en-US" altLang="zh-CN" dirty="0" smtClean="0"/>
              <a:t>}</a:t>
            </a:r>
            <a:r>
              <a:rPr lang="zh-CN" altLang="en-US" dirty="0" smtClean="0"/>
              <a:t>（</a:t>
            </a:r>
            <a:r>
              <a:rPr lang="en-US" altLang="zh-CN" dirty="0" smtClean="0"/>
              <a:t>Dendrite</a:t>
            </a:r>
            <a:r>
              <a:rPr lang="zh-CN" altLang="en-US" dirty="0" smtClean="0"/>
              <a:t>）可以接受刺激并将兴奋传入细胞体。每个神经元可以有一或多个树突。</a:t>
            </a:r>
          </a:p>
          <a:p>
            <a:r>
              <a:rPr lang="en-US" altLang="zh-CN" dirty="0" smtClean="0"/>
              <a:t>\item \</a:t>
            </a:r>
            <a:r>
              <a:rPr lang="en-US" altLang="zh-CN" dirty="0" err="1" smtClean="0"/>
              <a:t>textbf</a:t>
            </a:r>
            <a:r>
              <a:rPr lang="en-US" altLang="zh-CN" dirty="0" smtClean="0"/>
              <a:t>{</a:t>
            </a:r>
            <a:r>
              <a:rPr lang="zh-CN" altLang="en-US" dirty="0" smtClean="0"/>
              <a:t>轴突</a:t>
            </a:r>
            <a:r>
              <a:rPr lang="en-US" altLang="zh-CN" dirty="0" smtClean="0"/>
              <a:t>}(Axons)</a:t>
            </a:r>
            <a:r>
              <a:rPr lang="zh-CN" altLang="en-US" dirty="0" smtClean="0"/>
              <a:t>可以把兴奋从胞体传送到另一个神经元或其他组织。每个神经元只有一个轴突。</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16</a:t>
            </a:fld>
            <a:endParaRPr lang="zh-TW" altLang="en-US"/>
          </a:p>
        </p:txBody>
      </p:sp>
    </p:spTree>
    <p:extLst>
      <p:ext uri="{BB962C8B-B14F-4D97-AF65-F5344CB8AC3E}">
        <p14:creationId xmlns:p14="http://schemas.microsoft.com/office/powerpoint/2010/main" val="1049200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20</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31</a:t>
            </a:fld>
            <a:endParaRPr lang="zh-TW" altLang="en-US"/>
          </a:p>
        </p:txBody>
      </p:sp>
    </p:spTree>
    <p:extLst>
      <p:ext uri="{BB962C8B-B14F-4D97-AF65-F5344CB8AC3E}">
        <p14:creationId xmlns:p14="http://schemas.microsoft.com/office/powerpoint/2010/main" val="151826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32</a:t>
            </a:fld>
            <a:endParaRPr lang="zh-TW" altLang="en-US"/>
          </a:p>
        </p:txBody>
      </p:sp>
    </p:spTree>
    <p:extLst>
      <p:ext uri="{BB962C8B-B14F-4D97-AF65-F5344CB8AC3E}">
        <p14:creationId xmlns:p14="http://schemas.microsoft.com/office/powerpoint/2010/main" val="137053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95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187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smtClean="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smtClean="0">
                <a:latin typeface="+mn-ea"/>
                <a:ea typeface="+mn-ea"/>
              </a:rPr>
              <a:t>《</a:t>
            </a:r>
            <a:r>
              <a:rPr lang="zh-CN" altLang="en-US" sz="1400" dirty="0" smtClean="0">
                <a:latin typeface="+mn-ea"/>
                <a:ea typeface="+mn-ea"/>
              </a:rPr>
              <a:t>神经网络与深度学习</a:t>
            </a:r>
            <a:r>
              <a:rPr lang="en-US" altLang="zh-CN" sz="1400" dirty="0" smtClean="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3.xml"/><Relationship Id="rId4" Type="http://schemas.openxmlformats.org/officeDocument/2006/relationships/image" Target="../media/image8.tmp"/></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3.xml"/><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 Id="rId4" Type="http://schemas.openxmlformats.org/officeDocument/2006/relationships/image" Target="../media/image17.tmp"/></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71.png"/></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notesSlide" Target="../notesSlides/notesSlide5.xml"/><Relationship Id="rId7" Type="http://schemas.openxmlformats.org/officeDocument/2006/relationships/image" Target="../media/image9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1.bin"/><Relationship Id="rId4" Type="http://schemas.openxmlformats.org/officeDocument/2006/relationships/image" Target="../media/image77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3.tmp"/><Relationship Id="rId5" Type="http://schemas.openxmlformats.org/officeDocument/2006/relationships/image" Target="../media/image32.jpe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smtClean="0"/>
              <a:t>前馈神经网络</a:t>
            </a:r>
            <a:endParaRPr lang="zh-CN" altLang="en-US" dirty="0"/>
          </a:p>
        </p:txBody>
      </p:sp>
      <p:sp>
        <p:nvSpPr>
          <p:cNvPr id="6" name="副标题 5"/>
          <p:cNvSpPr>
            <a:spLocks noGrp="1"/>
          </p:cNvSpPr>
          <p:nvPr>
            <p:ph type="subTitle" idx="1"/>
          </p:nvPr>
        </p:nvSpPr>
        <p:spPr/>
        <p:txBody>
          <a:bodyPr/>
          <a:lstStyle/>
          <a:p>
            <a:r>
              <a:rPr lang="en-US" altLang="zh-CN" dirty="0" smtClean="0"/>
              <a:t>《</a:t>
            </a:r>
            <a:r>
              <a:rPr lang="zh-CN" altLang="en-US" dirty="0" smtClean="0"/>
              <a:t>神经网络与深度学习</a:t>
            </a:r>
            <a:r>
              <a:rPr lang="en-US" altLang="zh-CN" dirty="0" smtClean="0"/>
              <a:t>》</a:t>
            </a:r>
            <a:endParaRPr lang="zh-CN" altLang="en-US" dirty="0"/>
          </a:p>
        </p:txBody>
      </p:sp>
      <p:sp>
        <p:nvSpPr>
          <p:cNvPr id="15" name="Text Placeholder 14"/>
          <p:cNvSpPr>
            <a:spLocks noGrp="1"/>
          </p:cNvSpPr>
          <p:nvPr>
            <p:ph type="body" sz="quarter" idx="10"/>
          </p:nvPr>
        </p:nvSpPr>
        <p:spPr/>
        <p:txBody>
          <a:bodyPr/>
          <a:lstStyle/>
          <a:p>
            <a:r>
              <a:rPr lang="en-US" altLang="zh-CN" dirty="0" smtClean="0">
                <a:hlinkClick r:id="rId3"/>
              </a:rPr>
              <a:t>https</a:t>
            </a:r>
            <a:r>
              <a:rPr lang="en-US" altLang="zh-CN" dirty="0">
                <a:hlinkClick r:id="rId3"/>
              </a:rPr>
              <a:t>://nndl.github.io</a:t>
            </a:r>
            <a:r>
              <a:rPr lang="en-US" altLang="zh-CN" dirty="0" smtClean="0">
                <a:hlinkClick r:id="rId3"/>
              </a:rPr>
              <a:t>/</a:t>
            </a:r>
            <a:endParaRPr lang="en-US" altLang="zh-CN" dirty="0" smtClean="0"/>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激活函数</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22988" y="1447800"/>
            <a:ext cx="8229600" cy="3379757"/>
          </a:xfr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47800" y="5132357"/>
            <a:ext cx="2086266" cy="762106"/>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34000" y="5213037"/>
            <a:ext cx="2534004" cy="695422"/>
          </a:xfrm>
          <a:prstGeom prst="rect">
            <a:avLst/>
          </a:prstGeom>
        </p:spPr>
      </p:pic>
    </p:spTree>
    <p:extLst>
      <p:ext uri="{BB962C8B-B14F-4D97-AF65-F5344CB8AC3E}">
        <p14:creationId xmlns:p14="http://schemas.microsoft.com/office/powerpoint/2010/main" val="348607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激活函数</a:t>
            </a:r>
            <a:endParaRPr lang="zh-CN" altLang="en-US" dirty="0"/>
          </a:p>
        </p:txBody>
      </p:sp>
      <p:pic>
        <p:nvPicPr>
          <p:cNvPr id="7" name="内容占位符 6"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418785" y="1352810"/>
            <a:ext cx="6306430" cy="3296110"/>
          </a:xfrm>
        </p:spPr>
      </p:pic>
      <p:pic>
        <p:nvPicPr>
          <p:cNvPr id="8" name="图片 7"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785" y="4858730"/>
            <a:ext cx="2657846" cy="1238423"/>
          </a:xfrm>
          <a:prstGeom prst="rect">
            <a:avLst/>
          </a:prstGeom>
        </p:spPr>
      </p:pic>
      <p:pic>
        <p:nvPicPr>
          <p:cNvPr id="9" name="图片 8"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24400" y="4748717"/>
            <a:ext cx="3802591" cy="1348436"/>
          </a:xfrm>
          <a:prstGeom prst="rect">
            <a:avLst/>
          </a:prstGeom>
        </p:spPr>
      </p:pic>
    </p:spTree>
    <p:extLst>
      <p:ext uri="{BB962C8B-B14F-4D97-AF65-F5344CB8AC3E}">
        <p14:creationId xmlns:p14="http://schemas.microsoft.com/office/powerpoint/2010/main" val="2599281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387827" y="2209800"/>
            <a:ext cx="8368346" cy="3441908"/>
          </a:xfrm>
        </p:spPr>
      </p:pic>
    </p:spTree>
    <p:extLst>
      <p:ext uri="{BB962C8B-B14F-4D97-AF65-F5344CB8AC3E}">
        <p14:creationId xmlns:p14="http://schemas.microsoft.com/office/powerpoint/2010/main" val="3785357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网络结构</a:t>
            </a:r>
            <a:endParaRPr lang="zh-CN" altLang="en-US" dirty="0"/>
          </a:p>
        </p:txBody>
      </p:sp>
      <p:sp>
        <p:nvSpPr>
          <p:cNvPr id="3" name="内容占位符 2"/>
          <p:cNvSpPr>
            <a:spLocks noGrp="1"/>
          </p:cNvSpPr>
          <p:nvPr>
            <p:ph sz="quarter" idx="1"/>
          </p:nvPr>
        </p:nvSpPr>
        <p:spPr/>
        <p:txBody>
          <a:bodyPr/>
          <a:lstStyle/>
          <a:p>
            <a:r>
              <a:rPr lang="zh-CN" altLang="en-US" dirty="0"/>
              <a:t>在前馈神经网络中，各神经元分别属于不同的层。整个网络中无反馈</a:t>
            </a:r>
            <a:r>
              <a:rPr lang="zh-CN" altLang="en-US" dirty="0" smtClean="0"/>
              <a:t>，信号</a:t>
            </a:r>
            <a:r>
              <a:rPr lang="zh-CN" altLang="en-US" dirty="0"/>
              <a:t>从输入层向输出层单向传播，可用一个有向无环图表示。</a:t>
            </a:r>
          </a:p>
        </p:txBody>
      </p:sp>
      <p:pic>
        <p:nvPicPr>
          <p:cNvPr id="5" name="图片 4"/>
          <p:cNvPicPr>
            <a:picLocks noChangeAspect="1"/>
          </p:cNvPicPr>
          <p:nvPr/>
        </p:nvPicPr>
        <p:blipFill>
          <a:blip r:embed="rId2"/>
          <a:stretch>
            <a:fillRect/>
          </a:stretch>
        </p:blipFill>
        <p:spPr>
          <a:xfrm>
            <a:off x="2362200" y="3200400"/>
            <a:ext cx="4695825" cy="2609850"/>
          </a:xfrm>
          <a:prstGeom prst="rect">
            <a:avLst/>
          </a:prstGeom>
        </p:spPr>
      </p:pic>
    </p:spTree>
    <p:extLst>
      <p:ext uri="{BB962C8B-B14F-4D97-AF65-F5344CB8AC3E}">
        <p14:creationId xmlns:p14="http://schemas.microsoft.com/office/powerpoint/2010/main" val="2922830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前馈网络</a:t>
            </a:r>
            <a:endParaRPr lang="zh-CN" altLang="en-US" dirty="0"/>
          </a:p>
        </p:txBody>
      </p:sp>
      <p:sp>
        <p:nvSpPr>
          <p:cNvPr id="5" name="内容占位符 4"/>
          <p:cNvSpPr>
            <a:spLocks noGrp="1"/>
          </p:cNvSpPr>
          <p:nvPr>
            <p:ph sz="quarter" idx="1"/>
          </p:nvPr>
        </p:nvSpPr>
        <p:spPr/>
        <p:txBody>
          <a:bodyPr/>
          <a:lstStyle/>
          <a:p>
            <a:r>
              <a:rPr lang="zh-CN" altLang="en-US" dirty="0"/>
              <a:t>给定一个前馈神经网络，我们用下面的记号来描述这样网络。</a:t>
            </a:r>
          </a:p>
        </p:txBody>
      </p:sp>
      <p:pic>
        <p:nvPicPr>
          <p:cNvPr id="7" name="图片 6"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95400" y="2667000"/>
            <a:ext cx="6258798" cy="3153215"/>
          </a:xfrm>
          <a:prstGeom prst="rect">
            <a:avLst/>
          </a:prstGeom>
        </p:spPr>
      </p:pic>
    </p:spTree>
    <p:extLst>
      <p:ext uri="{BB962C8B-B14F-4D97-AF65-F5344CB8AC3E}">
        <p14:creationId xmlns:p14="http://schemas.microsoft.com/office/powerpoint/2010/main" val="988559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前馈网络</a:t>
            </a:r>
            <a:endParaRPr lang="zh-CN" altLang="en-US" dirty="0"/>
          </a:p>
        </p:txBody>
      </p:sp>
      <p:sp>
        <p:nvSpPr>
          <p:cNvPr id="5" name="内容占位符 4"/>
          <p:cNvSpPr>
            <a:spLocks noGrp="1"/>
          </p:cNvSpPr>
          <p:nvPr>
            <p:ph sz="quarter" idx="1"/>
          </p:nvPr>
        </p:nvSpPr>
        <p:spPr/>
        <p:txBody>
          <a:bodyPr/>
          <a:lstStyle/>
          <a:p>
            <a:r>
              <a:rPr lang="zh-CN" altLang="en-US" dirty="0"/>
              <a:t>前馈神经网络通过下面公式进行信息传播</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前馈计算：</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67000" y="1905000"/>
            <a:ext cx="3029373" cy="571580"/>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33842" y="2709773"/>
            <a:ext cx="1695687" cy="619211"/>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2757" y="4800600"/>
            <a:ext cx="8678486" cy="457264"/>
          </a:xfrm>
          <a:prstGeom prst="rect">
            <a:avLst/>
          </a:prstGeom>
        </p:spPr>
      </p:pic>
    </p:spTree>
    <p:extLst>
      <p:ext uri="{BB962C8B-B14F-4D97-AF65-F5344CB8AC3E}">
        <p14:creationId xmlns:p14="http://schemas.microsoft.com/office/powerpoint/2010/main" val="2020899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前馈计算</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600"/>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600"/>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600"/>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600"/>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600"/>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600"/>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sp>
        <p:nvSpPr>
          <p:cNvPr id="113" name="文字方塊 112"/>
          <p:cNvSpPr txBox="1"/>
          <p:nvPr/>
        </p:nvSpPr>
        <p:spPr>
          <a:xfrm>
            <a:off x="1707829" y="1693279"/>
            <a:ext cx="342900" cy="400110"/>
          </a:xfrm>
          <a:prstGeom prst="rect">
            <a:avLst/>
          </a:prstGeom>
          <a:noFill/>
        </p:spPr>
        <p:txBody>
          <a:bodyPr wrap="square" rtlCol="0">
            <a:spAutoFit/>
          </a:bodyPr>
          <a:lstStyle/>
          <a:p>
            <a:pPr algn="ctr"/>
            <a:r>
              <a:rPr lang="en-US" altLang="zh-TW" sz="2000" dirty="0"/>
              <a:t>1</a:t>
            </a:r>
            <a:endParaRPr lang="zh-TW" altLang="en-US" sz="2000" dirty="0"/>
          </a:p>
        </p:txBody>
      </p:sp>
      <p:sp>
        <p:nvSpPr>
          <p:cNvPr id="114" name="文字方塊 113"/>
          <p:cNvSpPr txBox="1"/>
          <p:nvPr/>
        </p:nvSpPr>
        <p:spPr>
          <a:xfrm>
            <a:off x="1874920" y="2281596"/>
            <a:ext cx="441679" cy="400110"/>
          </a:xfrm>
          <a:prstGeom prst="rect">
            <a:avLst/>
          </a:prstGeom>
          <a:noFill/>
        </p:spPr>
        <p:txBody>
          <a:bodyPr wrap="square" rtlCol="0">
            <a:spAutoFit/>
          </a:bodyPr>
          <a:lstStyle/>
          <a:p>
            <a:pPr algn="ctr"/>
            <a:r>
              <a:rPr lang="en-US" altLang="zh-TW" sz="2000" dirty="0"/>
              <a:t>-2</a:t>
            </a:r>
            <a:endParaRPr lang="zh-TW" altLang="en-US" sz="2000" dirty="0"/>
          </a:p>
        </p:txBody>
      </p:sp>
      <p:sp>
        <p:nvSpPr>
          <p:cNvPr id="115" name="文字方塊 114"/>
          <p:cNvSpPr txBox="1"/>
          <p:nvPr/>
        </p:nvSpPr>
        <p:spPr>
          <a:xfrm>
            <a:off x="1572624" y="3798726"/>
            <a:ext cx="715437" cy="400110"/>
          </a:xfrm>
          <a:prstGeom prst="rect">
            <a:avLst/>
          </a:prstGeom>
          <a:noFill/>
        </p:spPr>
        <p:txBody>
          <a:bodyPr wrap="square" rtlCol="0">
            <a:spAutoFit/>
          </a:bodyPr>
          <a:lstStyle/>
          <a:p>
            <a:pPr algn="ctr"/>
            <a:r>
              <a:rPr lang="en-US" altLang="zh-TW" sz="2000" dirty="0"/>
              <a:t>1</a:t>
            </a:r>
            <a:endParaRPr lang="zh-TW" altLang="en-US" sz="2000" dirty="0"/>
          </a:p>
        </p:txBody>
      </p:sp>
      <p:sp>
        <p:nvSpPr>
          <p:cNvPr id="116" name="文字方塊 115"/>
          <p:cNvSpPr txBox="1"/>
          <p:nvPr/>
        </p:nvSpPr>
        <p:spPr>
          <a:xfrm>
            <a:off x="1724903" y="3228414"/>
            <a:ext cx="715437" cy="400110"/>
          </a:xfrm>
          <a:prstGeom prst="rect">
            <a:avLst/>
          </a:prstGeom>
          <a:noFill/>
        </p:spPr>
        <p:txBody>
          <a:bodyPr wrap="square" rtlCol="0">
            <a:spAutoFit/>
          </a:bodyPr>
          <a:lstStyle/>
          <a:p>
            <a:pPr algn="ctr"/>
            <a:r>
              <a:rPr lang="en-US" altLang="zh-TW" sz="2000" dirty="0"/>
              <a:t>-1</a:t>
            </a:r>
            <a:endParaRPr lang="zh-TW" altLang="en-US" sz="20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600"/>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00110"/>
          </a:xfrm>
          <a:prstGeom prst="rect">
            <a:avLst/>
          </a:prstGeom>
          <a:noFill/>
        </p:spPr>
        <p:txBody>
          <a:bodyPr wrap="square" rtlCol="0">
            <a:spAutoFit/>
          </a:bodyPr>
          <a:lstStyle/>
          <a:p>
            <a:pPr algn="ctr"/>
            <a:r>
              <a:rPr lang="en-US" altLang="zh-TW" sz="2000" dirty="0"/>
              <a:t>1</a:t>
            </a:r>
            <a:endParaRPr lang="zh-TW" altLang="en-US" sz="20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8" name="文字方塊 137"/>
          <p:cNvSpPr txBox="1"/>
          <p:nvPr/>
        </p:nvSpPr>
        <p:spPr>
          <a:xfrm>
            <a:off x="3109050" y="1602027"/>
            <a:ext cx="811642"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TW" sz="2000" dirty="0">
                <a:solidFill>
                  <a:srgbClr val="0000FF"/>
                </a:solidFill>
              </a:rPr>
              <a:t>0.73</a:t>
            </a:r>
            <a:endParaRPr lang="zh-TW" altLang="en-US" sz="2000" dirty="0">
              <a:solidFill>
                <a:srgbClr val="0000FF"/>
              </a:solidFill>
            </a:endParaRPr>
          </a:p>
        </p:txBody>
      </p:sp>
      <p:sp>
        <p:nvSpPr>
          <p:cNvPr id="139" name="文字方塊 138"/>
          <p:cNvSpPr txBox="1"/>
          <p:nvPr/>
        </p:nvSpPr>
        <p:spPr>
          <a:xfrm>
            <a:off x="3075361" y="3207558"/>
            <a:ext cx="811642"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TW" sz="2000" dirty="0">
                <a:solidFill>
                  <a:srgbClr val="0000FF"/>
                </a:solidFill>
              </a:rPr>
              <a:t>0.5</a:t>
            </a:r>
            <a:endParaRPr lang="zh-TW" altLang="en-US" sz="2000" dirty="0">
              <a:solidFill>
                <a:srgbClr val="0000FF"/>
              </a:solidFill>
            </a:endParaRPr>
          </a:p>
        </p:txBody>
      </p:sp>
      <p:sp>
        <p:nvSpPr>
          <p:cNvPr id="140" name="文字方塊 139"/>
          <p:cNvSpPr txBox="1"/>
          <p:nvPr/>
        </p:nvSpPr>
        <p:spPr>
          <a:xfrm>
            <a:off x="3953237" y="1672423"/>
            <a:ext cx="342900" cy="400110"/>
          </a:xfrm>
          <a:prstGeom prst="rect">
            <a:avLst/>
          </a:prstGeom>
          <a:noFill/>
        </p:spPr>
        <p:txBody>
          <a:bodyPr wrap="square" rtlCol="0">
            <a:spAutoFit/>
          </a:bodyPr>
          <a:lstStyle/>
          <a:p>
            <a:pPr algn="ctr"/>
            <a:r>
              <a:rPr lang="en-US" altLang="zh-TW" sz="2000" dirty="0"/>
              <a:t>2</a:t>
            </a:r>
            <a:endParaRPr lang="zh-TW" altLang="en-US" sz="2000" dirty="0"/>
          </a:p>
        </p:txBody>
      </p:sp>
      <p:sp>
        <p:nvSpPr>
          <p:cNvPr id="141" name="文字方塊 140"/>
          <p:cNvSpPr txBox="1"/>
          <p:nvPr/>
        </p:nvSpPr>
        <p:spPr>
          <a:xfrm>
            <a:off x="4120328" y="2260740"/>
            <a:ext cx="441679" cy="400110"/>
          </a:xfrm>
          <a:prstGeom prst="rect">
            <a:avLst/>
          </a:prstGeom>
          <a:noFill/>
        </p:spPr>
        <p:txBody>
          <a:bodyPr wrap="square" rtlCol="0">
            <a:spAutoFit/>
          </a:bodyPr>
          <a:lstStyle/>
          <a:p>
            <a:pPr algn="ctr"/>
            <a:r>
              <a:rPr lang="en-US" altLang="zh-TW" sz="2000" dirty="0"/>
              <a:t>-1</a:t>
            </a:r>
            <a:endParaRPr lang="zh-TW" altLang="en-US" sz="2000" dirty="0"/>
          </a:p>
        </p:txBody>
      </p:sp>
      <p:sp>
        <p:nvSpPr>
          <p:cNvPr id="142" name="文字方塊 141"/>
          <p:cNvSpPr txBox="1"/>
          <p:nvPr/>
        </p:nvSpPr>
        <p:spPr>
          <a:xfrm>
            <a:off x="3818032" y="3777870"/>
            <a:ext cx="715437" cy="400110"/>
          </a:xfrm>
          <a:prstGeom prst="rect">
            <a:avLst/>
          </a:prstGeom>
          <a:noFill/>
        </p:spPr>
        <p:txBody>
          <a:bodyPr wrap="square" rtlCol="0">
            <a:spAutoFit/>
          </a:bodyPr>
          <a:lstStyle/>
          <a:p>
            <a:pPr algn="ctr"/>
            <a:r>
              <a:rPr lang="en-US" altLang="zh-TW" sz="2000" dirty="0"/>
              <a:t>-1</a:t>
            </a:r>
            <a:endParaRPr lang="zh-TW" altLang="en-US" sz="2000" dirty="0"/>
          </a:p>
        </p:txBody>
      </p:sp>
      <p:sp>
        <p:nvSpPr>
          <p:cNvPr id="143" name="文字方塊 142"/>
          <p:cNvSpPr txBox="1"/>
          <p:nvPr/>
        </p:nvSpPr>
        <p:spPr>
          <a:xfrm>
            <a:off x="3970311" y="3207558"/>
            <a:ext cx="715437" cy="400110"/>
          </a:xfrm>
          <a:prstGeom prst="rect">
            <a:avLst/>
          </a:prstGeom>
          <a:noFill/>
        </p:spPr>
        <p:txBody>
          <a:bodyPr wrap="square" rtlCol="0">
            <a:spAutoFit/>
          </a:bodyPr>
          <a:lstStyle/>
          <a:p>
            <a:pPr algn="ctr"/>
            <a:r>
              <a:rPr lang="en-US" altLang="zh-TW" sz="2000" dirty="0"/>
              <a:t>-2</a:t>
            </a:r>
            <a:endParaRPr lang="zh-TW" altLang="en-US" sz="2000" dirty="0"/>
          </a:p>
        </p:txBody>
      </p:sp>
      <p:sp>
        <p:nvSpPr>
          <p:cNvPr id="144" name="文字方塊 143"/>
          <p:cNvSpPr txBox="1"/>
          <p:nvPr/>
        </p:nvSpPr>
        <p:spPr>
          <a:xfrm>
            <a:off x="6126016" y="1673340"/>
            <a:ext cx="342900" cy="400110"/>
          </a:xfrm>
          <a:prstGeom prst="rect">
            <a:avLst/>
          </a:prstGeom>
          <a:noFill/>
        </p:spPr>
        <p:txBody>
          <a:bodyPr wrap="square" rtlCol="0">
            <a:spAutoFit/>
          </a:bodyPr>
          <a:lstStyle/>
          <a:p>
            <a:pPr algn="ctr"/>
            <a:r>
              <a:rPr lang="en-US" altLang="zh-TW" sz="2000" dirty="0"/>
              <a:t>3</a:t>
            </a:r>
            <a:endParaRPr lang="zh-TW" altLang="en-US" sz="2000" dirty="0"/>
          </a:p>
        </p:txBody>
      </p:sp>
      <p:sp>
        <p:nvSpPr>
          <p:cNvPr id="145" name="文字方塊 144"/>
          <p:cNvSpPr txBox="1"/>
          <p:nvPr/>
        </p:nvSpPr>
        <p:spPr>
          <a:xfrm>
            <a:off x="6293107" y="2261657"/>
            <a:ext cx="441679" cy="400110"/>
          </a:xfrm>
          <a:prstGeom prst="rect">
            <a:avLst/>
          </a:prstGeom>
          <a:noFill/>
        </p:spPr>
        <p:txBody>
          <a:bodyPr wrap="square" rtlCol="0">
            <a:spAutoFit/>
          </a:bodyPr>
          <a:lstStyle/>
          <a:p>
            <a:pPr algn="ctr"/>
            <a:r>
              <a:rPr lang="en-US" altLang="zh-TW" sz="2000" dirty="0"/>
              <a:t>-1</a:t>
            </a:r>
            <a:endParaRPr lang="zh-TW" altLang="en-US" sz="2000" dirty="0"/>
          </a:p>
        </p:txBody>
      </p:sp>
      <p:sp>
        <p:nvSpPr>
          <p:cNvPr id="146" name="文字方塊 145"/>
          <p:cNvSpPr txBox="1"/>
          <p:nvPr/>
        </p:nvSpPr>
        <p:spPr>
          <a:xfrm>
            <a:off x="5990811" y="3778787"/>
            <a:ext cx="715437" cy="400110"/>
          </a:xfrm>
          <a:prstGeom prst="rect">
            <a:avLst/>
          </a:prstGeom>
          <a:noFill/>
        </p:spPr>
        <p:txBody>
          <a:bodyPr wrap="square" rtlCol="0">
            <a:spAutoFit/>
          </a:bodyPr>
          <a:lstStyle/>
          <a:p>
            <a:pPr algn="ctr"/>
            <a:r>
              <a:rPr lang="en-US" altLang="zh-TW" sz="2000" dirty="0"/>
              <a:t>4</a:t>
            </a:r>
            <a:endParaRPr lang="zh-TW" altLang="en-US" sz="2000" dirty="0"/>
          </a:p>
        </p:txBody>
      </p:sp>
      <p:sp>
        <p:nvSpPr>
          <p:cNvPr id="147" name="文字方塊 146"/>
          <p:cNvSpPr txBox="1"/>
          <p:nvPr/>
        </p:nvSpPr>
        <p:spPr>
          <a:xfrm>
            <a:off x="6143090" y="3208475"/>
            <a:ext cx="715437" cy="400110"/>
          </a:xfrm>
          <a:prstGeom prst="rect">
            <a:avLst/>
          </a:prstGeom>
          <a:noFill/>
        </p:spPr>
        <p:txBody>
          <a:bodyPr wrap="square" rtlCol="0">
            <a:spAutoFit/>
          </a:bodyPr>
          <a:lstStyle/>
          <a:p>
            <a:pPr algn="ctr"/>
            <a:r>
              <a:rPr lang="en-US" altLang="zh-TW" sz="2000" dirty="0"/>
              <a:t>-1</a:t>
            </a:r>
            <a:endParaRPr lang="zh-TW" altLang="en-US" sz="2000" dirty="0"/>
          </a:p>
        </p:txBody>
      </p:sp>
      <p:sp>
        <p:nvSpPr>
          <p:cNvPr id="150" name="文字方塊 149"/>
          <p:cNvSpPr txBox="1"/>
          <p:nvPr/>
        </p:nvSpPr>
        <p:spPr>
          <a:xfrm>
            <a:off x="5215605" y="1556516"/>
            <a:ext cx="811642"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TW" sz="2000" dirty="0">
                <a:solidFill>
                  <a:srgbClr val="0000FF"/>
                </a:solidFill>
              </a:rPr>
              <a:t>0.72</a:t>
            </a:r>
            <a:endParaRPr lang="zh-TW" altLang="en-US" sz="2000" dirty="0">
              <a:solidFill>
                <a:srgbClr val="0000FF"/>
              </a:solidFill>
            </a:endParaRPr>
          </a:p>
        </p:txBody>
      </p:sp>
      <p:sp>
        <p:nvSpPr>
          <p:cNvPr id="151" name="文字方塊 150"/>
          <p:cNvSpPr txBox="1"/>
          <p:nvPr/>
        </p:nvSpPr>
        <p:spPr>
          <a:xfrm>
            <a:off x="5275156" y="3270969"/>
            <a:ext cx="811642"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TW" sz="2000" dirty="0">
                <a:solidFill>
                  <a:srgbClr val="0000FF"/>
                </a:solidFill>
              </a:rPr>
              <a:t>0.12</a:t>
            </a:r>
            <a:endParaRPr lang="zh-TW" altLang="en-US" sz="2000" dirty="0">
              <a:solidFill>
                <a:srgbClr val="0000FF"/>
              </a:solidFill>
            </a:endParaRPr>
          </a:p>
        </p:txBody>
      </p:sp>
      <p:sp>
        <p:nvSpPr>
          <p:cNvPr id="154" name="文字方塊 153"/>
          <p:cNvSpPr txBox="1"/>
          <p:nvPr/>
        </p:nvSpPr>
        <p:spPr>
          <a:xfrm>
            <a:off x="7540144" y="1574623"/>
            <a:ext cx="811642"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TW" sz="2000" dirty="0">
                <a:solidFill>
                  <a:srgbClr val="0000FF"/>
                </a:solidFill>
              </a:rPr>
              <a:t>0.51</a:t>
            </a:r>
            <a:endParaRPr lang="zh-TW" altLang="en-US" sz="2000" dirty="0">
              <a:solidFill>
                <a:srgbClr val="0000FF"/>
              </a:solidFill>
            </a:endParaRPr>
          </a:p>
        </p:txBody>
      </p:sp>
      <p:sp>
        <p:nvSpPr>
          <p:cNvPr id="155" name="文字方塊 154"/>
          <p:cNvSpPr txBox="1"/>
          <p:nvPr/>
        </p:nvSpPr>
        <p:spPr>
          <a:xfrm>
            <a:off x="7621461" y="3228414"/>
            <a:ext cx="811642"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TW" sz="2000" dirty="0">
                <a:solidFill>
                  <a:srgbClr val="0000FF"/>
                </a:solidFill>
              </a:rPr>
              <a:t>0.85</a:t>
            </a:r>
            <a:endParaRPr lang="zh-TW" altLang="en-US" sz="2000" dirty="0">
              <a:solidFill>
                <a:srgbClr val="0000FF"/>
              </a:solidFill>
            </a:endParaRPr>
          </a:p>
        </p:txBody>
      </p:sp>
      <p:sp>
        <p:nvSpPr>
          <p:cNvPr id="98" name="矩形 97"/>
          <p:cNvSpPr/>
          <p:nvPr/>
        </p:nvSpPr>
        <p:spPr>
          <a:xfrm>
            <a:off x="4673795" y="2645534"/>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600"/>
          </a:p>
        </p:txBody>
      </p:sp>
      <p:cxnSp>
        <p:nvCxnSpPr>
          <p:cNvPr id="99" name="直線單箭頭接點 98"/>
          <p:cNvCxnSpPr/>
          <p:nvPr/>
        </p:nvCxnSpPr>
        <p:spPr>
          <a:xfrm flipV="1">
            <a:off x="4900697" y="2262334"/>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4690403" y="2639074"/>
            <a:ext cx="441679" cy="400110"/>
          </a:xfrm>
          <a:prstGeom prst="rect">
            <a:avLst/>
          </a:prstGeom>
          <a:noFill/>
        </p:spPr>
        <p:txBody>
          <a:bodyPr wrap="square" rtlCol="0">
            <a:spAutoFit/>
          </a:bodyPr>
          <a:lstStyle/>
          <a:p>
            <a:pPr algn="ctr"/>
            <a:r>
              <a:rPr lang="en-US" altLang="zh-TW" sz="2000" dirty="0"/>
              <a:t>0</a:t>
            </a:r>
            <a:endParaRPr lang="zh-TW" altLang="en-US" sz="2000" dirty="0"/>
          </a:p>
        </p:txBody>
      </p:sp>
      <p:sp>
        <p:nvSpPr>
          <p:cNvPr id="118" name="矩形 117"/>
          <p:cNvSpPr/>
          <p:nvPr/>
        </p:nvSpPr>
        <p:spPr>
          <a:xfrm>
            <a:off x="4676173" y="4169857"/>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600"/>
          </a:p>
        </p:txBody>
      </p:sp>
      <p:cxnSp>
        <p:nvCxnSpPr>
          <p:cNvPr id="122" name="直線單箭頭接點 121"/>
          <p:cNvCxnSpPr/>
          <p:nvPr/>
        </p:nvCxnSpPr>
        <p:spPr>
          <a:xfrm flipV="1">
            <a:off x="4903075" y="3786657"/>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4692781" y="4163397"/>
            <a:ext cx="441679" cy="400110"/>
          </a:xfrm>
          <a:prstGeom prst="rect">
            <a:avLst/>
          </a:prstGeom>
          <a:noFill/>
        </p:spPr>
        <p:txBody>
          <a:bodyPr wrap="square" rtlCol="0">
            <a:spAutoFit/>
          </a:bodyPr>
          <a:lstStyle/>
          <a:p>
            <a:pPr algn="ctr"/>
            <a:r>
              <a:rPr lang="en-US" altLang="zh-TW" sz="2000" dirty="0"/>
              <a:t>0</a:t>
            </a:r>
            <a:endParaRPr lang="zh-TW" altLang="en-US" sz="2000" dirty="0"/>
          </a:p>
        </p:txBody>
      </p:sp>
      <p:sp>
        <p:nvSpPr>
          <p:cNvPr id="126" name="矩形 125"/>
          <p:cNvSpPr/>
          <p:nvPr/>
        </p:nvSpPr>
        <p:spPr>
          <a:xfrm>
            <a:off x="6852035" y="2640342"/>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600"/>
          </a:p>
        </p:txBody>
      </p:sp>
      <p:cxnSp>
        <p:nvCxnSpPr>
          <p:cNvPr id="127" name="直線單箭頭接點 126"/>
          <p:cNvCxnSpPr/>
          <p:nvPr/>
        </p:nvCxnSpPr>
        <p:spPr>
          <a:xfrm flipV="1">
            <a:off x="7078937" y="2257142"/>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6868643" y="2633882"/>
            <a:ext cx="441679" cy="400110"/>
          </a:xfrm>
          <a:prstGeom prst="rect">
            <a:avLst/>
          </a:prstGeom>
          <a:noFill/>
        </p:spPr>
        <p:txBody>
          <a:bodyPr wrap="square" rtlCol="0">
            <a:spAutoFit/>
          </a:bodyPr>
          <a:lstStyle/>
          <a:p>
            <a:pPr algn="ctr"/>
            <a:r>
              <a:rPr lang="en-US" altLang="zh-TW" sz="2000" dirty="0"/>
              <a:t>-2</a:t>
            </a:r>
            <a:endParaRPr lang="zh-TW" altLang="en-US" sz="2000" dirty="0"/>
          </a:p>
        </p:txBody>
      </p:sp>
      <p:sp>
        <p:nvSpPr>
          <p:cNvPr id="130" name="矩形 129"/>
          <p:cNvSpPr/>
          <p:nvPr/>
        </p:nvSpPr>
        <p:spPr>
          <a:xfrm>
            <a:off x="6906115" y="419717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600"/>
          </a:p>
        </p:txBody>
      </p:sp>
      <p:cxnSp>
        <p:nvCxnSpPr>
          <p:cNvPr id="148" name="直線單箭頭接點 147"/>
          <p:cNvCxnSpPr/>
          <p:nvPr/>
        </p:nvCxnSpPr>
        <p:spPr>
          <a:xfrm flipV="1">
            <a:off x="7133017" y="381397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922723" y="4190718"/>
            <a:ext cx="441679" cy="461665"/>
          </a:xfrm>
          <a:prstGeom prst="rect">
            <a:avLst/>
          </a:prstGeom>
          <a:noFill/>
        </p:spPr>
        <p:txBody>
          <a:bodyPr wrap="square" rtlCol="0">
            <a:spAutoFit/>
          </a:bodyPr>
          <a:lstStyle/>
          <a:p>
            <a:pPr algn="ctr"/>
            <a:r>
              <a:rPr lang="en-US" altLang="zh-TW" sz="2400" dirty="0"/>
              <a:t>2</a:t>
            </a:r>
            <a:endParaRPr lang="zh-TW" altLang="en-US" sz="2400" dirty="0"/>
          </a:p>
        </p:txBody>
      </p:sp>
      <mc:AlternateContent xmlns:mc="http://schemas.openxmlformats.org/markup-compatibility/2006" xmlns:a14="http://schemas.microsoft.com/office/drawing/2010/main">
        <mc:Choice Requires="a14">
          <p:sp>
            <p:nvSpPr>
              <p:cNvPr id="103" name="文字方塊 102"/>
              <p:cNvSpPr txBox="1"/>
              <p:nvPr/>
            </p:nvSpPr>
            <p:spPr>
              <a:xfrm>
                <a:off x="6601613" y="4767195"/>
                <a:ext cx="2192908" cy="6233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a:rPr lang="en-US" altLang="zh-TW" sz="2400" b="0" i="1" smtClean="0">
                                        <a:latin typeface="Cambria Math" panose="02040503050406030204" pitchFamily="18" charset="0"/>
                                      </a:rPr>
                                      <m:t>0</m:t>
                                    </m:r>
                                  </m:e>
                                </m:mr>
                                <m:mr>
                                  <m:e>
                                    <m:r>
                                      <a:rPr lang="en-US" altLang="zh-TW" sz="2400" b="0" i="1" smtClean="0">
                                        <a:latin typeface="Cambria Math" panose="02040503050406030204" pitchFamily="18" charset="0"/>
                                      </a:rPr>
                                      <m:t>0</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.51</m:t>
                                </m:r>
                              </m:e>
                            </m:mr>
                            <m:mr>
                              <m:e>
                                <m:r>
                                  <a:rPr lang="en-US" altLang="zh-TW" sz="2400" b="0" i="1" smtClean="0">
                                    <a:latin typeface="Cambria Math" panose="02040503050406030204" pitchFamily="18" charset="0"/>
                                  </a:rPr>
                                  <m:t>0.85</m:t>
                                </m:r>
                              </m:e>
                            </m:mr>
                          </m:m>
                        </m:e>
                      </m:d>
                    </m:oMath>
                  </m:oMathPara>
                </a14:m>
                <a:endParaRPr lang="zh-TW" altLang="en-US" sz="2400" dirty="0"/>
              </a:p>
            </p:txBody>
          </p:sp>
        </mc:Choice>
        <mc:Fallback xmlns="">
          <p:sp>
            <p:nvSpPr>
              <p:cNvPr id="103" name="文字方塊 102"/>
              <p:cNvSpPr txBox="1">
                <a:spLocks noRot="1" noChangeAspect="1" noMove="1" noResize="1" noEditPoints="1" noAdjustHandles="1" noChangeArrowheads="1" noChangeShapeType="1" noTextEdit="1"/>
              </p:cNvSpPr>
              <p:nvPr/>
            </p:nvSpPr>
            <p:spPr>
              <a:xfrm>
                <a:off x="6601613" y="4767195"/>
                <a:ext cx="2192908" cy="62331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4030674" y="4774697"/>
                <a:ext cx="2422137"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m:rPr>
                                        <m:brk m:alnAt="7"/>
                                      </m:rPr>
                                      <a:rPr lang="en-US" altLang="zh-TW" sz="2400" b="0" i="1" smtClean="0">
                                        <a:latin typeface="Cambria Math" panose="02040503050406030204" pitchFamily="18" charset="0"/>
                                      </a:rPr>
                                      <m:t>1</m:t>
                                    </m:r>
                                  </m:e>
                                </m:mr>
                                <m:mr>
                                  <m:e>
                                    <m:r>
                                      <a:rPr lang="en-US" altLang="zh-TW" sz="2400" b="0" i="1" smtClean="0">
                                        <a:latin typeface="Cambria Math" panose="02040503050406030204" pitchFamily="18" charset="0"/>
                                      </a:rPr>
                                      <m:t>−1</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.62</m:t>
                                </m:r>
                              </m:e>
                            </m:mr>
                            <m:mr>
                              <m:e>
                                <m:r>
                                  <a:rPr lang="en-US" altLang="zh-TW" sz="2400" b="0" i="1" smtClean="0">
                                    <a:latin typeface="Cambria Math" panose="02040503050406030204" pitchFamily="18" charset="0"/>
                                  </a:rPr>
                                  <m:t>0.83</m:t>
                                </m:r>
                              </m:e>
                            </m:mr>
                          </m:m>
                        </m:e>
                      </m:d>
                    </m:oMath>
                  </m:oMathPara>
                </a14:m>
                <a:endParaRPr lang="zh-TW" altLang="en-US" sz="24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4030674" y="4774697"/>
                <a:ext cx="2422137" cy="615810"/>
              </a:xfrm>
              <a:prstGeom prst="rect">
                <a:avLst/>
              </a:prstGeom>
              <a:blipFill rotWithShape="0">
                <a:blip r:embed="rId5"/>
                <a:stretch>
                  <a:fillRect/>
                </a:stretch>
              </a:blipFill>
            </p:spPr>
            <p:txBody>
              <a:bodyPr/>
              <a:lstStyle/>
              <a:p>
                <a:r>
                  <a:rPr lang="zh-TW" altLang="en-US">
                    <a:noFill/>
                  </a:rPr>
                  <a:t> </a:t>
                </a:r>
              </a:p>
            </p:txBody>
          </p:sp>
        </mc:Fallback>
      </mc:AlternateContent>
      <p:sp>
        <p:nvSpPr>
          <p:cNvPr id="135" name="矩形 134"/>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600"/>
          </a:p>
        </p:txBody>
      </p:sp>
      <p:sp>
        <p:nvSpPr>
          <p:cNvPr id="136" name="矩形 13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600"/>
          </a:p>
        </p:txBody>
      </p:sp>
      <p:sp>
        <p:nvSpPr>
          <p:cNvPr id="152" name="文字方塊 151"/>
          <p:cNvSpPr txBox="1"/>
          <p:nvPr/>
        </p:nvSpPr>
        <p:spPr>
          <a:xfrm>
            <a:off x="760961" y="1978208"/>
            <a:ext cx="342900" cy="400110"/>
          </a:xfrm>
          <a:prstGeom prst="rect">
            <a:avLst/>
          </a:prstGeom>
          <a:noFill/>
        </p:spPr>
        <p:txBody>
          <a:bodyPr wrap="square" rtlCol="0">
            <a:spAutoFit/>
          </a:bodyPr>
          <a:lstStyle/>
          <a:p>
            <a:pPr algn="ctr"/>
            <a:r>
              <a:rPr lang="en-US" altLang="zh-TW" sz="2000" dirty="0">
                <a:solidFill>
                  <a:srgbClr val="0000FF"/>
                </a:solidFill>
              </a:rPr>
              <a:t>0</a:t>
            </a:r>
            <a:endParaRPr lang="zh-TW" altLang="en-US" sz="2000" dirty="0">
              <a:solidFill>
                <a:srgbClr val="0000FF"/>
              </a:solidFill>
            </a:endParaRPr>
          </a:p>
        </p:txBody>
      </p:sp>
      <p:sp>
        <p:nvSpPr>
          <p:cNvPr id="153" name="文字方塊 152"/>
          <p:cNvSpPr txBox="1"/>
          <p:nvPr/>
        </p:nvSpPr>
        <p:spPr>
          <a:xfrm>
            <a:off x="655177" y="3577639"/>
            <a:ext cx="488741" cy="400110"/>
          </a:xfrm>
          <a:prstGeom prst="rect">
            <a:avLst/>
          </a:prstGeom>
          <a:noFill/>
        </p:spPr>
        <p:txBody>
          <a:bodyPr wrap="square" rtlCol="0">
            <a:spAutoFit/>
          </a:bodyPr>
          <a:lstStyle/>
          <a:p>
            <a:pPr algn="ctr"/>
            <a:r>
              <a:rPr lang="en-US" altLang="zh-TW" sz="2000" dirty="0">
                <a:solidFill>
                  <a:srgbClr val="0000FF"/>
                </a:solidFill>
              </a:rPr>
              <a:t>0</a:t>
            </a:r>
            <a:endParaRPr lang="zh-TW" altLang="en-US" sz="2000" dirty="0">
              <a:solidFill>
                <a:srgbClr val="0000FF"/>
              </a:solidFill>
            </a:endParaRPr>
          </a:p>
        </p:txBody>
      </p:sp>
      <p:sp>
        <p:nvSpPr>
          <p:cNvPr id="3" name="文字方塊 2"/>
          <p:cNvSpPr txBox="1"/>
          <p:nvPr/>
        </p:nvSpPr>
        <p:spPr>
          <a:xfrm>
            <a:off x="382588" y="4688442"/>
            <a:ext cx="3599091" cy="461665"/>
          </a:xfrm>
          <a:prstGeom prst="rect">
            <a:avLst/>
          </a:prstGeom>
          <a:noFill/>
        </p:spPr>
        <p:txBody>
          <a:bodyPr wrap="square" rtlCol="0">
            <a:spAutoFit/>
          </a:bodyPr>
          <a:lstStyle/>
          <a:p>
            <a:r>
              <a:rPr lang="en-US" altLang="zh-TW" sz="2400" dirty="0"/>
              <a:t>This is a function.</a:t>
            </a:r>
            <a:endParaRPr lang="zh-TW" altLang="en-US" sz="2400" dirty="0"/>
          </a:p>
        </p:txBody>
      </p:sp>
      <p:sp>
        <p:nvSpPr>
          <p:cNvPr id="101" name="文字方塊 100"/>
          <p:cNvSpPr txBox="1"/>
          <p:nvPr/>
        </p:nvSpPr>
        <p:spPr>
          <a:xfrm>
            <a:off x="371220" y="5073773"/>
            <a:ext cx="3599091" cy="461665"/>
          </a:xfrm>
          <a:prstGeom prst="rect">
            <a:avLst/>
          </a:prstGeom>
          <a:noFill/>
        </p:spPr>
        <p:txBody>
          <a:bodyPr wrap="square" rtlCol="0">
            <a:spAutoFit/>
          </a:bodyPr>
          <a:lstStyle/>
          <a:p>
            <a:r>
              <a:rPr lang="en-US" altLang="zh-TW" sz="2400" dirty="0"/>
              <a:t>Input vector, output vector</a:t>
            </a:r>
            <a:endParaRPr lang="zh-TW" altLang="en-US" sz="2400" dirty="0"/>
          </a:p>
        </p:txBody>
      </p:sp>
      <p:sp>
        <p:nvSpPr>
          <p:cNvPr id="5" name="弧形箭號 (下彎) 4"/>
          <p:cNvSpPr/>
          <p:nvPr/>
        </p:nvSpPr>
        <p:spPr>
          <a:xfrm rot="18733527">
            <a:off x="368672" y="3682291"/>
            <a:ext cx="1395203" cy="7010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43811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11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15"/>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44"/>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4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47"/>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6"/>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42"/>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43"/>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41"/>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40"/>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20"/>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3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02"/>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24"/>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28"/>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53"/>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52"/>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50"/>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38"/>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5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20" grpId="0"/>
      <p:bldP spid="134" grpId="0"/>
      <p:bldP spid="138" grpId="0" animBg="1"/>
      <p:bldP spid="138" grpId="1" animBg="1"/>
      <p:bldP spid="139" grpId="0" animBg="1"/>
      <p:bldP spid="139" grpId="1" animBg="1"/>
      <p:bldP spid="140" grpId="0"/>
      <p:bldP spid="141" grpId="0"/>
      <p:bldP spid="142" grpId="0"/>
      <p:bldP spid="143" grpId="0"/>
      <p:bldP spid="144" grpId="0"/>
      <p:bldP spid="145" grpId="0"/>
      <p:bldP spid="146" grpId="0"/>
      <p:bldP spid="147" grpId="0"/>
      <p:bldP spid="150" grpId="0" animBg="1"/>
      <p:bldP spid="150" grpId="1" animBg="1"/>
      <p:bldP spid="151" grpId="0" animBg="1"/>
      <p:bldP spid="151" grpId="1" animBg="1"/>
      <p:bldP spid="154" grpId="0" animBg="1"/>
      <p:bldP spid="154" grpId="1" animBg="1"/>
      <p:bldP spid="155" grpId="0" animBg="1"/>
      <p:bldP spid="155" grpId="1" animBg="1"/>
      <p:bldP spid="102" grpId="0"/>
      <p:bldP spid="124" grpId="0"/>
      <p:bldP spid="128" grpId="0"/>
      <p:bldP spid="149" grpId="0"/>
      <p:bldP spid="103" grpId="0"/>
      <p:bldP spid="121" grpId="0"/>
      <p:bldP spid="152" grpId="0"/>
      <p:bldP spid="152" grpId="1"/>
      <p:bldP spid="153" grpId="0"/>
      <p:bldP spid="153" grpId="1"/>
      <p:bldP spid="3" grpId="0"/>
      <p:bldP spid="101"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pic>
        <p:nvPicPr>
          <p:cNvPr id="8" name="内容占位符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940309" y="1143000"/>
            <a:ext cx="5263381" cy="3837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矩形 8"/>
          <p:cNvSpPr/>
          <p:nvPr/>
        </p:nvSpPr>
        <p:spPr>
          <a:xfrm>
            <a:off x="1143000" y="5012972"/>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endParaRPr lang="zh-CN" altLang="en-US" dirty="0"/>
          </a:p>
        </p:txBody>
      </p:sp>
    </p:spTree>
    <p:extLst>
      <p:ext uri="{BB962C8B-B14F-4D97-AF65-F5344CB8AC3E}">
        <p14:creationId xmlns:p14="http://schemas.microsoft.com/office/powerpoint/2010/main" val="4043031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sz="quarter" idx="1"/>
          </p:nvPr>
        </p:nvSpPr>
        <p:spPr/>
        <p:txBody>
          <a:bodyPr/>
          <a:lstStyle/>
          <a:p>
            <a:r>
              <a:rPr lang="zh-CN" altLang="en-US" dirty="0"/>
              <a:t>对于多类分类</a:t>
            </a:r>
            <a:r>
              <a:rPr lang="zh-CN" altLang="en-US" dirty="0" smtClean="0"/>
              <a:t>问题</a:t>
            </a:r>
            <a:endParaRPr lang="en-US" altLang="zh-CN" dirty="0" smtClean="0"/>
          </a:p>
          <a:p>
            <a:pPr lvl="1"/>
            <a:r>
              <a:rPr lang="zh-CN" altLang="en-US" dirty="0" smtClean="0"/>
              <a:t>如果</a:t>
            </a:r>
            <a:r>
              <a:rPr lang="zh-CN" altLang="en-US" dirty="0"/>
              <a:t>使用</a:t>
            </a:r>
            <a:r>
              <a:rPr lang="en-US" altLang="zh-CN" dirty="0"/>
              <a:t>softmax</a:t>
            </a:r>
            <a:r>
              <a:rPr lang="zh-CN" altLang="en-US" dirty="0"/>
              <a:t>回归</a:t>
            </a:r>
            <a:r>
              <a:rPr lang="zh-CN" altLang="en-US" dirty="0" smtClean="0"/>
              <a:t>分类器，相当于网络</a:t>
            </a:r>
            <a:r>
              <a:rPr lang="zh-CN" altLang="en-US" dirty="0"/>
              <a:t>最后一层设置</a:t>
            </a:r>
            <a:r>
              <a:rPr lang="en-US" altLang="zh-CN" dirty="0"/>
              <a:t>C </a:t>
            </a:r>
            <a:r>
              <a:rPr lang="zh-CN" altLang="en-US" dirty="0"/>
              <a:t>个神经元，其输出经过</a:t>
            </a:r>
            <a:r>
              <a:rPr lang="en-US" altLang="zh-CN" dirty="0"/>
              <a:t>softmax</a:t>
            </a:r>
            <a:r>
              <a:rPr lang="zh-CN" altLang="en-US" dirty="0"/>
              <a:t>函数进行归一化后可以</a:t>
            </a:r>
            <a:r>
              <a:rPr lang="zh-CN" altLang="en-US" dirty="0" smtClean="0"/>
              <a:t>作为</a:t>
            </a:r>
            <a:r>
              <a:rPr lang="zh-CN" altLang="en-US" dirty="0"/>
              <a:t>每个类的后验概率</a:t>
            </a:r>
            <a:r>
              <a:rPr lang="zh-CN" altLang="en-US" dirty="0" smtClean="0"/>
              <a:t>。</a:t>
            </a:r>
            <a:endParaRPr lang="en-US" altLang="zh-CN" dirty="0" smtClean="0"/>
          </a:p>
          <a:p>
            <a:endParaRPr lang="en-US" altLang="zh-CN" dirty="0" smtClean="0"/>
          </a:p>
          <a:p>
            <a:r>
              <a:rPr lang="zh-CN" altLang="en-US" dirty="0" smtClean="0"/>
              <a:t>采用</a:t>
            </a:r>
            <a:r>
              <a:rPr lang="zh-CN" altLang="en-US" dirty="0"/>
              <a:t>交叉熵损失函数，对于样本</a:t>
            </a:r>
            <a:r>
              <a:rPr lang="en-US" altLang="zh-CN" dirty="0"/>
              <a:t>(</a:t>
            </a:r>
            <a:r>
              <a:rPr lang="en-US" altLang="zh-CN" dirty="0" err="1"/>
              <a:t>x,y</a:t>
            </a:r>
            <a:r>
              <a:rPr lang="en-US" altLang="zh-CN" dirty="0"/>
              <a:t>)</a:t>
            </a:r>
            <a:r>
              <a:rPr lang="zh-CN" altLang="en-US" dirty="0"/>
              <a:t>，其损失函数为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62200" y="4953000"/>
            <a:ext cx="3959528" cy="685800"/>
          </a:xfrm>
          <a:prstGeom prst="rect">
            <a:avLst/>
          </a:prstGeom>
        </p:spPr>
      </p:pic>
    </p:spTree>
    <p:extLst>
      <p:ext uri="{BB962C8B-B14F-4D97-AF65-F5344CB8AC3E}">
        <p14:creationId xmlns:p14="http://schemas.microsoft.com/office/powerpoint/2010/main" val="337480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深层神经网络</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生物神经元</a:t>
            </a:r>
            <a:endParaRPr lang="zh-CN" altLang="en-US" dirty="0"/>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a:t>
            </a:r>
            <a:r>
              <a:rPr lang="zh-CN" altLang="en-US" sz="2800" dirty="0" smtClean="0"/>
              <a:t>神经细胞只有</a:t>
            </a:r>
            <a:r>
              <a:rPr lang="zh-CN" altLang="en-US" sz="2800" dirty="0"/>
              <a:t>两种</a:t>
            </a:r>
            <a:r>
              <a:rPr lang="zh-CN" altLang="en-US" sz="2800" dirty="0" smtClean="0"/>
              <a:t>状态：兴奋</a:t>
            </a:r>
            <a:r>
              <a:rPr lang="zh-CN" altLang="en-US" sz="2800" dirty="0"/>
              <a:t>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smtClean="0">
                <a:hlinkClick r:id="rId4" action="ppaction://hlinkfile"/>
              </a:rPr>
              <a:t>video:</a:t>
            </a:r>
            <a:r>
              <a:rPr lang="zh-CN" altLang="en-US" dirty="0">
                <a:hlinkClick r:id="rId4" action="ppaction://hlinkfile"/>
              </a:rPr>
              <a:t> </a:t>
            </a:r>
            <a:r>
              <a:rPr lang="zh-CN" altLang="en-US" dirty="0" smtClean="0">
                <a:hlinkClick r:id="rId4" action="ppaction://hlinkfile"/>
              </a:rPr>
              <a:t>structure </a:t>
            </a:r>
            <a:r>
              <a:rPr lang="zh-CN" altLang="en-US" dirty="0">
                <a:hlinkClick r:id="rId4" action="ppaction://hlinkfile"/>
              </a:rPr>
              <a:t>of brain</a:t>
            </a:r>
            <a:endParaRPr lang="zh-CN" altLang="en-US" dirty="0"/>
          </a:p>
        </p:txBody>
      </p:sp>
    </p:spTree>
    <p:extLst>
      <p:ext uri="{BB962C8B-B14F-4D97-AF65-F5344CB8AC3E}">
        <p14:creationId xmlns:p14="http://schemas.microsoft.com/office/powerpoint/2010/main" val="3354367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r>
                  <a:rPr lang="en-US" altLang="zh-TW" sz="2400" dirty="0"/>
                  <a:t>Total </a:t>
                </a:r>
              </a:p>
              <a:p>
                <a:pPr algn="ctr"/>
                <a:r>
                  <a:rPr lang="en-US" altLang="zh-TW" sz="2400" dirty="0"/>
                  <a:t>Loss </a:t>
                </a:r>
                <a14:m>
                  <m:oMath xmlns:m="http://schemas.openxmlformats.org/officeDocument/2006/math">
                    <m:r>
                      <a:rPr lang="en-US" altLang="zh-TW" sz="2400" i="1">
                        <a:latin typeface="Cambria Math" panose="02040503050406030204" pitchFamily="18" charset="0"/>
                      </a:rPr>
                      <m:t>𝐿</m:t>
                    </m:r>
                  </m:oMath>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0">
                <a:blip r:embed="rId4"/>
                <a:stretch>
                  <a:fillRect t="-5839" b="-15328"/>
                </a:stretch>
              </a:blipFill>
            </p:spPr>
            <p:txBody>
              <a:bodyPr/>
              <a:lstStyle/>
              <a:p>
                <a:r>
                  <a:rPr lang="zh-TW" altLang="en-US">
                    <a:noFill/>
                  </a:rPr>
                  <a:t> </a:t>
                </a:r>
              </a:p>
            </p:txBody>
          </p:sp>
        </mc:Fallback>
      </mc:AlternateContent>
      <p:sp>
        <p:nvSpPr>
          <p:cNvPr id="26" name="文字方塊 25"/>
          <p:cNvSpPr txBox="1"/>
          <p:nvPr/>
        </p:nvSpPr>
        <p:spPr>
          <a:xfrm>
            <a:off x="5143866" y="458002"/>
            <a:ext cx="3926673" cy="523220"/>
          </a:xfrm>
          <a:prstGeom prst="rect">
            <a:avLst/>
          </a:prstGeom>
          <a:noFill/>
        </p:spPr>
        <p:txBody>
          <a:bodyPr wrap="square" rtlCol="0">
            <a:spAutoFit/>
          </a:bodyPr>
          <a:lstStyle/>
          <a:p>
            <a:r>
              <a:rPr lang="zh-CN" altLang="en-US" sz="2800" dirty="0" smtClean="0"/>
              <a:t>网络参数</a:t>
            </a:r>
            <a:r>
              <a:rPr lang="en-US" altLang="zh-CN" sz="2800" dirty="0" smtClean="0"/>
              <a:t>w</a:t>
            </a:r>
            <a:endParaRPr lang="zh-TW" altLang="en-US" sz="2800" dirty="0"/>
          </a:p>
        </p:txBody>
      </p:sp>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063" name="方程式" r:id="rId5" imgW="152280" imgH="139680" progId="Equation.3">
                  <p:embed/>
                </p:oleObj>
              </mc:Choice>
              <mc:Fallback>
                <p:oleObj name="方程式" r:id="rId5" imgW="152280" imgH="139680" progId="Equation.3">
                  <p:embed/>
                  <p:pic>
                    <p:nvPicPr>
                      <p:cNvPr id="29" name="Object 12"/>
                      <p:cNvPicPr>
                        <a:picLocks noChangeAspect="1" noChangeArrowheads="1"/>
                      </p:cNvPicPr>
                      <p:nvPr/>
                    </p:nvPicPr>
                    <p:blipFill>
                      <a:blip r:embed="rId6"/>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1830777" y="2026757"/>
                <a:ext cx="5203253" cy="1569660"/>
              </a:xfrm>
              <a:prstGeom prst="rect">
                <a:avLst/>
              </a:prstGeom>
              <a:noFill/>
            </p:spPr>
            <p:txBody>
              <a:bodyPr wrap="square" rtlCol="0">
                <a:spAutoFit/>
              </a:bodyPr>
              <a:lstStyle/>
              <a:p>
                <a:pPr marL="457200" indent="-457200">
                  <a:buFont typeface="+mj-lt"/>
                  <a:buAutoNum type="arabicPeriod"/>
                </a:pPr>
                <a:r>
                  <a:rPr lang="zh-CN" altLang="en-US" sz="2400" dirty="0" smtClean="0"/>
                  <a:t>初始化</a:t>
                </a:r>
                <a:r>
                  <a:rPr lang="en-US" altLang="zh-CN" sz="2400" dirty="0" smtClean="0"/>
                  <a:t>w</a:t>
                </a:r>
              </a:p>
              <a:p>
                <a:pPr marL="457200" indent="-457200">
                  <a:buFont typeface="+mj-lt"/>
                  <a:buAutoNum type="arabicPeriod"/>
                </a:pPr>
                <a:r>
                  <a:rPr lang="zh-CN" altLang="en-US" sz="2400" dirty="0"/>
                  <a:t>重复</a:t>
                </a:r>
                <a:endParaRPr lang="en-US" altLang="zh-CN" sz="2400" dirty="0" smtClean="0"/>
              </a:p>
              <a:p>
                <a:pPr marL="914400" lvl="1" indent="-457200">
                  <a:buFont typeface="+mj-lt"/>
                  <a:buAutoNum type="arabicPeriod"/>
                </a:pPr>
                <a:r>
                  <a:rPr lang="zh-CN" altLang="en-US" sz="2400" dirty="0" smtClean="0"/>
                  <a:t>计算梯度</a:t>
                </a:r>
                <a:r>
                  <a:rPr lang="en-US" altLang="zh-TW" sz="2400" dirty="0" smtClean="0"/>
                  <a:t>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a:p>
                <a:pPr marL="914400" lvl="1" indent="-457200">
                  <a:buFont typeface="+mj-lt"/>
                  <a:buAutoNum type="arabicPeriod"/>
                </a:pPr>
                <a:r>
                  <a:rPr lang="zh-CN" altLang="en-US" sz="2400" dirty="0" smtClean="0"/>
                  <a:t>更新参数</a:t>
                </a:r>
                <a14:m>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𝛼</m:t>
                    </m:r>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830777" y="2026757"/>
                <a:ext cx="5203253" cy="1569660"/>
              </a:xfrm>
              <a:prstGeom prst="rect">
                <a:avLst/>
              </a:prstGeom>
              <a:blipFill>
                <a:blip r:embed="rId7"/>
                <a:stretch>
                  <a:fillRect l="-1522" t="-3488" b="-55426"/>
                </a:stretch>
              </a:blipFill>
            </p:spPr>
            <p:txBody>
              <a:bodyPr/>
              <a:lstStyle/>
              <a:p>
                <a:r>
                  <a:rPr lang="zh-CN" altLang="en-US">
                    <a:noFill/>
                  </a:rPr>
                  <a:t> </a:t>
                </a:r>
              </a:p>
            </p:txBody>
          </p:sp>
        </mc:Fallback>
      </mc:AlternateContent>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925062" y="595030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6" name="直線接點 35"/>
          <p:cNvCxnSpPr/>
          <p:nvPr/>
        </p:nvCxnSpPr>
        <p:spPr>
          <a:xfrm>
            <a:off x="3631433" y="5127346"/>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985632" y="5019049"/>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4595041" y="598879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p:nvPr/>
        </p:nvCxnSpPr>
        <p:spPr>
          <a:xfrm>
            <a:off x="4724400" y="5257800"/>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3988570" y="5364414"/>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矩形 2"/>
              <p:cNvSpPr/>
              <p:nvPr/>
            </p:nvSpPr>
            <p:spPr>
              <a:xfrm>
                <a:off x="5334000" y="1427052"/>
                <a:ext cx="3265638" cy="499560"/>
              </a:xfrm>
              <a:prstGeom prst="rect">
                <a:avLst/>
              </a:prstGeom>
            </p:spPr>
            <p:txBody>
              <a:bodyPr wrap="none">
                <a:spAutoFit/>
              </a:bodyPr>
              <a:lstStyle/>
              <a:p>
                <a:r>
                  <a:rPr lang="zh-CN" altLang="en-US" dirty="0" smtClean="0">
                    <a:solidFill>
                      <a:srgbClr val="FF0000"/>
                    </a:solidFill>
                  </a:rPr>
                  <a:t>梯度</a:t>
                </a:r>
                <a:r>
                  <a:rPr lang="zh-CN" altLang="en-US" dirty="0">
                    <a:solidFill>
                      <a:srgbClr val="FF0000"/>
                    </a:solidFill>
                  </a:rPr>
                  <a:t>：</a:t>
                </a:r>
                <a14:m>
                  <m:oMath xmlns:m="http://schemas.openxmlformats.org/officeDocument/2006/math">
                    <m:f>
                      <m:fPr>
                        <m:ctrlPr>
                          <a:rPr lang="en-US" altLang="zh-CN" i="1">
                            <a:solidFill>
                              <a:srgbClr val="FF0000"/>
                            </a:solidFill>
                            <a:latin typeface="Cambria Math" panose="02040503050406030204" pitchFamily="18" charset="0"/>
                            <a:ea typeface="Cambria Math" panose="02040503050406030204" pitchFamily="18" charset="0"/>
                          </a:rPr>
                        </m:ctrlPr>
                      </m:fPr>
                      <m:num>
                        <m:r>
                          <a:rPr lang="en-US" altLang="zh-TW" i="1">
                            <a:solidFill>
                              <a:srgbClr val="FF0000"/>
                            </a:solidFill>
                            <a:latin typeface="Cambria Math" panose="02040503050406030204" pitchFamily="18" charset="0"/>
                          </a:rPr>
                          <m:t>𝜕</m:t>
                        </m:r>
                        <m:r>
                          <m:rPr>
                            <m:sty m:val="p"/>
                          </m:rPr>
                          <a:rPr lang="en-US" altLang="zh-CN" i="1">
                            <a:solidFill>
                              <a:srgbClr val="FF0000"/>
                            </a:solidFill>
                            <a:latin typeface="Cambria Math" panose="02040503050406030204" pitchFamily="18" charset="0"/>
                          </a:rPr>
                          <m:t>L</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𝑤</m:t>
                        </m:r>
                        <m:r>
                          <a:rPr lang="en-US" altLang="zh-CN" i="1">
                            <a:solidFill>
                              <a:srgbClr val="FF0000"/>
                            </a:solidFill>
                            <a:latin typeface="Cambria Math" panose="02040503050406030204" pitchFamily="18" charset="0"/>
                          </a:rPr>
                          <m:t>)</m:t>
                        </m:r>
                      </m:num>
                      <m:den>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𝑤</m:t>
                        </m:r>
                      </m:den>
                    </m:f>
                    <m:r>
                      <a:rPr lang="en-US" altLang="zh-TW" b="0" i="1" smtClean="0">
                        <a:solidFill>
                          <a:srgbClr val="FF0000"/>
                        </a:solidFill>
                        <a:latin typeface="Cambria Math" panose="02040503050406030204" pitchFamily="18" charset="0"/>
                      </a:rPr>
                      <m:t>=</m:t>
                    </m:r>
                    <m:func>
                      <m:funcPr>
                        <m:ctrlPr>
                          <a:rPr lang="en-US" altLang="zh-TW" b="0" i="1" smtClean="0">
                            <a:solidFill>
                              <a:srgbClr val="FF0000"/>
                            </a:solidFill>
                            <a:latin typeface="Cambria Math" panose="02040503050406030204" pitchFamily="18" charset="0"/>
                          </a:rPr>
                        </m:ctrlPr>
                      </m:funcPr>
                      <m:fName>
                        <m:limLow>
                          <m:limLowPr>
                            <m:ctrlPr>
                              <a:rPr lang="en-US" altLang="zh-TW" b="0" i="1" smtClean="0">
                                <a:solidFill>
                                  <a:srgbClr val="FF0000"/>
                                </a:solidFill>
                                <a:latin typeface="Cambria Math" panose="02040503050406030204" pitchFamily="18" charset="0"/>
                              </a:rPr>
                            </m:ctrlPr>
                          </m:limLowPr>
                          <m:e>
                            <m:r>
                              <m:rPr>
                                <m:sty m:val="p"/>
                              </m:rPr>
                              <a:rPr lang="en-US" altLang="zh-TW" b="0" i="0" smtClean="0">
                                <a:solidFill>
                                  <a:srgbClr val="FF0000"/>
                                </a:solidFill>
                                <a:latin typeface="Cambria Math" panose="02040503050406030204" pitchFamily="18" charset="0"/>
                              </a:rPr>
                              <m:t>lim</m:t>
                            </m:r>
                          </m:e>
                          <m:lim>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0</m:t>
                            </m:r>
                          </m:lim>
                        </m:limLow>
                      </m:fName>
                      <m:e>
                        <m:f>
                          <m:fPr>
                            <m:ctrlPr>
                              <a:rPr lang="en-US" altLang="zh-TW" i="1">
                                <a:solidFill>
                                  <a:srgbClr val="FF0000"/>
                                </a:solidFill>
                                <a:latin typeface="Cambria Math" panose="02040503050406030204" pitchFamily="18" charset="0"/>
                              </a:rPr>
                            </m:ctrlPr>
                          </m:fPr>
                          <m:num>
                            <m:r>
                              <m:rPr>
                                <m:sty m:val="p"/>
                              </m:rPr>
                              <a:rPr lang="en-US" altLang="zh-TW">
                                <a:solidFill>
                                  <a:srgbClr val="FF0000"/>
                                </a:solidFill>
                                <a:latin typeface="Cambria Math" panose="02040503050406030204" pitchFamily="18" charset="0"/>
                              </a:rPr>
                              <m:t>L</m:t>
                            </m:r>
                            <m:r>
                              <a:rPr lang="en-US" altLang="zh-TW">
                                <a:solidFill>
                                  <a:srgbClr val="FF0000"/>
                                </a:solidFill>
                                <a:latin typeface="Cambria Math" panose="02040503050406030204" pitchFamily="18" charset="0"/>
                              </a:rPr>
                              <m:t>(</m:t>
                            </m:r>
                            <m:r>
                              <m:rPr>
                                <m:sty m:val="p"/>
                              </m:rPr>
                              <a:rPr lang="en-US" altLang="zh-TW">
                                <a:solidFill>
                                  <a:srgbClr val="FF0000"/>
                                </a:solidFill>
                                <a:latin typeface="Cambria Math" panose="02040503050406030204" pitchFamily="18" charset="0"/>
                              </a:rPr>
                              <m:t>w</m:t>
                            </m:r>
                            <m:r>
                              <a:rPr lang="en-US" altLang="zh-TW">
                                <a:solidFill>
                                  <a:srgbClr val="FF0000"/>
                                </a:solidFill>
                                <a:latin typeface="Cambria Math" panose="02040503050406030204" pitchFamily="18" charset="0"/>
                              </a:rPr>
                              <m:t>+</m:t>
                            </m:r>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a:solidFill>
                                  <a:srgbClr val="FF0000"/>
                                </a:solidFill>
                                <a:latin typeface="Cambria Math" panose="02040503050406030204" pitchFamily="18" charset="0"/>
                              </a:rPr>
                              <m:t>)</m:t>
                            </m:r>
                          </m:num>
                          <m:den>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den>
                        </m:f>
                      </m:e>
                    </m:func>
                  </m:oMath>
                </a14:m>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5334000" y="1427052"/>
                <a:ext cx="3265638" cy="499560"/>
              </a:xfrm>
              <a:prstGeom prst="rect">
                <a:avLst/>
              </a:prstGeom>
              <a:blipFill>
                <a:blip r:embed="rId8"/>
                <a:stretch>
                  <a:fillRect l="-1493" b="-8537"/>
                </a:stretch>
              </a:blipFill>
            </p:spPr>
            <p:txBody>
              <a:bodyPr/>
              <a:lstStyle/>
              <a:p>
                <a:r>
                  <a:rPr lang="zh-CN" altLang="en-US">
                    <a:noFill/>
                  </a:rPr>
                  <a:t> </a:t>
                </a:r>
              </a:p>
            </p:txBody>
          </p:sp>
        </mc:Fallback>
      </mc:AlternateContent>
      <p:sp>
        <p:nvSpPr>
          <p:cNvPr id="23" name="左大括弧 38"/>
          <p:cNvSpPr/>
          <p:nvPr/>
        </p:nvSpPr>
        <p:spPr>
          <a:xfrm rot="5400000">
            <a:off x="5222318" y="5317796"/>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3" name="直線接點 31"/>
          <p:cNvCxnSpPr/>
          <p:nvPr/>
        </p:nvCxnSpPr>
        <p:spPr>
          <a:xfrm>
            <a:off x="6019800" y="5909367"/>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5876499" y="604620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23"/>
          <p:cNvCxnSpPr/>
          <p:nvPr/>
        </p:nvCxnSpPr>
        <p:spPr>
          <a:xfrm>
            <a:off x="4049079" y="4876008"/>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如何计算梯度？</a:t>
            </a:r>
            <a:endParaRPr lang="zh-CN" altLang="en-US" dirty="0"/>
          </a:p>
        </p:txBody>
      </p:sp>
      <p:sp>
        <p:nvSpPr>
          <p:cNvPr id="3" name="内容占位符 2"/>
          <p:cNvSpPr>
            <a:spLocks noGrp="1"/>
          </p:cNvSpPr>
          <p:nvPr>
            <p:ph sz="quarter" idx="1"/>
          </p:nvPr>
        </p:nvSpPr>
        <p:spPr/>
        <p:txBody>
          <a:bodyPr/>
          <a:lstStyle/>
          <a:p>
            <a:r>
              <a:rPr lang="zh-CN" altLang="en-US" dirty="0" smtClean="0"/>
              <a:t>神经网络为一个复杂的复合函数</a:t>
            </a:r>
            <a:endParaRPr lang="en-US" altLang="zh-CN" dirty="0" smtClean="0"/>
          </a:p>
          <a:p>
            <a:pPr lvl="1"/>
            <a:r>
              <a:rPr lang="zh-CN" altLang="en-US" dirty="0" smtClean="0"/>
              <a:t>链式法则</a:t>
            </a:r>
            <a:endParaRPr lang="en-US" altLang="zh-CN" dirty="0" smtClean="0"/>
          </a:p>
          <a:p>
            <a:pPr marL="0" indent="0">
              <a:buNone/>
            </a:pPr>
            <a:endParaRPr lang="en-US" altLang="zh-CN" dirty="0"/>
          </a:p>
          <a:p>
            <a:r>
              <a:rPr lang="zh-CN" altLang="en-US" dirty="0" smtClean="0"/>
              <a:t>反向传播算法</a:t>
            </a:r>
            <a:endParaRPr lang="en-US" altLang="zh-CN" dirty="0" smtClean="0"/>
          </a:p>
          <a:p>
            <a:pPr lvl="1"/>
            <a:r>
              <a:rPr lang="zh-CN" altLang="en-US" dirty="0" smtClean="0"/>
              <a:t>根据前馈网络的特点而设计的高效方法</a:t>
            </a:r>
            <a:endParaRPr lang="en-US" altLang="zh-CN" dirty="0" smtClean="0"/>
          </a:p>
          <a:p>
            <a:pPr lvl="1"/>
            <a:r>
              <a:rPr lang="zh-CN" altLang="en-US" dirty="0" smtClean="0"/>
              <a:t>略，详见</a:t>
            </a:r>
            <a:r>
              <a:rPr lang="en-US" altLang="zh-CN" dirty="0" smtClean="0"/>
              <a:t>4.4</a:t>
            </a:r>
            <a:r>
              <a:rPr lang="zh-CN" altLang="en-US" dirty="0" smtClean="0"/>
              <a:t>节</a:t>
            </a:r>
            <a:endParaRPr lang="en-US" altLang="zh-CN" dirty="0" smtClean="0"/>
          </a:p>
          <a:p>
            <a:pPr lvl="1"/>
            <a:endParaRPr lang="en-US" altLang="zh-CN" dirty="0"/>
          </a:p>
          <a:p>
            <a:r>
              <a:rPr lang="zh-CN" altLang="en-US" dirty="0" smtClean="0"/>
              <a:t>一个更加通用的计算方法</a:t>
            </a:r>
            <a:endParaRPr lang="en-US" altLang="zh-CN" dirty="0" smtClean="0"/>
          </a:p>
          <a:p>
            <a:pPr lvl="1"/>
            <a:r>
              <a:rPr lang="zh-CN" altLang="en-US" dirty="0" smtClean="0"/>
              <a:t>自动</a:t>
            </a:r>
            <a:r>
              <a:rPr lang="zh-CN" altLang="en-US" dirty="0"/>
              <a:t>微分（</a:t>
            </a:r>
            <a:r>
              <a:rPr lang="en-US" altLang="zh-CN" dirty="0"/>
              <a:t>Automatic Differentiation</a:t>
            </a:r>
            <a:r>
              <a:rPr lang="zh-CN" altLang="en-US" dirty="0"/>
              <a:t>，</a:t>
            </a:r>
            <a:r>
              <a:rPr lang="en-US" altLang="zh-CN" dirty="0"/>
              <a:t>AD</a:t>
            </a:r>
            <a:r>
              <a:rPr lang="zh-CN" altLang="en-US" dirty="0"/>
              <a:t>）</a:t>
            </a:r>
          </a:p>
        </p:txBody>
      </p:sp>
    </p:spTree>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a:t>
            </a:r>
            <a:r>
              <a:rPr lang="zh-CN" altLang="en-US" dirty="0" smtClean="0"/>
              <a:t>微分与计算图</a:t>
            </a:r>
            <a:endParaRPr lang="zh-CN" altLang="en-US" dirty="0"/>
          </a:p>
        </p:txBody>
      </p:sp>
      <p:sp>
        <p:nvSpPr>
          <p:cNvPr id="3" name="内容占位符 2"/>
          <p:cNvSpPr>
            <a:spLocks noGrp="1"/>
          </p:cNvSpPr>
          <p:nvPr>
            <p:ph sz="quarter" idx="1"/>
          </p:nvPr>
        </p:nvSpPr>
        <p:spPr/>
        <p:txBody>
          <a:bodyPr/>
          <a:lstStyle/>
          <a:p>
            <a:r>
              <a:rPr lang="zh-CN" altLang="en-US" dirty="0"/>
              <a:t>自动微分也是利用链式法则来自动计算一个复合函数的梯度</a:t>
            </a:r>
            <a:r>
              <a:rPr lang="zh-CN" altLang="en-US" dirty="0" smtClean="0"/>
              <a:t>。</a:t>
            </a:r>
            <a:endParaRPr lang="en-US" altLang="zh-CN" dirty="0" smtClean="0"/>
          </a:p>
          <a:p>
            <a:endParaRPr lang="en-US" altLang="zh-CN" dirty="0"/>
          </a:p>
          <a:p>
            <a:endParaRPr lang="en-US" altLang="zh-CN" dirty="0" smtClean="0"/>
          </a:p>
          <a:p>
            <a:r>
              <a:rPr lang="zh-CN" altLang="en-US" dirty="0" smtClean="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5146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计算图</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31446"/>
            <a:ext cx="6846016" cy="16002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930978"/>
            <a:ext cx="5383138" cy="3351292"/>
          </a:xfrm>
          <a:prstGeom prst="rect">
            <a:avLst/>
          </a:prstGeom>
        </p:spPr>
      </p:pic>
    </p:spTree>
    <p:extLst>
      <p:ext uri="{BB962C8B-B14F-4D97-AF65-F5344CB8AC3E}">
        <p14:creationId xmlns:p14="http://schemas.microsoft.com/office/powerpoint/2010/main" val="2029964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当</a:t>
            </a:r>
            <a:r>
              <a:rPr lang="en-US" altLang="zh-CN" dirty="0"/>
              <a:t>x = 1,w = 0,b = 0</a:t>
            </a:r>
            <a:r>
              <a:rPr lang="zh-CN" altLang="en-US" dirty="0"/>
              <a:t>时，可以</a:t>
            </a:r>
            <a:r>
              <a:rPr lang="zh-CN" altLang="en-US" dirty="0" smtClean="0"/>
              <a:t>得到</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如果函数和参数之间有多条路径，可以将这多条路径上的导数再进行相加</a:t>
            </a:r>
            <a:r>
              <a:rPr lang="zh-CN" altLang="en-US" dirty="0" smtClean="0"/>
              <a:t>，得到</a:t>
            </a:r>
            <a:r>
              <a:rPr lang="zh-CN" altLang="en-US" dirty="0"/>
              <a:t>最终的梯度。</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133600"/>
            <a:ext cx="5383127" cy="1279105"/>
          </a:xfrm>
          <a:prstGeom prst="rect">
            <a:avLst/>
          </a:prstGeom>
        </p:spPr>
      </p:pic>
    </p:spTree>
    <p:extLst>
      <p:ext uri="{BB962C8B-B14F-4D97-AF65-F5344CB8AC3E}">
        <p14:creationId xmlns:p14="http://schemas.microsoft.com/office/powerpoint/2010/main" val="1580473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sz="quarter" idx="1"/>
          </p:nvPr>
        </p:nvSpPr>
        <p:spPr/>
        <p:txBody>
          <a:bodyPr/>
          <a:lstStyle/>
          <a:p>
            <a:r>
              <a:rPr lang="zh-CN" altLang="en-US" sz="2800" dirty="0"/>
              <a:t>静态计算图是在编译时构建计算图，计算图构建好之后在程序运行时不能</a:t>
            </a:r>
            <a:r>
              <a:rPr lang="zh-CN" altLang="en-US" sz="2800" dirty="0" smtClean="0"/>
              <a:t>改变。</a:t>
            </a:r>
            <a:endParaRPr lang="en-US" altLang="zh-CN" sz="2800" dirty="0" smtClean="0"/>
          </a:p>
          <a:p>
            <a:pPr lvl="1"/>
            <a:r>
              <a:rPr lang="en-US" altLang="zh-CN" sz="2000" dirty="0" err="1"/>
              <a:t>Theano</a:t>
            </a:r>
            <a:r>
              <a:rPr lang="zh-CN" altLang="en-US" sz="2000" dirty="0"/>
              <a:t>和</a:t>
            </a:r>
            <a:r>
              <a:rPr lang="en-US" altLang="zh-CN" sz="2000" dirty="0" err="1"/>
              <a:t>Tensorflow</a:t>
            </a:r>
            <a:endParaRPr lang="en-US" altLang="zh-CN" sz="2000" dirty="0" smtClean="0"/>
          </a:p>
          <a:p>
            <a:r>
              <a:rPr lang="zh-CN" altLang="en-US" sz="2800" dirty="0" smtClean="0"/>
              <a:t>动态</a:t>
            </a:r>
            <a:r>
              <a:rPr lang="zh-CN" altLang="en-US" sz="2800" dirty="0"/>
              <a:t>计算图是在程序运行时动态构建。两种构建方式各有优缺点</a:t>
            </a:r>
            <a:r>
              <a:rPr lang="zh-CN" altLang="en-US" sz="2800" dirty="0" smtClean="0"/>
              <a:t>。</a:t>
            </a:r>
            <a:endParaRPr lang="en-US" altLang="zh-CN" sz="2800" dirty="0" smtClean="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smtClean="0"/>
          </a:p>
          <a:p>
            <a:r>
              <a:rPr lang="zh-CN" altLang="en-US" sz="2800" dirty="0" smtClean="0"/>
              <a:t>静态</a:t>
            </a:r>
            <a:r>
              <a:rPr lang="zh-CN" altLang="en-US" sz="2800" dirty="0"/>
              <a:t>计算图在构建时可以进行优化，并行能力强，但灵活性比较差低。动态计算图则不容易优化，当不同输入的网络结构不一致时，难以并行计算，但是灵活性比较高</a:t>
            </a:r>
            <a:r>
              <a:rPr lang="zh-CN" altLang="en-US" sz="2800" dirty="0" smtClean="0"/>
              <a:t>。</a:t>
            </a:r>
            <a:endParaRPr lang="en-US" altLang="zh-CN" sz="2800" dirty="0" smtClean="0"/>
          </a:p>
        </p:txBody>
      </p:sp>
    </p:spTree>
    <p:extLst>
      <p:ext uri="{BB962C8B-B14F-4D97-AF65-F5344CB8AC3E}">
        <p14:creationId xmlns:p14="http://schemas.microsoft.com/office/powerpoint/2010/main" val="3072051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反向传播算法 </a:t>
            </a:r>
            <a:r>
              <a:rPr lang="en-US" altLang="zh-CN" dirty="0" smtClean="0"/>
              <a:t>(</a:t>
            </a:r>
            <a:r>
              <a:rPr lang="zh-CN" altLang="en-US" dirty="0"/>
              <a:t>自动</a:t>
            </a:r>
            <a:r>
              <a:rPr lang="zh-CN" altLang="en-US" dirty="0" smtClean="0"/>
              <a:t>微分的反向模式）</a:t>
            </a:r>
            <a:endParaRPr lang="zh-CN" altLang="en-US" dirty="0"/>
          </a:p>
        </p:txBody>
      </p:sp>
      <p:sp>
        <p:nvSpPr>
          <p:cNvPr id="3" name="内容占位符 2"/>
          <p:cNvSpPr>
            <a:spLocks noGrp="1"/>
          </p:cNvSpPr>
          <p:nvPr>
            <p:ph sz="quarter" idx="1"/>
          </p:nvPr>
        </p:nvSpPr>
        <p:spPr/>
        <p:txBody>
          <a:bodyPr/>
          <a:lstStyle/>
          <a:p>
            <a:r>
              <a:rPr lang="zh-CN" altLang="en-US" sz="3200" dirty="0" smtClean="0"/>
              <a:t>前馈</a:t>
            </a:r>
            <a:r>
              <a:rPr lang="zh-CN" altLang="en-US" sz="3200" dirty="0" smtClean="0"/>
              <a:t>神经网络的训练过程可以分为以下三步</a:t>
            </a:r>
          </a:p>
          <a:p>
            <a:pPr lvl="1"/>
            <a:r>
              <a:rPr lang="zh-CN" altLang="en-US" sz="2800" dirty="0" smtClean="0">
                <a:solidFill>
                  <a:srgbClr val="FF0000"/>
                </a:solidFill>
              </a:rPr>
              <a:t>前向计算</a:t>
            </a:r>
            <a:r>
              <a:rPr lang="zh-CN" altLang="en-US" sz="2800" dirty="0" smtClean="0"/>
              <a:t>每一层的状态和激活值，直到最后一层</a:t>
            </a:r>
          </a:p>
          <a:p>
            <a:pPr lvl="1"/>
            <a:r>
              <a:rPr lang="zh-CN" altLang="en-US" sz="2800" dirty="0" smtClean="0">
                <a:solidFill>
                  <a:srgbClr val="FF0000"/>
                </a:solidFill>
              </a:rPr>
              <a:t>反向计算</a:t>
            </a:r>
            <a:r>
              <a:rPr lang="zh-CN" altLang="en-US" sz="2800" dirty="0" smtClean="0"/>
              <a:t>每一</a:t>
            </a:r>
            <a:r>
              <a:rPr lang="zh-CN" altLang="en-US" sz="2800" dirty="0" smtClean="0"/>
              <a:t>层的参数</a:t>
            </a:r>
            <a:r>
              <a:rPr lang="zh-CN" altLang="en-US" sz="2800" dirty="0" smtClean="0"/>
              <a:t>的</a:t>
            </a:r>
            <a:r>
              <a:rPr lang="zh-CN" altLang="en-US" sz="2800" dirty="0" smtClean="0"/>
              <a:t>偏导数</a:t>
            </a:r>
            <a:endParaRPr lang="en-US" altLang="zh-CN" sz="2800" dirty="0" smtClean="0"/>
          </a:p>
          <a:p>
            <a:pPr lvl="1"/>
            <a:r>
              <a:rPr lang="zh-CN" altLang="en-US" sz="2800" dirty="0" smtClean="0">
                <a:solidFill>
                  <a:srgbClr val="FF0000"/>
                </a:solidFill>
              </a:rPr>
              <a:t>更新参数</a:t>
            </a:r>
            <a:endParaRPr lang="zh-CN" altLang="en-US" sz="2800" dirty="0">
              <a:solidFill>
                <a:srgbClr val="FF0000"/>
              </a:solidFill>
            </a:endParaRPr>
          </a:p>
        </p:txBody>
      </p:sp>
    </p:spTree>
    <p:extLst>
      <p:ext uri="{BB962C8B-B14F-4D97-AF65-F5344CB8AC3E}">
        <p14:creationId xmlns:p14="http://schemas.microsoft.com/office/powerpoint/2010/main" val="3440884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非凸优化</a:t>
            </a:r>
            <a:r>
              <a:rPr lang="zh-CN" altLang="en-US" dirty="0" smtClean="0"/>
              <a:t>问题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05000"/>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endParaRPr lang="zh-CN" altLang="en-US" dirty="0"/>
          </a:p>
        </p:txBody>
      </p:sp>
      <p:sp>
        <p:nvSpPr>
          <p:cNvPr id="3" name="内容占位符 2"/>
          <p:cNvSpPr>
            <a:spLocks noGrp="1"/>
          </p:cNvSpPr>
          <p:nvPr>
            <p:ph sz="quarter" idx="1"/>
          </p:nvPr>
        </p:nvSpPr>
        <p:spPr/>
        <p:txBody>
          <a:bodyPr/>
          <a:lstStyle/>
          <a:p>
            <a:r>
              <a:rPr lang="zh-CN" altLang="en-US" dirty="0"/>
              <a:t>梯度消失</a:t>
            </a:r>
            <a:r>
              <a:rPr lang="zh-CN" altLang="en-US" dirty="0" smtClean="0"/>
              <a:t>问题（</a:t>
            </a:r>
            <a:r>
              <a:rPr lang="en-US" altLang="zh-CN" dirty="0"/>
              <a:t>Vanishing Gradient Problem</a:t>
            </a:r>
            <a:r>
              <a:rPr lang="zh-CN" altLang="en-US" dirty="0" smtClean="0"/>
              <a:t>）</a:t>
            </a:r>
            <a:endParaRPr lang="zh-CN" altLang="en-US" dirty="0"/>
          </a:p>
          <a:p>
            <a:pPr lvl="1"/>
            <a:r>
              <a:rPr lang="zh-CN" altLang="en-US" dirty="0" smtClean="0"/>
              <a:t>在</a:t>
            </a:r>
            <a:r>
              <a:rPr lang="zh-CN" altLang="en-US" dirty="0"/>
              <a:t>神经网络中误差反向传播的迭代公式为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35106" y="2293873"/>
            <a:ext cx="5241971" cy="856861"/>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886200"/>
            <a:ext cx="4463260" cy="1937708"/>
          </a:xfrm>
          <a:prstGeom prst="rect">
            <a:avLst/>
          </a:prstGeom>
        </p:spPr>
      </p:pic>
    </p:spTree>
    <p:extLst>
      <p:ext uri="{BB962C8B-B14F-4D97-AF65-F5344CB8AC3E}">
        <p14:creationId xmlns:p14="http://schemas.microsoft.com/office/powerpoint/2010/main" val="624462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如何实现？</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3000"/>
            <a:ext cx="7391400" cy="5182618"/>
          </a:xfrm>
          <a:prstGeom prst="rect">
            <a:avLst/>
          </a:prstGeom>
        </p:spPr>
      </p:pic>
    </p:spTree>
    <p:extLst>
      <p:ext uri="{BB962C8B-B14F-4D97-AF65-F5344CB8AC3E}">
        <p14:creationId xmlns:p14="http://schemas.microsoft.com/office/powerpoint/2010/main" val="1815791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人工神经元</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905000" y="1828800"/>
            <a:ext cx="4990271" cy="3641725"/>
          </a:xfrm>
        </p:spPr>
      </p:pic>
    </p:spTree>
    <p:extLst>
      <p:ext uri="{BB962C8B-B14F-4D97-AF65-F5344CB8AC3E}">
        <p14:creationId xmlns:p14="http://schemas.microsoft.com/office/powerpoint/2010/main" val="18495162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started: 30 seconds to </a:t>
            </a:r>
            <a:r>
              <a:rPr lang="en-US" altLang="zh-CN" dirty="0" err="1"/>
              <a:t>Keras</a:t>
            </a:r>
            <a:endParaRPr lang="zh-CN" altLang="en-US" dirty="0"/>
          </a:p>
        </p:txBody>
      </p:sp>
      <p:sp>
        <p:nvSpPr>
          <p:cNvPr id="5" name="内容占位符 4"/>
          <p:cNvSpPr>
            <a:spLocks noGrp="1"/>
          </p:cNvSpPr>
          <p:nvPr>
            <p:ph sz="quarter" idx="1"/>
          </p:nvPr>
        </p:nvSpPr>
        <p:spPr/>
        <p:txBody>
          <a:bodyPr/>
          <a:lstStyle/>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keras.models</a:t>
            </a:r>
            <a:r>
              <a:rPr lang="en-US" altLang="zh-CN" sz="1600" dirty="0">
                <a:latin typeface="Arial" panose="020B0604020202020204" pitchFamily="34" charset="0"/>
              </a:rPr>
              <a:t> import Sequential</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keras.layers</a:t>
            </a:r>
            <a:r>
              <a:rPr lang="en-US" altLang="zh-CN" sz="1600" dirty="0">
                <a:latin typeface="Arial" panose="020B0604020202020204" pitchFamily="34" charset="0"/>
              </a:rPr>
              <a:t> import Dense, Activation</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keras.optimizers</a:t>
            </a:r>
            <a:r>
              <a:rPr lang="en-US" altLang="zh-CN" sz="1600" dirty="0">
                <a:latin typeface="Arial" panose="020B0604020202020204" pitchFamily="34" charset="0"/>
              </a:rPr>
              <a:t> import SGD</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model = Sequential()</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=64, </a:t>
            </a:r>
            <a:r>
              <a:rPr lang="en-US" altLang="zh-CN" sz="1600" dirty="0" err="1">
                <a:latin typeface="Arial" panose="020B0604020202020204" pitchFamily="34" charset="0"/>
              </a:rPr>
              <a:t>input_dim</a:t>
            </a:r>
            <a:r>
              <a:rPr lang="en-US" altLang="zh-CN" sz="1600" dirty="0">
                <a:latin typeface="Arial" panose="020B0604020202020204" pitchFamily="34" charset="0"/>
              </a:rPr>
              <a:t>=100))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a:t>
            </a:r>
            <a:r>
              <a:rPr lang="en-US" altLang="zh-CN" sz="1600" dirty="0" err="1">
                <a:latin typeface="Arial" panose="020B0604020202020204" pitchFamily="34" charset="0"/>
              </a:rPr>
              <a:t>relu</a:t>
            </a:r>
            <a:r>
              <a:rPr lang="en-US" altLang="zh-CN" sz="1600" dirty="0">
                <a:latin typeface="Arial" panose="020B0604020202020204" pitchFamily="34" charset="0"/>
              </a:rPr>
              <a:t>"))</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=10))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(Activation("softmax"))</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model.compile</a:t>
            </a:r>
            <a:r>
              <a:rPr lang="en-US" altLang="zh-CN" sz="1600" dirty="0">
                <a:latin typeface="Arial" panose="020B0604020202020204" pitchFamily="34" charset="0"/>
              </a:rPr>
              <a:t>(loss='</a:t>
            </a:r>
            <a:r>
              <a:rPr lang="en-US" altLang="zh-CN" sz="1600" dirty="0" err="1">
                <a:latin typeface="Arial" panose="020B0604020202020204" pitchFamily="34" charset="0"/>
              </a:rPr>
              <a:t>categorical_crossentropy</a:t>
            </a:r>
            <a:r>
              <a:rPr lang="en-US" altLang="zh-CN" sz="1600" dirty="0">
                <a:latin typeface="Arial" panose="020B0604020202020204" pitchFamily="34" charset="0"/>
              </a:rPr>
              <a:t>', </a:t>
            </a:r>
          </a:p>
          <a:p>
            <a:pPr marL="0" indent="0">
              <a:buNone/>
            </a:pPr>
            <a:r>
              <a:rPr lang="en-US" altLang="zh-CN" sz="1600" dirty="0">
                <a:latin typeface="Arial" panose="020B0604020202020204" pitchFamily="34" charset="0"/>
              </a:rPr>
              <a:t>  </a:t>
            </a:r>
            <a:r>
              <a:rPr lang="en-US" altLang="zh-CN" sz="1600" dirty="0" smtClean="0">
                <a:latin typeface="Arial" panose="020B0604020202020204" pitchFamily="34" charset="0"/>
              </a:rPr>
              <a:t> optimizer</a:t>
            </a:r>
            <a:r>
              <a:rPr lang="en-US" altLang="zh-CN" sz="1600" dirty="0">
                <a:latin typeface="Arial" panose="020B0604020202020204" pitchFamily="34" charset="0"/>
              </a:rPr>
              <a:t>='</a:t>
            </a:r>
            <a:r>
              <a:rPr lang="en-US" altLang="zh-CN" sz="1600" dirty="0" err="1">
                <a:latin typeface="Arial" panose="020B0604020202020204" pitchFamily="34" charset="0"/>
              </a:rPr>
              <a:t>sgd</a:t>
            </a:r>
            <a:r>
              <a:rPr lang="en-US" altLang="zh-CN" sz="1600" dirty="0">
                <a:latin typeface="Arial" panose="020B0604020202020204" pitchFamily="34" charset="0"/>
              </a:rPr>
              <a:t>', metrics=['accuracy'])</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model.fit</a:t>
            </a:r>
            <a:r>
              <a:rPr lang="en-US" altLang="zh-CN" sz="1600" dirty="0">
                <a:latin typeface="Arial" panose="020B0604020202020204" pitchFamily="34" charset="0"/>
              </a:rPr>
              <a:t>(</a:t>
            </a:r>
            <a:r>
              <a:rPr lang="en-US" altLang="zh-CN" sz="1600" dirty="0" err="1">
                <a:latin typeface="Arial" panose="020B0604020202020204" pitchFamily="34" charset="0"/>
              </a:rPr>
              <a:t>X_train</a:t>
            </a:r>
            <a:r>
              <a:rPr lang="en-US" altLang="zh-CN" sz="1600" dirty="0">
                <a:latin typeface="Arial" panose="020B0604020202020204" pitchFamily="34" charset="0"/>
              </a:rPr>
              <a:t>, </a:t>
            </a:r>
            <a:r>
              <a:rPr lang="en-US" altLang="zh-CN" sz="1600" dirty="0" err="1">
                <a:latin typeface="Arial" panose="020B0604020202020204" pitchFamily="34" charset="0"/>
              </a:rPr>
              <a:t>Y_train</a:t>
            </a:r>
            <a:r>
              <a:rPr lang="en-US" altLang="zh-CN" sz="1600" dirty="0">
                <a:latin typeface="Arial" panose="020B0604020202020204" pitchFamily="34" charset="0"/>
              </a:rPr>
              <a:t>, </a:t>
            </a:r>
            <a:r>
              <a:rPr lang="en-US" altLang="zh-CN" sz="1600" dirty="0" err="1">
                <a:latin typeface="Arial" panose="020B0604020202020204" pitchFamily="34" charset="0"/>
              </a:rPr>
              <a:t>nb_epoch</a:t>
            </a:r>
            <a:r>
              <a:rPr lang="en-US" altLang="zh-CN" sz="1600" dirty="0">
                <a:latin typeface="Arial" panose="020B0604020202020204" pitchFamily="34" charset="0"/>
              </a:rPr>
              <a:t>=5, </a:t>
            </a:r>
            <a:r>
              <a:rPr lang="en-US" altLang="zh-CN" sz="1600" dirty="0" err="1">
                <a:latin typeface="Arial" panose="020B0604020202020204" pitchFamily="34" charset="0"/>
              </a:rPr>
              <a:t>batch_size</a:t>
            </a:r>
            <a:r>
              <a:rPr lang="en-US" altLang="zh-CN" sz="1600" dirty="0">
                <a:latin typeface="Arial" panose="020B0604020202020204" pitchFamily="34" charset="0"/>
              </a:rPr>
              <a:t>=32)</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loss = </a:t>
            </a:r>
            <a:r>
              <a:rPr lang="en-US" altLang="zh-CN" sz="1600" dirty="0" err="1">
                <a:latin typeface="Arial" panose="020B0604020202020204" pitchFamily="34" charset="0"/>
              </a:rPr>
              <a:t>model.evaluate</a:t>
            </a:r>
            <a:r>
              <a:rPr lang="en-US" altLang="zh-CN" sz="1600" dirty="0">
                <a:latin typeface="Arial" panose="020B0604020202020204" pitchFamily="34" charset="0"/>
              </a:rPr>
              <a:t>(</a:t>
            </a:r>
            <a:r>
              <a:rPr lang="en-US" altLang="zh-CN" sz="1600" dirty="0" err="1">
                <a:latin typeface="Arial" panose="020B0604020202020204" pitchFamily="34" charset="0"/>
              </a:rPr>
              <a:t>X_test</a:t>
            </a:r>
            <a:r>
              <a:rPr lang="en-US" altLang="zh-CN" sz="1600" dirty="0">
                <a:latin typeface="Arial" panose="020B0604020202020204" pitchFamily="34" charset="0"/>
              </a:rPr>
              <a:t>, </a:t>
            </a:r>
            <a:r>
              <a:rPr lang="en-US" altLang="zh-CN" sz="1600" dirty="0" err="1">
                <a:latin typeface="Arial" panose="020B0604020202020204" pitchFamily="34" charset="0"/>
              </a:rPr>
              <a:t>Y_test</a:t>
            </a:r>
            <a:r>
              <a:rPr lang="en-US" altLang="zh-CN" sz="1600" dirty="0">
                <a:latin typeface="Arial" panose="020B0604020202020204" pitchFamily="34" charset="0"/>
              </a:rPr>
              <a:t>, </a:t>
            </a:r>
            <a:r>
              <a:rPr lang="en-US" altLang="zh-CN" sz="1600" dirty="0" err="1">
                <a:latin typeface="Arial" panose="020B0604020202020204" pitchFamily="34" charset="0"/>
              </a:rPr>
              <a:t>batch_size</a:t>
            </a:r>
            <a:r>
              <a:rPr lang="en-US" altLang="zh-CN" sz="1600" dirty="0">
                <a:latin typeface="Arial" panose="020B0604020202020204" pitchFamily="34" charset="0"/>
              </a:rPr>
              <a:t>=32</a:t>
            </a:r>
            <a:r>
              <a:rPr lang="en-US" altLang="zh-CN" sz="1600" dirty="0" smtClean="0">
                <a:latin typeface="Arial" panose="020B0604020202020204" pitchFamily="34" charset="0"/>
              </a:rPr>
              <a:t>)</a:t>
            </a:r>
            <a:endParaRPr lang="zh-CN" altLang="en-US" sz="1600" dirty="0">
              <a:latin typeface="Arial" panose="020B0604020202020204" pitchFamily="34" charset="0"/>
            </a:endParaRPr>
          </a:p>
        </p:txBody>
      </p:sp>
    </p:spTree>
    <p:extLst>
      <p:ext uri="{BB962C8B-B14F-4D97-AF65-F5344CB8AC3E}">
        <p14:creationId xmlns:p14="http://schemas.microsoft.com/office/powerpoint/2010/main" val="1720459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t>常用的深度学习框架</a:t>
            </a:r>
            <a:endParaRPr lang="zh-TW" altLang="en-US" dirty="0"/>
          </a:p>
        </p:txBody>
      </p:sp>
      <p:pic>
        <p:nvPicPr>
          <p:cNvPr id="5"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325210"/>
            <a:ext cx="1618734" cy="13192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deeplearning.net/software/theano/_static/theano_logo_allblue_200x4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087457"/>
            <a:ext cx="2086343" cy="4798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keras.io/img/keras-logo-smal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1200" y="2221392"/>
            <a:ext cx="1072696" cy="1072696"/>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6934200" y="2579968"/>
            <a:ext cx="1114192" cy="378097"/>
          </a:xfrm>
          <a:prstGeom prst="rect">
            <a:avLst/>
          </a:prstGeom>
          <a:noFill/>
        </p:spPr>
        <p:txBody>
          <a:bodyPr wrap="square" rtlCol="0">
            <a:spAutoFit/>
          </a:bodyPr>
          <a:lstStyle/>
          <a:p>
            <a:pPr algn="ctr"/>
            <a:r>
              <a:rPr lang="en-US" altLang="zh-TW" sz="2400" dirty="0" err="1"/>
              <a:t>keras</a:t>
            </a:r>
            <a:endParaRPr lang="zh-TW" altLang="en-US" sz="2400" dirty="0"/>
          </a:p>
        </p:txBody>
      </p:sp>
      <p:sp>
        <p:nvSpPr>
          <p:cNvPr id="20" name="右大括弧 19"/>
          <p:cNvSpPr/>
          <p:nvPr/>
        </p:nvSpPr>
        <p:spPr>
          <a:xfrm>
            <a:off x="4101867" y="1646499"/>
            <a:ext cx="588208" cy="1941833"/>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p:cNvSpPr txBox="1"/>
          <p:nvPr/>
        </p:nvSpPr>
        <p:spPr>
          <a:xfrm>
            <a:off x="2607575" y="2438498"/>
            <a:ext cx="946695" cy="461665"/>
          </a:xfrm>
          <a:prstGeom prst="rect">
            <a:avLst/>
          </a:prstGeom>
          <a:noFill/>
        </p:spPr>
        <p:txBody>
          <a:bodyPr wrap="square" rtlCol="0">
            <a:spAutoFit/>
          </a:bodyPr>
          <a:lstStyle/>
          <a:p>
            <a:pPr algn="ctr"/>
            <a:r>
              <a:rPr lang="en-US" altLang="zh-TW" sz="2400" dirty="0"/>
              <a:t>or</a:t>
            </a:r>
            <a:endParaRPr lang="zh-TW" altLang="en-US" sz="2400" dirty="0"/>
          </a:p>
        </p:txBody>
      </p:sp>
      <p:pic>
        <p:nvPicPr>
          <p:cNvPr id="3" name="图片 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371" y="4724400"/>
            <a:ext cx="2438400" cy="626629"/>
          </a:xfrm>
          <a:prstGeom prst="rect">
            <a:avLst/>
          </a:prstGeom>
        </p:spPr>
      </p:pic>
      <p:cxnSp>
        <p:nvCxnSpPr>
          <p:cNvPr id="7" name="直接连接符 6"/>
          <p:cNvCxnSpPr/>
          <p:nvPr/>
        </p:nvCxnSpPr>
        <p:spPr>
          <a:xfrm>
            <a:off x="838200" y="2769016"/>
            <a:ext cx="2162542" cy="117096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4" name="直接连接符 23"/>
          <p:cNvCxnSpPr/>
          <p:nvPr/>
        </p:nvCxnSpPr>
        <p:spPr>
          <a:xfrm flipH="1">
            <a:off x="990600" y="2578905"/>
            <a:ext cx="1828800" cy="1478341"/>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6" name="矩形 25"/>
          <p:cNvSpPr/>
          <p:nvPr/>
        </p:nvSpPr>
        <p:spPr>
          <a:xfrm>
            <a:off x="4384337" y="4572000"/>
            <a:ext cx="4073863" cy="1200329"/>
          </a:xfrm>
          <a:prstGeom prst="rect">
            <a:avLst/>
          </a:prstGeom>
        </p:spPr>
        <p:txBody>
          <a:bodyPr wrap="square">
            <a:spAutoFit/>
          </a:bodyPr>
          <a:lstStyle/>
          <a:p>
            <a:pPr marL="342900" indent="-342900">
              <a:buFont typeface="+mj-lt"/>
              <a:buAutoNum type="arabicPeriod"/>
            </a:pPr>
            <a:r>
              <a:rPr lang="zh-CN" altLang="en-US" sz="2400" dirty="0">
                <a:latin typeface="+mn-ea"/>
              </a:rPr>
              <a:t>简易和快速的原型</a:t>
            </a:r>
            <a:r>
              <a:rPr lang="zh-CN" altLang="en-US" sz="2400" dirty="0" smtClean="0">
                <a:latin typeface="+mn-ea"/>
              </a:rPr>
              <a:t>设计</a:t>
            </a:r>
            <a:endParaRPr lang="en-US" altLang="zh-CN" sz="2400" dirty="0" smtClean="0">
              <a:latin typeface="+mn-ea"/>
            </a:endParaRPr>
          </a:p>
          <a:p>
            <a:pPr marL="342900" indent="-342900">
              <a:buFont typeface="+mj-lt"/>
              <a:buAutoNum type="arabicPeriod"/>
            </a:pPr>
            <a:r>
              <a:rPr lang="zh-CN" altLang="en-US" sz="2400" dirty="0" smtClean="0">
                <a:latin typeface="+mn-ea"/>
              </a:rPr>
              <a:t>自动梯度计算</a:t>
            </a:r>
            <a:endParaRPr lang="en-US" altLang="zh-CN" sz="2400" dirty="0" smtClean="0">
              <a:latin typeface="+mn-ea"/>
            </a:endParaRPr>
          </a:p>
          <a:p>
            <a:pPr marL="342900" indent="-342900">
              <a:buFont typeface="+mj-lt"/>
              <a:buAutoNum type="arabicPeriod"/>
            </a:pPr>
            <a:r>
              <a:rPr lang="zh-CN" altLang="en-US" sz="2400" dirty="0" smtClean="0">
                <a:latin typeface="+mn-ea"/>
              </a:rPr>
              <a:t>无缝</a:t>
            </a:r>
            <a:r>
              <a:rPr lang="en-US" altLang="zh-CN" sz="2400" dirty="0">
                <a:latin typeface="+mn-ea"/>
              </a:rPr>
              <a:t>CPU</a:t>
            </a:r>
            <a:r>
              <a:rPr lang="zh-CN" altLang="en-US" sz="2400" dirty="0">
                <a:latin typeface="+mn-ea"/>
              </a:rPr>
              <a:t>和</a:t>
            </a:r>
            <a:r>
              <a:rPr lang="en-US" altLang="zh-CN" sz="2400" dirty="0">
                <a:latin typeface="+mn-ea"/>
              </a:rPr>
              <a:t>GPU</a:t>
            </a:r>
            <a:r>
              <a:rPr lang="zh-CN" altLang="en-US" sz="2400" dirty="0">
                <a:latin typeface="+mn-ea"/>
              </a:rPr>
              <a:t>切换</a:t>
            </a:r>
          </a:p>
        </p:txBody>
      </p:sp>
    </p:spTree>
    <p:extLst>
      <p:ext uri="{BB962C8B-B14F-4D97-AF65-F5344CB8AC3E}">
        <p14:creationId xmlns:p14="http://schemas.microsoft.com/office/powerpoint/2010/main" val="218901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nvPr>
        </p:nvGraphicFramePr>
        <p:xfrm>
          <a:off x="901148" y="545557"/>
          <a:ext cx="6511705" cy="3504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smtClean="0"/>
              <a:t>深度学习的三个步骤</a:t>
            </a:r>
            <a:endParaRPr lang="zh-TW" altLang="en-US" dirty="0"/>
          </a:p>
        </p:txBody>
      </p:sp>
      <p:sp>
        <p:nvSpPr>
          <p:cNvPr id="6" name="矩形 5"/>
          <p:cNvSpPr/>
          <p:nvPr/>
        </p:nvSpPr>
        <p:spPr>
          <a:xfrm>
            <a:off x="152400" y="3276600"/>
            <a:ext cx="4621778"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48" y="3832950"/>
            <a:ext cx="6868678" cy="24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35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209800"/>
            <a:ext cx="6145055" cy="3224570"/>
          </a:xfrm>
          <a:prstGeom prst="rect">
            <a:avLst/>
          </a:prstGeom>
        </p:spPr>
      </p:pic>
    </p:spTree>
    <p:extLst>
      <p:ext uri="{BB962C8B-B14F-4D97-AF65-F5344CB8AC3E}">
        <p14:creationId xmlns:p14="http://schemas.microsoft.com/office/powerpoint/2010/main" val="2006533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a:t>
            </a:r>
            <a:r>
              <a:rPr lang="zh-CN" altLang="en-US" dirty="0" smtClean="0"/>
              <a:t>考虑</a:t>
            </a:r>
            <a:r>
              <a:rPr lang="zh-CN" altLang="en-US" dirty="0"/>
              <a:t>三方面</a:t>
            </a:r>
            <a:r>
              <a:rPr lang="zh-CN" altLang="en-US" dirty="0" smtClean="0"/>
              <a:t>：</a:t>
            </a:r>
            <a:endParaRPr lang="en-US" altLang="zh-CN" dirty="0" smtClean="0"/>
          </a:p>
          <a:p>
            <a:endParaRPr lang="zh-CN" altLang="en-US" dirty="0"/>
          </a:p>
          <a:p>
            <a:r>
              <a:rPr lang="zh-CN" altLang="en-US" dirty="0" smtClean="0"/>
              <a:t>神经元</a:t>
            </a:r>
            <a:r>
              <a:rPr lang="zh-CN" altLang="en-US" dirty="0"/>
              <a:t>的激活</a:t>
            </a:r>
            <a:r>
              <a:rPr lang="zh-CN" altLang="en-US" dirty="0" smtClean="0"/>
              <a:t>规则</a:t>
            </a:r>
            <a:endParaRPr lang="en-US" altLang="zh-CN" dirty="0" smtClean="0"/>
          </a:p>
          <a:p>
            <a:pPr lvl="1"/>
            <a:r>
              <a:rPr lang="zh-CN" altLang="en-US" dirty="0" smtClean="0"/>
              <a:t>主要</a:t>
            </a:r>
            <a:r>
              <a:rPr lang="zh-CN" altLang="en-US" dirty="0"/>
              <a:t>是指神经元输入到输出之间的映射关系，一般</a:t>
            </a:r>
            <a:r>
              <a:rPr lang="zh-CN" altLang="en-US" dirty="0" smtClean="0"/>
              <a:t>为非线性</a:t>
            </a:r>
            <a:r>
              <a:rPr lang="zh-CN" altLang="en-US" dirty="0"/>
              <a:t>函数。</a:t>
            </a:r>
          </a:p>
          <a:p>
            <a:r>
              <a:rPr lang="zh-CN" altLang="en-US" dirty="0" smtClean="0"/>
              <a:t>网络</a:t>
            </a:r>
            <a:r>
              <a:rPr lang="zh-CN" altLang="en-US" dirty="0"/>
              <a:t>的</a:t>
            </a:r>
            <a:r>
              <a:rPr lang="zh-CN" altLang="en-US" dirty="0" smtClean="0"/>
              <a:t>拓扑结构</a:t>
            </a:r>
            <a:endParaRPr lang="en-US" altLang="zh-CN" dirty="0" smtClean="0"/>
          </a:p>
          <a:p>
            <a:pPr lvl="1"/>
            <a:r>
              <a:rPr lang="zh-CN" altLang="en-US" dirty="0" smtClean="0"/>
              <a:t>不同</a:t>
            </a:r>
            <a:r>
              <a:rPr lang="zh-CN" altLang="en-US" dirty="0"/>
              <a:t>神经元之间的连接关系</a:t>
            </a:r>
            <a:r>
              <a:rPr lang="zh-CN" altLang="en-US" dirty="0" smtClean="0"/>
              <a:t>。</a:t>
            </a:r>
            <a:endParaRPr lang="zh-CN" altLang="en-US" dirty="0"/>
          </a:p>
          <a:p>
            <a:r>
              <a:rPr lang="zh-CN" altLang="en-US" dirty="0" smtClean="0"/>
              <a:t>学习算法</a:t>
            </a:r>
            <a:endParaRPr lang="en-US" altLang="zh-CN" dirty="0" smtClean="0"/>
          </a:p>
          <a:p>
            <a:pPr lvl="1"/>
            <a:r>
              <a:rPr lang="zh-CN" altLang="en-US" dirty="0" smtClean="0"/>
              <a:t>通过</a:t>
            </a:r>
            <a:r>
              <a:rPr lang="zh-CN" altLang="en-US" dirty="0"/>
              <a:t>训练数据来学习神经网络的参数。</a:t>
            </a:r>
          </a:p>
        </p:txBody>
      </p:sp>
    </p:spTree>
    <p:extLst>
      <p:ext uri="{BB962C8B-B14F-4D97-AF65-F5344CB8AC3E}">
        <p14:creationId xmlns:p14="http://schemas.microsoft.com/office/powerpoint/2010/main" val="1496855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smtClean="0"/>
              <a:t>人工神经网络由神经元模型构成，这种由许多神经元组成的信息处理网络具有并行分布结构。</a:t>
            </a:r>
            <a:endParaRPr lang="zh-CN" altLang="en-US" dirty="0"/>
          </a:p>
        </p:txBody>
      </p:sp>
      <p:pic>
        <p:nvPicPr>
          <p:cNvPr id="4" name="图片 3"/>
          <p:cNvPicPr>
            <a:picLocks noChangeAspect="1"/>
          </p:cNvPicPr>
          <p:nvPr/>
        </p:nvPicPr>
        <p:blipFill>
          <a:blip r:embed="rId2"/>
          <a:stretch>
            <a:fillRect/>
          </a:stretch>
        </p:blipFill>
        <p:spPr>
          <a:xfrm>
            <a:off x="228599" y="3124200"/>
            <a:ext cx="8764373" cy="2590800"/>
          </a:xfrm>
          <a:prstGeom prst="rect">
            <a:avLst/>
          </a:prstGeom>
        </p:spPr>
      </p:pic>
    </p:spTree>
    <p:extLst>
      <p:ext uri="{BB962C8B-B14F-4D97-AF65-F5344CB8AC3E}">
        <p14:creationId xmlns:p14="http://schemas.microsoft.com/office/powerpoint/2010/main" val="1032805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深度学习与神经网络</a:t>
            </a:r>
            <a:endParaRPr lang="zh-CN" altLang="en-US" dirty="0"/>
          </a:p>
        </p:txBody>
      </p:sp>
      <p:sp>
        <p:nvSpPr>
          <p:cNvPr id="3" name="内容占位符 2"/>
          <p:cNvSpPr>
            <a:spLocks noGrp="1"/>
          </p:cNvSpPr>
          <p:nvPr>
            <p:ph sz="quarter" idx="1"/>
          </p:nvPr>
        </p:nvSpPr>
        <p:spPr/>
        <p:txBody>
          <a:bodyPr/>
          <a:lstStyle/>
          <a:p>
            <a:r>
              <a:rPr lang="zh-CN" altLang="en-US" dirty="0" smtClean="0"/>
              <a:t>如果解决贡献度分配问题？</a:t>
            </a:r>
            <a:endParaRPr lang="en-US" altLang="zh-CN" dirty="0"/>
          </a:p>
          <a:p>
            <a:r>
              <a:rPr lang="zh-CN" altLang="en-US" dirty="0" smtClean="0"/>
              <a:t>神经网络！</a:t>
            </a:r>
            <a:endParaRPr lang="en-US" altLang="zh-CN" dirty="0" smtClean="0"/>
          </a:p>
          <a:p>
            <a:endParaRPr lang="en-US" altLang="zh-CN" dirty="0"/>
          </a:p>
          <a:p>
            <a:r>
              <a:rPr lang="zh-CN" altLang="en-US" dirty="0" smtClean="0"/>
              <a:t>深度学习天然不是神经网络，但神经网络天然是深度学习！</a:t>
            </a:r>
            <a:endParaRPr lang="zh-CN" altLang="en-US" dirty="0"/>
          </a:p>
        </p:txBody>
      </p:sp>
    </p:spTree>
    <p:extLst>
      <p:ext uri="{BB962C8B-B14F-4D97-AF65-F5344CB8AC3E}">
        <p14:creationId xmlns:p14="http://schemas.microsoft.com/office/powerpoint/2010/main" val="3588824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深层神经网络</a:t>
            </a:r>
            <a:endParaRPr lang="zh-CN" altLang="en-US" dirty="0"/>
          </a:p>
        </p:txBody>
      </p:sp>
      <p:sp>
        <p:nvSpPr>
          <p:cNvPr id="3" name="内容占位符 2"/>
          <p:cNvSpPr>
            <a:spLocks noGrp="1"/>
          </p:cNvSpPr>
          <p:nvPr>
            <p:ph sz="quarter" idx="1"/>
          </p:nvPr>
        </p:nvSpPr>
        <p:spPr/>
        <p:txBody>
          <a:bodyPr/>
          <a:lstStyle/>
          <a:p>
            <a:r>
              <a:rPr lang="zh-CN" altLang="en-US" smtClean="0"/>
              <a:t>难点</a:t>
            </a:r>
            <a:endParaRPr lang="en-US" altLang="zh-CN" smtClean="0"/>
          </a:p>
          <a:p>
            <a:pPr lvl="1"/>
            <a:r>
              <a:rPr lang="zh-CN" altLang="en-US" smtClean="0"/>
              <a:t>参数过多，影响训练</a:t>
            </a:r>
          </a:p>
          <a:p>
            <a:pPr lvl="1"/>
            <a:r>
              <a:rPr lang="zh-CN" altLang="en-US" smtClean="0"/>
              <a:t>非凸优化问题：即存在局部最优而非全局最优解，影响迭代</a:t>
            </a:r>
          </a:p>
          <a:p>
            <a:pPr lvl="1"/>
            <a:r>
              <a:rPr lang="zh-CN" altLang="en-US" smtClean="0"/>
              <a:t>下层参数比较难调</a:t>
            </a:r>
          </a:p>
          <a:p>
            <a:pPr lvl="1"/>
            <a:r>
              <a:rPr lang="zh-CN" altLang="en-US" smtClean="0"/>
              <a:t>参数解释起来比较困难</a:t>
            </a:r>
          </a:p>
          <a:p>
            <a:r>
              <a:rPr lang="zh-CN" altLang="en-US" smtClean="0"/>
              <a:t>需求</a:t>
            </a:r>
          </a:p>
          <a:p>
            <a:pPr lvl="1"/>
            <a:r>
              <a:rPr lang="zh-CN" altLang="en-US" smtClean="0"/>
              <a:t>计算资源要大</a:t>
            </a:r>
          </a:p>
          <a:p>
            <a:pPr lvl="1"/>
            <a:r>
              <a:rPr lang="zh-CN" altLang="en-US" smtClean="0"/>
              <a:t>数据要多</a:t>
            </a:r>
          </a:p>
          <a:p>
            <a:pPr lvl="1"/>
            <a:r>
              <a:rPr lang="zh-CN" altLang="en-US" smtClean="0"/>
              <a:t>算法效率要好：即收敛快</a:t>
            </a:r>
            <a:endParaRPr lang="zh-CN" altLang="en-US" dirty="0"/>
          </a:p>
        </p:txBody>
      </p:sp>
    </p:spTree>
    <p:extLst>
      <p:ext uri="{BB962C8B-B14F-4D97-AF65-F5344CB8AC3E}">
        <p14:creationId xmlns:p14="http://schemas.microsoft.com/office/powerpoint/2010/main" val="947090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前馈神经网络</a:t>
            </a:r>
            <a:endParaRPr lang="zh-CN" altLang="en-US" dirty="0"/>
          </a:p>
        </p:txBody>
      </p:sp>
    </p:spTree>
    <p:extLst>
      <p:ext uri="{BB962C8B-B14F-4D97-AF65-F5344CB8AC3E}">
        <p14:creationId xmlns:p14="http://schemas.microsoft.com/office/powerpoint/2010/main" val="18376917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17652</TotalTime>
  <Words>1012</Words>
  <Application>Microsoft Office PowerPoint</Application>
  <PresentationFormat>全屏显示(4:3)</PresentationFormat>
  <Paragraphs>185</Paragraphs>
  <Slides>33</Slides>
  <Notes>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7" baseType="lpstr">
      <vt:lpstr>新細明體</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前馈神经网络</vt:lpstr>
      <vt:lpstr>生物神经元</vt:lpstr>
      <vt:lpstr>人工神经元</vt:lpstr>
      <vt:lpstr>常见激活函数</vt:lpstr>
      <vt:lpstr>人工神经网络</vt:lpstr>
      <vt:lpstr>人工神经网络</vt:lpstr>
      <vt:lpstr>深度学习与神经网络</vt:lpstr>
      <vt:lpstr>深层神经网络</vt:lpstr>
      <vt:lpstr>前馈神经网络</vt:lpstr>
      <vt:lpstr>激活函数</vt:lpstr>
      <vt:lpstr>激活函数</vt:lpstr>
      <vt:lpstr>常见激活函数及其导数</vt:lpstr>
      <vt:lpstr>网络结构</vt:lpstr>
      <vt:lpstr>前馈网络</vt:lpstr>
      <vt:lpstr>前馈网络</vt:lpstr>
      <vt:lpstr>前馈计算</vt:lpstr>
      <vt:lpstr>通用近似定理</vt:lpstr>
      <vt:lpstr>应用到机器学习</vt:lpstr>
      <vt:lpstr>深层神经网络</vt:lpstr>
      <vt:lpstr>梯度下降</vt:lpstr>
      <vt:lpstr>如何计算梯度？</vt:lpstr>
      <vt:lpstr>自动微分与计算图</vt:lpstr>
      <vt:lpstr>计算图</vt:lpstr>
      <vt:lpstr>PowerPoint 演示文稿</vt:lpstr>
      <vt:lpstr>静态计算图和动态计算图</vt:lpstr>
      <vt:lpstr>反向传播算法 (自动微分的反向模式）</vt:lpstr>
      <vt:lpstr>优化问题</vt:lpstr>
      <vt:lpstr>优化问题</vt:lpstr>
      <vt:lpstr>如何实现？</vt:lpstr>
      <vt:lpstr>Getting started: 30 seconds to Keras</vt:lpstr>
      <vt:lpstr>常用的深度学习框架</vt:lpstr>
      <vt:lpstr>深度学习的三个步骤</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1770</cp:revision>
  <dcterms:created xsi:type="dcterms:W3CDTF">2009-03-19T21:17:53Z</dcterms:created>
  <dcterms:modified xsi:type="dcterms:W3CDTF">2018-10-14T14:33:08Z</dcterms:modified>
</cp:coreProperties>
</file>