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1055" r:id="rId3"/>
    <p:sldId id="1073" r:id="rId4"/>
    <p:sldId id="1074" r:id="rId5"/>
    <p:sldId id="1075" r:id="rId6"/>
    <p:sldId id="1076" r:id="rId7"/>
    <p:sldId id="921" r:id="rId8"/>
    <p:sldId id="920" r:id="rId9"/>
    <p:sldId id="922" r:id="rId10"/>
    <p:sldId id="1077" r:id="rId11"/>
    <p:sldId id="44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1055"/>
            <p14:sldId id="1073"/>
            <p14:sldId id="1074"/>
            <p14:sldId id="1075"/>
            <p14:sldId id="1076"/>
            <p14:sldId id="921"/>
            <p14:sldId id="920"/>
            <p14:sldId id="922"/>
            <p14:sldId id="1077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99" d="100"/>
          <a:sy n="99" d="100"/>
        </p:scale>
        <p:origin x="2222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426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12/1/2018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在玻尔兹曼机中，每个变量</a:t>
            </a:r>
            <a:r>
              <a:rPr lang="en-US" altLang="zh-CN" dirty="0"/>
              <a:t>X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可以解释为是否接受一个基本假设</a:t>
            </a:r>
            <a:r>
              <a:rPr lang="en-US" altLang="zh-CN" dirty="0"/>
              <a:t>[Ackley</a:t>
            </a:r>
          </a:p>
          <a:p>
            <a:r>
              <a:rPr lang="en-US" altLang="zh-CN" dirty="0"/>
              <a:t>et al., 1985]</a:t>
            </a:r>
            <a:r>
              <a:rPr lang="zh-CN" altLang="en-US" dirty="0"/>
              <a:t>，其取值为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分别表示系统接受或拒绝该假设。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38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为了有效地训练深度信念网络，我们将每一层的</a:t>
            </a:r>
            <a:r>
              <a:rPr lang="en-US" altLang="zh-CN" dirty="0"/>
              <a:t>sigmoid</a:t>
            </a:r>
            <a:r>
              <a:rPr lang="zh-CN" altLang="en-US" dirty="0"/>
              <a:t>信念网络转换为受限玻尔兹曼机。</a:t>
            </a:r>
          </a:p>
          <a:p>
            <a:r>
              <a:rPr lang="zh-CN" altLang="en-US" dirty="0"/>
              <a:t>这样，深度信念网络可以看作是由多个受限玻尔兹曼机从下到上进行堆叠，每一层受限玻尔兹曼机的隐层作为上一层受限玻尔兹曼机的可见层。</a:t>
            </a:r>
          </a:p>
          <a:p>
            <a:r>
              <a:rPr lang="zh-CN" altLang="en-US" dirty="0"/>
              <a:t>进一步地，深度信念网络可以采用逐层训练的方式来快速训练，即从最底层开始，每次只训练一层，直到最后一层。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深度信念网络</a:t>
            </a:r>
            <a:endParaRPr lang="en-US" alt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神经网络与深度学习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https://nndl.github.io/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训练深度信念网络</a:t>
            </a:r>
            <a:r>
              <a:rPr lang="en-US" altLang="zh-CN" dirty="0"/>
              <a:t>-</a:t>
            </a:r>
            <a:r>
              <a:rPr lang="zh-CN" altLang="en-US" dirty="0"/>
              <a:t>精调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contrastive wake-sleep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Wake</a:t>
            </a:r>
            <a:r>
              <a:rPr lang="zh-CN" altLang="en-US" dirty="0"/>
              <a:t>阶段：认知过程，通过外界输入（可见变量）和向上认知权重，计算每一层隐变量的后验概率并采样。然后，修改下行的生成权重使得下一层的变量的后验概率最大 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“如果现实跟我想象的不一样，改变我的权重使得我想象的东西就是这样的”；</a:t>
            </a:r>
          </a:p>
          <a:p>
            <a:pPr lvl="1"/>
            <a:r>
              <a:rPr lang="en-US" altLang="zh-CN" dirty="0"/>
              <a:t>Sleep</a:t>
            </a:r>
            <a:r>
              <a:rPr lang="zh-CN" altLang="en-US" dirty="0"/>
              <a:t>阶段：生成过程，通过顶层的采样和向下的生成权重，逐层计算每一层的后验概率并采样。然后，修改向上的认知权重使得上一层变量的后验概率最大。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“如果梦中的景象不是我脑中的相应概念，改变我的认知权重使得这种景象在我看来就是这个概念”；</a:t>
            </a:r>
          </a:p>
          <a:p>
            <a:pPr lvl="1"/>
            <a:r>
              <a:rPr lang="zh-CN" altLang="en-US" dirty="0"/>
              <a:t>交替进行</a:t>
            </a:r>
            <a:r>
              <a:rPr lang="en-US" altLang="zh-CN" dirty="0"/>
              <a:t>Wake</a:t>
            </a:r>
            <a:r>
              <a:rPr lang="zh-CN" altLang="en-US" dirty="0"/>
              <a:t>和</a:t>
            </a:r>
            <a:r>
              <a:rPr lang="en-US" altLang="zh-CN" dirty="0"/>
              <a:t>Sleep</a:t>
            </a:r>
            <a:r>
              <a:rPr lang="zh-CN" altLang="en-US" dirty="0"/>
              <a:t>过程，直到收敛。</a:t>
            </a:r>
          </a:p>
        </p:txBody>
      </p:sp>
    </p:spTree>
    <p:extLst>
      <p:ext uri="{BB962C8B-B14F-4D97-AF65-F5344CB8AC3E}">
        <p14:creationId xmlns:p14="http://schemas.microsoft.com/office/powerpoint/2010/main" val="332100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受限玻尔兹曼机</a:t>
            </a:r>
          </a:p>
        </p:txBody>
      </p:sp>
    </p:spTree>
    <p:extLst>
      <p:ext uri="{BB962C8B-B14F-4D97-AF65-F5344CB8AC3E}">
        <p14:creationId xmlns:p14="http://schemas.microsoft.com/office/powerpoint/2010/main" val="34772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玻尔兹曼机（</a:t>
            </a:r>
            <a:r>
              <a:rPr lang="en-US" altLang="zh-CN" dirty="0"/>
              <a:t>Boltzmann machine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玻尔兹曼机</a:t>
            </a:r>
            <a:r>
              <a:rPr lang="zh-CN" altLang="en-US" sz="2800" dirty="0"/>
              <a:t>是一个特殊的概率无向图模型。</a:t>
            </a:r>
            <a:endParaRPr lang="en-US" altLang="zh-CN" sz="2800" dirty="0"/>
          </a:p>
          <a:p>
            <a:pPr lvl="1"/>
            <a:r>
              <a:rPr lang="zh-CN" altLang="en-US" sz="2400" dirty="0"/>
              <a:t>每个随机变量是二值的</a:t>
            </a:r>
            <a:endParaRPr lang="en-US" altLang="zh-CN" sz="2400" dirty="0"/>
          </a:p>
          <a:p>
            <a:pPr lvl="1"/>
            <a:r>
              <a:rPr lang="zh-CN" altLang="en-US" sz="2400" dirty="0"/>
              <a:t>所有变量之间是全连接的</a:t>
            </a:r>
            <a:endParaRPr lang="en-US" altLang="zh-CN" sz="2400" dirty="0"/>
          </a:p>
          <a:p>
            <a:pPr lvl="1"/>
            <a:r>
              <a:rPr lang="zh-CN" altLang="en-US" sz="2400" dirty="0"/>
              <a:t> 整个能量函数定义为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P(X)</a:t>
            </a:r>
            <a:r>
              <a:rPr lang="zh-CN" altLang="en-US" sz="2400" dirty="0"/>
              <a:t> 为玻尔兹曼分布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6" y="3450035"/>
            <a:ext cx="3124544" cy="119816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1" y="1295400"/>
            <a:ext cx="2972128" cy="24471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97241" y="41587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一个有六个变量的玻尔兹曼机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6" y="5257800"/>
            <a:ext cx="2565683" cy="5461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49442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两个基本问题：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推断</a:t>
            </a:r>
            <a:r>
              <a:rPr lang="en-US" altLang="zh-CN" dirty="0">
                <a:solidFill>
                  <a:srgbClr val="FF0000"/>
                </a:solidFill>
              </a:rPr>
              <a:t>p(</a:t>
            </a:r>
            <a:r>
              <a:rPr lang="en-US" altLang="zh-CN" dirty="0" err="1">
                <a:solidFill>
                  <a:srgbClr val="FF0000"/>
                </a:solidFill>
              </a:rPr>
              <a:t>h|v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参数学习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玻尔兹曼机的推断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近似采样</a:t>
            </a:r>
            <a:r>
              <a:rPr lang="en-US" altLang="zh-CN" sz="2800" dirty="0"/>
              <a:t>--Gibbs</a:t>
            </a:r>
            <a:r>
              <a:rPr lang="zh-CN" altLang="en-US" sz="2800" dirty="0"/>
              <a:t>采样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模拟退火</a:t>
            </a:r>
            <a:endParaRPr lang="en-US" altLang="zh-CN" sz="2800" dirty="0"/>
          </a:p>
          <a:p>
            <a:pPr lvl="1"/>
            <a:r>
              <a:rPr lang="zh-CN" altLang="en-US" sz="2000" dirty="0"/>
              <a:t>让系统刚开始在一个比较高的温度下运行，然后逐渐降低，直到系统在一个比较低的温度下达到热平衡。</a:t>
            </a:r>
            <a:endParaRPr lang="en-US" altLang="zh-CN" sz="2000" dirty="0"/>
          </a:p>
          <a:p>
            <a:pPr lvl="1"/>
            <a:r>
              <a:rPr lang="zh-CN" altLang="en-US" sz="2000" dirty="0"/>
              <a:t>当系统温度非常高</a:t>
            </a:r>
            <a:r>
              <a:rPr lang="en-US" altLang="zh-CN" sz="2000" dirty="0"/>
              <a:t>T → ∞</a:t>
            </a:r>
            <a:r>
              <a:rPr lang="zh-CN" altLang="en-US" sz="2000" dirty="0"/>
              <a:t>时，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→ 0.5</a:t>
            </a:r>
            <a:r>
              <a:rPr lang="zh-CN" altLang="en-US" sz="2000" dirty="0"/>
              <a:t>，即每个变量状态的改变十分容易，每一种网络状态都是一样的，而从很快可以达到热平衡。</a:t>
            </a:r>
            <a:endParaRPr lang="en-US" altLang="zh-CN" sz="2000" dirty="0"/>
          </a:p>
          <a:p>
            <a:pPr lvl="1"/>
            <a:r>
              <a:rPr lang="zh-CN" altLang="en-US" sz="2000" dirty="0"/>
              <a:t>当系统温度非常低</a:t>
            </a:r>
            <a:r>
              <a:rPr lang="en-US" altLang="zh-CN" sz="2000" dirty="0"/>
              <a:t>T → 0</a:t>
            </a:r>
            <a:r>
              <a:rPr lang="zh-CN" altLang="en-US" sz="2000" dirty="0"/>
              <a:t>时，如果∆</a:t>
            </a:r>
            <a:r>
              <a:rPr lang="en-US" altLang="zh-CN" sz="2000" dirty="0" err="1"/>
              <a:t>E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(x</a:t>
            </a:r>
            <a:r>
              <a:rPr lang="en-US" altLang="zh-CN" sz="2000" baseline="-25000" dirty="0"/>
              <a:t>\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) &gt; 0</a:t>
            </a:r>
            <a:r>
              <a:rPr lang="zh-CN" altLang="en-US" sz="2000" dirty="0"/>
              <a:t>则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→ 1</a:t>
            </a:r>
            <a:r>
              <a:rPr lang="zh-CN" altLang="en-US" sz="2000" dirty="0"/>
              <a:t>，如果∆</a:t>
            </a:r>
            <a:r>
              <a:rPr lang="en-US" altLang="zh-CN" sz="2000" dirty="0" err="1"/>
              <a:t>E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(x</a:t>
            </a:r>
            <a:r>
              <a:rPr lang="en-US" altLang="zh-CN" sz="2000" baseline="-25000" dirty="0"/>
              <a:t>\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) &lt; 0</a:t>
            </a:r>
            <a:r>
              <a:rPr lang="zh-CN" altLang="en-US" sz="2000" dirty="0"/>
              <a:t>则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→ 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随机性方法变成确定性方法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37566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玻尔兹曼机的参数学习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最大似然估计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采用梯度上升法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2324356" cy="63930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9600"/>
            <a:ext cx="594202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4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玻尔兹曼机的参数学习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Gibbs</a:t>
            </a:r>
            <a:r>
              <a:rPr lang="zh-CN" altLang="en-US" dirty="0"/>
              <a:t>采样来进行近似求解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85532" cy="1290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3400"/>
            <a:ext cx="5300581" cy="762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267200" y="2819400"/>
            <a:ext cx="1828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24600" y="2819400"/>
            <a:ext cx="16002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1400" y="4953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57800" y="4953000"/>
            <a:ext cx="1143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5" idx="0"/>
          </p:cNvCxnSpPr>
          <p:nvPr/>
        </p:nvCxnSpPr>
        <p:spPr>
          <a:xfrm flipH="1">
            <a:off x="4098091" y="2895601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201153" y="2902581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受限玻尔兹曼机（</a:t>
            </a:r>
            <a:r>
              <a:rPr lang="en-US" altLang="zh-CN" dirty="0"/>
              <a:t>Restricted Boltzmann Machines</a:t>
            </a:r>
            <a:r>
              <a:rPr lang="zh-CN" altLang="en-US" dirty="0"/>
              <a:t>，</a:t>
            </a:r>
            <a:r>
              <a:rPr lang="en-US" altLang="zh-CN" dirty="0"/>
              <a:t>RBM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受限玻尔兹曼机是一个二分图结构的无向图模型。</a:t>
            </a:r>
            <a:endParaRPr lang="en-US" altLang="zh-CN" dirty="0"/>
          </a:p>
          <a:p>
            <a:pPr lvl="2"/>
            <a:r>
              <a:rPr lang="zh-CN" altLang="en-US" dirty="0"/>
              <a:t>在受限玻尔兹曼机中，变量可以为两组，分别为隐藏层和可见层（或输入层）。</a:t>
            </a:r>
            <a:endParaRPr lang="en-US" altLang="zh-CN" dirty="0"/>
          </a:p>
          <a:p>
            <a:pPr lvl="2"/>
            <a:r>
              <a:rPr lang="zh-CN" altLang="en-US" dirty="0"/>
              <a:t>节点变量的取值为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和两层的全连接神经网络的结构相同。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4513758" cy="172423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81" y="4186253"/>
            <a:ext cx="321037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深度信念网络（</a:t>
            </a:r>
            <a:r>
              <a:rPr lang="en-US" altLang="zh-CN" dirty="0"/>
              <a:t>Deep Belief Network</a:t>
            </a:r>
            <a:r>
              <a:rPr lang="zh-CN" altLang="en-US" dirty="0"/>
              <a:t>，</a:t>
            </a:r>
            <a:r>
              <a:rPr lang="en-US" altLang="zh-CN" dirty="0"/>
              <a:t>DBN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深度信念网络是深度的有向的概率图模型，其图结构由多层的节点构成。</a:t>
            </a:r>
            <a:endParaRPr lang="en-US" altLang="zh-CN" dirty="0"/>
          </a:p>
          <a:p>
            <a:pPr lvl="2"/>
            <a:r>
              <a:rPr lang="zh-CN" altLang="en-US" dirty="0"/>
              <a:t>和全连接的神经网络结构相同。</a:t>
            </a:r>
            <a:endParaRPr lang="en-US" altLang="zh-CN" dirty="0"/>
          </a:p>
          <a:p>
            <a:pPr lvl="2"/>
            <a:r>
              <a:rPr lang="zh-CN" altLang="en-US" dirty="0"/>
              <a:t>顶部的两层为一个无向图，可以看做是一个受限玻尔兹曼机。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6044103" cy="2727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601" y="4800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认知权重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48601" y="4632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生成权重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8" y="5852160"/>
            <a:ext cx="3222256" cy="3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7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训练深度信念网络</a:t>
            </a:r>
            <a:r>
              <a:rPr lang="en-US" altLang="zh-CN" dirty="0"/>
              <a:t>-</a:t>
            </a:r>
            <a:r>
              <a:rPr lang="zh-CN" altLang="en-US" dirty="0"/>
              <a:t>逐层训练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逐层训练</a:t>
            </a:r>
            <a:r>
              <a:rPr lang="zh-CN" altLang="en-US" dirty="0"/>
              <a:t>是能够有效训练深度模型的最早的方法。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3817"/>
            <a:ext cx="7253874" cy="45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17610</TotalTime>
  <Words>702</Words>
  <Application>Microsoft Office PowerPoint</Application>
  <PresentationFormat>全屏显示(4:3)</PresentationFormat>
  <Paragraphs>64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华文楷体</vt:lpstr>
      <vt:lpstr>华文细黑</vt:lpstr>
      <vt:lpstr>宋体</vt:lpstr>
      <vt:lpstr>微软雅黑</vt:lpstr>
      <vt:lpstr>Arial</vt:lpstr>
      <vt:lpstr>Calibri</vt:lpstr>
      <vt:lpstr>Cambria</vt:lpstr>
      <vt:lpstr>Helvetica</vt:lpstr>
      <vt:lpstr>Wingdings</vt:lpstr>
      <vt:lpstr>Wingdings 3</vt:lpstr>
      <vt:lpstr>Origin</vt:lpstr>
      <vt:lpstr>深度信念网络</vt:lpstr>
      <vt:lpstr>受限玻尔兹曼机</vt:lpstr>
      <vt:lpstr>玻尔兹曼机（Boltzmann machine）</vt:lpstr>
      <vt:lpstr>玻尔兹曼机的推断</vt:lpstr>
      <vt:lpstr>玻尔兹曼机的参数学习</vt:lpstr>
      <vt:lpstr>玻尔兹曼机的参数学习</vt:lpstr>
      <vt:lpstr>受限玻尔兹曼机（Restricted Boltzmann Machines，RBM）</vt:lpstr>
      <vt:lpstr>深度信念网络（Deep Belief Network，DBN）</vt:lpstr>
      <vt:lpstr>训练深度信念网络-逐层训练</vt:lpstr>
      <vt:lpstr>训练深度信念网络-精调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1738</cp:revision>
  <dcterms:created xsi:type="dcterms:W3CDTF">2009-03-19T21:17:53Z</dcterms:created>
  <dcterms:modified xsi:type="dcterms:W3CDTF">2018-12-01T07:53:09Z</dcterms:modified>
</cp:coreProperties>
</file>