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8"/>
  </p:notesMasterIdLst>
  <p:sldIdLst>
    <p:sldId id="256" r:id="rId2"/>
    <p:sldId id="463" r:id="rId3"/>
    <p:sldId id="483" r:id="rId4"/>
    <p:sldId id="498" r:id="rId5"/>
    <p:sldId id="500" r:id="rId6"/>
    <p:sldId id="472" r:id="rId7"/>
    <p:sldId id="473" r:id="rId8"/>
    <p:sldId id="474" r:id="rId9"/>
    <p:sldId id="475" r:id="rId10"/>
    <p:sldId id="476" r:id="rId11"/>
    <p:sldId id="467" r:id="rId12"/>
    <p:sldId id="468" r:id="rId13"/>
    <p:sldId id="464" r:id="rId14"/>
    <p:sldId id="469" r:id="rId15"/>
    <p:sldId id="465" r:id="rId16"/>
    <p:sldId id="466" r:id="rId17"/>
    <p:sldId id="457" r:id="rId18"/>
    <p:sldId id="458" r:id="rId19"/>
    <p:sldId id="499" r:id="rId20"/>
    <p:sldId id="470" r:id="rId21"/>
    <p:sldId id="484" r:id="rId22"/>
    <p:sldId id="485" r:id="rId23"/>
    <p:sldId id="486" r:id="rId24"/>
    <p:sldId id="502" r:id="rId25"/>
    <p:sldId id="503" r:id="rId26"/>
    <p:sldId id="487" r:id="rId27"/>
    <p:sldId id="488" r:id="rId28"/>
    <p:sldId id="489" r:id="rId29"/>
    <p:sldId id="471" r:id="rId30"/>
    <p:sldId id="490" r:id="rId31"/>
    <p:sldId id="459" r:id="rId32"/>
    <p:sldId id="460" r:id="rId33"/>
    <p:sldId id="481" r:id="rId34"/>
    <p:sldId id="478" r:id="rId35"/>
    <p:sldId id="492" r:id="rId36"/>
    <p:sldId id="479" r:id="rId37"/>
    <p:sldId id="480" r:id="rId38"/>
    <p:sldId id="482" r:id="rId39"/>
    <p:sldId id="477" r:id="rId40"/>
    <p:sldId id="491" r:id="rId41"/>
    <p:sldId id="493" r:id="rId42"/>
    <p:sldId id="494" r:id="rId43"/>
    <p:sldId id="495" r:id="rId44"/>
    <p:sldId id="496" r:id="rId45"/>
    <p:sldId id="497" r:id="rId46"/>
    <p:sldId id="447"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63"/>
            <p14:sldId id="483"/>
            <p14:sldId id="498"/>
            <p14:sldId id="500"/>
            <p14:sldId id="472"/>
            <p14:sldId id="473"/>
            <p14:sldId id="474"/>
            <p14:sldId id="475"/>
            <p14:sldId id="476"/>
            <p14:sldId id="467"/>
            <p14:sldId id="468"/>
            <p14:sldId id="464"/>
            <p14:sldId id="469"/>
            <p14:sldId id="465"/>
            <p14:sldId id="466"/>
            <p14:sldId id="457"/>
            <p14:sldId id="458"/>
            <p14:sldId id="499"/>
            <p14:sldId id="470"/>
            <p14:sldId id="484"/>
            <p14:sldId id="485"/>
            <p14:sldId id="486"/>
            <p14:sldId id="502"/>
            <p14:sldId id="503"/>
            <p14:sldId id="487"/>
            <p14:sldId id="488"/>
            <p14:sldId id="489"/>
            <p14:sldId id="471"/>
            <p14:sldId id="490"/>
            <p14:sldId id="459"/>
            <p14:sldId id="460"/>
            <p14:sldId id="481"/>
            <p14:sldId id="478"/>
            <p14:sldId id="492"/>
            <p14:sldId id="479"/>
            <p14:sldId id="480"/>
            <p14:sldId id="482"/>
            <p14:sldId id="477"/>
            <p14:sldId id="491"/>
            <p14:sldId id="493"/>
            <p14:sldId id="494"/>
            <p14:sldId id="495"/>
            <p14:sldId id="496"/>
            <p14:sldId id="497"/>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p:scale>
          <a:sx n="61" d="100"/>
          <a:sy n="61" d="100"/>
        </p:scale>
        <p:origin x="1235" y="43"/>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50CAF-522A-4276-825E-4C8F065E5EB7}"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3F9C59D7-E58F-49E9-9A70-8532D0DCD6C2}">
      <dgm:prSet/>
      <dgm:spPr/>
      <dgm:t>
        <a:bodyPr/>
        <a:lstStyle/>
        <a:p>
          <a:pPr rtl="0"/>
          <a:r>
            <a:rPr lang="zh-CN" dirty="0" smtClean="0"/>
            <a:t>神经网络</a:t>
          </a:r>
          <a:endParaRPr lang="zh-CN" dirty="0"/>
        </a:p>
      </dgm:t>
    </dgm:pt>
    <dgm:pt modelId="{4FB92C52-A398-47AE-A4B9-F284E0E227C4}" type="parTrans" cxnId="{55D9F587-9FC1-41B0-8229-F2C1C9E7E8BB}">
      <dgm:prSet/>
      <dgm:spPr/>
      <dgm:t>
        <a:bodyPr/>
        <a:lstStyle/>
        <a:p>
          <a:endParaRPr lang="zh-CN" altLang="en-US"/>
        </a:p>
      </dgm:t>
    </dgm:pt>
    <dgm:pt modelId="{3053C86C-B15D-4725-B798-F08EFB5E46C0}" type="sibTrans" cxnId="{55D9F587-9FC1-41B0-8229-F2C1C9E7E8BB}">
      <dgm:prSet/>
      <dgm:spPr/>
      <dgm:t>
        <a:bodyPr/>
        <a:lstStyle/>
        <a:p>
          <a:endParaRPr lang="zh-CN" altLang="en-US"/>
        </a:p>
      </dgm:t>
    </dgm:pt>
    <dgm:pt modelId="{0A384C75-38A9-48F2-A8C1-163F0F61ED55}">
      <dgm:prSet/>
      <dgm:spPr/>
      <dgm:t>
        <a:bodyPr/>
        <a:lstStyle/>
        <a:p>
          <a:pPr rtl="0"/>
          <a:r>
            <a:rPr lang="zh-CN" smtClean="0"/>
            <a:t>深度学习</a:t>
          </a:r>
          <a:endParaRPr lang="zh-CN"/>
        </a:p>
      </dgm:t>
    </dgm:pt>
    <dgm:pt modelId="{B465E50E-F5D9-4AE0-978F-0923D46A673D}" type="parTrans" cxnId="{BA000DEF-1D10-4C27-85FB-31F1E3CF79C9}">
      <dgm:prSet/>
      <dgm:spPr/>
      <dgm:t>
        <a:bodyPr/>
        <a:lstStyle/>
        <a:p>
          <a:endParaRPr lang="zh-CN" altLang="en-US"/>
        </a:p>
      </dgm:t>
    </dgm:pt>
    <dgm:pt modelId="{F41CC2E5-0442-482C-AEF4-4BF722808F1D}" type="sibTrans" cxnId="{BA000DEF-1D10-4C27-85FB-31F1E3CF79C9}">
      <dgm:prSet/>
      <dgm:spPr/>
      <dgm:t>
        <a:bodyPr/>
        <a:lstStyle/>
        <a:p>
          <a:endParaRPr lang="zh-CN" altLang="en-US"/>
        </a:p>
      </dgm:t>
    </dgm:pt>
    <dgm:pt modelId="{22048410-E181-43DF-9CC6-41DBDEA6281E}" type="pres">
      <dgm:prSet presAssocID="{26B50CAF-522A-4276-825E-4C8F065E5EB7}" presName="compositeShape" presStyleCnt="0">
        <dgm:presLayoutVars>
          <dgm:chMax val="7"/>
          <dgm:dir/>
          <dgm:resizeHandles val="exact"/>
        </dgm:presLayoutVars>
      </dgm:prSet>
      <dgm:spPr/>
      <dgm:t>
        <a:bodyPr/>
        <a:lstStyle/>
        <a:p>
          <a:endParaRPr lang="zh-CN" altLang="en-US"/>
        </a:p>
      </dgm:t>
    </dgm:pt>
    <dgm:pt modelId="{5A005036-7C44-4F4B-8DF4-88FCAA11FFFC}" type="pres">
      <dgm:prSet presAssocID="{3F9C59D7-E58F-49E9-9A70-8532D0DCD6C2}" presName="circ1" presStyleLbl="vennNode1" presStyleIdx="0" presStyleCnt="2"/>
      <dgm:spPr/>
      <dgm:t>
        <a:bodyPr/>
        <a:lstStyle/>
        <a:p>
          <a:endParaRPr lang="zh-CN" altLang="en-US"/>
        </a:p>
      </dgm:t>
    </dgm:pt>
    <dgm:pt modelId="{E3031F3D-E94D-4AC9-887E-448763ADD8C6}" type="pres">
      <dgm:prSet presAssocID="{3F9C59D7-E58F-49E9-9A70-8532D0DCD6C2}" presName="circ1Tx" presStyleLbl="revTx" presStyleIdx="0" presStyleCnt="0">
        <dgm:presLayoutVars>
          <dgm:chMax val="0"/>
          <dgm:chPref val="0"/>
          <dgm:bulletEnabled val="1"/>
        </dgm:presLayoutVars>
      </dgm:prSet>
      <dgm:spPr/>
      <dgm:t>
        <a:bodyPr/>
        <a:lstStyle/>
        <a:p>
          <a:endParaRPr lang="zh-CN" altLang="en-US"/>
        </a:p>
      </dgm:t>
    </dgm:pt>
    <dgm:pt modelId="{8836C7B6-C725-42A2-A331-A174816D17C7}" type="pres">
      <dgm:prSet presAssocID="{0A384C75-38A9-48F2-A8C1-163F0F61ED55}" presName="circ2" presStyleLbl="vennNode1" presStyleIdx="1" presStyleCnt="2"/>
      <dgm:spPr/>
      <dgm:t>
        <a:bodyPr/>
        <a:lstStyle/>
        <a:p>
          <a:endParaRPr lang="zh-CN" altLang="en-US"/>
        </a:p>
      </dgm:t>
    </dgm:pt>
    <dgm:pt modelId="{AD2BB0E3-7147-4EA4-A089-AB5D86ACBE0E}" type="pres">
      <dgm:prSet presAssocID="{0A384C75-38A9-48F2-A8C1-163F0F61ED55}" presName="circ2Tx" presStyleLbl="revTx" presStyleIdx="0" presStyleCnt="0">
        <dgm:presLayoutVars>
          <dgm:chMax val="0"/>
          <dgm:chPref val="0"/>
          <dgm:bulletEnabled val="1"/>
        </dgm:presLayoutVars>
      </dgm:prSet>
      <dgm:spPr/>
      <dgm:t>
        <a:bodyPr/>
        <a:lstStyle/>
        <a:p>
          <a:endParaRPr lang="zh-CN" altLang="en-US"/>
        </a:p>
      </dgm:t>
    </dgm:pt>
  </dgm:ptLst>
  <dgm:cxnLst>
    <dgm:cxn modelId="{55D9F587-9FC1-41B0-8229-F2C1C9E7E8BB}" srcId="{26B50CAF-522A-4276-825E-4C8F065E5EB7}" destId="{3F9C59D7-E58F-49E9-9A70-8532D0DCD6C2}" srcOrd="0" destOrd="0" parTransId="{4FB92C52-A398-47AE-A4B9-F284E0E227C4}" sibTransId="{3053C86C-B15D-4725-B798-F08EFB5E46C0}"/>
    <dgm:cxn modelId="{34279AEF-DD42-4E4C-B7A8-B3388AF73665}" type="presOf" srcId="{0A384C75-38A9-48F2-A8C1-163F0F61ED55}" destId="{8836C7B6-C725-42A2-A331-A174816D17C7}" srcOrd="0" destOrd="0" presId="urn:microsoft.com/office/officeart/2005/8/layout/venn1"/>
    <dgm:cxn modelId="{BA000DEF-1D10-4C27-85FB-31F1E3CF79C9}" srcId="{26B50CAF-522A-4276-825E-4C8F065E5EB7}" destId="{0A384C75-38A9-48F2-A8C1-163F0F61ED55}" srcOrd="1" destOrd="0" parTransId="{B465E50E-F5D9-4AE0-978F-0923D46A673D}" sibTransId="{F41CC2E5-0442-482C-AEF4-4BF722808F1D}"/>
    <dgm:cxn modelId="{9130B830-D537-48F2-BF77-3C053B96A1C2}" type="presOf" srcId="{26B50CAF-522A-4276-825E-4C8F065E5EB7}" destId="{22048410-E181-43DF-9CC6-41DBDEA6281E}" srcOrd="0" destOrd="0" presId="urn:microsoft.com/office/officeart/2005/8/layout/venn1"/>
    <dgm:cxn modelId="{FBC2245E-F132-44CE-A8AF-8CE6219D71DB}" type="presOf" srcId="{0A384C75-38A9-48F2-A8C1-163F0F61ED55}" destId="{AD2BB0E3-7147-4EA4-A089-AB5D86ACBE0E}" srcOrd="1" destOrd="0" presId="urn:microsoft.com/office/officeart/2005/8/layout/venn1"/>
    <dgm:cxn modelId="{A49E6F27-6CA8-491B-91A6-64F949DC3114}" type="presOf" srcId="{3F9C59D7-E58F-49E9-9A70-8532D0DCD6C2}" destId="{E3031F3D-E94D-4AC9-887E-448763ADD8C6}" srcOrd="1" destOrd="0" presId="urn:microsoft.com/office/officeart/2005/8/layout/venn1"/>
    <dgm:cxn modelId="{4FEFEDEA-79FB-4577-BD56-3288910D70C4}" type="presOf" srcId="{3F9C59D7-E58F-49E9-9A70-8532D0DCD6C2}" destId="{5A005036-7C44-4F4B-8DF4-88FCAA11FFFC}" srcOrd="0" destOrd="0" presId="urn:microsoft.com/office/officeart/2005/8/layout/venn1"/>
    <dgm:cxn modelId="{31B15FBB-0BFF-47AF-B921-782CE9F5AF6A}" type="presParOf" srcId="{22048410-E181-43DF-9CC6-41DBDEA6281E}" destId="{5A005036-7C44-4F4B-8DF4-88FCAA11FFFC}" srcOrd="0" destOrd="0" presId="urn:microsoft.com/office/officeart/2005/8/layout/venn1"/>
    <dgm:cxn modelId="{62C61B4A-D0E0-48C9-AE57-4E34D1B157DD}" type="presParOf" srcId="{22048410-E181-43DF-9CC6-41DBDEA6281E}" destId="{E3031F3D-E94D-4AC9-887E-448763ADD8C6}" srcOrd="1" destOrd="0" presId="urn:microsoft.com/office/officeart/2005/8/layout/venn1"/>
    <dgm:cxn modelId="{AFC54C13-5107-47FB-ABE2-CBEF4AA6E250}" type="presParOf" srcId="{22048410-E181-43DF-9CC6-41DBDEA6281E}" destId="{8836C7B6-C725-42A2-A331-A174816D17C7}" srcOrd="2" destOrd="0" presId="urn:microsoft.com/office/officeart/2005/8/layout/venn1"/>
    <dgm:cxn modelId="{730E3132-BC67-47DC-A42F-730F4109E781}" type="presParOf" srcId="{22048410-E181-43DF-9CC6-41DBDEA6281E}" destId="{AD2BB0E3-7147-4EA4-A089-AB5D86ACBE0E}"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AE1026-D2A0-47C2-8B3D-C6B0156D358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2DD335F-F4ED-427B-9143-27BE63843845}">
      <dgm:prSet custT="1"/>
      <dgm:spPr/>
      <dgm:t>
        <a:bodyPr/>
        <a:lstStyle/>
        <a:p>
          <a:pPr rtl="0">
            <a:lnSpc>
              <a:spcPct val="100000"/>
            </a:lnSpc>
            <a:spcBef>
              <a:spcPts val="0"/>
            </a:spcBef>
            <a:spcAft>
              <a:spcPts val="0"/>
            </a:spcAft>
          </a:pPr>
          <a:r>
            <a:rPr lang="zh-CN" altLang="en-US" sz="2000" dirty="0" smtClean="0"/>
            <a:t>知识</a:t>
          </a:r>
          <a:endParaRPr lang="zh-CN" altLang="en-US" sz="2000" dirty="0"/>
        </a:p>
      </dgm:t>
    </dgm:pt>
    <dgm:pt modelId="{8889FCFF-0902-4D6E-9951-6CD429DB888B}" type="parTrans" cxnId="{4839C0D2-6618-439C-B7B2-186067D6EEB7}">
      <dgm:prSet/>
      <dgm:spPr/>
      <dgm:t>
        <a:bodyPr/>
        <a:lstStyle/>
        <a:p>
          <a:pPr>
            <a:lnSpc>
              <a:spcPct val="100000"/>
            </a:lnSpc>
            <a:spcBef>
              <a:spcPts val="0"/>
            </a:spcBef>
            <a:spcAft>
              <a:spcPts val="0"/>
            </a:spcAft>
          </a:pPr>
          <a:endParaRPr lang="zh-CN" altLang="en-US" sz="2800"/>
        </a:p>
      </dgm:t>
    </dgm:pt>
    <dgm:pt modelId="{447E591A-B8DE-4930-BE32-F339B98FD4F3}" type="sibTrans" cxnId="{4839C0D2-6618-439C-B7B2-186067D6EEB7}">
      <dgm:prSet/>
      <dgm:spPr/>
      <dgm:t>
        <a:bodyPr/>
        <a:lstStyle/>
        <a:p>
          <a:pPr>
            <a:lnSpc>
              <a:spcPct val="100000"/>
            </a:lnSpc>
            <a:spcBef>
              <a:spcPts val="0"/>
            </a:spcBef>
            <a:spcAft>
              <a:spcPts val="0"/>
            </a:spcAft>
          </a:pPr>
          <a:endParaRPr lang="zh-CN" altLang="en-US" sz="2800"/>
        </a:p>
      </dgm:t>
    </dgm:pt>
    <dgm:pt modelId="{F8A913BF-FF20-4BE3-AB5E-0F7AA51F32B6}">
      <dgm:prSet custT="1"/>
      <dgm:spPr/>
      <dgm:t>
        <a:bodyPr/>
        <a:lstStyle/>
        <a:p>
          <a:pPr rtl="0">
            <a:lnSpc>
              <a:spcPct val="100000"/>
            </a:lnSpc>
            <a:spcBef>
              <a:spcPts val="0"/>
            </a:spcBef>
            <a:spcAft>
              <a:spcPts val="0"/>
            </a:spcAft>
          </a:pPr>
          <a:r>
            <a:rPr lang="zh-CN" sz="2000" dirty="0" smtClean="0"/>
            <a:t>知道</a:t>
          </a:r>
          <a:endParaRPr lang="en-US" altLang="zh-CN" sz="2000" dirty="0" smtClean="0"/>
        </a:p>
        <a:p>
          <a:pPr rtl="0">
            <a:lnSpc>
              <a:spcPct val="100000"/>
            </a:lnSpc>
            <a:spcBef>
              <a:spcPts val="0"/>
            </a:spcBef>
            <a:spcAft>
              <a:spcPts val="0"/>
            </a:spcAft>
          </a:pPr>
          <a:r>
            <a:rPr lang="zh-CN" altLang="en-US" sz="2000" dirty="0" smtClean="0"/>
            <a:t>怎么做</a:t>
          </a:r>
          <a:endParaRPr lang="zh-CN" sz="2000" dirty="0"/>
        </a:p>
      </dgm:t>
    </dgm:pt>
    <dgm:pt modelId="{B94A8C1F-8663-48DC-AFE0-ED9153CDDB04}" type="parTrans" cxnId="{EED8D562-C4D2-45BB-817E-227067307736}">
      <dgm:prSet custT="1"/>
      <dgm:spPr/>
      <dgm:t>
        <a:bodyPr/>
        <a:lstStyle/>
        <a:p>
          <a:pPr>
            <a:lnSpc>
              <a:spcPct val="100000"/>
            </a:lnSpc>
            <a:spcBef>
              <a:spcPts val="0"/>
            </a:spcBef>
            <a:spcAft>
              <a:spcPts val="0"/>
            </a:spcAft>
          </a:pPr>
          <a:endParaRPr lang="zh-CN" altLang="en-US" sz="800"/>
        </a:p>
      </dgm:t>
    </dgm:pt>
    <dgm:pt modelId="{60D3BD74-18BE-4E7C-B4DB-328BDD094F37}" type="sibTrans" cxnId="{EED8D562-C4D2-45BB-817E-227067307736}">
      <dgm:prSet/>
      <dgm:spPr/>
      <dgm:t>
        <a:bodyPr/>
        <a:lstStyle/>
        <a:p>
          <a:pPr>
            <a:lnSpc>
              <a:spcPct val="100000"/>
            </a:lnSpc>
            <a:spcBef>
              <a:spcPts val="0"/>
            </a:spcBef>
            <a:spcAft>
              <a:spcPts val="0"/>
            </a:spcAft>
          </a:pPr>
          <a:endParaRPr lang="zh-CN" altLang="en-US" sz="2800"/>
        </a:p>
      </dgm:t>
    </dgm:pt>
    <dgm:pt modelId="{FA135B7F-2613-4B80-BDFC-5E6ED5D1C14D}">
      <dgm:prSet custT="1"/>
      <dgm:spPr/>
      <dgm:t>
        <a:bodyPr/>
        <a:lstStyle/>
        <a:p>
          <a:pPr rtl="0">
            <a:lnSpc>
              <a:spcPct val="100000"/>
            </a:lnSpc>
            <a:spcBef>
              <a:spcPts val="0"/>
            </a:spcBef>
            <a:spcAft>
              <a:spcPts val="0"/>
            </a:spcAft>
          </a:pPr>
          <a:r>
            <a:rPr lang="zh-CN" sz="2000" dirty="0" smtClean="0"/>
            <a:t>不知道</a:t>
          </a:r>
          <a:endParaRPr lang="en-US" altLang="zh-CN" sz="2000" dirty="0" smtClean="0"/>
        </a:p>
        <a:p>
          <a:pPr rtl="0">
            <a:lnSpc>
              <a:spcPct val="100000"/>
            </a:lnSpc>
            <a:spcBef>
              <a:spcPts val="0"/>
            </a:spcBef>
            <a:spcAft>
              <a:spcPts val="0"/>
            </a:spcAft>
          </a:pPr>
          <a:r>
            <a:rPr lang="zh-CN" altLang="en-US" sz="2000" dirty="0" smtClean="0"/>
            <a:t>怎么做</a:t>
          </a:r>
          <a:endParaRPr lang="zh-CN" sz="2000" dirty="0"/>
        </a:p>
      </dgm:t>
    </dgm:pt>
    <dgm:pt modelId="{9C6E211D-B358-45C5-95D3-C96B3D66FDB2}" type="parTrans" cxnId="{86FEB9FD-0E4A-4361-838D-55E96663BF06}">
      <dgm:prSet custT="1"/>
      <dgm:spPr/>
      <dgm:t>
        <a:bodyPr/>
        <a:lstStyle/>
        <a:p>
          <a:pPr>
            <a:lnSpc>
              <a:spcPct val="100000"/>
            </a:lnSpc>
            <a:spcBef>
              <a:spcPts val="0"/>
            </a:spcBef>
            <a:spcAft>
              <a:spcPts val="0"/>
            </a:spcAft>
          </a:pPr>
          <a:endParaRPr lang="zh-CN" altLang="en-US" sz="800"/>
        </a:p>
      </dgm:t>
    </dgm:pt>
    <dgm:pt modelId="{14C1B338-1697-457F-B7F9-3F005F6B8871}" type="sibTrans" cxnId="{86FEB9FD-0E4A-4361-838D-55E96663BF06}">
      <dgm:prSet/>
      <dgm:spPr/>
      <dgm:t>
        <a:bodyPr/>
        <a:lstStyle/>
        <a:p>
          <a:pPr>
            <a:lnSpc>
              <a:spcPct val="100000"/>
            </a:lnSpc>
            <a:spcBef>
              <a:spcPts val="0"/>
            </a:spcBef>
            <a:spcAft>
              <a:spcPts val="0"/>
            </a:spcAft>
          </a:pPr>
          <a:endParaRPr lang="zh-CN" altLang="en-US" sz="2800"/>
        </a:p>
      </dgm:t>
    </dgm:pt>
    <dgm:pt modelId="{CB36CA1F-DC00-49FC-9F39-3899387403F7}">
      <dgm:prSet custT="1"/>
      <dgm:spPr/>
      <dgm:t>
        <a:bodyPr/>
        <a:lstStyle/>
        <a:p>
          <a:pPr rtl="0">
            <a:lnSpc>
              <a:spcPct val="100000"/>
            </a:lnSpc>
            <a:spcBef>
              <a:spcPts val="0"/>
            </a:spcBef>
            <a:spcAft>
              <a:spcPts val="0"/>
            </a:spcAft>
          </a:pPr>
          <a:r>
            <a:rPr lang="zh-CN" altLang="en-US" sz="2000" dirty="0" smtClean="0"/>
            <a:t>专家系统</a:t>
          </a:r>
          <a:endParaRPr lang="zh-CN" altLang="en-US" sz="2000" dirty="0"/>
        </a:p>
      </dgm:t>
    </dgm:pt>
    <dgm:pt modelId="{777E2D03-330E-43C8-A439-09671C3F191F}" type="parTrans" cxnId="{ECF7D460-D68D-4656-BD12-BCC421A71B10}">
      <dgm:prSet custT="1"/>
      <dgm:spPr/>
      <dgm:t>
        <a:bodyPr/>
        <a:lstStyle/>
        <a:p>
          <a:pPr>
            <a:lnSpc>
              <a:spcPct val="100000"/>
            </a:lnSpc>
            <a:spcBef>
              <a:spcPts val="0"/>
            </a:spcBef>
            <a:spcAft>
              <a:spcPts val="0"/>
            </a:spcAft>
          </a:pPr>
          <a:endParaRPr lang="zh-CN" altLang="en-US" sz="800"/>
        </a:p>
      </dgm:t>
    </dgm:pt>
    <dgm:pt modelId="{55354CDE-24BF-4D27-8286-AC0B44E5E01F}" type="sibTrans" cxnId="{ECF7D460-D68D-4656-BD12-BCC421A71B10}">
      <dgm:prSet/>
      <dgm:spPr/>
      <dgm:t>
        <a:bodyPr/>
        <a:lstStyle/>
        <a:p>
          <a:pPr>
            <a:lnSpc>
              <a:spcPct val="100000"/>
            </a:lnSpc>
            <a:spcBef>
              <a:spcPts val="0"/>
            </a:spcBef>
            <a:spcAft>
              <a:spcPts val="0"/>
            </a:spcAft>
          </a:pPr>
          <a:endParaRPr lang="zh-CN" altLang="en-US" sz="2800"/>
        </a:p>
      </dgm:t>
    </dgm:pt>
    <dgm:pt modelId="{2E56F678-C1CE-4892-BC9F-D88898E69FD5}">
      <dgm:prSet custT="1"/>
      <dgm:spPr>
        <a:solidFill>
          <a:srgbClr val="FF0000"/>
        </a:solidFill>
      </dgm:spPr>
      <dgm:t>
        <a:bodyPr/>
        <a:lstStyle/>
        <a:p>
          <a:pPr rtl="0">
            <a:lnSpc>
              <a:spcPct val="100000"/>
            </a:lnSpc>
            <a:spcBef>
              <a:spcPts val="0"/>
            </a:spcBef>
            <a:spcAft>
              <a:spcPts val="0"/>
            </a:spcAft>
          </a:pPr>
          <a:r>
            <a:rPr lang="zh-CN" altLang="en-US" sz="2000" dirty="0" smtClean="0"/>
            <a:t>机器学习</a:t>
          </a:r>
          <a:endParaRPr lang="zh-CN" altLang="en-US" sz="2000" dirty="0"/>
        </a:p>
      </dgm:t>
    </dgm:pt>
    <dgm:pt modelId="{D66DAC0E-D6F2-470E-A02F-6C7E94390031}" type="parTrans" cxnId="{BBE05118-6A51-4EE2-ADC1-45AABD8CC483}">
      <dgm:prSet custT="1"/>
      <dgm:spPr/>
      <dgm:t>
        <a:bodyPr/>
        <a:lstStyle/>
        <a:p>
          <a:pPr>
            <a:lnSpc>
              <a:spcPct val="100000"/>
            </a:lnSpc>
            <a:spcBef>
              <a:spcPts val="0"/>
            </a:spcBef>
            <a:spcAft>
              <a:spcPts val="0"/>
            </a:spcAft>
          </a:pPr>
          <a:endParaRPr lang="zh-CN" altLang="en-US" sz="800"/>
        </a:p>
      </dgm:t>
    </dgm:pt>
    <dgm:pt modelId="{F74E17AE-50A3-4D9E-B990-4B9831EAECD6}" type="sibTrans" cxnId="{BBE05118-6A51-4EE2-ADC1-45AABD8CC483}">
      <dgm:prSet/>
      <dgm:spPr/>
      <dgm:t>
        <a:bodyPr/>
        <a:lstStyle/>
        <a:p>
          <a:pPr>
            <a:lnSpc>
              <a:spcPct val="100000"/>
            </a:lnSpc>
            <a:spcBef>
              <a:spcPts val="0"/>
            </a:spcBef>
            <a:spcAft>
              <a:spcPts val="0"/>
            </a:spcAft>
          </a:pPr>
          <a:endParaRPr lang="zh-CN" altLang="en-US" sz="2800"/>
        </a:p>
      </dgm:t>
    </dgm:pt>
    <dgm:pt modelId="{70EB503F-3A9B-46F0-8303-EF97445EEC83}">
      <dgm:prSet custT="1"/>
      <dgm:spPr/>
      <dgm:t>
        <a:bodyPr/>
        <a:lstStyle/>
        <a:p>
          <a:pPr rtl="0">
            <a:lnSpc>
              <a:spcPct val="100000"/>
            </a:lnSpc>
            <a:spcBef>
              <a:spcPts val="0"/>
            </a:spcBef>
            <a:spcAft>
              <a:spcPts val="0"/>
            </a:spcAft>
          </a:pPr>
          <a:r>
            <a:rPr lang="en-US" altLang="zh-CN" sz="2000" dirty="0" smtClean="0"/>
            <a:t>…</a:t>
          </a:r>
          <a:endParaRPr lang="zh-CN" sz="2000" dirty="0"/>
        </a:p>
      </dgm:t>
    </dgm:pt>
    <dgm:pt modelId="{FF3DB6AF-A4DE-4E13-AE14-D96D5C0A1A8B}" type="parTrans" cxnId="{76E6D0E2-CAA0-47F4-8F29-FEC4AD627595}">
      <dgm:prSet custT="1"/>
      <dgm:spPr/>
      <dgm:t>
        <a:bodyPr/>
        <a:lstStyle/>
        <a:p>
          <a:pPr>
            <a:lnSpc>
              <a:spcPct val="100000"/>
            </a:lnSpc>
            <a:spcBef>
              <a:spcPts val="0"/>
            </a:spcBef>
            <a:spcAft>
              <a:spcPts val="0"/>
            </a:spcAft>
          </a:pPr>
          <a:endParaRPr lang="zh-CN" altLang="en-US" sz="800"/>
        </a:p>
      </dgm:t>
    </dgm:pt>
    <dgm:pt modelId="{C09D8828-D1EC-4445-AC28-913742F85FBF}" type="sibTrans" cxnId="{76E6D0E2-CAA0-47F4-8F29-FEC4AD627595}">
      <dgm:prSet/>
      <dgm:spPr/>
      <dgm:t>
        <a:bodyPr/>
        <a:lstStyle/>
        <a:p>
          <a:pPr>
            <a:lnSpc>
              <a:spcPct val="100000"/>
            </a:lnSpc>
            <a:spcBef>
              <a:spcPts val="0"/>
            </a:spcBef>
            <a:spcAft>
              <a:spcPts val="0"/>
            </a:spcAft>
          </a:pPr>
          <a:endParaRPr lang="zh-CN" altLang="en-US" sz="2800"/>
        </a:p>
      </dgm:t>
    </dgm:pt>
    <dgm:pt modelId="{9F41907F-BB90-49A4-8E97-05E5E602AA08}">
      <dgm:prSet custT="1"/>
      <dgm:spPr/>
      <dgm:t>
        <a:bodyPr/>
        <a:lstStyle/>
        <a:p>
          <a:pPr rtl="0">
            <a:lnSpc>
              <a:spcPct val="100000"/>
            </a:lnSpc>
            <a:spcBef>
              <a:spcPts val="0"/>
            </a:spcBef>
            <a:spcAft>
              <a:spcPts val="0"/>
            </a:spcAft>
          </a:pPr>
          <a:r>
            <a:rPr lang="zh-CN" altLang="en-US" sz="2000" dirty="0" smtClean="0"/>
            <a:t>图像识别</a:t>
          </a:r>
          <a:endParaRPr lang="zh-CN" altLang="en-US" sz="2000" dirty="0"/>
        </a:p>
      </dgm:t>
    </dgm:pt>
    <dgm:pt modelId="{0A9FB55B-D1A7-4307-8A08-CC8062B73331}" type="parTrans" cxnId="{3DD80F62-62FF-4793-8A1C-C01B9DBCAAD9}">
      <dgm:prSet custT="1"/>
      <dgm:spPr/>
      <dgm:t>
        <a:bodyPr/>
        <a:lstStyle/>
        <a:p>
          <a:pPr>
            <a:lnSpc>
              <a:spcPct val="100000"/>
            </a:lnSpc>
            <a:spcBef>
              <a:spcPts val="0"/>
            </a:spcBef>
            <a:spcAft>
              <a:spcPts val="0"/>
            </a:spcAft>
          </a:pPr>
          <a:endParaRPr lang="zh-CN" altLang="en-US" sz="800"/>
        </a:p>
      </dgm:t>
    </dgm:pt>
    <dgm:pt modelId="{CA45A301-B28A-4F99-A0E1-05C0281E7D20}" type="sibTrans" cxnId="{3DD80F62-62FF-4793-8A1C-C01B9DBCAAD9}">
      <dgm:prSet/>
      <dgm:spPr/>
      <dgm:t>
        <a:bodyPr/>
        <a:lstStyle/>
        <a:p>
          <a:pPr>
            <a:lnSpc>
              <a:spcPct val="100000"/>
            </a:lnSpc>
            <a:spcBef>
              <a:spcPts val="0"/>
            </a:spcBef>
            <a:spcAft>
              <a:spcPts val="0"/>
            </a:spcAft>
          </a:pPr>
          <a:endParaRPr lang="zh-CN" altLang="en-US" sz="2800"/>
        </a:p>
      </dgm:t>
    </dgm:pt>
    <dgm:pt modelId="{05CD4DBB-775F-4F64-B7B3-2A8FB6878FB6}">
      <dgm:prSet custT="1"/>
      <dgm:spPr/>
      <dgm:t>
        <a:bodyPr/>
        <a:lstStyle/>
        <a:p>
          <a:pPr rtl="0">
            <a:lnSpc>
              <a:spcPct val="100000"/>
            </a:lnSpc>
            <a:spcBef>
              <a:spcPts val="0"/>
            </a:spcBef>
            <a:spcAft>
              <a:spcPts val="0"/>
            </a:spcAft>
          </a:pPr>
          <a:r>
            <a:rPr lang="zh-CN" altLang="en-US" sz="2000" dirty="0" smtClean="0"/>
            <a:t>文本分类</a:t>
          </a:r>
          <a:endParaRPr lang="zh-CN" altLang="en-US" sz="2000" dirty="0"/>
        </a:p>
      </dgm:t>
    </dgm:pt>
    <dgm:pt modelId="{7E301767-8ADB-4167-BA15-EC4ED536CDF3}" type="parTrans" cxnId="{92A0EDDC-2ADD-4592-9705-18201C0D7A77}">
      <dgm:prSet custT="1"/>
      <dgm:spPr/>
      <dgm:t>
        <a:bodyPr/>
        <a:lstStyle/>
        <a:p>
          <a:pPr>
            <a:lnSpc>
              <a:spcPct val="100000"/>
            </a:lnSpc>
            <a:spcBef>
              <a:spcPts val="0"/>
            </a:spcBef>
            <a:spcAft>
              <a:spcPts val="0"/>
            </a:spcAft>
          </a:pPr>
          <a:endParaRPr lang="zh-CN" altLang="en-US" sz="800"/>
        </a:p>
      </dgm:t>
    </dgm:pt>
    <dgm:pt modelId="{BA73F853-FE33-4BBC-8D45-84658BD94781}" type="sibTrans" cxnId="{92A0EDDC-2ADD-4592-9705-18201C0D7A77}">
      <dgm:prSet/>
      <dgm:spPr/>
      <dgm:t>
        <a:bodyPr/>
        <a:lstStyle/>
        <a:p>
          <a:pPr>
            <a:lnSpc>
              <a:spcPct val="100000"/>
            </a:lnSpc>
            <a:spcBef>
              <a:spcPts val="0"/>
            </a:spcBef>
            <a:spcAft>
              <a:spcPts val="0"/>
            </a:spcAft>
          </a:pPr>
          <a:endParaRPr lang="zh-CN" altLang="en-US" sz="2800"/>
        </a:p>
      </dgm:t>
    </dgm:pt>
    <dgm:pt modelId="{AB428304-461C-4EF2-8AB5-72E61F1D457B}">
      <dgm:prSet custT="1"/>
      <dgm:spPr/>
      <dgm:t>
        <a:bodyPr/>
        <a:lstStyle/>
        <a:p>
          <a:pPr rtl="0">
            <a:lnSpc>
              <a:spcPct val="100000"/>
            </a:lnSpc>
            <a:spcBef>
              <a:spcPts val="0"/>
            </a:spcBef>
            <a:spcAft>
              <a:spcPts val="0"/>
            </a:spcAft>
          </a:pPr>
          <a:r>
            <a:rPr lang="zh-CN" altLang="en-US" sz="2000" dirty="0" smtClean="0"/>
            <a:t>语音识别</a:t>
          </a:r>
          <a:endParaRPr lang="zh-CN" altLang="en-US" sz="2000" dirty="0"/>
        </a:p>
      </dgm:t>
    </dgm:pt>
    <dgm:pt modelId="{151543BC-AEBE-4068-BE93-39163CC15B0C}" type="parTrans" cxnId="{C0C9B3D1-A740-4616-A98F-5A4A0EC01948}">
      <dgm:prSet custT="1"/>
      <dgm:spPr/>
      <dgm:t>
        <a:bodyPr/>
        <a:lstStyle/>
        <a:p>
          <a:pPr>
            <a:lnSpc>
              <a:spcPct val="100000"/>
            </a:lnSpc>
            <a:spcBef>
              <a:spcPts val="0"/>
            </a:spcBef>
            <a:spcAft>
              <a:spcPts val="0"/>
            </a:spcAft>
          </a:pPr>
          <a:endParaRPr lang="zh-CN" altLang="en-US" sz="800"/>
        </a:p>
      </dgm:t>
    </dgm:pt>
    <dgm:pt modelId="{3A0F74E7-D9A7-4A57-8BC0-85238CF5478F}" type="sibTrans" cxnId="{C0C9B3D1-A740-4616-A98F-5A4A0EC01948}">
      <dgm:prSet/>
      <dgm:spPr/>
      <dgm:t>
        <a:bodyPr/>
        <a:lstStyle/>
        <a:p>
          <a:pPr>
            <a:lnSpc>
              <a:spcPct val="100000"/>
            </a:lnSpc>
            <a:spcBef>
              <a:spcPts val="0"/>
            </a:spcBef>
            <a:spcAft>
              <a:spcPts val="0"/>
            </a:spcAft>
          </a:pPr>
          <a:endParaRPr lang="zh-CN" altLang="en-US" sz="2800"/>
        </a:p>
      </dgm:t>
    </dgm:pt>
    <dgm:pt modelId="{0417665F-05DB-447F-B5CF-5767FCC0E66D}">
      <dgm:prSet custT="1"/>
      <dgm:spPr/>
      <dgm:t>
        <a:bodyPr/>
        <a:lstStyle/>
        <a:p>
          <a:pPr rtl="0">
            <a:lnSpc>
              <a:spcPct val="100000"/>
            </a:lnSpc>
            <a:spcBef>
              <a:spcPts val="0"/>
            </a:spcBef>
            <a:spcAft>
              <a:spcPts val="0"/>
            </a:spcAft>
          </a:pPr>
          <a:r>
            <a:rPr lang="zh-CN" altLang="en-US" sz="2000" dirty="0" smtClean="0"/>
            <a:t>不容易做</a:t>
          </a:r>
          <a:endParaRPr lang="zh-CN" altLang="en-US" sz="2000" dirty="0"/>
        </a:p>
      </dgm:t>
    </dgm:pt>
    <dgm:pt modelId="{11F84FE5-D2A8-4928-A291-B5915D3D9955}" type="parTrans" cxnId="{89C2492B-4899-4876-8F13-F2FD8936FB46}">
      <dgm:prSet custT="1"/>
      <dgm:spPr/>
      <dgm:t>
        <a:bodyPr/>
        <a:lstStyle/>
        <a:p>
          <a:pPr>
            <a:lnSpc>
              <a:spcPct val="100000"/>
            </a:lnSpc>
            <a:spcBef>
              <a:spcPts val="0"/>
            </a:spcBef>
            <a:spcAft>
              <a:spcPts val="0"/>
            </a:spcAft>
          </a:pPr>
          <a:endParaRPr lang="zh-CN" altLang="en-US" sz="800"/>
        </a:p>
      </dgm:t>
    </dgm:pt>
    <dgm:pt modelId="{BF6BB68F-2C69-49CC-A414-9F5F03650CF8}" type="sibTrans" cxnId="{89C2492B-4899-4876-8F13-F2FD8936FB46}">
      <dgm:prSet/>
      <dgm:spPr/>
      <dgm:t>
        <a:bodyPr/>
        <a:lstStyle/>
        <a:p>
          <a:pPr>
            <a:lnSpc>
              <a:spcPct val="100000"/>
            </a:lnSpc>
            <a:spcBef>
              <a:spcPts val="0"/>
            </a:spcBef>
            <a:spcAft>
              <a:spcPts val="0"/>
            </a:spcAft>
          </a:pPr>
          <a:endParaRPr lang="zh-CN" altLang="en-US" sz="2800"/>
        </a:p>
      </dgm:t>
    </dgm:pt>
    <dgm:pt modelId="{0520DB01-5CDA-4B89-ABBB-14C2DA83042A}">
      <dgm:prSet custT="1"/>
      <dgm:spPr>
        <a:solidFill>
          <a:schemeClr val="accent1"/>
        </a:solidFill>
      </dgm:spPr>
      <dgm:t>
        <a:bodyPr/>
        <a:lstStyle/>
        <a:p>
          <a:pPr rtl="0">
            <a:lnSpc>
              <a:spcPct val="100000"/>
            </a:lnSpc>
            <a:spcBef>
              <a:spcPts val="0"/>
            </a:spcBef>
            <a:spcAft>
              <a:spcPts val="0"/>
            </a:spcAft>
          </a:pPr>
          <a:r>
            <a:rPr lang="zh-CN" altLang="en-US" sz="2000" dirty="0" smtClean="0"/>
            <a:t>容易做</a:t>
          </a:r>
          <a:endParaRPr lang="zh-CN" altLang="en-US" sz="2000" dirty="0"/>
        </a:p>
      </dgm:t>
    </dgm:pt>
    <dgm:pt modelId="{7AA7E7C8-28F5-4795-AD69-71F96663B848}" type="parTrans" cxnId="{798E3BF1-89A4-4EAC-BF19-C5E5A968BEE3}">
      <dgm:prSet custT="1"/>
      <dgm:spPr/>
      <dgm:t>
        <a:bodyPr/>
        <a:lstStyle/>
        <a:p>
          <a:pPr>
            <a:lnSpc>
              <a:spcPct val="100000"/>
            </a:lnSpc>
            <a:spcBef>
              <a:spcPts val="0"/>
            </a:spcBef>
            <a:spcAft>
              <a:spcPts val="0"/>
            </a:spcAft>
          </a:pPr>
          <a:endParaRPr lang="zh-CN" altLang="en-US" sz="800"/>
        </a:p>
      </dgm:t>
    </dgm:pt>
    <dgm:pt modelId="{9965978E-C79C-411E-9C9B-DD5223ACF6B8}" type="sibTrans" cxnId="{798E3BF1-89A4-4EAC-BF19-C5E5A968BEE3}">
      <dgm:prSet/>
      <dgm:spPr/>
      <dgm:t>
        <a:bodyPr/>
        <a:lstStyle/>
        <a:p>
          <a:pPr>
            <a:lnSpc>
              <a:spcPct val="100000"/>
            </a:lnSpc>
            <a:spcBef>
              <a:spcPts val="0"/>
            </a:spcBef>
            <a:spcAft>
              <a:spcPts val="0"/>
            </a:spcAft>
          </a:pPr>
          <a:endParaRPr lang="zh-CN" altLang="en-US" sz="2800"/>
        </a:p>
      </dgm:t>
    </dgm:pt>
    <dgm:pt modelId="{20A65034-31C8-4FB9-B35A-01908CBDDB35}">
      <dgm:prSet custT="1"/>
      <dgm:spPr/>
      <dgm:t>
        <a:bodyPr/>
        <a:lstStyle/>
        <a:p>
          <a:pPr rtl="0">
            <a:lnSpc>
              <a:spcPct val="100000"/>
            </a:lnSpc>
            <a:spcBef>
              <a:spcPts val="0"/>
            </a:spcBef>
            <a:spcAft>
              <a:spcPts val="0"/>
            </a:spcAft>
          </a:pPr>
          <a:r>
            <a:rPr lang="zh-CN" altLang="en-US" sz="2000" dirty="0" smtClean="0"/>
            <a:t>强化学习</a:t>
          </a:r>
          <a:endParaRPr lang="zh-CN" altLang="en-US" sz="2000" dirty="0"/>
        </a:p>
      </dgm:t>
    </dgm:pt>
    <dgm:pt modelId="{36061C26-038C-48A2-8176-FC82F637E77E}" type="parTrans" cxnId="{C0486979-4AA4-4DD0-BE83-89FBB6E59BAD}">
      <dgm:prSet custT="1"/>
      <dgm:spPr/>
      <dgm:t>
        <a:bodyPr/>
        <a:lstStyle/>
        <a:p>
          <a:pPr>
            <a:lnSpc>
              <a:spcPct val="100000"/>
            </a:lnSpc>
            <a:spcBef>
              <a:spcPts val="0"/>
            </a:spcBef>
            <a:spcAft>
              <a:spcPts val="0"/>
            </a:spcAft>
          </a:pPr>
          <a:endParaRPr lang="zh-CN" altLang="en-US" sz="800"/>
        </a:p>
      </dgm:t>
    </dgm:pt>
    <dgm:pt modelId="{82371B03-B973-4BE5-8950-B7F0D1CAA83F}" type="sibTrans" cxnId="{C0486979-4AA4-4DD0-BE83-89FBB6E59BAD}">
      <dgm:prSet/>
      <dgm:spPr/>
      <dgm:t>
        <a:bodyPr/>
        <a:lstStyle/>
        <a:p>
          <a:pPr>
            <a:lnSpc>
              <a:spcPct val="100000"/>
            </a:lnSpc>
            <a:spcBef>
              <a:spcPts val="0"/>
            </a:spcBef>
            <a:spcAft>
              <a:spcPts val="0"/>
            </a:spcAft>
          </a:pPr>
          <a:endParaRPr lang="zh-CN" altLang="en-US" sz="2800"/>
        </a:p>
      </dgm:t>
    </dgm:pt>
    <dgm:pt modelId="{F77BAF7A-175C-4003-A6AA-24E76EF32702}">
      <dgm:prSet custT="1"/>
      <dgm:spPr/>
      <dgm:t>
        <a:bodyPr/>
        <a:lstStyle/>
        <a:p>
          <a:pPr rtl="0">
            <a:lnSpc>
              <a:spcPct val="100000"/>
            </a:lnSpc>
            <a:spcBef>
              <a:spcPts val="0"/>
            </a:spcBef>
            <a:spcAft>
              <a:spcPts val="0"/>
            </a:spcAft>
          </a:pPr>
          <a:r>
            <a:rPr lang="zh-CN" altLang="en-US" sz="2000" dirty="0" smtClean="0"/>
            <a:t>围棋</a:t>
          </a:r>
          <a:endParaRPr lang="zh-CN" altLang="en-US" sz="2000" dirty="0"/>
        </a:p>
      </dgm:t>
    </dgm:pt>
    <dgm:pt modelId="{06E1B8E6-917A-4BFE-B4CD-67A90C88741F}" type="parTrans" cxnId="{E76AA94C-DDC6-46E9-9B32-37C5F5299BC9}">
      <dgm:prSet custT="1"/>
      <dgm:spPr/>
      <dgm:t>
        <a:bodyPr/>
        <a:lstStyle/>
        <a:p>
          <a:pPr>
            <a:lnSpc>
              <a:spcPct val="100000"/>
            </a:lnSpc>
            <a:spcBef>
              <a:spcPts val="0"/>
            </a:spcBef>
            <a:spcAft>
              <a:spcPts val="0"/>
            </a:spcAft>
          </a:pPr>
          <a:endParaRPr lang="zh-CN" altLang="en-US" sz="800"/>
        </a:p>
      </dgm:t>
    </dgm:pt>
    <dgm:pt modelId="{5418DC28-54AB-4167-B8C4-10240D4FCB1D}" type="sibTrans" cxnId="{E76AA94C-DDC6-46E9-9B32-37C5F5299BC9}">
      <dgm:prSet/>
      <dgm:spPr/>
      <dgm:t>
        <a:bodyPr/>
        <a:lstStyle/>
        <a:p>
          <a:pPr>
            <a:lnSpc>
              <a:spcPct val="100000"/>
            </a:lnSpc>
            <a:spcBef>
              <a:spcPts val="0"/>
            </a:spcBef>
            <a:spcAft>
              <a:spcPts val="0"/>
            </a:spcAft>
          </a:pPr>
          <a:endParaRPr lang="zh-CN" altLang="en-US" sz="2800"/>
        </a:p>
      </dgm:t>
    </dgm:pt>
    <dgm:pt modelId="{6CDEF2D0-E275-4921-BA3B-84ABC851091F}" type="pres">
      <dgm:prSet presAssocID="{B1AE1026-D2A0-47C2-8B3D-C6B0156D358B}" presName="diagram" presStyleCnt="0">
        <dgm:presLayoutVars>
          <dgm:chPref val="1"/>
          <dgm:dir/>
          <dgm:animOne val="branch"/>
          <dgm:animLvl val="lvl"/>
          <dgm:resizeHandles val="exact"/>
        </dgm:presLayoutVars>
      </dgm:prSet>
      <dgm:spPr/>
      <dgm:t>
        <a:bodyPr/>
        <a:lstStyle/>
        <a:p>
          <a:endParaRPr lang="zh-CN" altLang="en-US"/>
        </a:p>
      </dgm:t>
    </dgm:pt>
    <dgm:pt modelId="{6BD5A947-8166-447A-B304-C2F64D6C456A}" type="pres">
      <dgm:prSet presAssocID="{F2DD335F-F4ED-427B-9143-27BE63843845}" presName="root1" presStyleCnt="0"/>
      <dgm:spPr/>
    </dgm:pt>
    <dgm:pt modelId="{398C20A5-A9D8-4D3E-B587-799A3BB16507}" type="pres">
      <dgm:prSet presAssocID="{F2DD335F-F4ED-427B-9143-27BE63843845}" presName="LevelOneTextNode" presStyleLbl="node0" presStyleIdx="0" presStyleCnt="1">
        <dgm:presLayoutVars>
          <dgm:chPref val="3"/>
        </dgm:presLayoutVars>
      </dgm:prSet>
      <dgm:spPr/>
      <dgm:t>
        <a:bodyPr/>
        <a:lstStyle/>
        <a:p>
          <a:endParaRPr lang="zh-CN" altLang="en-US"/>
        </a:p>
      </dgm:t>
    </dgm:pt>
    <dgm:pt modelId="{E5EECC48-296F-4977-9549-5478D27AA71E}" type="pres">
      <dgm:prSet presAssocID="{F2DD335F-F4ED-427B-9143-27BE63843845}" presName="level2hierChild" presStyleCnt="0"/>
      <dgm:spPr/>
    </dgm:pt>
    <dgm:pt modelId="{E701DB57-D095-4995-BA9F-3DC318F851BB}" type="pres">
      <dgm:prSet presAssocID="{B94A8C1F-8663-48DC-AFE0-ED9153CDDB04}" presName="conn2-1" presStyleLbl="parChTrans1D2" presStyleIdx="0" presStyleCnt="2"/>
      <dgm:spPr/>
      <dgm:t>
        <a:bodyPr/>
        <a:lstStyle/>
        <a:p>
          <a:endParaRPr lang="zh-CN" altLang="en-US"/>
        </a:p>
      </dgm:t>
    </dgm:pt>
    <dgm:pt modelId="{8532DA87-15CF-41DC-A6ED-D536B73B26D5}" type="pres">
      <dgm:prSet presAssocID="{B94A8C1F-8663-48DC-AFE0-ED9153CDDB04}" presName="connTx" presStyleLbl="parChTrans1D2" presStyleIdx="0" presStyleCnt="2"/>
      <dgm:spPr/>
      <dgm:t>
        <a:bodyPr/>
        <a:lstStyle/>
        <a:p>
          <a:endParaRPr lang="zh-CN" altLang="en-US"/>
        </a:p>
      </dgm:t>
    </dgm:pt>
    <dgm:pt modelId="{66E6AE2D-E424-401E-BE98-13D9C7C8E64F}" type="pres">
      <dgm:prSet presAssocID="{F8A913BF-FF20-4BE3-AB5E-0F7AA51F32B6}" presName="root2" presStyleCnt="0"/>
      <dgm:spPr/>
    </dgm:pt>
    <dgm:pt modelId="{037CC688-649A-434F-9080-67500DD1A79D}" type="pres">
      <dgm:prSet presAssocID="{F8A913BF-FF20-4BE3-AB5E-0F7AA51F32B6}" presName="LevelTwoTextNode" presStyleLbl="node2" presStyleIdx="0" presStyleCnt="2">
        <dgm:presLayoutVars>
          <dgm:chPref val="3"/>
        </dgm:presLayoutVars>
      </dgm:prSet>
      <dgm:spPr/>
      <dgm:t>
        <a:bodyPr/>
        <a:lstStyle/>
        <a:p>
          <a:endParaRPr lang="zh-CN" altLang="en-US"/>
        </a:p>
      </dgm:t>
    </dgm:pt>
    <dgm:pt modelId="{C0952350-77B3-4279-8F92-FF05E01C1691}" type="pres">
      <dgm:prSet presAssocID="{F8A913BF-FF20-4BE3-AB5E-0F7AA51F32B6}" presName="level3hierChild" presStyleCnt="0"/>
      <dgm:spPr/>
    </dgm:pt>
    <dgm:pt modelId="{33B9F075-4423-4B3D-A2BD-A73956F1955D}" type="pres">
      <dgm:prSet presAssocID="{777E2D03-330E-43C8-A439-09671C3F191F}" presName="conn2-1" presStyleLbl="parChTrans1D3" presStyleIdx="0" presStyleCnt="3"/>
      <dgm:spPr/>
      <dgm:t>
        <a:bodyPr/>
        <a:lstStyle/>
        <a:p>
          <a:endParaRPr lang="zh-CN" altLang="en-US"/>
        </a:p>
      </dgm:t>
    </dgm:pt>
    <dgm:pt modelId="{D409D1B5-8445-4A64-8086-7FE53A8B3E24}" type="pres">
      <dgm:prSet presAssocID="{777E2D03-330E-43C8-A439-09671C3F191F}" presName="connTx" presStyleLbl="parChTrans1D3" presStyleIdx="0" presStyleCnt="3"/>
      <dgm:spPr/>
      <dgm:t>
        <a:bodyPr/>
        <a:lstStyle/>
        <a:p>
          <a:endParaRPr lang="zh-CN" altLang="en-US"/>
        </a:p>
      </dgm:t>
    </dgm:pt>
    <dgm:pt modelId="{C7214047-2809-48BC-9810-4DD98B40D464}" type="pres">
      <dgm:prSet presAssocID="{CB36CA1F-DC00-49FC-9F39-3899387403F7}" presName="root2" presStyleCnt="0"/>
      <dgm:spPr/>
    </dgm:pt>
    <dgm:pt modelId="{66091779-FD2E-4FDC-86F2-2AC227D5816C}" type="pres">
      <dgm:prSet presAssocID="{CB36CA1F-DC00-49FC-9F39-3899387403F7}" presName="LevelTwoTextNode" presStyleLbl="node3" presStyleIdx="0" presStyleCnt="3">
        <dgm:presLayoutVars>
          <dgm:chPref val="3"/>
        </dgm:presLayoutVars>
      </dgm:prSet>
      <dgm:spPr/>
      <dgm:t>
        <a:bodyPr/>
        <a:lstStyle/>
        <a:p>
          <a:endParaRPr lang="zh-CN" altLang="en-US"/>
        </a:p>
      </dgm:t>
    </dgm:pt>
    <dgm:pt modelId="{6E3562EA-6D04-4E9B-A3D1-A1F6DC869A7B}" type="pres">
      <dgm:prSet presAssocID="{CB36CA1F-DC00-49FC-9F39-3899387403F7}" presName="level3hierChild" presStyleCnt="0"/>
      <dgm:spPr/>
    </dgm:pt>
    <dgm:pt modelId="{69ABC5AB-FD09-427D-B12C-5C8B1CBD2726}" type="pres">
      <dgm:prSet presAssocID="{FF3DB6AF-A4DE-4E13-AE14-D96D5C0A1A8B}" presName="conn2-1" presStyleLbl="parChTrans1D4" presStyleIdx="0" presStyleCnt="7"/>
      <dgm:spPr/>
      <dgm:t>
        <a:bodyPr/>
        <a:lstStyle/>
        <a:p>
          <a:endParaRPr lang="zh-CN" altLang="en-US"/>
        </a:p>
      </dgm:t>
    </dgm:pt>
    <dgm:pt modelId="{5156EE79-8EF5-461E-AB61-DF6007AD0779}" type="pres">
      <dgm:prSet presAssocID="{FF3DB6AF-A4DE-4E13-AE14-D96D5C0A1A8B}" presName="connTx" presStyleLbl="parChTrans1D4" presStyleIdx="0" presStyleCnt="7"/>
      <dgm:spPr/>
      <dgm:t>
        <a:bodyPr/>
        <a:lstStyle/>
        <a:p>
          <a:endParaRPr lang="zh-CN" altLang="en-US"/>
        </a:p>
      </dgm:t>
    </dgm:pt>
    <dgm:pt modelId="{C27DD1E1-701E-4C8F-8174-E6B8B2DC4D15}" type="pres">
      <dgm:prSet presAssocID="{70EB503F-3A9B-46F0-8303-EF97445EEC83}" presName="root2" presStyleCnt="0"/>
      <dgm:spPr/>
    </dgm:pt>
    <dgm:pt modelId="{5B8380FE-0DCB-4F6C-B2BC-0BBB10FD4D3D}" type="pres">
      <dgm:prSet presAssocID="{70EB503F-3A9B-46F0-8303-EF97445EEC83}" presName="LevelTwoTextNode" presStyleLbl="node4" presStyleIdx="0" presStyleCnt="7">
        <dgm:presLayoutVars>
          <dgm:chPref val="3"/>
        </dgm:presLayoutVars>
      </dgm:prSet>
      <dgm:spPr/>
      <dgm:t>
        <a:bodyPr/>
        <a:lstStyle/>
        <a:p>
          <a:endParaRPr lang="zh-CN" altLang="en-US"/>
        </a:p>
      </dgm:t>
    </dgm:pt>
    <dgm:pt modelId="{364F520D-3FEF-4E8D-A45A-CCC229C7AAAB}" type="pres">
      <dgm:prSet presAssocID="{70EB503F-3A9B-46F0-8303-EF97445EEC83}" presName="level3hierChild" presStyleCnt="0"/>
      <dgm:spPr/>
    </dgm:pt>
    <dgm:pt modelId="{42EAD14C-C4CD-43F4-BBC5-79864427DD73}" type="pres">
      <dgm:prSet presAssocID="{9C6E211D-B358-45C5-95D3-C96B3D66FDB2}" presName="conn2-1" presStyleLbl="parChTrans1D2" presStyleIdx="1" presStyleCnt="2"/>
      <dgm:spPr/>
      <dgm:t>
        <a:bodyPr/>
        <a:lstStyle/>
        <a:p>
          <a:endParaRPr lang="zh-CN" altLang="en-US"/>
        </a:p>
      </dgm:t>
    </dgm:pt>
    <dgm:pt modelId="{2D5F6FEF-BACB-4FE7-B689-8A9CFA42D76E}" type="pres">
      <dgm:prSet presAssocID="{9C6E211D-B358-45C5-95D3-C96B3D66FDB2}" presName="connTx" presStyleLbl="parChTrans1D2" presStyleIdx="1" presStyleCnt="2"/>
      <dgm:spPr/>
      <dgm:t>
        <a:bodyPr/>
        <a:lstStyle/>
        <a:p>
          <a:endParaRPr lang="zh-CN" altLang="en-US"/>
        </a:p>
      </dgm:t>
    </dgm:pt>
    <dgm:pt modelId="{81B8013D-90D5-45A9-8B4B-BF7D3BD54942}" type="pres">
      <dgm:prSet presAssocID="{FA135B7F-2613-4B80-BDFC-5E6ED5D1C14D}" presName="root2" presStyleCnt="0"/>
      <dgm:spPr/>
    </dgm:pt>
    <dgm:pt modelId="{78FFD0A5-EFF7-4D75-9190-24A2A39A0A14}" type="pres">
      <dgm:prSet presAssocID="{FA135B7F-2613-4B80-BDFC-5E6ED5D1C14D}" presName="LevelTwoTextNode" presStyleLbl="node2" presStyleIdx="1" presStyleCnt="2">
        <dgm:presLayoutVars>
          <dgm:chPref val="3"/>
        </dgm:presLayoutVars>
      </dgm:prSet>
      <dgm:spPr/>
      <dgm:t>
        <a:bodyPr/>
        <a:lstStyle/>
        <a:p>
          <a:endParaRPr lang="zh-CN" altLang="en-US"/>
        </a:p>
      </dgm:t>
    </dgm:pt>
    <dgm:pt modelId="{2B786ED4-C331-4CCB-A219-049FDEC12BC1}" type="pres">
      <dgm:prSet presAssocID="{FA135B7F-2613-4B80-BDFC-5E6ED5D1C14D}" presName="level3hierChild" presStyleCnt="0"/>
      <dgm:spPr/>
    </dgm:pt>
    <dgm:pt modelId="{E8CC1104-E240-42BE-900E-835E00B649B3}" type="pres">
      <dgm:prSet presAssocID="{7AA7E7C8-28F5-4795-AD69-71F96663B848}" presName="conn2-1" presStyleLbl="parChTrans1D3" presStyleIdx="1" presStyleCnt="3"/>
      <dgm:spPr/>
      <dgm:t>
        <a:bodyPr/>
        <a:lstStyle/>
        <a:p>
          <a:endParaRPr lang="zh-CN" altLang="en-US"/>
        </a:p>
      </dgm:t>
    </dgm:pt>
    <dgm:pt modelId="{DB6F332D-DB1E-42F9-B0F5-86DE58B9A006}" type="pres">
      <dgm:prSet presAssocID="{7AA7E7C8-28F5-4795-AD69-71F96663B848}" presName="connTx" presStyleLbl="parChTrans1D3" presStyleIdx="1" presStyleCnt="3"/>
      <dgm:spPr/>
      <dgm:t>
        <a:bodyPr/>
        <a:lstStyle/>
        <a:p>
          <a:endParaRPr lang="zh-CN" altLang="en-US"/>
        </a:p>
      </dgm:t>
    </dgm:pt>
    <dgm:pt modelId="{12A24013-BD94-4075-B65C-E72D4CC5DA9F}" type="pres">
      <dgm:prSet presAssocID="{0520DB01-5CDA-4B89-ABBB-14C2DA83042A}" presName="root2" presStyleCnt="0"/>
      <dgm:spPr/>
    </dgm:pt>
    <dgm:pt modelId="{B8B76B01-ABE5-4B2A-967E-5B81E7EB1BEB}" type="pres">
      <dgm:prSet presAssocID="{0520DB01-5CDA-4B89-ABBB-14C2DA83042A}" presName="LevelTwoTextNode" presStyleLbl="node3" presStyleIdx="1" presStyleCnt="3">
        <dgm:presLayoutVars>
          <dgm:chPref val="3"/>
        </dgm:presLayoutVars>
      </dgm:prSet>
      <dgm:spPr/>
      <dgm:t>
        <a:bodyPr/>
        <a:lstStyle/>
        <a:p>
          <a:endParaRPr lang="zh-CN" altLang="en-US"/>
        </a:p>
      </dgm:t>
    </dgm:pt>
    <dgm:pt modelId="{153D918C-2E6B-4614-A103-50E828FE18BA}" type="pres">
      <dgm:prSet presAssocID="{0520DB01-5CDA-4B89-ABBB-14C2DA83042A}" presName="level3hierChild" presStyleCnt="0"/>
      <dgm:spPr/>
    </dgm:pt>
    <dgm:pt modelId="{5F5B8F60-B6E3-4D33-8006-A534B5219659}" type="pres">
      <dgm:prSet presAssocID="{D66DAC0E-D6F2-470E-A02F-6C7E94390031}" presName="conn2-1" presStyleLbl="parChTrans1D4" presStyleIdx="1" presStyleCnt="7"/>
      <dgm:spPr/>
      <dgm:t>
        <a:bodyPr/>
        <a:lstStyle/>
        <a:p>
          <a:endParaRPr lang="zh-CN" altLang="en-US"/>
        </a:p>
      </dgm:t>
    </dgm:pt>
    <dgm:pt modelId="{974EA6F0-7E42-4CD5-BFEE-3A3BF1F9DA7E}" type="pres">
      <dgm:prSet presAssocID="{D66DAC0E-D6F2-470E-A02F-6C7E94390031}" presName="connTx" presStyleLbl="parChTrans1D4" presStyleIdx="1" presStyleCnt="7"/>
      <dgm:spPr/>
      <dgm:t>
        <a:bodyPr/>
        <a:lstStyle/>
        <a:p>
          <a:endParaRPr lang="zh-CN" altLang="en-US"/>
        </a:p>
      </dgm:t>
    </dgm:pt>
    <dgm:pt modelId="{538F3372-CE0D-4542-85F9-3B6CD7763FB3}" type="pres">
      <dgm:prSet presAssocID="{2E56F678-C1CE-4892-BC9F-D88898E69FD5}" presName="root2" presStyleCnt="0"/>
      <dgm:spPr/>
    </dgm:pt>
    <dgm:pt modelId="{484FF441-C91D-4E7A-BC24-9D042BC822F3}" type="pres">
      <dgm:prSet presAssocID="{2E56F678-C1CE-4892-BC9F-D88898E69FD5}" presName="LevelTwoTextNode" presStyleLbl="node4" presStyleIdx="1" presStyleCnt="7">
        <dgm:presLayoutVars>
          <dgm:chPref val="3"/>
        </dgm:presLayoutVars>
      </dgm:prSet>
      <dgm:spPr/>
      <dgm:t>
        <a:bodyPr/>
        <a:lstStyle/>
        <a:p>
          <a:endParaRPr lang="zh-CN" altLang="en-US"/>
        </a:p>
      </dgm:t>
    </dgm:pt>
    <dgm:pt modelId="{9ECE1F91-50F5-4017-B313-AE0D00533061}" type="pres">
      <dgm:prSet presAssocID="{2E56F678-C1CE-4892-BC9F-D88898E69FD5}" presName="level3hierChild" presStyleCnt="0"/>
      <dgm:spPr/>
    </dgm:pt>
    <dgm:pt modelId="{52C33EA9-1F67-42E9-95A3-083353CEDF6A}" type="pres">
      <dgm:prSet presAssocID="{0A9FB55B-D1A7-4307-8A08-CC8062B73331}" presName="conn2-1" presStyleLbl="parChTrans1D4" presStyleIdx="2" presStyleCnt="7"/>
      <dgm:spPr/>
      <dgm:t>
        <a:bodyPr/>
        <a:lstStyle/>
        <a:p>
          <a:endParaRPr lang="zh-CN" altLang="en-US"/>
        </a:p>
      </dgm:t>
    </dgm:pt>
    <dgm:pt modelId="{A8E92269-108D-40EB-979D-DA3CEFA1FF1C}" type="pres">
      <dgm:prSet presAssocID="{0A9FB55B-D1A7-4307-8A08-CC8062B73331}" presName="connTx" presStyleLbl="parChTrans1D4" presStyleIdx="2" presStyleCnt="7"/>
      <dgm:spPr/>
      <dgm:t>
        <a:bodyPr/>
        <a:lstStyle/>
        <a:p>
          <a:endParaRPr lang="zh-CN" altLang="en-US"/>
        </a:p>
      </dgm:t>
    </dgm:pt>
    <dgm:pt modelId="{C8753729-E2B8-450F-9128-731EC0602952}" type="pres">
      <dgm:prSet presAssocID="{9F41907F-BB90-49A4-8E97-05E5E602AA08}" presName="root2" presStyleCnt="0"/>
      <dgm:spPr/>
    </dgm:pt>
    <dgm:pt modelId="{2456E607-9E9A-461B-9DA8-D9F7AFDF1055}" type="pres">
      <dgm:prSet presAssocID="{9F41907F-BB90-49A4-8E97-05E5E602AA08}" presName="LevelTwoTextNode" presStyleLbl="node4" presStyleIdx="2" presStyleCnt="7">
        <dgm:presLayoutVars>
          <dgm:chPref val="3"/>
        </dgm:presLayoutVars>
      </dgm:prSet>
      <dgm:spPr/>
      <dgm:t>
        <a:bodyPr/>
        <a:lstStyle/>
        <a:p>
          <a:endParaRPr lang="zh-CN" altLang="en-US"/>
        </a:p>
      </dgm:t>
    </dgm:pt>
    <dgm:pt modelId="{F581CF7D-63D0-46D6-BD41-50B5A9048593}" type="pres">
      <dgm:prSet presAssocID="{9F41907F-BB90-49A4-8E97-05E5E602AA08}" presName="level3hierChild" presStyleCnt="0"/>
      <dgm:spPr/>
    </dgm:pt>
    <dgm:pt modelId="{E11CDAD6-EF43-4F94-BA41-40CBC44693B1}" type="pres">
      <dgm:prSet presAssocID="{7E301767-8ADB-4167-BA15-EC4ED536CDF3}" presName="conn2-1" presStyleLbl="parChTrans1D4" presStyleIdx="3" presStyleCnt="7"/>
      <dgm:spPr/>
      <dgm:t>
        <a:bodyPr/>
        <a:lstStyle/>
        <a:p>
          <a:endParaRPr lang="zh-CN" altLang="en-US"/>
        </a:p>
      </dgm:t>
    </dgm:pt>
    <dgm:pt modelId="{068C6179-719E-4B47-9EBE-F32060C437F0}" type="pres">
      <dgm:prSet presAssocID="{7E301767-8ADB-4167-BA15-EC4ED536CDF3}" presName="connTx" presStyleLbl="parChTrans1D4" presStyleIdx="3" presStyleCnt="7"/>
      <dgm:spPr/>
      <dgm:t>
        <a:bodyPr/>
        <a:lstStyle/>
        <a:p>
          <a:endParaRPr lang="zh-CN" altLang="en-US"/>
        </a:p>
      </dgm:t>
    </dgm:pt>
    <dgm:pt modelId="{74CBADCE-7DBB-49C9-AB2B-4F4E54499CFA}" type="pres">
      <dgm:prSet presAssocID="{05CD4DBB-775F-4F64-B7B3-2A8FB6878FB6}" presName="root2" presStyleCnt="0"/>
      <dgm:spPr/>
    </dgm:pt>
    <dgm:pt modelId="{FE57452C-E001-4B6F-B3D9-B5C2BCE6A1ED}" type="pres">
      <dgm:prSet presAssocID="{05CD4DBB-775F-4F64-B7B3-2A8FB6878FB6}" presName="LevelTwoTextNode" presStyleLbl="node4" presStyleIdx="3" presStyleCnt="7">
        <dgm:presLayoutVars>
          <dgm:chPref val="3"/>
        </dgm:presLayoutVars>
      </dgm:prSet>
      <dgm:spPr/>
      <dgm:t>
        <a:bodyPr/>
        <a:lstStyle/>
        <a:p>
          <a:endParaRPr lang="zh-CN" altLang="en-US"/>
        </a:p>
      </dgm:t>
    </dgm:pt>
    <dgm:pt modelId="{B0A9A8DF-F323-4D69-9E2D-187487BA5A16}" type="pres">
      <dgm:prSet presAssocID="{05CD4DBB-775F-4F64-B7B3-2A8FB6878FB6}" presName="level3hierChild" presStyleCnt="0"/>
      <dgm:spPr/>
    </dgm:pt>
    <dgm:pt modelId="{68A85DED-C01F-403C-9517-F2C92D2E1D99}" type="pres">
      <dgm:prSet presAssocID="{151543BC-AEBE-4068-BE93-39163CC15B0C}" presName="conn2-1" presStyleLbl="parChTrans1D4" presStyleIdx="4" presStyleCnt="7"/>
      <dgm:spPr/>
      <dgm:t>
        <a:bodyPr/>
        <a:lstStyle/>
        <a:p>
          <a:endParaRPr lang="zh-CN" altLang="en-US"/>
        </a:p>
      </dgm:t>
    </dgm:pt>
    <dgm:pt modelId="{67A478BE-7EDA-4AC0-9240-BEECD2C1B112}" type="pres">
      <dgm:prSet presAssocID="{151543BC-AEBE-4068-BE93-39163CC15B0C}" presName="connTx" presStyleLbl="parChTrans1D4" presStyleIdx="4" presStyleCnt="7"/>
      <dgm:spPr/>
      <dgm:t>
        <a:bodyPr/>
        <a:lstStyle/>
        <a:p>
          <a:endParaRPr lang="zh-CN" altLang="en-US"/>
        </a:p>
      </dgm:t>
    </dgm:pt>
    <dgm:pt modelId="{ECB87CAF-2DB1-4330-A83A-E171394034A5}" type="pres">
      <dgm:prSet presAssocID="{AB428304-461C-4EF2-8AB5-72E61F1D457B}" presName="root2" presStyleCnt="0"/>
      <dgm:spPr/>
    </dgm:pt>
    <dgm:pt modelId="{E5B3CEF5-212B-4333-BDA5-5231AF422114}" type="pres">
      <dgm:prSet presAssocID="{AB428304-461C-4EF2-8AB5-72E61F1D457B}" presName="LevelTwoTextNode" presStyleLbl="node4" presStyleIdx="4" presStyleCnt="7">
        <dgm:presLayoutVars>
          <dgm:chPref val="3"/>
        </dgm:presLayoutVars>
      </dgm:prSet>
      <dgm:spPr/>
      <dgm:t>
        <a:bodyPr/>
        <a:lstStyle/>
        <a:p>
          <a:endParaRPr lang="zh-CN" altLang="en-US"/>
        </a:p>
      </dgm:t>
    </dgm:pt>
    <dgm:pt modelId="{21C1B8C2-43C8-48BF-9746-CB1D67DECABF}" type="pres">
      <dgm:prSet presAssocID="{AB428304-461C-4EF2-8AB5-72E61F1D457B}" presName="level3hierChild" presStyleCnt="0"/>
      <dgm:spPr/>
    </dgm:pt>
    <dgm:pt modelId="{AC917292-0880-4240-9CF8-AB0D0F2B0832}" type="pres">
      <dgm:prSet presAssocID="{11F84FE5-D2A8-4928-A291-B5915D3D9955}" presName="conn2-1" presStyleLbl="parChTrans1D3" presStyleIdx="2" presStyleCnt="3"/>
      <dgm:spPr/>
      <dgm:t>
        <a:bodyPr/>
        <a:lstStyle/>
        <a:p>
          <a:endParaRPr lang="zh-CN" altLang="en-US"/>
        </a:p>
      </dgm:t>
    </dgm:pt>
    <dgm:pt modelId="{E4BF694D-E775-4639-8D69-EA549226CA94}" type="pres">
      <dgm:prSet presAssocID="{11F84FE5-D2A8-4928-A291-B5915D3D9955}" presName="connTx" presStyleLbl="parChTrans1D3" presStyleIdx="2" presStyleCnt="3"/>
      <dgm:spPr/>
      <dgm:t>
        <a:bodyPr/>
        <a:lstStyle/>
        <a:p>
          <a:endParaRPr lang="zh-CN" altLang="en-US"/>
        </a:p>
      </dgm:t>
    </dgm:pt>
    <dgm:pt modelId="{37B81F9F-4D8B-4846-8416-F2DF3B678FAA}" type="pres">
      <dgm:prSet presAssocID="{0417665F-05DB-447F-B5CF-5767FCC0E66D}" presName="root2" presStyleCnt="0"/>
      <dgm:spPr/>
    </dgm:pt>
    <dgm:pt modelId="{3D4DFC46-14FD-44CF-889B-312D881097D2}" type="pres">
      <dgm:prSet presAssocID="{0417665F-05DB-447F-B5CF-5767FCC0E66D}" presName="LevelTwoTextNode" presStyleLbl="node3" presStyleIdx="2" presStyleCnt="3">
        <dgm:presLayoutVars>
          <dgm:chPref val="3"/>
        </dgm:presLayoutVars>
      </dgm:prSet>
      <dgm:spPr/>
      <dgm:t>
        <a:bodyPr/>
        <a:lstStyle/>
        <a:p>
          <a:endParaRPr lang="zh-CN" altLang="en-US"/>
        </a:p>
      </dgm:t>
    </dgm:pt>
    <dgm:pt modelId="{917D5023-7B29-411C-A5D9-8EC5EA9E9182}" type="pres">
      <dgm:prSet presAssocID="{0417665F-05DB-447F-B5CF-5767FCC0E66D}" presName="level3hierChild" presStyleCnt="0"/>
      <dgm:spPr/>
    </dgm:pt>
    <dgm:pt modelId="{4D5C558E-2E7D-4D1A-ABA2-D5D2DD86206F}" type="pres">
      <dgm:prSet presAssocID="{36061C26-038C-48A2-8176-FC82F637E77E}" presName="conn2-1" presStyleLbl="parChTrans1D4" presStyleIdx="5" presStyleCnt="7"/>
      <dgm:spPr/>
      <dgm:t>
        <a:bodyPr/>
        <a:lstStyle/>
        <a:p>
          <a:endParaRPr lang="zh-CN" altLang="en-US"/>
        </a:p>
      </dgm:t>
    </dgm:pt>
    <dgm:pt modelId="{EC993B32-D076-4951-AEE7-4200E341C468}" type="pres">
      <dgm:prSet presAssocID="{36061C26-038C-48A2-8176-FC82F637E77E}" presName="connTx" presStyleLbl="parChTrans1D4" presStyleIdx="5" presStyleCnt="7"/>
      <dgm:spPr/>
      <dgm:t>
        <a:bodyPr/>
        <a:lstStyle/>
        <a:p>
          <a:endParaRPr lang="zh-CN" altLang="en-US"/>
        </a:p>
      </dgm:t>
    </dgm:pt>
    <dgm:pt modelId="{2E1CE949-7538-4875-A596-272E93252598}" type="pres">
      <dgm:prSet presAssocID="{20A65034-31C8-4FB9-B35A-01908CBDDB35}" presName="root2" presStyleCnt="0"/>
      <dgm:spPr/>
    </dgm:pt>
    <dgm:pt modelId="{7CFDB172-E668-43FE-B146-64584C675B7A}" type="pres">
      <dgm:prSet presAssocID="{20A65034-31C8-4FB9-B35A-01908CBDDB35}" presName="LevelTwoTextNode" presStyleLbl="node4" presStyleIdx="5" presStyleCnt="7">
        <dgm:presLayoutVars>
          <dgm:chPref val="3"/>
        </dgm:presLayoutVars>
      </dgm:prSet>
      <dgm:spPr/>
      <dgm:t>
        <a:bodyPr/>
        <a:lstStyle/>
        <a:p>
          <a:endParaRPr lang="zh-CN" altLang="en-US"/>
        </a:p>
      </dgm:t>
    </dgm:pt>
    <dgm:pt modelId="{36379834-7B61-43DE-BE71-A16800DF47B8}" type="pres">
      <dgm:prSet presAssocID="{20A65034-31C8-4FB9-B35A-01908CBDDB35}" presName="level3hierChild" presStyleCnt="0"/>
      <dgm:spPr/>
    </dgm:pt>
    <dgm:pt modelId="{AF3A758F-4CD4-4A21-B44A-EE5D60432290}" type="pres">
      <dgm:prSet presAssocID="{06E1B8E6-917A-4BFE-B4CD-67A90C88741F}" presName="conn2-1" presStyleLbl="parChTrans1D4" presStyleIdx="6" presStyleCnt="7"/>
      <dgm:spPr/>
      <dgm:t>
        <a:bodyPr/>
        <a:lstStyle/>
        <a:p>
          <a:endParaRPr lang="zh-CN" altLang="en-US"/>
        </a:p>
      </dgm:t>
    </dgm:pt>
    <dgm:pt modelId="{938E7890-3687-42DC-855E-CB4ABC65476D}" type="pres">
      <dgm:prSet presAssocID="{06E1B8E6-917A-4BFE-B4CD-67A90C88741F}" presName="connTx" presStyleLbl="parChTrans1D4" presStyleIdx="6" presStyleCnt="7"/>
      <dgm:spPr/>
      <dgm:t>
        <a:bodyPr/>
        <a:lstStyle/>
        <a:p>
          <a:endParaRPr lang="zh-CN" altLang="en-US"/>
        </a:p>
      </dgm:t>
    </dgm:pt>
    <dgm:pt modelId="{4B7B71BA-84E6-4924-AA79-3886DCAFA119}" type="pres">
      <dgm:prSet presAssocID="{F77BAF7A-175C-4003-A6AA-24E76EF32702}" presName="root2" presStyleCnt="0"/>
      <dgm:spPr/>
    </dgm:pt>
    <dgm:pt modelId="{EAD3BB15-FD98-48A1-AE91-B49E6520FB73}" type="pres">
      <dgm:prSet presAssocID="{F77BAF7A-175C-4003-A6AA-24E76EF32702}" presName="LevelTwoTextNode" presStyleLbl="node4" presStyleIdx="6" presStyleCnt="7">
        <dgm:presLayoutVars>
          <dgm:chPref val="3"/>
        </dgm:presLayoutVars>
      </dgm:prSet>
      <dgm:spPr/>
      <dgm:t>
        <a:bodyPr/>
        <a:lstStyle/>
        <a:p>
          <a:endParaRPr lang="zh-CN" altLang="en-US"/>
        </a:p>
      </dgm:t>
    </dgm:pt>
    <dgm:pt modelId="{18D337E8-52AE-4734-9779-0B4151CCD775}" type="pres">
      <dgm:prSet presAssocID="{F77BAF7A-175C-4003-A6AA-24E76EF32702}" presName="level3hierChild" presStyleCnt="0"/>
      <dgm:spPr/>
    </dgm:pt>
  </dgm:ptLst>
  <dgm:cxnLst>
    <dgm:cxn modelId="{9168C7F0-18A0-4503-B77D-2800B629C312}" type="presOf" srcId="{11F84FE5-D2A8-4928-A291-B5915D3D9955}" destId="{AC917292-0880-4240-9CF8-AB0D0F2B0832}" srcOrd="0" destOrd="0" presId="urn:microsoft.com/office/officeart/2005/8/layout/hierarchy2"/>
    <dgm:cxn modelId="{36FDD673-AD85-4573-BB5A-6232ED1BE70C}" type="presOf" srcId="{7E301767-8ADB-4167-BA15-EC4ED536CDF3}" destId="{068C6179-719E-4B47-9EBE-F32060C437F0}" srcOrd="1" destOrd="0" presId="urn:microsoft.com/office/officeart/2005/8/layout/hierarchy2"/>
    <dgm:cxn modelId="{86FEB9FD-0E4A-4361-838D-55E96663BF06}" srcId="{F2DD335F-F4ED-427B-9143-27BE63843845}" destId="{FA135B7F-2613-4B80-BDFC-5E6ED5D1C14D}" srcOrd="1" destOrd="0" parTransId="{9C6E211D-B358-45C5-95D3-C96B3D66FDB2}" sibTransId="{14C1B338-1697-457F-B7F9-3F005F6B8871}"/>
    <dgm:cxn modelId="{442DED0C-569A-4E1E-8F81-7CF88C6CE1F9}" type="presOf" srcId="{AB428304-461C-4EF2-8AB5-72E61F1D457B}" destId="{E5B3CEF5-212B-4333-BDA5-5231AF422114}" srcOrd="0" destOrd="0" presId="urn:microsoft.com/office/officeart/2005/8/layout/hierarchy2"/>
    <dgm:cxn modelId="{C14EDBD1-A735-4FED-AE92-495AC30A48E4}" type="presOf" srcId="{9F41907F-BB90-49A4-8E97-05E5E602AA08}" destId="{2456E607-9E9A-461B-9DA8-D9F7AFDF1055}" srcOrd="0" destOrd="0" presId="urn:microsoft.com/office/officeart/2005/8/layout/hierarchy2"/>
    <dgm:cxn modelId="{913EA752-AAC5-4DC3-8396-33E249EBEBA0}" type="presOf" srcId="{36061C26-038C-48A2-8176-FC82F637E77E}" destId="{4D5C558E-2E7D-4D1A-ABA2-D5D2DD86206F}" srcOrd="0" destOrd="0" presId="urn:microsoft.com/office/officeart/2005/8/layout/hierarchy2"/>
    <dgm:cxn modelId="{329FA446-1FDD-4A0E-9441-6914A3904DB3}" type="presOf" srcId="{151543BC-AEBE-4068-BE93-39163CC15B0C}" destId="{67A478BE-7EDA-4AC0-9240-BEECD2C1B112}" srcOrd="1" destOrd="0" presId="urn:microsoft.com/office/officeart/2005/8/layout/hierarchy2"/>
    <dgm:cxn modelId="{89C2492B-4899-4876-8F13-F2FD8936FB46}" srcId="{FA135B7F-2613-4B80-BDFC-5E6ED5D1C14D}" destId="{0417665F-05DB-447F-B5CF-5767FCC0E66D}" srcOrd="1" destOrd="0" parTransId="{11F84FE5-D2A8-4928-A291-B5915D3D9955}" sibTransId="{BF6BB68F-2C69-49CC-A414-9F5F03650CF8}"/>
    <dgm:cxn modelId="{9DEBA337-6500-45B2-A1BB-7BE2240A9182}" type="presOf" srcId="{0520DB01-5CDA-4B89-ABBB-14C2DA83042A}" destId="{B8B76B01-ABE5-4B2A-967E-5B81E7EB1BEB}" srcOrd="0" destOrd="0" presId="urn:microsoft.com/office/officeart/2005/8/layout/hierarchy2"/>
    <dgm:cxn modelId="{6BBD61D8-73FE-4E58-93BF-FDFEF4B836AD}" type="presOf" srcId="{B94A8C1F-8663-48DC-AFE0-ED9153CDDB04}" destId="{E701DB57-D095-4995-BA9F-3DC318F851BB}" srcOrd="0" destOrd="0" presId="urn:microsoft.com/office/officeart/2005/8/layout/hierarchy2"/>
    <dgm:cxn modelId="{D19D93C6-86D4-443D-9CA0-6490B1D18616}" type="presOf" srcId="{F2DD335F-F4ED-427B-9143-27BE63843845}" destId="{398C20A5-A9D8-4D3E-B587-799A3BB16507}" srcOrd="0" destOrd="0" presId="urn:microsoft.com/office/officeart/2005/8/layout/hierarchy2"/>
    <dgm:cxn modelId="{4951DE2F-7B5C-47D3-97D4-87C840D88F5D}" type="presOf" srcId="{7AA7E7C8-28F5-4795-AD69-71F96663B848}" destId="{E8CC1104-E240-42BE-900E-835E00B649B3}" srcOrd="0" destOrd="0" presId="urn:microsoft.com/office/officeart/2005/8/layout/hierarchy2"/>
    <dgm:cxn modelId="{76E6D0E2-CAA0-47F4-8F29-FEC4AD627595}" srcId="{CB36CA1F-DC00-49FC-9F39-3899387403F7}" destId="{70EB503F-3A9B-46F0-8303-EF97445EEC83}" srcOrd="0" destOrd="0" parTransId="{FF3DB6AF-A4DE-4E13-AE14-D96D5C0A1A8B}" sibTransId="{C09D8828-D1EC-4445-AC28-913742F85FBF}"/>
    <dgm:cxn modelId="{6EE5873E-84C1-4CBA-9377-9B5716D1C74C}" type="presOf" srcId="{0A9FB55B-D1A7-4307-8A08-CC8062B73331}" destId="{52C33EA9-1F67-42E9-95A3-083353CEDF6A}" srcOrd="0" destOrd="0" presId="urn:microsoft.com/office/officeart/2005/8/layout/hierarchy2"/>
    <dgm:cxn modelId="{D874D105-8E31-46CE-ABE4-3795E22DCD84}" type="presOf" srcId="{B94A8C1F-8663-48DC-AFE0-ED9153CDDB04}" destId="{8532DA87-15CF-41DC-A6ED-D536B73B26D5}" srcOrd="1" destOrd="0" presId="urn:microsoft.com/office/officeart/2005/8/layout/hierarchy2"/>
    <dgm:cxn modelId="{E18B8FB4-B860-4E74-A870-F6554E301CD2}" type="presOf" srcId="{9C6E211D-B358-45C5-95D3-C96B3D66FDB2}" destId="{42EAD14C-C4CD-43F4-BBC5-79864427DD73}" srcOrd="0" destOrd="0" presId="urn:microsoft.com/office/officeart/2005/8/layout/hierarchy2"/>
    <dgm:cxn modelId="{0082456A-71B1-4BF0-8C7C-3119CEEC6AAE}" type="presOf" srcId="{F8A913BF-FF20-4BE3-AB5E-0F7AA51F32B6}" destId="{037CC688-649A-434F-9080-67500DD1A79D}" srcOrd="0" destOrd="0" presId="urn:microsoft.com/office/officeart/2005/8/layout/hierarchy2"/>
    <dgm:cxn modelId="{92A0EDDC-2ADD-4592-9705-18201C0D7A77}" srcId="{2E56F678-C1CE-4892-BC9F-D88898E69FD5}" destId="{05CD4DBB-775F-4F64-B7B3-2A8FB6878FB6}" srcOrd="1" destOrd="0" parTransId="{7E301767-8ADB-4167-BA15-EC4ED536CDF3}" sibTransId="{BA73F853-FE33-4BBC-8D45-84658BD94781}"/>
    <dgm:cxn modelId="{C6838324-6AB8-4BE3-8AF2-1A2AA95B126A}" type="presOf" srcId="{FF3DB6AF-A4DE-4E13-AE14-D96D5C0A1A8B}" destId="{69ABC5AB-FD09-427D-B12C-5C8B1CBD2726}" srcOrd="0" destOrd="0" presId="urn:microsoft.com/office/officeart/2005/8/layout/hierarchy2"/>
    <dgm:cxn modelId="{005F5477-816A-4C77-91D3-EE85041AFD2F}" type="presOf" srcId="{151543BC-AEBE-4068-BE93-39163CC15B0C}" destId="{68A85DED-C01F-403C-9517-F2C92D2E1D99}" srcOrd="0" destOrd="0" presId="urn:microsoft.com/office/officeart/2005/8/layout/hierarchy2"/>
    <dgm:cxn modelId="{A30AB156-21A4-4740-ABBE-DD7998798B1F}" type="presOf" srcId="{FA135B7F-2613-4B80-BDFC-5E6ED5D1C14D}" destId="{78FFD0A5-EFF7-4D75-9190-24A2A39A0A14}" srcOrd="0" destOrd="0" presId="urn:microsoft.com/office/officeart/2005/8/layout/hierarchy2"/>
    <dgm:cxn modelId="{9C1AEADF-F50B-4331-9D25-19AEDF04AC92}" type="presOf" srcId="{9C6E211D-B358-45C5-95D3-C96B3D66FDB2}" destId="{2D5F6FEF-BACB-4FE7-B689-8A9CFA42D76E}" srcOrd="1" destOrd="0" presId="urn:microsoft.com/office/officeart/2005/8/layout/hierarchy2"/>
    <dgm:cxn modelId="{BBE05118-6A51-4EE2-ADC1-45AABD8CC483}" srcId="{0520DB01-5CDA-4B89-ABBB-14C2DA83042A}" destId="{2E56F678-C1CE-4892-BC9F-D88898E69FD5}" srcOrd="0" destOrd="0" parTransId="{D66DAC0E-D6F2-470E-A02F-6C7E94390031}" sibTransId="{F74E17AE-50A3-4D9E-B990-4B9831EAECD6}"/>
    <dgm:cxn modelId="{ECF7D460-D68D-4656-BD12-BCC421A71B10}" srcId="{F8A913BF-FF20-4BE3-AB5E-0F7AA51F32B6}" destId="{CB36CA1F-DC00-49FC-9F39-3899387403F7}" srcOrd="0" destOrd="0" parTransId="{777E2D03-330E-43C8-A439-09671C3F191F}" sibTransId="{55354CDE-24BF-4D27-8286-AC0B44E5E01F}"/>
    <dgm:cxn modelId="{C0C9B3D1-A740-4616-A98F-5A4A0EC01948}" srcId="{2E56F678-C1CE-4892-BC9F-D88898E69FD5}" destId="{AB428304-461C-4EF2-8AB5-72E61F1D457B}" srcOrd="2" destOrd="0" parTransId="{151543BC-AEBE-4068-BE93-39163CC15B0C}" sibTransId="{3A0F74E7-D9A7-4A57-8BC0-85238CF5478F}"/>
    <dgm:cxn modelId="{F6280BC0-E4AE-4BFC-938A-510262354F90}" type="presOf" srcId="{0A9FB55B-D1A7-4307-8A08-CC8062B73331}" destId="{A8E92269-108D-40EB-979D-DA3CEFA1FF1C}" srcOrd="1" destOrd="0" presId="urn:microsoft.com/office/officeart/2005/8/layout/hierarchy2"/>
    <dgm:cxn modelId="{E7B9AF1B-80F3-4E70-B8E8-51CC335CDF38}" type="presOf" srcId="{06E1B8E6-917A-4BFE-B4CD-67A90C88741F}" destId="{AF3A758F-4CD4-4A21-B44A-EE5D60432290}" srcOrd="0" destOrd="0" presId="urn:microsoft.com/office/officeart/2005/8/layout/hierarchy2"/>
    <dgm:cxn modelId="{B6D60DF1-8A9D-43A8-9226-172F5D18A382}" type="presOf" srcId="{D66DAC0E-D6F2-470E-A02F-6C7E94390031}" destId="{5F5B8F60-B6E3-4D33-8006-A534B5219659}" srcOrd="0" destOrd="0" presId="urn:microsoft.com/office/officeart/2005/8/layout/hierarchy2"/>
    <dgm:cxn modelId="{EED8D562-C4D2-45BB-817E-227067307736}" srcId="{F2DD335F-F4ED-427B-9143-27BE63843845}" destId="{F8A913BF-FF20-4BE3-AB5E-0F7AA51F32B6}" srcOrd="0" destOrd="0" parTransId="{B94A8C1F-8663-48DC-AFE0-ED9153CDDB04}" sibTransId="{60D3BD74-18BE-4E7C-B4DB-328BDD094F37}"/>
    <dgm:cxn modelId="{00AB788A-792D-4147-8436-4B06D89FCD1B}" type="presOf" srcId="{0417665F-05DB-447F-B5CF-5767FCC0E66D}" destId="{3D4DFC46-14FD-44CF-889B-312D881097D2}" srcOrd="0" destOrd="0" presId="urn:microsoft.com/office/officeart/2005/8/layout/hierarchy2"/>
    <dgm:cxn modelId="{A3FC66FD-7842-41C6-B8BF-E836BD8387BD}" type="presOf" srcId="{D66DAC0E-D6F2-470E-A02F-6C7E94390031}" destId="{974EA6F0-7E42-4CD5-BFEE-3A3BF1F9DA7E}" srcOrd="1" destOrd="0" presId="urn:microsoft.com/office/officeart/2005/8/layout/hierarchy2"/>
    <dgm:cxn modelId="{E76AA94C-DDC6-46E9-9B32-37C5F5299BC9}" srcId="{20A65034-31C8-4FB9-B35A-01908CBDDB35}" destId="{F77BAF7A-175C-4003-A6AA-24E76EF32702}" srcOrd="0" destOrd="0" parTransId="{06E1B8E6-917A-4BFE-B4CD-67A90C88741F}" sibTransId="{5418DC28-54AB-4167-B8C4-10240D4FCB1D}"/>
    <dgm:cxn modelId="{5CE56FE7-CD00-4654-A079-0F55D64818D8}" type="presOf" srcId="{05CD4DBB-775F-4F64-B7B3-2A8FB6878FB6}" destId="{FE57452C-E001-4B6F-B3D9-B5C2BCE6A1ED}" srcOrd="0" destOrd="0" presId="urn:microsoft.com/office/officeart/2005/8/layout/hierarchy2"/>
    <dgm:cxn modelId="{3C98985D-827E-4418-813D-FC835F920BE3}" type="presOf" srcId="{11F84FE5-D2A8-4928-A291-B5915D3D9955}" destId="{E4BF694D-E775-4639-8D69-EA549226CA94}" srcOrd="1" destOrd="0" presId="urn:microsoft.com/office/officeart/2005/8/layout/hierarchy2"/>
    <dgm:cxn modelId="{070B5E4F-8062-42BA-BBB0-464E50DCDB9D}" type="presOf" srcId="{20A65034-31C8-4FB9-B35A-01908CBDDB35}" destId="{7CFDB172-E668-43FE-B146-64584C675B7A}" srcOrd="0" destOrd="0" presId="urn:microsoft.com/office/officeart/2005/8/layout/hierarchy2"/>
    <dgm:cxn modelId="{3DD80F62-62FF-4793-8A1C-C01B9DBCAAD9}" srcId="{2E56F678-C1CE-4892-BC9F-D88898E69FD5}" destId="{9F41907F-BB90-49A4-8E97-05E5E602AA08}" srcOrd="0" destOrd="0" parTransId="{0A9FB55B-D1A7-4307-8A08-CC8062B73331}" sibTransId="{CA45A301-B28A-4F99-A0E1-05C0281E7D20}"/>
    <dgm:cxn modelId="{798E3BF1-89A4-4EAC-BF19-C5E5A968BEE3}" srcId="{FA135B7F-2613-4B80-BDFC-5E6ED5D1C14D}" destId="{0520DB01-5CDA-4B89-ABBB-14C2DA83042A}" srcOrd="0" destOrd="0" parTransId="{7AA7E7C8-28F5-4795-AD69-71F96663B848}" sibTransId="{9965978E-C79C-411E-9C9B-DD5223ACF6B8}"/>
    <dgm:cxn modelId="{6B5EC607-BA16-4CDF-BDDC-B61BD01B912F}" type="presOf" srcId="{F77BAF7A-175C-4003-A6AA-24E76EF32702}" destId="{EAD3BB15-FD98-48A1-AE91-B49E6520FB73}" srcOrd="0" destOrd="0" presId="urn:microsoft.com/office/officeart/2005/8/layout/hierarchy2"/>
    <dgm:cxn modelId="{C0486979-4AA4-4DD0-BE83-89FBB6E59BAD}" srcId="{0417665F-05DB-447F-B5CF-5767FCC0E66D}" destId="{20A65034-31C8-4FB9-B35A-01908CBDDB35}" srcOrd="0" destOrd="0" parTransId="{36061C26-038C-48A2-8176-FC82F637E77E}" sibTransId="{82371B03-B973-4BE5-8950-B7F0D1CAA83F}"/>
    <dgm:cxn modelId="{4839C0D2-6618-439C-B7B2-186067D6EEB7}" srcId="{B1AE1026-D2A0-47C2-8B3D-C6B0156D358B}" destId="{F2DD335F-F4ED-427B-9143-27BE63843845}" srcOrd="0" destOrd="0" parTransId="{8889FCFF-0902-4D6E-9951-6CD429DB888B}" sibTransId="{447E591A-B8DE-4930-BE32-F339B98FD4F3}"/>
    <dgm:cxn modelId="{E49B5004-6E21-4811-9C1F-6002F0B93B1C}" type="presOf" srcId="{7E301767-8ADB-4167-BA15-EC4ED536CDF3}" destId="{E11CDAD6-EF43-4F94-BA41-40CBC44693B1}" srcOrd="0" destOrd="0" presId="urn:microsoft.com/office/officeart/2005/8/layout/hierarchy2"/>
    <dgm:cxn modelId="{D47E3F49-94AB-465C-AACE-F945EB1F9BA4}" type="presOf" srcId="{FF3DB6AF-A4DE-4E13-AE14-D96D5C0A1A8B}" destId="{5156EE79-8EF5-461E-AB61-DF6007AD0779}" srcOrd="1" destOrd="0" presId="urn:microsoft.com/office/officeart/2005/8/layout/hierarchy2"/>
    <dgm:cxn modelId="{2C152BD9-AB8F-4DA3-970C-6B9B48702F8B}" type="presOf" srcId="{777E2D03-330E-43C8-A439-09671C3F191F}" destId="{33B9F075-4423-4B3D-A2BD-A73956F1955D}" srcOrd="0" destOrd="0" presId="urn:microsoft.com/office/officeart/2005/8/layout/hierarchy2"/>
    <dgm:cxn modelId="{AED34FA7-357A-4736-AAFC-70A1B66A8925}" type="presOf" srcId="{06E1B8E6-917A-4BFE-B4CD-67A90C88741F}" destId="{938E7890-3687-42DC-855E-CB4ABC65476D}" srcOrd="1" destOrd="0" presId="urn:microsoft.com/office/officeart/2005/8/layout/hierarchy2"/>
    <dgm:cxn modelId="{B891380F-DEBE-485B-8244-C62FE7DF23BE}" type="presOf" srcId="{7AA7E7C8-28F5-4795-AD69-71F96663B848}" destId="{DB6F332D-DB1E-42F9-B0F5-86DE58B9A006}" srcOrd="1" destOrd="0" presId="urn:microsoft.com/office/officeart/2005/8/layout/hierarchy2"/>
    <dgm:cxn modelId="{0824DD5B-4720-4B73-8247-DA516509E796}" type="presOf" srcId="{777E2D03-330E-43C8-A439-09671C3F191F}" destId="{D409D1B5-8445-4A64-8086-7FE53A8B3E24}" srcOrd="1" destOrd="0" presId="urn:microsoft.com/office/officeart/2005/8/layout/hierarchy2"/>
    <dgm:cxn modelId="{69265C3C-0E1C-4EDF-B6C6-E5587E1DA0BE}" type="presOf" srcId="{36061C26-038C-48A2-8176-FC82F637E77E}" destId="{EC993B32-D076-4951-AEE7-4200E341C468}" srcOrd="1" destOrd="0" presId="urn:microsoft.com/office/officeart/2005/8/layout/hierarchy2"/>
    <dgm:cxn modelId="{D34CAC80-206F-497F-970B-A39B06FADD2C}" type="presOf" srcId="{B1AE1026-D2A0-47C2-8B3D-C6B0156D358B}" destId="{6CDEF2D0-E275-4921-BA3B-84ABC851091F}" srcOrd="0" destOrd="0" presId="urn:microsoft.com/office/officeart/2005/8/layout/hierarchy2"/>
    <dgm:cxn modelId="{29F6EEB2-A122-4A98-AFBD-83511EBF5CD3}" type="presOf" srcId="{2E56F678-C1CE-4892-BC9F-D88898E69FD5}" destId="{484FF441-C91D-4E7A-BC24-9D042BC822F3}" srcOrd="0" destOrd="0" presId="urn:microsoft.com/office/officeart/2005/8/layout/hierarchy2"/>
    <dgm:cxn modelId="{62A27227-BCC3-4930-A1FE-25552AF40EF4}" type="presOf" srcId="{70EB503F-3A9B-46F0-8303-EF97445EEC83}" destId="{5B8380FE-0DCB-4F6C-B2BC-0BBB10FD4D3D}" srcOrd="0" destOrd="0" presId="urn:microsoft.com/office/officeart/2005/8/layout/hierarchy2"/>
    <dgm:cxn modelId="{0071CB30-8F8B-4323-94C3-31468A5CCB34}" type="presOf" srcId="{CB36CA1F-DC00-49FC-9F39-3899387403F7}" destId="{66091779-FD2E-4FDC-86F2-2AC227D5816C}" srcOrd="0" destOrd="0" presId="urn:microsoft.com/office/officeart/2005/8/layout/hierarchy2"/>
    <dgm:cxn modelId="{94345929-E09C-4CE6-BAAC-97005FC6C0EC}" type="presParOf" srcId="{6CDEF2D0-E275-4921-BA3B-84ABC851091F}" destId="{6BD5A947-8166-447A-B304-C2F64D6C456A}" srcOrd="0" destOrd="0" presId="urn:microsoft.com/office/officeart/2005/8/layout/hierarchy2"/>
    <dgm:cxn modelId="{4085F9ED-E667-4405-9042-6389E75FE004}" type="presParOf" srcId="{6BD5A947-8166-447A-B304-C2F64D6C456A}" destId="{398C20A5-A9D8-4D3E-B587-799A3BB16507}" srcOrd="0" destOrd="0" presId="urn:microsoft.com/office/officeart/2005/8/layout/hierarchy2"/>
    <dgm:cxn modelId="{DA17A97C-BDF5-4E07-8018-53217C28773C}" type="presParOf" srcId="{6BD5A947-8166-447A-B304-C2F64D6C456A}" destId="{E5EECC48-296F-4977-9549-5478D27AA71E}" srcOrd="1" destOrd="0" presId="urn:microsoft.com/office/officeart/2005/8/layout/hierarchy2"/>
    <dgm:cxn modelId="{0195C1B1-0219-4B5B-B4E4-1A3B8751F3C4}" type="presParOf" srcId="{E5EECC48-296F-4977-9549-5478D27AA71E}" destId="{E701DB57-D095-4995-BA9F-3DC318F851BB}" srcOrd="0" destOrd="0" presId="urn:microsoft.com/office/officeart/2005/8/layout/hierarchy2"/>
    <dgm:cxn modelId="{AC0439F0-117C-4308-A075-53F8CE8DF46D}" type="presParOf" srcId="{E701DB57-D095-4995-BA9F-3DC318F851BB}" destId="{8532DA87-15CF-41DC-A6ED-D536B73B26D5}" srcOrd="0" destOrd="0" presId="urn:microsoft.com/office/officeart/2005/8/layout/hierarchy2"/>
    <dgm:cxn modelId="{DE0254E8-7F61-4109-AE1C-3CBC6807241F}" type="presParOf" srcId="{E5EECC48-296F-4977-9549-5478D27AA71E}" destId="{66E6AE2D-E424-401E-BE98-13D9C7C8E64F}" srcOrd="1" destOrd="0" presId="urn:microsoft.com/office/officeart/2005/8/layout/hierarchy2"/>
    <dgm:cxn modelId="{585288A0-A643-41BE-B799-F2CB911AB827}" type="presParOf" srcId="{66E6AE2D-E424-401E-BE98-13D9C7C8E64F}" destId="{037CC688-649A-434F-9080-67500DD1A79D}" srcOrd="0" destOrd="0" presId="urn:microsoft.com/office/officeart/2005/8/layout/hierarchy2"/>
    <dgm:cxn modelId="{867B5E5F-12F2-4BA5-8DA4-B6BCC6372FA8}" type="presParOf" srcId="{66E6AE2D-E424-401E-BE98-13D9C7C8E64F}" destId="{C0952350-77B3-4279-8F92-FF05E01C1691}" srcOrd="1" destOrd="0" presId="urn:microsoft.com/office/officeart/2005/8/layout/hierarchy2"/>
    <dgm:cxn modelId="{01729D0F-9200-48B8-904B-C498C80D63D6}" type="presParOf" srcId="{C0952350-77B3-4279-8F92-FF05E01C1691}" destId="{33B9F075-4423-4B3D-A2BD-A73956F1955D}" srcOrd="0" destOrd="0" presId="urn:microsoft.com/office/officeart/2005/8/layout/hierarchy2"/>
    <dgm:cxn modelId="{381DC385-54FB-4CEB-84B4-8595A2526F86}" type="presParOf" srcId="{33B9F075-4423-4B3D-A2BD-A73956F1955D}" destId="{D409D1B5-8445-4A64-8086-7FE53A8B3E24}" srcOrd="0" destOrd="0" presId="urn:microsoft.com/office/officeart/2005/8/layout/hierarchy2"/>
    <dgm:cxn modelId="{1F36CB35-5DB4-4AAD-ADC6-7C8E24AE4AC9}" type="presParOf" srcId="{C0952350-77B3-4279-8F92-FF05E01C1691}" destId="{C7214047-2809-48BC-9810-4DD98B40D464}" srcOrd="1" destOrd="0" presId="urn:microsoft.com/office/officeart/2005/8/layout/hierarchy2"/>
    <dgm:cxn modelId="{AD65D5B5-DB60-452A-8225-9DC02DFF7A81}" type="presParOf" srcId="{C7214047-2809-48BC-9810-4DD98B40D464}" destId="{66091779-FD2E-4FDC-86F2-2AC227D5816C}" srcOrd="0" destOrd="0" presId="urn:microsoft.com/office/officeart/2005/8/layout/hierarchy2"/>
    <dgm:cxn modelId="{F16E90AE-9DEA-4CC7-808E-5069158CA875}" type="presParOf" srcId="{C7214047-2809-48BC-9810-4DD98B40D464}" destId="{6E3562EA-6D04-4E9B-A3D1-A1F6DC869A7B}" srcOrd="1" destOrd="0" presId="urn:microsoft.com/office/officeart/2005/8/layout/hierarchy2"/>
    <dgm:cxn modelId="{4ED22EFB-0374-46DB-8A4A-2A90BFDE466E}" type="presParOf" srcId="{6E3562EA-6D04-4E9B-A3D1-A1F6DC869A7B}" destId="{69ABC5AB-FD09-427D-B12C-5C8B1CBD2726}" srcOrd="0" destOrd="0" presId="urn:microsoft.com/office/officeart/2005/8/layout/hierarchy2"/>
    <dgm:cxn modelId="{6956D341-34C9-4D58-9C76-570300407915}" type="presParOf" srcId="{69ABC5AB-FD09-427D-B12C-5C8B1CBD2726}" destId="{5156EE79-8EF5-461E-AB61-DF6007AD0779}" srcOrd="0" destOrd="0" presId="urn:microsoft.com/office/officeart/2005/8/layout/hierarchy2"/>
    <dgm:cxn modelId="{12A5BBBC-C885-4416-8E2B-1E88C0BE4531}" type="presParOf" srcId="{6E3562EA-6D04-4E9B-A3D1-A1F6DC869A7B}" destId="{C27DD1E1-701E-4C8F-8174-E6B8B2DC4D15}" srcOrd="1" destOrd="0" presId="urn:microsoft.com/office/officeart/2005/8/layout/hierarchy2"/>
    <dgm:cxn modelId="{72CFA053-BEEA-45F2-ABAB-90F244519195}" type="presParOf" srcId="{C27DD1E1-701E-4C8F-8174-E6B8B2DC4D15}" destId="{5B8380FE-0DCB-4F6C-B2BC-0BBB10FD4D3D}" srcOrd="0" destOrd="0" presId="urn:microsoft.com/office/officeart/2005/8/layout/hierarchy2"/>
    <dgm:cxn modelId="{99BF444A-8715-4CC5-A9FA-0AF4C57DF362}" type="presParOf" srcId="{C27DD1E1-701E-4C8F-8174-E6B8B2DC4D15}" destId="{364F520D-3FEF-4E8D-A45A-CCC229C7AAAB}" srcOrd="1" destOrd="0" presId="urn:microsoft.com/office/officeart/2005/8/layout/hierarchy2"/>
    <dgm:cxn modelId="{16511238-1BC2-45A1-BC67-5954B2F02753}" type="presParOf" srcId="{E5EECC48-296F-4977-9549-5478D27AA71E}" destId="{42EAD14C-C4CD-43F4-BBC5-79864427DD73}" srcOrd="2" destOrd="0" presId="urn:microsoft.com/office/officeart/2005/8/layout/hierarchy2"/>
    <dgm:cxn modelId="{FF6DEB0A-39A3-4001-9636-16F36B109237}" type="presParOf" srcId="{42EAD14C-C4CD-43F4-BBC5-79864427DD73}" destId="{2D5F6FEF-BACB-4FE7-B689-8A9CFA42D76E}" srcOrd="0" destOrd="0" presId="urn:microsoft.com/office/officeart/2005/8/layout/hierarchy2"/>
    <dgm:cxn modelId="{F9152E3C-CA4E-4B34-BCA1-0AFFBB2AFA61}" type="presParOf" srcId="{E5EECC48-296F-4977-9549-5478D27AA71E}" destId="{81B8013D-90D5-45A9-8B4B-BF7D3BD54942}" srcOrd="3" destOrd="0" presId="urn:microsoft.com/office/officeart/2005/8/layout/hierarchy2"/>
    <dgm:cxn modelId="{D46B5314-1213-4C84-96C2-E5C6F13E5B97}" type="presParOf" srcId="{81B8013D-90D5-45A9-8B4B-BF7D3BD54942}" destId="{78FFD0A5-EFF7-4D75-9190-24A2A39A0A14}" srcOrd="0" destOrd="0" presId="urn:microsoft.com/office/officeart/2005/8/layout/hierarchy2"/>
    <dgm:cxn modelId="{63230BD2-996B-492A-B97C-CF3E30F53A86}" type="presParOf" srcId="{81B8013D-90D5-45A9-8B4B-BF7D3BD54942}" destId="{2B786ED4-C331-4CCB-A219-049FDEC12BC1}" srcOrd="1" destOrd="0" presId="urn:microsoft.com/office/officeart/2005/8/layout/hierarchy2"/>
    <dgm:cxn modelId="{DC21766B-7C6F-44FA-A01E-1CE05AEDF45B}" type="presParOf" srcId="{2B786ED4-C331-4CCB-A219-049FDEC12BC1}" destId="{E8CC1104-E240-42BE-900E-835E00B649B3}" srcOrd="0" destOrd="0" presId="urn:microsoft.com/office/officeart/2005/8/layout/hierarchy2"/>
    <dgm:cxn modelId="{00631ABA-BF8D-40B6-825E-3B98EE092C17}" type="presParOf" srcId="{E8CC1104-E240-42BE-900E-835E00B649B3}" destId="{DB6F332D-DB1E-42F9-B0F5-86DE58B9A006}" srcOrd="0" destOrd="0" presId="urn:microsoft.com/office/officeart/2005/8/layout/hierarchy2"/>
    <dgm:cxn modelId="{66BE95FD-C832-468A-A123-32BA56620E2A}" type="presParOf" srcId="{2B786ED4-C331-4CCB-A219-049FDEC12BC1}" destId="{12A24013-BD94-4075-B65C-E72D4CC5DA9F}" srcOrd="1" destOrd="0" presId="urn:microsoft.com/office/officeart/2005/8/layout/hierarchy2"/>
    <dgm:cxn modelId="{83E96A93-E61E-41CE-AEED-68CD3D3E9554}" type="presParOf" srcId="{12A24013-BD94-4075-B65C-E72D4CC5DA9F}" destId="{B8B76B01-ABE5-4B2A-967E-5B81E7EB1BEB}" srcOrd="0" destOrd="0" presId="urn:microsoft.com/office/officeart/2005/8/layout/hierarchy2"/>
    <dgm:cxn modelId="{2390B178-E5BA-4797-A869-D894E18B8BE7}" type="presParOf" srcId="{12A24013-BD94-4075-B65C-E72D4CC5DA9F}" destId="{153D918C-2E6B-4614-A103-50E828FE18BA}" srcOrd="1" destOrd="0" presId="urn:microsoft.com/office/officeart/2005/8/layout/hierarchy2"/>
    <dgm:cxn modelId="{605C0DCD-8014-4532-9B25-C8589352B6DA}" type="presParOf" srcId="{153D918C-2E6B-4614-A103-50E828FE18BA}" destId="{5F5B8F60-B6E3-4D33-8006-A534B5219659}" srcOrd="0" destOrd="0" presId="urn:microsoft.com/office/officeart/2005/8/layout/hierarchy2"/>
    <dgm:cxn modelId="{32B72603-58ED-402C-82CA-7DBAE3263DC3}" type="presParOf" srcId="{5F5B8F60-B6E3-4D33-8006-A534B5219659}" destId="{974EA6F0-7E42-4CD5-BFEE-3A3BF1F9DA7E}" srcOrd="0" destOrd="0" presId="urn:microsoft.com/office/officeart/2005/8/layout/hierarchy2"/>
    <dgm:cxn modelId="{01351134-5B24-4C71-9E4F-7D0015D260F4}" type="presParOf" srcId="{153D918C-2E6B-4614-A103-50E828FE18BA}" destId="{538F3372-CE0D-4542-85F9-3B6CD7763FB3}" srcOrd="1" destOrd="0" presId="urn:microsoft.com/office/officeart/2005/8/layout/hierarchy2"/>
    <dgm:cxn modelId="{5E2BA61E-42E8-431A-998D-2749655B87C7}" type="presParOf" srcId="{538F3372-CE0D-4542-85F9-3B6CD7763FB3}" destId="{484FF441-C91D-4E7A-BC24-9D042BC822F3}" srcOrd="0" destOrd="0" presId="urn:microsoft.com/office/officeart/2005/8/layout/hierarchy2"/>
    <dgm:cxn modelId="{B9CF5182-36AF-4349-9D1F-8B01B7960D15}" type="presParOf" srcId="{538F3372-CE0D-4542-85F9-3B6CD7763FB3}" destId="{9ECE1F91-50F5-4017-B313-AE0D00533061}" srcOrd="1" destOrd="0" presId="urn:microsoft.com/office/officeart/2005/8/layout/hierarchy2"/>
    <dgm:cxn modelId="{0AA600A8-52E3-4D0E-8106-0501B7712F59}" type="presParOf" srcId="{9ECE1F91-50F5-4017-B313-AE0D00533061}" destId="{52C33EA9-1F67-42E9-95A3-083353CEDF6A}" srcOrd="0" destOrd="0" presId="urn:microsoft.com/office/officeart/2005/8/layout/hierarchy2"/>
    <dgm:cxn modelId="{2C645C70-E028-4CA0-86BE-36BA59BA2405}" type="presParOf" srcId="{52C33EA9-1F67-42E9-95A3-083353CEDF6A}" destId="{A8E92269-108D-40EB-979D-DA3CEFA1FF1C}" srcOrd="0" destOrd="0" presId="urn:microsoft.com/office/officeart/2005/8/layout/hierarchy2"/>
    <dgm:cxn modelId="{A722CF5E-7E1B-4098-B32E-F44EA7AAEF50}" type="presParOf" srcId="{9ECE1F91-50F5-4017-B313-AE0D00533061}" destId="{C8753729-E2B8-450F-9128-731EC0602952}" srcOrd="1" destOrd="0" presId="urn:microsoft.com/office/officeart/2005/8/layout/hierarchy2"/>
    <dgm:cxn modelId="{95748031-3B4E-462E-8977-F850698C7B79}" type="presParOf" srcId="{C8753729-E2B8-450F-9128-731EC0602952}" destId="{2456E607-9E9A-461B-9DA8-D9F7AFDF1055}" srcOrd="0" destOrd="0" presId="urn:microsoft.com/office/officeart/2005/8/layout/hierarchy2"/>
    <dgm:cxn modelId="{1AEDFA4B-6557-40E7-B021-84C879955C06}" type="presParOf" srcId="{C8753729-E2B8-450F-9128-731EC0602952}" destId="{F581CF7D-63D0-46D6-BD41-50B5A9048593}" srcOrd="1" destOrd="0" presId="urn:microsoft.com/office/officeart/2005/8/layout/hierarchy2"/>
    <dgm:cxn modelId="{73EAF567-377F-44EF-82B1-118431D16B49}" type="presParOf" srcId="{9ECE1F91-50F5-4017-B313-AE0D00533061}" destId="{E11CDAD6-EF43-4F94-BA41-40CBC44693B1}" srcOrd="2" destOrd="0" presId="urn:microsoft.com/office/officeart/2005/8/layout/hierarchy2"/>
    <dgm:cxn modelId="{CCA282B7-BAA7-4F58-BF63-4364441181D5}" type="presParOf" srcId="{E11CDAD6-EF43-4F94-BA41-40CBC44693B1}" destId="{068C6179-719E-4B47-9EBE-F32060C437F0}" srcOrd="0" destOrd="0" presId="urn:microsoft.com/office/officeart/2005/8/layout/hierarchy2"/>
    <dgm:cxn modelId="{A7EECB15-BB89-4218-9B6A-828BDE785D62}" type="presParOf" srcId="{9ECE1F91-50F5-4017-B313-AE0D00533061}" destId="{74CBADCE-7DBB-49C9-AB2B-4F4E54499CFA}" srcOrd="3" destOrd="0" presId="urn:microsoft.com/office/officeart/2005/8/layout/hierarchy2"/>
    <dgm:cxn modelId="{71991261-68CD-4052-9C02-2FA96EF86DB2}" type="presParOf" srcId="{74CBADCE-7DBB-49C9-AB2B-4F4E54499CFA}" destId="{FE57452C-E001-4B6F-B3D9-B5C2BCE6A1ED}" srcOrd="0" destOrd="0" presId="urn:microsoft.com/office/officeart/2005/8/layout/hierarchy2"/>
    <dgm:cxn modelId="{8322BC54-59BF-4F92-8A38-31B5C1777708}" type="presParOf" srcId="{74CBADCE-7DBB-49C9-AB2B-4F4E54499CFA}" destId="{B0A9A8DF-F323-4D69-9E2D-187487BA5A16}" srcOrd="1" destOrd="0" presId="urn:microsoft.com/office/officeart/2005/8/layout/hierarchy2"/>
    <dgm:cxn modelId="{AC5E3E87-99DF-410B-884D-5387BE8BF27E}" type="presParOf" srcId="{9ECE1F91-50F5-4017-B313-AE0D00533061}" destId="{68A85DED-C01F-403C-9517-F2C92D2E1D99}" srcOrd="4" destOrd="0" presId="urn:microsoft.com/office/officeart/2005/8/layout/hierarchy2"/>
    <dgm:cxn modelId="{0F428C0F-4F49-45B7-8B90-52606DFE37E3}" type="presParOf" srcId="{68A85DED-C01F-403C-9517-F2C92D2E1D99}" destId="{67A478BE-7EDA-4AC0-9240-BEECD2C1B112}" srcOrd="0" destOrd="0" presId="urn:microsoft.com/office/officeart/2005/8/layout/hierarchy2"/>
    <dgm:cxn modelId="{0CCC9EC5-D980-48B3-85C4-E6417302E502}" type="presParOf" srcId="{9ECE1F91-50F5-4017-B313-AE0D00533061}" destId="{ECB87CAF-2DB1-4330-A83A-E171394034A5}" srcOrd="5" destOrd="0" presId="urn:microsoft.com/office/officeart/2005/8/layout/hierarchy2"/>
    <dgm:cxn modelId="{5F08FF8A-1363-4ADC-ADAA-BBE814FD38D8}" type="presParOf" srcId="{ECB87CAF-2DB1-4330-A83A-E171394034A5}" destId="{E5B3CEF5-212B-4333-BDA5-5231AF422114}" srcOrd="0" destOrd="0" presId="urn:microsoft.com/office/officeart/2005/8/layout/hierarchy2"/>
    <dgm:cxn modelId="{C44E6BA1-4CE2-4FA4-97BB-2CFB7DFB8A5C}" type="presParOf" srcId="{ECB87CAF-2DB1-4330-A83A-E171394034A5}" destId="{21C1B8C2-43C8-48BF-9746-CB1D67DECABF}" srcOrd="1" destOrd="0" presId="urn:microsoft.com/office/officeart/2005/8/layout/hierarchy2"/>
    <dgm:cxn modelId="{EC60D6AA-F813-467B-8D4A-3037889785DB}" type="presParOf" srcId="{2B786ED4-C331-4CCB-A219-049FDEC12BC1}" destId="{AC917292-0880-4240-9CF8-AB0D0F2B0832}" srcOrd="2" destOrd="0" presId="urn:microsoft.com/office/officeart/2005/8/layout/hierarchy2"/>
    <dgm:cxn modelId="{0EA3C7E5-B3D8-42B3-AD8C-9AC35B3D296A}" type="presParOf" srcId="{AC917292-0880-4240-9CF8-AB0D0F2B0832}" destId="{E4BF694D-E775-4639-8D69-EA549226CA94}" srcOrd="0" destOrd="0" presId="urn:microsoft.com/office/officeart/2005/8/layout/hierarchy2"/>
    <dgm:cxn modelId="{05244670-F56F-4E14-BE19-4FB9BAA68C65}" type="presParOf" srcId="{2B786ED4-C331-4CCB-A219-049FDEC12BC1}" destId="{37B81F9F-4D8B-4846-8416-F2DF3B678FAA}" srcOrd="3" destOrd="0" presId="urn:microsoft.com/office/officeart/2005/8/layout/hierarchy2"/>
    <dgm:cxn modelId="{6871B613-A784-4D7E-8341-4C29CB3B6D3C}" type="presParOf" srcId="{37B81F9F-4D8B-4846-8416-F2DF3B678FAA}" destId="{3D4DFC46-14FD-44CF-889B-312D881097D2}" srcOrd="0" destOrd="0" presId="urn:microsoft.com/office/officeart/2005/8/layout/hierarchy2"/>
    <dgm:cxn modelId="{7BE0AD6A-2439-429A-89BE-E274F9205FA6}" type="presParOf" srcId="{37B81F9F-4D8B-4846-8416-F2DF3B678FAA}" destId="{917D5023-7B29-411C-A5D9-8EC5EA9E9182}" srcOrd="1" destOrd="0" presId="urn:microsoft.com/office/officeart/2005/8/layout/hierarchy2"/>
    <dgm:cxn modelId="{18867677-60D4-489B-80B4-09B88776CA1C}" type="presParOf" srcId="{917D5023-7B29-411C-A5D9-8EC5EA9E9182}" destId="{4D5C558E-2E7D-4D1A-ABA2-D5D2DD86206F}" srcOrd="0" destOrd="0" presId="urn:microsoft.com/office/officeart/2005/8/layout/hierarchy2"/>
    <dgm:cxn modelId="{0F018217-FC4B-48D8-923D-74FFB846A6CA}" type="presParOf" srcId="{4D5C558E-2E7D-4D1A-ABA2-D5D2DD86206F}" destId="{EC993B32-D076-4951-AEE7-4200E341C468}" srcOrd="0" destOrd="0" presId="urn:microsoft.com/office/officeart/2005/8/layout/hierarchy2"/>
    <dgm:cxn modelId="{433ACF3E-B545-468A-95C7-3C51573E235F}" type="presParOf" srcId="{917D5023-7B29-411C-A5D9-8EC5EA9E9182}" destId="{2E1CE949-7538-4875-A596-272E93252598}" srcOrd="1" destOrd="0" presId="urn:microsoft.com/office/officeart/2005/8/layout/hierarchy2"/>
    <dgm:cxn modelId="{F573143D-9F2C-48C3-9388-9D27E0A1FB8D}" type="presParOf" srcId="{2E1CE949-7538-4875-A596-272E93252598}" destId="{7CFDB172-E668-43FE-B146-64584C675B7A}" srcOrd="0" destOrd="0" presId="urn:microsoft.com/office/officeart/2005/8/layout/hierarchy2"/>
    <dgm:cxn modelId="{A44D3BE0-99B3-4DA8-8A96-B11F499B4E6A}" type="presParOf" srcId="{2E1CE949-7538-4875-A596-272E93252598}" destId="{36379834-7B61-43DE-BE71-A16800DF47B8}" srcOrd="1" destOrd="0" presId="urn:microsoft.com/office/officeart/2005/8/layout/hierarchy2"/>
    <dgm:cxn modelId="{C22CF9F5-3B3B-4356-9E41-E51636FF4BDE}" type="presParOf" srcId="{36379834-7B61-43DE-BE71-A16800DF47B8}" destId="{AF3A758F-4CD4-4A21-B44A-EE5D60432290}" srcOrd="0" destOrd="0" presId="urn:microsoft.com/office/officeart/2005/8/layout/hierarchy2"/>
    <dgm:cxn modelId="{6388CF2F-1C64-4081-B4FD-D7C2DB2D9176}" type="presParOf" srcId="{AF3A758F-4CD4-4A21-B44A-EE5D60432290}" destId="{938E7890-3687-42DC-855E-CB4ABC65476D}" srcOrd="0" destOrd="0" presId="urn:microsoft.com/office/officeart/2005/8/layout/hierarchy2"/>
    <dgm:cxn modelId="{10AC88F1-5734-4DE8-A33E-CB28E2F446F0}" type="presParOf" srcId="{36379834-7B61-43DE-BE71-A16800DF47B8}" destId="{4B7B71BA-84E6-4924-AA79-3886DCAFA119}" srcOrd="1" destOrd="0" presId="urn:microsoft.com/office/officeart/2005/8/layout/hierarchy2"/>
    <dgm:cxn modelId="{02EFD368-6530-4D81-8DEC-A3BB0861EB60}" type="presParOf" srcId="{4B7B71BA-84E6-4924-AA79-3886DCAFA119}" destId="{EAD3BB15-FD98-48A1-AE91-B49E6520FB73}" srcOrd="0" destOrd="0" presId="urn:microsoft.com/office/officeart/2005/8/layout/hierarchy2"/>
    <dgm:cxn modelId="{5FDE2925-7A17-4087-AB7C-8D2589A7EFA3}" type="presParOf" srcId="{4B7B71BA-84E6-4924-AA79-3886DCAFA119}" destId="{18D337E8-52AE-4734-9779-0B4151CCD7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xmlns:a14="http://schemas.microsoft.com/office/drawing/2010/main">
      <mc:Choice Requires="a14">
        <dgm:pt modelId="{C1DD56FD-8541-4B87-B289-BB4A9F4FE4EA}">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pt-BR" sz="2000" i="1" smtClean="0">
                        <a:latin typeface="Cambria Math" panose="02040503050406030204" pitchFamily="18" charset="0"/>
                        <a:ea typeface="Cambria Math" panose="02040503050406030204" pitchFamily="18" charset="0"/>
                      </a:rPr>
                      <m:t>𝑓</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oMath>
                </m:oMathPara>
              </a14:m>
              <a:endParaRPr lang="zh-CN" sz="2000" i="1" dirty="0">
                <a:latin typeface="Cambria Math" panose="02040503050406030204" pitchFamily="18" charset="0"/>
              </a:endParaRPr>
            </a:p>
          </dgm:t>
        </dgm:pt>
      </mc:Choice>
      <mc:Fallback xmlns="">
        <dgm:pt modelId="{C1DD56FD-8541-4B87-B289-BB4A9F4FE4EA}">
          <dgm:prSet custT="1"/>
          <dgm:spPr/>
          <dgm:t>
            <a:bodyPr/>
            <a:lstStyle/>
            <a:p>
              <a:pPr rtl="0"/>
              <a:r>
                <a:rPr lang="en-US" sz="2000" i="0" smtClean="0">
                  <a:latin typeface="Cambria Math" panose="02040503050406030204" pitchFamily="18" charset="0"/>
                  <a:ea typeface="Cambria Math" panose="02040503050406030204" pitchFamily="18" charset="0"/>
                </a:rPr>
                <a:t>𝑦=</a:t>
              </a:r>
              <a:r>
                <a:rPr lang="pt-BR" sz="2000" i="0" smtClean="0">
                  <a:latin typeface="Cambria Math" panose="02040503050406030204" pitchFamily="18" charset="0"/>
                  <a:ea typeface="Cambria Math" panose="02040503050406030204" pitchFamily="18" charset="0"/>
                </a:rPr>
                <a:t>𝑓</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endParaRPr lang="zh-CN" sz="2000" i="1" dirty="0">
                <a:latin typeface="Cambria Math" panose="02040503050406030204" pitchFamily="18" charset="0"/>
              </a:endParaRPr>
            </a:p>
          </dgm:t>
        </dgm:pt>
      </mc:Fallback>
    </mc:AlternateConten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mc:AlternateContent xmlns:mc="http://schemas.openxmlformats.org/markup-compatibility/2006" xmlns:a14="http://schemas.microsoft.com/office/drawing/2010/main">
      <mc:Choice Requires="a14">
        <dgm:pt modelId="{41F2C266-4A97-41BB-BF31-B7B52A7B3260}">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41F2C266-4A97-41BB-BF31-B7B52A7B3260}">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mc:AlternateContent xmlns:mc="http://schemas.openxmlformats.org/markup-compatibility/2006" xmlns:a14="http://schemas.microsoft.com/office/drawing/2010/main">
      <mc:Choice Requires="a14">
        <dgm:pt modelId="{912FECB8-3D85-4C27-B4A1-FE45042E4604}">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5</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4</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3</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912FECB8-3D85-4C27-B4A1-FE45042E4604}">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5</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4</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3</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smtClean="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04648197-0A30-40DA-A412-C63043E92C5D}" type="presOf" srcId="{C1DD56FD-8541-4B87-B289-BB4A9F4FE4EA}" destId="{FCD6CC03-B4F7-430C-98D0-115893192BDE}"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2927BD2-05B6-4ED6-8D13-0CDF1EF5613B}" type="presOf" srcId="{38CF7023-AFD3-4111-89A1-5FACC591B24B}" destId="{0E188FDA-3031-47C5-A37C-074F9C682AE9}" srcOrd="0" destOrd="0" presId="urn:microsoft.com/office/officeart/2005/8/layout/process2"/>
    <dgm:cxn modelId="{D54597F8-F628-45D8-9358-5228F72E9195}" type="presOf" srcId="{A28EAEE1-B752-49BF-8918-B4E358A0C6CC}" destId="{4EF64793-5BF1-44BB-A21B-0135AFBD46AF}"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8EC6CE3D-223F-435D-BE2C-7E339803D506}" type="presOf" srcId="{AA94B9D6-14D9-464B-AB87-9AA8661B9B79}" destId="{92867A3C-C6DF-4833-A074-A8BDFA96BA78}" srcOrd="0" destOrd="0" presId="urn:microsoft.com/office/officeart/2005/8/layout/process2"/>
    <dgm:cxn modelId="{4A9CC389-DD53-4448-BF71-BF328A5D3E89}" srcId="{AA94B9D6-14D9-464B-AB87-9AA8661B9B79}" destId="{912FECB8-3D85-4C27-B4A1-FE45042E4604}" srcOrd="3" destOrd="0" parTransId="{E1AC82B9-1A0D-469B-AA76-09748AF87FD9}" sibTransId="{8CC43198-BDC5-4748-99CD-A9997A2201A8}"/>
    <dgm:cxn modelId="{3754E1F8-046A-4488-8DD9-2458DB1D0313}" type="presOf" srcId="{912FECB8-3D85-4C27-B4A1-FE45042E4604}" destId="{1F0BD8E5-EC2F-45C6-88A9-672B0AD75965}" srcOrd="0" destOrd="0" presId="urn:microsoft.com/office/officeart/2005/8/layout/process2"/>
    <dgm:cxn modelId="{AADB1A3B-781F-41B3-9157-89AA006696E4}" type="presOf" srcId="{41F2C266-4A97-41BB-BF31-B7B52A7B3260}" destId="{9FCB7101-7B41-4F46-B29A-8B98CB20ACF4}" srcOrd="0" destOrd="0" presId="urn:microsoft.com/office/officeart/2005/8/layout/process2"/>
    <dgm:cxn modelId="{BBADCC05-D4CA-4A47-95E2-20D9E9A3F702}" srcId="{AA94B9D6-14D9-464B-AB87-9AA8661B9B79}" destId="{41F2C266-4A97-41BB-BF31-B7B52A7B3260}" srcOrd="1" destOrd="0" parTransId="{46CCE478-BBB2-45F4-8D80-08CD5EA0C277}" sibTransId="{38CF7023-AFD3-4111-89A1-5FACC591B24B}"/>
    <dgm:cxn modelId="{12FC61E6-1480-4591-ACE5-30617D2FEA46}" type="presOf" srcId="{51D1F71F-A5C9-426F-B3D5-4F6940487976}" destId="{CF55BC5C-1C33-4983-911D-EF7A771C9BEC}"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C1DD56FD-8541-4B87-B289-BB4A9F4FE4EA}">
      <dgm:prSet custT="1"/>
      <dgm:spPr>
        <a:blipFill>
          <a:blip xmlns:r="http://schemas.openxmlformats.org/officeDocument/2006/relationships" r:embed="rId1"/>
          <a:stretch>
            <a:fillRect/>
          </a:stretch>
        </a:blipFill>
      </dgm:spPr>
      <dgm:t>
        <a:bodyPr/>
        <a:lstStyle/>
        <a:p>
          <a:r>
            <a:rPr lang="zh-CN" altLang="en-US">
              <a:noFill/>
            </a:rPr>
            <a:t> </a:t>
          </a:r>
        </a:p>
      </dgm:t>
    </dgm:p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dgm:pt modelId="{41F2C266-4A97-41BB-BF31-B7B52A7B3260}">
      <dgm:prSet custT="1"/>
      <dgm:spPr>
        <a:blipFill>
          <a:blip xmlns:r="http://schemas.openxmlformats.org/officeDocument/2006/relationships" r:embed="rId2"/>
          <a:stretch>
            <a:fillRect/>
          </a:stretch>
        </a:blipFill>
      </dgm:spPr>
      <dgm:t>
        <a:bodyPr/>
        <a:lstStyle/>
        <a:p>
          <a:r>
            <a:rPr lang="zh-CN" altLang="en-US">
              <a:noFill/>
            </a:rPr>
            <a:t> </a:t>
          </a:r>
        </a:p>
      </dgm:t>
    </dgm:p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dgm:pt modelId="{912FECB8-3D85-4C27-B4A1-FE45042E4604}">
      <dgm:prSet custT="1"/>
      <dgm:spPr>
        <a:blipFill>
          <a:blip xmlns:r="http://schemas.openxmlformats.org/officeDocument/2006/relationships" r:embed="rId3"/>
          <a:stretch>
            <a:fillRect/>
          </a:stretch>
        </a:blipFill>
      </dgm:spPr>
      <dgm:t>
        <a:bodyPr/>
        <a:lstStyle/>
        <a:p>
          <a:r>
            <a:rPr lang="zh-CN" altLang="en-US">
              <a:noFill/>
            </a:rPr>
            <a:t> </a:t>
          </a:r>
        </a:p>
      </dgm:t>
    </dgm:p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smtClean="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04648197-0A30-40DA-A412-C63043E92C5D}" type="presOf" srcId="{C1DD56FD-8541-4B87-B289-BB4A9F4FE4EA}" destId="{FCD6CC03-B4F7-430C-98D0-115893192BDE}"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2927BD2-05B6-4ED6-8D13-0CDF1EF5613B}" type="presOf" srcId="{38CF7023-AFD3-4111-89A1-5FACC591B24B}" destId="{0E188FDA-3031-47C5-A37C-074F9C682AE9}" srcOrd="0" destOrd="0" presId="urn:microsoft.com/office/officeart/2005/8/layout/process2"/>
    <dgm:cxn modelId="{D54597F8-F628-45D8-9358-5228F72E9195}" type="presOf" srcId="{A28EAEE1-B752-49BF-8918-B4E358A0C6CC}" destId="{4EF64793-5BF1-44BB-A21B-0135AFBD46AF}"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8EC6CE3D-223F-435D-BE2C-7E339803D506}" type="presOf" srcId="{AA94B9D6-14D9-464B-AB87-9AA8661B9B79}" destId="{92867A3C-C6DF-4833-A074-A8BDFA96BA78}" srcOrd="0" destOrd="0" presId="urn:microsoft.com/office/officeart/2005/8/layout/process2"/>
    <dgm:cxn modelId="{4A9CC389-DD53-4448-BF71-BF328A5D3E89}" srcId="{AA94B9D6-14D9-464B-AB87-9AA8661B9B79}" destId="{912FECB8-3D85-4C27-B4A1-FE45042E4604}" srcOrd="3" destOrd="0" parTransId="{E1AC82B9-1A0D-469B-AA76-09748AF87FD9}" sibTransId="{8CC43198-BDC5-4748-99CD-A9997A2201A8}"/>
    <dgm:cxn modelId="{3754E1F8-046A-4488-8DD9-2458DB1D0313}" type="presOf" srcId="{912FECB8-3D85-4C27-B4A1-FE45042E4604}" destId="{1F0BD8E5-EC2F-45C6-88A9-672B0AD75965}" srcOrd="0" destOrd="0" presId="urn:microsoft.com/office/officeart/2005/8/layout/process2"/>
    <dgm:cxn modelId="{AADB1A3B-781F-41B3-9157-89AA006696E4}" type="presOf" srcId="{41F2C266-4A97-41BB-BF31-B7B52A7B3260}" destId="{9FCB7101-7B41-4F46-B29A-8B98CB20ACF4}" srcOrd="0" destOrd="0" presId="urn:microsoft.com/office/officeart/2005/8/layout/process2"/>
    <dgm:cxn modelId="{BBADCC05-D4CA-4A47-95E2-20D9E9A3F702}" srcId="{AA94B9D6-14D9-464B-AB87-9AA8661B9B79}" destId="{41F2C266-4A97-41BB-BF31-B7B52A7B3260}" srcOrd="1" destOrd="0" parTransId="{46CCE478-BBB2-45F4-8D80-08CD5EA0C277}" sibTransId="{38CF7023-AFD3-4111-89A1-5FACC591B24B}"/>
    <dgm:cxn modelId="{12FC61E6-1480-4591-ACE5-30617D2FEA46}" type="presOf" srcId="{51D1F71F-A5C9-426F-B3D5-4F6940487976}" destId="{CF55BC5C-1C33-4983-911D-EF7A771C9BEC}"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05036-7C44-4F4B-8DF4-88FCAA11FFFC}">
      <dsp:nvSpPr>
        <dsp:cNvPr id="0" name=""/>
        <dsp:cNvSpPr/>
      </dsp:nvSpPr>
      <dsp:spPr>
        <a:xfrm>
          <a:off x="942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rtl="0">
            <a:lnSpc>
              <a:spcPct val="90000"/>
            </a:lnSpc>
            <a:spcBef>
              <a:spcPct val="0"/>
            </a:spcBef>
            <a:spcAft>
              <a:spcPct val="35000"/>
            </a:spcAft>
          </a:pPr>
          <a:r>
            <a:rPr lang="zh-CN" sz="5200" kern="1200" dirty="0" smtClean="0"/>
            <a:t>神经网络</a:t>
          </a:r>
          <a:endParaRPr lang="zh-CN" sz="5200" kern="1200" dirty="0"/>
        </a:p>
      </dsp:txBody>
      <dsp:txXfrm>
        <a:off x="419100" y="475263"/>
        <a:ext cx="1341120" cy="1777433"/>
      </dsp:txXfrm>
    </dsp:sp>
    <dsp:sp modelId="{8836C7B6-C725-42A2-A331-A174816D17C7}">
      <dsp:nvSpPr>
        <dsp:cNvPr id="0" name=""/>
        <dsp:cNvSpPr/>
      </dsp:nvSpPr>
      <dsp:spPr>
        <a:xfrm>
          <a:off x="17706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rtl="0">
            <a:lnSpc>
              <a:spcPct val="90000"/>
            </a:lnSpc>
            <a:spcBef>
              <a:spcPct val="0"/>
            </a:spcBef>
            <a:spcAft>
              <a:spcPct val="35000"/>
            </a:spcAft>
          </a:pPr>
          <a:r>
            <a:rPr lang="zh-CN" sz="5200" kern="1200" smtClean="0"/>
            <a:t>深度学习</a:t>
          </a:r>
          <a:endParaRPr lang="zh-CN" sz="5200" kern="1200"/>
        </a:p>
      </dsp:txBody>
      <dsp:txXfrm>
        <a:off x="2430780" y="475263"/>
        <a:ext cx="1341120" cy="1777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20A5-A9D8-4D3E-B587-799A3BB16507}">
      <dsp:nvSpPr>
        <dsp:cNvPr id="0" name=""/>
        <dsp:cNvSpPr/>
      </dsp:nvSpPr>
      <dsp:spPr>
        <a:xfrm>
          <a:off x="5911" y="1799311"/>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知识</a:t>
          </a:r>
          <a:endParaRPr lang="zh-CN" altLang="en-US" sz="2000" kern="1200" dirty="0"/>
        </a:p>
      </dsp:txBody>
      <dsp:txXfrm>
        <a:off x="24145" y="1817545"/>
        <a:ext cx="1208649" cy="586090"/>
      </dsp:txXfrm>
    </dsp:sp>
    <dsp:sp modelId="{E701DB57-D095-4995-BA9F-3DC318F851BB}">
      <dsp:nvSpPr>
        <dsp:cNvPr id="0" name=""/>
        <dsp:cNvSpPr/>
      </dsp:nvSpPr>
      <dsp:spPr>
        <a:xfrm rot="17692822">
          <a:off x="908161" y="1562285"/>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1470458" y="1544039"/>
        <a:ext cx="59189" cy="59189"/>
      </dsp:txXfrm>
    </dsp:sp>
    <dsp:sp modelId="{037CC688-649A-434F-9080-67500DD1A79D}">
      <dsp:nvSpPr>
        <dsp:cNvPr id="0" name=""/>
        <dsp:cNvSpPr/>
      </dsp:nvSpPr>
      <dsp:spPr>
        <a:xfrm>
          <a:off x="1749076"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sz="2000" kern="1200" dirty="0" smtClean="0"/>
            <a:t>知道</a:t>
          </a:r>
          <a:endParaRPr lang="en-US" altLang="zh-CN" sz="2000" kern="1200" dirty="0" smtClean="0"/>
        </a:p>
        <a:p>
          <a:pPr lvl="0" algn="ctr" defTabSz="889000" rtl="0">
            <a:lnSpc>
              <a:spcPct val="100000"/>
            </a:lnSpc>
            <a:spcBef>
              <a:spcPct val="0"/>
            </a:spcBef>
            <a:spcAft>
              <a:spcPts val="0"/>
            </a:spcAft>
          </a:pPr>
          <a:r>
            <a:rPr lang="zh-CN" altLang="en-US" sz="2000" kern="1200" dirty="0" smtClean="0"/>
            <a:t>怎么做</a:t>
          </a:r>
          <a:endParaRPr lang="zh-CN" sz="2000" kern="1200" dirty="0"/>
        </a:p>
      </dsp:txBody>
      <dsp:txXfrm>
        <a:off x="1767310" y="743631"/>
        <a:ext cx="1208649" cy="586090"/>
      </dsp:txXfrm>
    </dsp:sp>
    <dsp:sp modelId="{33B9F075-4423-4B3D-A2BD-A73956F1955D}">
      <dsp:nvSpPr>
        <dsp:cNvPr id="0" name=""/>
        <dsp:cNvSpPr/>
      </dsp:nvSpPr>
      <dsp:spPr>
        <a:xfrm>
          <a:off x="2994194"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30766" y="1024226"/>
        <a:ext cx="24902" cy="24902"/>
      </dsp:txXfrm>
    </dsp:sp>
    <dsp:sp modelId="{66091779-FD2E-4FDC-86F2-2AC227D5816C}">
      <dsp:nvSpPr>
        <dsp:cNvPr id="0" name=""/>
        <dsp:cNvSpPr/>
      </dsp:nvSpPr>
      <dsp:spPr>
        <a:xfrm>
          <a:off x="3492241"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专家系统</a:t>
          </a:r>
          <a:endParaRPr lang="zh-CN" altLang="en-US" sz="2000" kern="1200" dirty="0"/>
        </a:p>
      </dsp:txBody>
      <dsp:txXfrm>
        <a:off x="3510475" y="743631"/>
        <a:ext cx="1208649" cy="586090"/>
      </dsp:txXfrm>
    </dsp:sp>
    <dsp:sp modelId="{69ABC5AB-FD09-427D-B12C-5C8B1CBD2726}">
      <dsp:nvSpPr>
        <dsp:cNvPr id="0" name=""/>
        <dsp:cNvSpPr/>
      </dsp:nvSpPr>
      <dsp:spPr>
        <a:xfrm>
          <a:off x="4737358"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931" y="1024226"/>
        <a:ext cx="24902" cy="24902"/>
      </dsp:txXfrm>
    </dsp:sp>
    <dsp:sp modelId="{5B8380FE-0DCB-4F6C-B2BC-0BBB10FD4D3D}">
      <dsp:nvSpPr>
        <dsp:cNvPr id="0" name=""/>
        <dsp:cNvSpPr/>
      </dsp:nvSpPr>
      <dsp:spPr>
        <a:xfrm>
          <a:off x="5235405"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en-US" altLang="zh-CN" sz="2000" kern="1200" dirty="0" smtClean="0"/>
            <a:t>…</a:t>
          </a:r>
          <a:endParaRPr lang="zh-CN" sz="2000" kern="1200" dirty="0"/>
        </a:p>
      </dsp:txBody>
      <dsp:txXfrm>
        <a:off x="5253639" y="743631"/>
        <a:ext cx="1208649" cy="586090"/>
      </dsp:txXfrm>
    </dsp:sp>
    <dsp:sp modelId="{42EAD14C-C4CD-43F4-BBC5-79864427DD73}">
      <dsp:nvSpPr>
        <dsp:cNvPr id="0" name=""/>
        <dsp:cNvSpPr/>
      </dsp:nvSpPr>
      <dsp:spPr>
        <a:xfrm rot="3907178">
          <a:off x="908161" y="2636199"/>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1470458" y="2617953"/>
        <a:ext cx="59189" cy="59189"/>
      </dsp:txXfrm>
    </dsp:sp>
    <dsp:sp modelId="{78FFD0A5-EFF7-4D75-9190-24A2A39A0A14}">
      <dsp:nvSpPr>
        <dsp:cNvPr id="0" name=""/>
        <dsp:cNvSpPr/>
      </dsp:nvSpPr>
      <dsp:spPr>
        <a:xfrm>
          <a:off x="1749076"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sz="2000" kern="1200" dirty="0" smtClean="0"/>
            <a:t>不知道</a:t>
          </a:r>
          <a:endParaRPr lang="en-US" altLang="zh-CN" sz="2000" kern="1200" dirty="0" smtClean="0"/>
        </a:p>
        <a:p>
          <a:pPr lvl="0" algn="ctr" defTabSz="889000" rtl="0">
            <a:lnSpc>
              <a:spcPct val="100000"/>
            </a:lnSpc>
            <a:spcBef>
              <a:spcPct val="0"/>
            </a:spcBef>
            <a:spcAft>
              <a:spcPts val="0"/>
            </a:spcAft>
          </a:pPr>
          <a:r>
            <a:rPr lang="zh-CN" altLang="en-US" sz="2000" kern="1200" dirty="0" smtClean="0"/>
            <a:t>怎么做</a:t>
          </a:r>
          <a:endParaRPr lang="zh-CN" sz="2000" kern="1200" dirty="0"/>
        </a:p>
      </dsp:txBody>
      <dsp:txXfrm>
        <a:off x="1767310" y="2891459"/>
        <a:ext cx="1208649" cy="586090"/>
      </dsp:txXfrm>
    </dsp:sp>
    <dsp:sp modelId="{E8CC1104-E240-42BE-900E-835E00B649B3}">
      <dsp:nvSpPr>
        <dsp:cNvPr id="0" name=""/>
        <dsp:cNvSpPr/>
      </dsp:nvSpPr>
      <dsp:spPr>
        <a:xfrm rot="18289469">
          <a:off x="280714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21414" y="2804730"/>
        <a:ext cx="43606" cy="43606"/>
      </dsp:txXfrm>
    </dsp:sp>
    <dsp:sp modelId="{B8B76B01-ABE5-4B2A-967E-5B81E7EB1BEB}">
      <dsp:nvSpPr>
        <dsp:cNvPr id="0" name=""/>
        <dsp:cNvSpPr/>
      </dsp:nvSpPr>
      <dsp:spPr>
        <a:xfrm>
          <a:off x="3492241" y="2157283"/>
          <a:ext cx="1245117" cy="622558"/>
        </a:xfrm>
        <a:prstGeom prst="roundRect">
          <a:avLst>
            <a:gd name="adj" fmla="val 10000"/>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容易做</a:t>
          </a:r>
          <a:endParaRPr lang="zh-CN" altLang="en-US" sz="2000" kern="1200" dirty="0"/>
        </a:p>
      </dsp:txBody>
      <dsp:txXfrm>
        <a:off x="3510475" y="2175517"/>
        <a:ext cx="1208649" cy="586090"/>
      </dsp:txXfrm>
    </dsp:sp>
    <dsp:sp modelId="{5F5B8F60-B6E3-4D33-8006-A534B5219659}">
      <dsp:nvSpPr>
        <dsp:cNvPr id="0" name=""/>
        <dsp:cNvSpPr/>
      </dsp:nvSpPr>
      <dsp:spPr>
        <a:xfrm>
          <a:off x="4737358"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931" y="2456111"/>
        <a:ext cx="24902" cy="24902"/>
      </dsp:txXfrm>
    </dsp:sp>
    <dsp:sp modelId="{484FF441-C91D-4E7A-BC24-9D042BC822F3}">
      <dsp:nvSpPr>
        <dsp:cNvPr id="0" name=""/>
        <dsp:cNvSpPr/>
      </dsp:nvSpPr>
      <dsp:spPr>
        <a:xfrm>
          <a:off x="5235405" y="2157283"/>
          <a:ext cx="1245117" cy="622558"/>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机器学习</a:t>
          </a:r>
          <a:endParaRPr lang="zh-CN" altLang="en-US" sz="2000" kern="1200" dirty="0"/>
        </a:p>
      </dsp:txBody>
      <dsp:txXfrm>
        <a:off x="5253639" y="2175517"/>
        <a:ext cx="1208649" cy="586090"/>
      </dsp:txXfrm>
    </dsp:sp>
    <dsp:sp modelId="{52C33EA9-1F67-42E9-95A3-083353CEDF6A}">
      <dsp:nvSpPr>
        <dsp:cNvPr id="0" name=""/>
        <dsp:cNvSpPr/>
      </dsp:nvSpPr>
      <dsp:spPr>
        <a:xfrm rot="18289469">
          <a:off x="6293478" y="2099242"/>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07743" y="2088787"/>
        <a:ext cx="43606" cy="43606"/>
      </dsp:txXfrm>
    </dsp:sp>
    <dsp:sp modelId="{2456E607-9E9A-461B-9DA8-D9F7AFDF1055}">
      <dsp:nvSpPr>
        <dsp:cNvPr id="0" name=""/>
        <dsp:cNvSpPr/>
      </dsp:nvSpPr>
      <dsp:spPr>
        <a:xfrm>
          <a:off x="6978570" y="1441340"/>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图像识别</a:t>
          </a:r>
          <a:endParaRPr lang="zh-CN" altLang="en-US" sz="2000" kern="1200" dirty="0"/>
        </a:p>
      </dsp:txBody>
      <dsp:txXfrm>
        <a:off x="6996804" y="1459574"/>
        <a:ext cx="1208649" cy="586090"/>
      </dsp:txXfrm>
    </dsp:sp>
    <dsp:sp modelId="{E11CDAD6-EF43-4F94-BA41-40CBC44693B1}">
      <dsp:nvSpPr>
        <dsp:cNvPr id="0" name=""/>
        <dsp:cNvSpPr/>
      </dsp:nvSpPr>
      <dsp:spPr>
        <a:xfrm>
          <a:off x="6480523"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17095" y="2456111"/>
        <a:ext cx="24902" cy="24902"/>
      </dsp:txXfrm>
    </dsp:sp>
    <dsp:sp modelId="{FE57452C-E001-4B6F-B3D9-B5C2BCE6A1ED}">
      <dsp:nvSpPr>
        <dsp:cNvPr id="0" name=""/>
        <dsp:cNvSpPr/>
      </dsp:nvSpPr>
      <dsp:spPr>
        <a:xfrm>
          <a:off x="6978570" y="2157283"/>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文本分类</a:t>
          </a:r>
          <a:endParaRPr lang="zh-CN" altLang="en-US" sz="2000" kern="1200" dirty="0"/>
        </a:p>
      </dsp:txBody>
      <dsp:txXfrm>
        <a:off x="6996804" y="2175517"/>
        <a:ext cx="1208649" cy="586090"/>
      </dsp:txXfrm>
    </dsp:sp>
    <dsp:sp modelId="{68A85DED-C01F-403C-9517-F2C92D2E1D99}">
      <dsp:nvSpPr>
        <dsp:cNvPr id="0" name=""/>
        <dsp:cNvSpPr/>
      </dsp:nvSpPr>
      <dsp:spPr>
        <a:xfrm rot="3310531">
          <a:off x="629347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07743" y="2804730"/>
        <a:ext cx="43606" cy="43606"/>
      </dsp:txXfrm>
    </dsp:sp>
    <dsp:sp modelId="{E5B3CEF5-212B-4333-BDA5-5231AF422114}">
      <dsp:nvSpPr>
        <dsp:cNvPr id="0" name=""/>
        <dsp:cNvSpPr/>
      </dsp:nvSpPr>
      <dsp:spPr>
        <a:xfrm>
          <a:off x="6978570"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语音识别</a:t>
          </a:r>
          <a:endParaRPr lang="zh-CN" altLang="en-US" sz="2000" kern="1200" dirty="0"/>
        </a:p>
      </dsp:txBody>
      <dsp:txXfrm>
        <a:off x="6996804" y="2891459"/>
        <a:ext cx="1208649" cy="586090"/>
      </dsp:txXfrm>
    </dsp:sp>
    <dsp:sp modelId="{AC917292-0880-4240-9CF8-AB0D0F2B0832}">
      <dsp:nvSpPr>
        <dsp:cNvPr id="0" name=""/>
        <dsp:cNvSpPr/>
      </dsp:nvSpPr>
      <dsp:spPr>
        <a:xfrm rot="3310531">
          <a:off x="2807148" y="3531127"/>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21414" y="3520673"/>
        <a:ext cx="43606" cy="43606"/>
      </dsp:txXfrm>
    </dsp:sp>
    <dsp:sp modelId="{3D4DFC46-14FD-44CF-889B-312D881097D2}">
      <dsp:nvSpPr>
        <dsp:cNvPr id="0" name=""/>
        <dsp:cNvSpPr/>
      </dsp:nvSpPr>
      <dsp:spPr>
        <a:xfrm>
          <a:off x="3492241"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不容易做</a:t>
          </a:r>
          <a:endParaRPr lang="zh-CN" altLang="en-US" sz="2000" kern="1200" dirty="0"/>
        </a:p>
      </dsp:txBody>
      <dsp:txXfrm>
        <a:off x="3510475" y="3607402"/>
        <a:ext cx="1208649" cy="586090"/>
      </dsp:txXfrm>
    </dsp:sp>
    <dsp:sp modelId="{4D5C558E-2E7D-4D1A-ABA2-D5D2DD86206F}">
      <dsp:nvSpPr>
        <dsp:cNvPr id="0" name=""/>
        <dsp:cNvSpPr/>
      </dsp:nvSpPr>
      <dsp:spPr>
        <a:xfrm>
          <a:off x="4737358"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931" y="3887996"/>
        <a:ext cx="24902" cy="24902"/>
      </dsp:txXfrm>
    </dsp:sp>
    <dsp:sp modelId="{7CFDB172-E668-43FE-B146-64584C675B7A}">
      <dsp:nvSpPr>
        <dsp:cNvPr id="0" name=""/>
        <dsp:cNvSpPr/>
      </dsp:nvSpPr>
      <dsp:spPr>
        <a:xfrm>
          <a:off x="5235405"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强化学习</a:t>
          </a:r>
          <a:endParaRPr lang="zh-CN" altLang="en-US" sz="2000" kern="1200" dirty="0"/>
        </a:p>
      </dsp:txBody>
      <dsp:txXfrm>
        <a:off x="5253639" y="3607402"/>
        <a:ext cx="1208649" cy="586090"/>
      </dsp:txXfrm>
    </dsp:sp>
    <dsp:sp modelId="{AF3A758F-4CD4-4A21-B44A-EE5D60432290}">
      <dsp:nvSpPr>
        <dsp:cNvPr id="0" name=""/>
        <dsp:cNvSpPr/>
      </dsp:nvSpPr>
      <dsp:spPr>
        <a:xfrm>
          <a:off x="6480523"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17095" y="3887996"/>
        <a:ext cx="24902" cy="24902"/>
      </dsp:txXfrm>
    </dsp:sp>
    <dsp:sp modelId="{EAD3BB15-FD98-48A1-AE91-B49E6520FB73}">
      <dsp:nvSpPr>
        <dsp:cNvPr id="0" name=""/>
        <dsp:cNvSpPr/>
      </dsp:nvSpPr>
      <dsp:spPr>
        <a:xfrm>
          <a:off x="6978570"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围棋</a:t>
          </a:r>
          <a:endParaRPr lang="zh-CN" altLang="en-US" sz="2000" kern="1200" dirty="0"/>
        </a:p>
      </dsp:txBody>
      <dsp:txXfrm>
        <a:off x="6996804" y="3607402"/>
        <a:ext cx="1208649" cy="586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6CC03-B4F7-430C-98D0-115893192BDE}">
      <dsp:nvSpPr>
        <dsp:cNvPr id="0" name=""/>
        <dsp:cNvSpPr/>
      </dsp:nvSpPr>
      <dsp:spPr>
        <a:xfrm>
          <a:off x="1147923" y="1254"/>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pt-BR" sz="2000" i="1" kern="1200" smtClean="0">
                    <a:latin typeface="Cambria Math" panose="02040503050406030204" pitchFamily="18" charset="0"/>
                    <a:ea typeface="Cambria Math" panose="02040503050406030204" pitchFamily="18" charset="0"/>
                  </a:rPr>
                  <m:t>𝑓</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oMath>
            </m:oMathPara>
          </a14:m>
          <a:endParaRPr lang="zh-CN" sz="2000" i="1" kern="1200" dirty="0">
            <a:latin typeface="Cambria Math" panose="02040503050406030204" pitchFamily="18" charset="0"/>
          </a:endParaRPr>
        </a:p>
      </dsp:txBody>
      <dsp:txXfrm>
        <a:off x="1161242" y="14573"/>
        <a:ext cx="1792314" cy="428100"/>
      </dsp:txXfrm>
    </dsp:sp>
    <dsp:sp modelId="{4EF64793-5BF1-44BB-A21B-0135AFBD46AF}">
      <dsp:nvSpPr>
        <dsp:cNvPr id="0" name=""/>
        <dsp:cNvSpPr/>
      </dsp:nvSpPr>
      <dsp:spPr>
        <a:xfrm rot="5400000">
          <a:off x="1972136" y="467361"/>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09" y="484414"/>
        <a:ext cx="122780" cy="119368"/>
      </dsp:txXfrm>
    </dsp:sp>
    <dsp:sp modelId="{9FCB7101-7B41-4F46-B29A-8B98CB20ACF4}">
      <dsp:nvSpPr>
        <dsp:cNvPr id="0" name=""/>
        <dsp:cNvSpPr/>
      </dsp:nvSpPr>
      <dsp:spPr>
        <a:xfrm>
          <a:off x="86210" y="683361"/>
          <a:ext cx="3942379"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99529" y="696680"/>
        <a:ext cx="3915741" cy="428100"/>
      </dsp:txXfrm>
    </dsp:sp>
    <dsp:sp modelId="{0E188FDA-3031-47C5-A37C-074F9C682AE9}">
      <dsp:nvSpPr>
        <dsp:cNvPr id="0" name=""/>
        <dsp:cNvSpPr/>
      </dsp:nvSpPr>
      <dsp:spPr>
        <a:xfrm rot="5400000">
          <a:off x="1972136" y="1149468"/>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09" y="1166521"/>
        <a:ext cx="122780" cy="119368"/>
      </dsp:txXfrm>
    </dsp:sp>
    <dsp:sp modelId="{18185A6C-2422-400B-9E45-ECC7B0CECAC8}">
      <dsp:nvSpPr>
        <dsp:cNvPr id="0" name=""/>
        <dsp:cNvSpPr/>
      </dsp:nvSpPr>
      <dsp:spPr>
        <a:xfrm>
          <a:off x="1147923" y="1365469"/>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altLang="zh-CN" sz="2000" kern="1200" dirty="0" smtClean="0"/>
            <a:t>…</a:t>
          </a:r>
          <a:endParaRPr lang="zh-CN" sz="2000" kern="1200" dirty="0"/>
        </a:p>
      </dsp:txBody>
      <dsp:txXfrm>
        <a:off x="1161242" y="1378788"/>
        <a:ext cx="1792314" cy="428100"/>
      </dsp:txXfrm>
    </dsp:sp>
    <dsp:sp modelId="{CF55BC5C-1C33-4983-911D-EF7A771C9BEC}">
      <dsp:nvSpPr>
        <dsp:cNvPr id="0" name=""/>
        <dsp:cNvSpPr/>
      </dsp:nvSpPr>
      <dsp:spPr>
        <a:xfrm rot="5400000">
          <a:off x="1971666" y="1832203"/>
          <a:ext cx="171467"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10" y="1848785"/>
        <a:ext cx="122780" cy="120027"/>
      </dsp:txXfrm>
    </dsp:sp>
    <dsp:sp modelId="{1F0BD8E5-EC2F-45C6-88A9-672B0AD75965}">
      <dsp:nvSpPr>
        <dsp:cNvPr id="0" name=""/>
        <dsp:cNvSpPr/>
      </dsp:nvSpPr>
      <dsp:spPr>
        <a:xfrm>
          <a:off x="-98904" y="2048830"/>
          <a:ext cx="4312609" cy="4571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5</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4</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3</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85515" y="2062219"/>
        <a:ext cx="4285831" cy="43034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9/10/2018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复合函数</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31</a:t>
            </a:fld>
            <a:endParaRPr lang="en-US" altLang="zh-CN"/>
          </a:p>
        </p:txBody>
      </p:sp>
    </p:spTree>
    <p:extLst>
      <p:ext uri="{BB962C8B-B14F-4D97-AF65-F5344CB8AC3E}">
        <p14:creationId xmlns:p14="http://schemas.microsoft.com/office/powerpoint/2010/main" val="1060528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\item \</a:t>
            </a:r>
            <a:r>
              <a:rPr lang="en-US" altLang="zh-CN" dirty="0" err="1" smtClean="0"/>
              <a:t>textbf</a:t>
            </a:r>
            <a:r>
              <a:rPr lang="en-US" altLang="zh-CN" dirty="0" smtClean="0"/>
              <a:t>{</a:t>
            </a:r>
            <a:r>
              <a:rPr lang="zh-CN" altLang="en-US" dirty="0" smtClean="0"/>
              <a:t>细胞体</a:t>
            </a:r>
            <a:r>
              <a:rPr lang="en-US" altLang="zh-CN" dirty="0" smtClean="0"/>
              <a:t>}</a:t>
            </a:r>
            <a:r>
              <a:rPr lang="zh-CN" altLang="en-US" dirty="0" smtClean="0"/>
              <a:t>（</a:t>
            </a:r>
            <a:r>
              <a:rPr lang="en-US" altLang="zh-CN" dirty="0" smtClean="0"/>
              <a:t>Soma</a:t>
            </a:r>
            <a:r>
              <a:rPr lang="zh-CN" altLang="en-US" dirty="0" smtClean="0"/>
              <a:t>）中的神经细胞膜上有各种受体和离子通道，胞膜的受体可与相应的化学物质神经递质结合，引起离子通透性及膜内外电位差发生改变，产生相应的生理活动：</a:t>
            </a:r>
            <a:r>
              <a:rPr lang="en-US" altLang="zh-CN" dirty="0" smtClean="0"/>
              <a:t>\</a:t>
            </a:r>
            <a:r>
              <a:rPr lang="en-US" altLang="zh-CN" dirty="0" err="1" smtClean="0"/>
              <a:t>textbf</a:t>
            </a:r>
            <a:r>
              <a:rPr lang="en-US" altLang="zh-CN" dirty="0" smtClean="0"/>
              <a:t>{</a:t>
            </a:r>
            <a:r>
              <a:rPr lang="zh-CN" altLang="en-US" dirty="0" smtClean="0"/>
              <a:t>兴奋</a:t>
            </a:r>
            <a:r>
              <a:rPr lang="en-US" altLang="zh-CN" dirty="0" smtClean="0"/>
              <a:t>}</a:t>
            </a:r>
            <a:r>
              <a:rPr lang="zh-CN" altLang="en-US" dirty="0" smtClean="0"/>
              <a:t>或</a:t>
            </a:r>
            <a:r>
              <a:rPr lang="en-US" altLang="zh-CN" dirty="0" smtClean="0"/>
              <a:t>\</a:t>
            </a:r>
            <a:r>
              <a:rPr lang="en-US" altLang="zh-CN" dirty="0" err="1" smtClean="0"/>
              <a:t>textbf</a:t>
            </a:r>
            <a:r>
              <a:rPr lang="en-US" altLang="zh-CN" dirty="0" smtClean="0"/>
              <a:t>{</a:t>
            </a:r>
            <a:r>
              <a:rPr lang="zh-CN" altLang="en-US" dirty="0" smtClean="0"/>
              <a:t>抑制</a:t>
            </a:r>
            <a:r>
              <a:rPr lang="en-US" altLang="zh-CN" dirty="0" smtClean="0"/>
              <a:t>}</a:t>
            </a:r>
            <a:r>
              <a:rPr lang="zh-CN" altLang="en-US" dirty="0" smtClean="0"/>
              <a:t>。</a:t>
            </a:r>
          </a:p>
          <a:p>
            <a:r>
              <a:rPr lang="en-US" altLang="zh-CN" dirty="0" smtClean="0"/>
              <a:t>\item </a:t>
            </a:r>
            <a:r>
              <a:rPr lang="zh-CN" altLang="en-US" dirty="0" smtClean="0"/>
              <a:t>细胞突起是由细胞体延伸出来的细长部分，又可分为树突和轴突。</a:t>
            </a:r>
          </a:p>
          <a:p>
            <a:r>
              <a:rPr lang="en-US" altLang="zh-CN" dirty="0" smtClean="0"/>
              <a:t>\item \</a:t>
            </a:r>
            <a:r>
              <a:rPr lang="en-US" altLang="zh-CN" dirty="0" err="1" smtClean="0"/>
              <a:t>textbf</a:t>
            </a:r>
            <a:r>
              <a:rPr lang="en-US" altLang="zh-CN" dirty="0" smtClean="0"/>
              <a:t>{</a:t>
            </a:r>
            <a:r>
              <a:rPr lang="zh-CN" altLang="en-US" dirty="0" smtClean="0"/>
              <a:t>树突</a:t>
            </a:r>
            <a:r>
              <a:rPr lang="en-US" altLang="zh-CN" dirty="0" smtClean="0"/>
              <a:t>}</a:t>
            </a:r>
            <a:r>
              <a:rPr lang="zh-CN" altLang="en-US" dirty="0" smtClean="0"/>
              <a:t>（</a:t>
            </a:r>
            <a:r>
              <a:rPr lang="en-US" altLang="zh-CN" dirty="0" smtClean="0"/>
              <a:t>Dendrite</a:t>
            </a:r>
            <a:r>
              <a:rPr lang="zh-CN" altLang="en-US" dirty="0" smtClean="0"/>
              <a:t>）可以接受刺激并将兴奋传入细胞体。每个神经元可以有一或多个树突。</a:t>
            </a:r>
          </a:p>
          <a:p>
            <a:r>
              <a:rPr lang="en-US" altLang="zh-CN" dirty="0" smtClean="0"/>
              <a:t>\item \</a:t>
            </a:r>
            <a:r>
              <a:rPr lang="en-US" altLang="zh-CN" dirty="0" err="1" smtClean="0"/>
              <a:t>textbf</a:t>
            </a:r>
            <a:r>
              <a:rPr lang="en-US" altLang="zh-CN" dirty="0" smtClean="0"/>
              <a:t>{</a:t>
            </a:r>
            <a:r>
              <a:rPr lang="zh-CN" altLang="en-US" dirty="0" smtClean="0"/>
              <a:t>轴突</a:t>
            </a:r>
            <a:r>
              <a:rPr lang="en-US" altLang="zh-CN" dirty="0" smtClean="0"/>
              <a:t>}(Axons)</a:t>
            </a:r>
            <a:r>
              <a:rPr lang="zh-CN" altLang="en-US" dirty="0" smtClean="0"/>
              <a:t>可以把兴奋从胞体传送到另一个神经元或其他组织。每个神经元只有一个轴突。</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34</a:t>
            </a:fld>
            <a:endParaRPr lang="en-US" altLang="zh-CN"/>
          </a:p>
        </p:txBody>
      </p:sp>
    </p:spTree>
    <p:extLst>
      <p:ext uri="{BB962C8B-B14F-4D97-AF65-F5344CB8AC3E}">
        <p14:creationId xmlns:p14="http://schemas.microsoft.com/office/powerpoint/2010/main" val="1185306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35</a:t>
            </a:fld>
            <a:endParaRPr lang="en-US" altLang="zh-CN"/>
          </a:p>
        </p:txBody>
      </p:sp>
    </p:spTree>
    <p:extLst>
      <p:ext uri="{BB962C8B-B14F-4D97-AF65-F5344CB8AC3E}">
        <p14:creationId xmlns:p14="http://schemas.microsoft.com/office/powerpoint/2010/main" val="1357945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45</a:t>
            </a:fld>
            <a:endParaRPr lang="zh-TW" altLang="en-US"/>
          </a:p>
        </p:txBody>
      </p:sp>
    </p:spTree>
    <p:extLst>
      <p:ext uri="{BB962C8B-B14F-4D97-AF65-F5344CB8AC3E}">
        <p14:creationId xmlns:p14="http://schemas.microsoft.com/office/powerpoint/2010/main" val="134860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智能（</a:t>
            </a:r>
            <a:r>
              <a:rPr lang="en-US" altLang="zh-CN" dirty="0" smtClean="0"/>
              <a:t>intelligence</a:t>
            </a:r>
            <a:r>
              <a:rPr lang="zh-CN" altLang="en-US" dirty="0" smtClean="0"/>
              <a:t>）是现代生活中很常见的一个词，比如智能手机、智能家</a:t>
            </a:r>
          </a:p>
          <a:p>
            <a:r>
              <a:rPr lang="zh-CN" altLang="en-US" dirty="0" smtClean="0"/>
              <a:t>居、智能驾驶等。</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11</a:t>
            </a:fld>
            <a:endParaRPr lang="en-US" altLang="zh-CN"/>
          </a:p>
        </p:txBody>
      </p:sp>
    </p:spTree>
    <p:extLst>
      <p:ext uri="{BB962C8B-B14F-4D97-AF65-F5344CB8AC3E}">
        <p14:creationId xmlns:p14="http://schemas.microsoft.com/office/powerpoint/2010/main" val="12934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1950</a:t>
            </a:r>
            <a:r>
              <a:rPr lang="zh-CN" altLang="en-US" dirty="0" smtClean="0"/>
              <a:t>年 </a:t>
            </a:r>
            <a:r>
              <a:rPr lang="en-US" altLang="zh-CN" dirty="0" smtClean="0"/>
              <a:t>\</a:t>
            </a:r>
            <a:r>
              <a:rPr lang="en-US" altLang="zh-CN" dirty="0" err="1" smtClean="0"/>
              <a:t>textbf</a:t>
            </a:r>
            <a:r>
              <a:rPr lang="en-US" altLang="zh-CN" dirty="0" smtClean="0"/>
              <a:t>{</a:t>
            </a:r>
            <a:r>
              <a:rPr lang="zh-CN" altLang="en-US" dirty="0" smtClean="0"/>
              <a:t>图灵测试</a:t>
            </a:r>
            <a:r>
              <a:rPr lang="en-US" altLang="zh-CN" dirty="0" smtClean="0"/>
              <a:t>}</a:t>
            </a:r>
            <a:r>
              <a:rPr lang="zh-CN" altLang="en-US" dirty="0" smtClean="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smtClean="0"/>
          </a:p>
          <a:p>
            <a:endParaRPr lang="en-US" altLang="zh-CN" dirty="0" smtClean="0"/>
          </a:p>
          <a:p>
            <a:r>
              <a:rPr lang="zh-CN" altLang="en-US" dirty="0" smtClean="0"/>
              <a:t> 图灵测试是促使人工智能从哲学探讨到科学研究的一个重要因素，引导了人工智能的很多研究方向。因为要使得计算机能通过图灵测试，计算机必须具备理解语言、学习、记忆、推理、决策等能力。</a:t>
            </a:r>
            <a:endParaRPr lang="en-US" altLang="zh-CN" dirty="0" smtClean="0"/>
          </a:p>
          <a:p>
            <a:endParaRPr lang="en-US" altLang="zh-CN" dirty="0" smtClean="0"/>
          </a:p>
          <a:p>
            <a:r>
              <a:rPr lang="en-US" altLang="zh-CN" dirty="0" smtClean="0"/>
              <a:t>1956</a:t>
            </a:r>
            <a:r>
              <a:rPr lang="zh-CN" altLang="en-US" dirty="0" smtClean="0"/>
              <a:t>年的达特茅斯（</a:t>
            </a:r>
            <a:r>
              <a:rPr lang="en-US" altLang="zh-CN" dirty="0" smtClean="0"/>
              <a:t>Dartmouth</a:t>
            </a:r>
            <a:r>
              <a:rPr lang="zh-CN" altLang="en-US" dirty="0" smtClean="0"/>
              <a:t>）会议。在这次会议上，“人工智能”被提出并作为本研究领域的名称。同时，人工智能研究的使命也得以确定。</a:t>
            </a:r>
            <a:r>
              <a:rPr lang="en-US" altLang="zh-CN" dirty="0" smtClean="0"/>
              <a:t>John McCarthy</a:t>
            </a:r>
            <a:r>
              <a:rPr lang="zh-CN" altLang="en-US" dirty="0" smtClean="0"/>
              <a:t>提出了人工智能的定义：人工智能就是要让机器的行为看起来就象是人所表现出的智能行为一样。</a:t>
            </a:r>
            <a:endParaRPr lang="en-US" altLang="zh-CN" dirty="0" smtClean="0"/>
          </a:p>
        </p:txBody>
      </p:sp>
      <p:sp>
        <p:nvSpPr>
          <p:cNvPr id="4" name="灯片编号占位符 3"/>
          <p:cNvSpPr>
            <a:spLocks noGrp="1"/>
          </p:cNvSpPr>
          <p:nvPr>
            <p:ph type="sldNum" sz="quarter" idx="10"/>
          </p:nvPr>
        </p:nvSpPr>
        <p:spPr/>
        <p:txBody>
          <a:bodyPr/>
          <a:lstStyle/>
          <a:p>
            <a:pPr>
              <a:defRPr/>
            </a:pPr>
            <a:fld id="{AFD8253B-1398-4495-91F9-6AC7A7072624}" type="slidenum">
              <a:rPr lang="en-US" altLang="zh-CN" smtClean="0"/>
              <a:pPr>
                <a:defRPr/>
              </a:pPr>
              <a:t>13</a:t>
            </a:fld>
            <a:endParaRPr lang="en-US" altLang="zh-CN"/>
          </a:p>
        </p:txBody>
      </p:sp>
    </p:spTree>
    <p:extLst>
      <p:ext uri="{BB962C8B-B14F-4D97-AF65-F5344CB8AC3E}">
        <p14:creationId xmlns:p14="http://schemas.microsoft.com/office/powerpoint/2010/main" val="419015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车牌识别？</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406307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人们对文本、图像的理解无法从字符串或者图像的底层特征直接获得，它需要使用人们日常生活中积累的大量经验和知识来进行推理和判断。</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对于一些高层次的抽象概念，如一幅关于节日的图像所表达出的欢乐和喜庆的感觉等，更需要根据人的知识来判断。</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328416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22</a:t>
            </a:fld>
            <a:endParaRPr lang="en-US" altLang="zh-CN"/>
          </a:p>
        </p:txBody>
      </p:sp>
    </p:spTree>
    <p:extLst>
      <p:ext uri="{BB962C8B-B14F-4D97-AF65-F5344CB8AC3E}">
        <p14:creationId xmlns:p14="http://schemas.microsoft.com/office/powerpoint/2010/main" val="253154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现代科学以物理、数学为典范，表达规律的等式实质上都是要在某种变化中，表示出一种能用量的关系显示出来的不变性的规律。</a:t>
            </a:r>
            <a:endParaRPr lang="en-US" altLang="zh-CN" dirty="0" smtClean="0"/>
          </a:p>
          <a:p>
            <a:endParaRPr lang="en-US" altLang="zh-CN" dirty="0" smtClean="0"/>
          </a:p>
          <a:p>
            <a:r>
              <a:rPr lang="zh-CN" altLang="en-US" dirty="0" smtClean="0"/>
              <a:t>近义词：换汤不换药，殊途同归</a:t>
            </a:r>
            <a:endParaRPr lang="en-US" altLang="zh-CN" dirty="0" smtClean="0"/>
          </a:p>
          <a:p>
            <a:endParaRPr lang="en-US" altLang="zh-CN" dirty="0" smtClean="0"/>
          </a:p>
          <a:p>
            <a:r>
              <a:rPr lang="zh-CN" altLang="en-US" dirty="0" smtClean="0"/>
              <a:t>把主要常见的动作、情形，归纳成几个公式</a:t>
            </a:r>
            <a:r>
              <a:rPr lang="en-US" altLang="zh-CN" dirty="0" smtClean="0"/>
              <a:t>(</a:t>
            </a:r>
            <a:r>
              <a:rPr lang="zh-CN" altLang="en-US" dirty="0" smtClean="0"/>
              <a:t>或说是套路、围棋定式之类的东西</a:t>
            </a:r>
            <a:r>
              <a:rPr lang="en-US" altLang="zh-CN" dirty="0" smtClean="0"/>
              <a:t>)</a:t>
            </a:r>
            <a:r>
              <a:rPr lang="zh-CN" altLang="en-US" dirty="0" smtClean="0"/>
              <a:t>，</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428836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据不完全统计，现有的颜色命名已经有</a:t>
            </a:r>
            <a:r>
              <a:rPr lang="en-US" altLang="zh-CN" dirty="0" smtClean="0"/>
              <a:t>1300</a:t>
            </a:r>
            <a:r>
              <a:rPr lang="zh-CN" altLang="en-US" dirty="0" smtClean="0"/>
              <a:t>多种</a:t>
            </a:r>
            <a:endParaRPr lang="en-US" altLang="zh-CN" dirty="0" smtClean="0"/>
          </a:p>
          <a:p>
            <a:endParaRPr lang="en-US" altLang="zh-CN" dirty="0" smtClean="0"/>
          </a:p>
          <a:p>
            <a:r>
              <a:rPr lang="zh-CN" altLang="en-US" dirty="0" smtClean="0"/>
              <a:t>即神经元和颜色名字是“多对多”关系。</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很有很多比如</a:t>
            </a:r>
            <a:r>
              <a:rPr lang="en-US" altLang="zh-CN" dirty="0" smtClean="0"/>
              <a:t>``</a:t>
            </a:r>
            <a:r>
              <a:rPr lang="zh-CN" altLang="en-US" dirty="0" smtClean="0"/>
              <a:t>红色</a:t>
            </a:r>
            <a:r>
              <a:rPr lang="en-US" altLang="zh-CN" dirty="0" smtClean="0"/>
              <a:t>''</a:t>
            </a:r>
            <a:r>
              <a:rPr lang="zh-CN" altLang="en-US" dirty="0" smtClean="0"/>
              <a:t>、</a:t>
            </a:r>
            <a:r>
              <a:rPr lang="en-US" altLang="zh-CN" dirty="0" smtClean="0"/>
              <a:t>``</a:t>
            </a:r>
            <a:r>
              <a:rPr lang="zh-CN" altLang="en-US" dirty="0" smtClean="0"/>
              <a:t>白色</a:t>
            </a:r>
            <a:r>
              <a:rPr lang="en-US" altLang="zh-CN" dirty="0" smtClean="0"/>
              <a:t>''</a:t>
            </a:r>
            <a:r>
              <a:rPr lang="zh-CN" altLang="en-US" dirty="0" smtClean="0"/>
              <a:t>、</a:t>
            </a:r>
            <a:r>
              <a:rPr lang="en-US" altLang="zh-CN" dirty="0" smtClean="0"/>
              <a:t>``</a:t>
            </a:r>
            <a:r>
              <a:rPr lang="zh-CN" altLang="en-US" dirty="0" smtClean="0"/>
              <a:t>黑色</a:t>
            </a:r>
            <a:r>
              <a:rPr lang="en-US" altLang="zh-CN" dirty="0" smtClean="0"/>
              <a:t>''</a:t>
            </a:r>
            <a:r>
              <a:rPr lang="zh-CN" altLang="en-US" dirty="0" smtClean="0"/>
              <a:t>、</a:t>
            </a:r>
            <a:r>
              <a:rPr lang="en-US" altLang="zh-CN" dirty="0" smtClean="0"/>
              <a:t>``</a:t>
            </a:r>
            <a:r>
              <a:rPr lang="zh-CN" altLang="en-US" dirty="0" smtClean="0"/>
              <a:t>绿色</a:t>
            </a:r>
            <a:r>
              <a:rPr lang="en-US" altLang="zh-CN" dirty="0" smtClean="0"/>
              <a:t>''</a:t>
            </a:r>
            <a:r>
              <a:rPr lang="zh-CN" altLang="en-US" dirty="0" smtClean="0"/>
              <a:t>，还有以地区或物品命名的，比如“中国红”、“普鲁士蓝”、“咖啡色”、“奶油色”等等。</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299913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en-US" altLang="zh-CN" dirty="0" smtClean="0"/>
              <a:t>Deep architectures can lead</a:t>
            </a:r>
          </a:p>
          <a:p>
            <a:r>
              <a:rPr lang="en-US" altLang="zh-CN" dirty="0" smtClean="0"/>
              <a:t>to abstract representations because more abstract concepts can</a:t>
            </a:r>
          </a:p>
          <a:p>
            <a:r>
              <a:rPr lang="en-US" altLang="zh-CN" dirty="0" smtClean="0"/>
              <a:t>often be constructed in terms of less abstract ones.</a:t>
            </a:r>
          </a:p>
          <a:p>
            <a:endParaRPr lang="en-US" altLang="zh-CN" dirty="0" smtClean="0"/>
          </a:p>
          <a:p>
            <a:r>
              <a:rPr lang="zh-CN" altLang="en-US" dirty="0" smtClean="0"/>
              <a:t>深度：输入到输出之间的路径（信用分配）</a:t>
            </a:r>
          </a:p>
          <a:p>
            <a:r>
              <a:rPr lang="zh-CN" altLang="en-US" dirty="0" smtClean="0"/>
              <a:t>多层人工神经网络</a:t>
            </a:r>
          </a:p>
          <a:p>
            <a:r>
              <a:rPr lang="zh-CN" altLang="en-US" dirty="0" smtClean="0"/>
              <a:t>层数大于</a:t>
            </a:r>
            <a:r>
              <a:rPr lang="en-US" altLang="zh-CN" dirty="0" smtClean="0"/>
              <a:t>1</a:t>
            </a:r>
          </a:p>
          <a:p>
            <a:r>
              <a:rPr lang="en-US" altLang="zh-CN" dirty="0" err="1" smtClean="0"/>
              <a:t>Schmidhuber</a:t>
            </a:r>
            <a:r>
              <a:rPr lang="en-US" altLang="zh-CN" dirty="0" smtClean="0"/>
              <a:t>: 10 is sure deep</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28</a:t>
            </a:fld>
            <a:endParaRPr lang="en-US" altLang="zh-CN"/>
          </a:p>
        </p:txBody>
      </p:sp>
    </p:spTree>
    <p:extLst>
      <p:ext uri="{BB962C8B-B14F-4D97-AF65-F5344CB8AC3E}">
        <p14:creationId xmlns:p14="http://schemas.microsoft.com/office/powerpoint/2010/main" val="3104732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7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tmp"/></Relationships>
</file>

<file path=ppt/slides/_rels/slide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tmp"/><Relationship Id="rId9"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smtClean="0"/>
              <a:t>绪论</a:t>
            </a:r>
            <a:endParaRPr lang="zh-CN" altLang="en-US" dirty="0"/>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成绩</a:t>
            </a:r>
          </a:p>
        </p:txBody>
      </p:sp>
      <p:sp>
        <p:nvSpPr>
          <p:cNvPr id="3" name="内容占位符 2"/>
          <p:cNvSpPr>
            <a:spLocks noGrp="1"/>
          </p:cNvSpPr>
          <p:nvPr>
            <p:ph sz="quarter" idx="1"/>
          </p:nvPr>
        </p:nvSpPr>
        <p:spPr/>
        <p:txBody>
          <a:bodyPr/>
          <a:lstStyle/>
          <a:p>
            <a:r>
              <a:rPr lang="zh-CN" altLang="en-US" dirty="0" smtClean="0"/>
              <a:t>平时作业（</a:t>
            </a:r>
            <a:r>
              <a:rPr lang="en-US" altLang="zh-CN" dirty="0" smtClean="0"/>
              <a:t>4</a:t>
            </a:r>
            <a:r>
              <a:rPr lang="zh-CN" altLang="en-US" dirty="0" smtClean="0"/>
              <a:t>次）</a:t>
            </a:r>
            <a:endParaRPr lang="en-US" altLang="zh-CN" dirty="0" smtClean="0"/>
          </a:p>
          <a:p>
            <a:pPr lvl="1"/>
            <a:r>
              <a:rPr lang="en-US" altLang="zh-CN" dirty="0" smtClean="0"/>
              <a:t>4</a:t>
            </a:r>
            <a:r>
              <a:rPr lang="zh-CN" altLang="en-US" dirty="0" smtClean="0"/>
              <a:t>*</a:t>
            </a:r>
            <a:r>
              <a:rPr lang="en-US" altLang="zh-CN" dirty="0" smtClean="0"/>
              <a:t>15% = 60%</a:t>
            </a:r>
          </a:p>
          <a:p>
            <a:r>
              <a:rPr lang="zh-CN" altLang="en-US" dirty="0" smtClean="0"/>
              <a:t>期末作业</a:t>
            </a:r>
            <a:endParaRPr lang="en-US" altLang="zh-CN" dirty="0" smtClean="0"/>
          </a:p>
          <a:p>
            <a:pPr lvl="1"/>
            <a:r>
              <a:rPr lang="en-US" altLang="zh-CN" dirty="0" smtClean="0"/>
              <a:t>35%</a:t>
            </a:r>
          </a:p>
          <a:p>
            <a:r>
              <a:rPr lang="zh-CN" altLang="en-US" dirty="0" smtClean="0"/>
              <a:t>课程反馈</a:t>
            </a:r>
            <a:endParaRPr lang="en-US" altLang="zh-CN" dirty="0" smtClean="0"/>
          </a:p>
          <a:p>
            <a:pPr lvl="1"/>
            <a:r>
              <a:rPr lang="en-US" altLang="zh-CN" dirty="0" smtClean="0"/>
              <a:t>5%</a:t>
            </a:r>
          </a:p>
          <a:p>
            <a:pPr lvl="1"/>
            <a:endParaRPr lang="en-US" altLang="zh-CN" dirty="0"/>
          </a:p>
          <a:p>
            <a:r>
              <a:rPr lang="zh-CN" altLang="en-US" dirty="0" smtClean="0"/>
              <a:t>编程语言：</a:t>
            </a:r>
            <a:r>
              <a:rPr lang="en-US" altLang="zh-CN" dirty="0" smtClean="0"/>
              <a:t>Python</a:t>
            </a:r>
            <a:endParaRPr lang="zh-CN" altLang="en-US" dirty="0"/>
          </a:p>
        </p:txBody>
      </p:sp>
    </p:spTree>
    <p:extLst>
      <p:ext uri="{BB962C8B-B14F-4D97-AF65-F5344CB8AC3E}">
        <p14:creationId xmlns:p14="http://schemas.microsoft.com/office/powerpoint/2010/main" val="740824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人工智能</a:t>
            </a:r>
          </a:p>
        </p:txBody>
      </p:sp>
      <p:sp>
        <p:nvSpPr>
          <p:cNvPr id="3" name="内容占位符 2"/>
          <p:cNvSpPr>
            <a:spLocks noGrp="1"/>
          </p:cNvSpPr>
          <p:nvPr>
            <p:ph sz="quarter" idx="1"/>
          </p:nvPr>
        </p:nvSpPr>
        <p:spPr/>
        <p:txBody>
          <a:bodyPr/>
          <a:lstStyle/>
          <a:p>
            <a:r>
              <a:rPr lang="zh-CN" altLang="en-US" dirty="0"/>
              <a:t>人工智能（</a:t>
            </a:r>
            <a:r>
              <a:rPr lang="en-US" altLang="zh-CN" dirty="0"/>
              <a:t>artificial intelligence</a:t>
            </a:r>
            <a:r>
              <a:rPr lang="zh-CN" altLang="en-US" dirty="0"/>
              <a:t>，</a:t>
            </a:r>
            <a:r>
              <a:rPr lang="en-US" altLang="zh-CN" dirty="0"/>
              <a:t>AI</a:t>
            </a:r>
            <a:r>
              <a:rPr lang="zh-CN" altLang="en-US" dirty="0"/>
              <a:t>）就是让机器具有人类</a:t>
            </a:r>
            <a:r>
              <a:rPr lang="zh-CN" altLang="en-US" dirty="0" smtClean="0"/>
              <a:t>的智能。</a:t>
            </a:r>
            <a:endParaRPr lang="en-US" altLang="zh-CN" dirty="0" smtClean="0"/>
          </a:p>
          <a:p>
            <a:pPr lvl="1"/>
            <a:r>
              <a:rPr lang="zh-CN" altLang="en-US" dirty="0"/>
              <a:t>“计算机控制”</a:t>
            </a:r>
            <a:r>
              <a:rPr lang="en-US" altLang="zh-CN" dirty="0"/>
              <a:t>+“</a:t>
            </a:r>
            <a:r>
              <a:rPr lang="zh-CN" altLang="en-US" dirty="0"/>
              <a:t>智能行为</a:t>
            </a:r>
            <a:r>
              <a:rPr lang="zh-CN" altLang="en-US" dirty="0" smtClean="0"/>
              <a:t>”</a:t>
            </a:r>
            <a:endParaRPr lang="en-US" altLang="zh-CN" dirty="0" smtClean="0"/>
          </a:p>
          <a:p>
            <a:endParaRPr lang="en-US" altLang="zh-CN" dirty="0" smtClean="0"/>
          </a:p>
          <a:p>
            <a:r>
              <a:rPr lang="zh-CN" altLang="en-US" dirty="0" smtClean="0"/>
              <a:t>人工智能这个</a:t>
            </a:r>
            <a:r>
              <a:rPr lang="zh-CN" altLang="en-US" dirty="0"/>
              <a:t>学科的诞生有着明确的标志性事件，就是</a:t>
            </a:r>
            <a:r>
              <a:rPr lang="en-US" altLang="zh-CN" dirty="0"/>
              <a:t>1956</a:t>
            </a:r>
            <a:r>
              <a:rPr lang="zh-CN" altLang="en-US" dirty="0"/>
              <a:t>年的达特茅斯（</a:t>
            </a:r>
            <a:r>
              <a:rPr lang="en-US" altLang="zh-CN" dirty="0"/>
              <a:t>Dartmouth</a:t>
            </a:r>
            <a:r>
              <a:rPr lang="zh-CN" altLang="en-US" dirty="0" smtClean="0"/>
              <a:t>）会议</a:t>
            </a:r>
            <a:r>
              <a:rPr lang="zh-CN" altLang="en-US" dirty="0"/>
              <a:t>。在这次会议上，“人工智能”被提出并作为本研究领域的名称。</a:t>
            </a:r>
            <a:endParaRPr lang="en-US" altLang="zh-CN" dirty="0" smtClean="0"/>
          </a:p>
          <a:p>
            <a:endParaRPr lang="zh-CN" altLang="en-US" dirty="0"/>
          </a:p>
        </p:txBody>
      </p:sp>
      <p:sp>
        <p:nvSpPr>
          <p:cNvPr id="4" name="矩形 3"/>
          <p:cNvSpPr/>
          <p:nvPr/>
        </p:nvSpPr>
        <p:spPr>
          <a:xfrm>
            <a:off x="914400" y="5410200"/>
            <a:ext cx="7543800" cy="369332"/>
          </a:xfrm>
          <a:prstGeom prst="rect">
            <a:avLst/>
          </a:prstGeom>
        </p:spPr>
        <p:txBody>
          <a:bodyPr wrap="square">
            <a:spAutoFit/>
          </a:bodyPr>
          <a:lstStyle/>
          <a:p>
            <a:r>
              <a:rPr lang="zh-CN" altLang="en-US" dirty="0" smtClean="0">
                <a:solidFill>
                  <a:schemeClr val="accent2"/>
                </a:solidFill>
              </a:rPr>
              <a:t>人工智能</a:t>
            </a:r>
            <a:r>
              <a:rPr lang="zh-CN" altLang="en-US" dirty="0">
                <a:solidFill>
                  <a:schemeClr val="accent2"/>
                </a:solidFill>
              </a:rPr>
              <a:t>就是要让机器的行为看起来就像</a:t>
            </a:r>
            <a:r>
              <a:rPr lang="zh-CN" altLang="en-US" dirty="0" smtClean="0">
                <a:solidFill>
                  <a:schemeClr val="accent2"/>
                </a:solidFill>
              </a:rPr>
              <a:t>是人所</a:t>
            </a:r>
            <a:r>
              <a:rPr lang="zh-CN" altLang="en-US" dirty="0">
                <a:solidFill>
                  <a:schemeClr val="accent2"/>
                </a:solidFill>
              </a:rPr>
              <a:t>表现出的智能行为一样。</a:t>
            </a:r>
          </a:p>
        </p:txBody>
      </p:sp>
      <p:sp>
        <p:nvSpPr>
          <p:cNvPr id="5" name="矩形 4"/>
          <p:cNvSpPr/>
          <p:nvPr/>
        </p:nvSpPr>
        <p:spPr>
          <a:xfrm>
            <a:off x="5562600" y="5918869"/>
            <a:ext cx="3429000" cy="369332"/>
          </a:xfrm>
          <a:prstGeom prst="rect">
            <a:avLst/>
          </a:prstGeom>
        </p:spPr>
        <p:txBody>
          <a:bodyPr wrap="square">
            <a:spAutoFit/>
          </a:bodyPr>
          <a:lstStyle/>
          <a:p>
            <a:r>
              <a:rPr lang="zh-CN" altLang="en-US" dirty="0">
                <a:solidFill>
                  <a:schemeClr val="accent2"/>
                </a:solidFill>
                <a:latin typeface="+mn-lt"/>
              </a:rPr>
              <a:t>John McCarthy（1927</a:t>
            </a:r>
            <a:r>
              <a:rPr lang="zh-CN" altLang="en-US" dirty="0" smtClean="0">
                <a:solidFill>
                  <a:schemeClr val="accent2"/>
                </a:solidFill>
                <a:latin typeface="+mn-lt"/>
              </a:rPr>
              <a:t>-2011</a:t>
            </a:r>
            <a:r>
              <a:rPr lang="zh-CN" altLang="en-US" dirty="0">
                <a:solidFill>
                  <a:schemeClr val="accent2"/>
                </a:solidFill>
                <a:latin typeface="+mn-lt"/>
              </a:rPr>
              <a:t>）</a:t>
            </a:r>
          </a:p>
        </p:txBody>
      </p:sp>
    </p:spTree>
    <p:extLst>
      <p:ext uri="{BB962C8B-B14F-4D97-AF65-F5344CB8AC3E}">
        <p14:creationId xmlns:p14="http://schemas.microsoft.com/office/powerpoint/2010/main" val="1580304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图灵测试</a:t>
            </a:r>
            <a:endParaRPr lang="zh-CN" altLang="en-US" dirty="0"/>
          </a:p>
        </p:txBody>
      </p:sp>
      <p:sp>
        <p:nvSpPr>
          <p:cNvPr id="7" name="内容占位符 6"/>
          <p:cNvSpPr>
            <a:spLocks noGrp="1"/>
          </p:cNvSpPr>
          <p:nvPr>
            <p:ph sz="quarter" idx="1"/>
          </p:nvPr>
        </p:nvSpPr>
        <p:spPr/>
        <p:txBody>
          <a:bodyPr/>
          <a:lstStyle/>
          <a:p>
            <a:r>
              <a:rPr lang="zh-CN" altLang="en-US" dirty="0" smtClean="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smtClean="0"/>
          </a:p>
          <a:p>
            <a:pPr marL="0" indent="0" algn="r">
              <a:buNone/>
            </a:pPr>
            <a:r>
              <a:rPr lang="en-US" altLang="zh-CN" dirty="0" smtClean="0"/>
              <a:t>---Alan Turing [1950]</a:t>
            </a:r>
          </a:p>
          <a:p>
            <a:pPr marL="0" indent="0" algn="r">
              <a:buNone/>
            </a:pPr>
            <a:r>
              <a:rPr lang="en-US" altLang="zh-CN" dirty="0" smtClean="0"/>
              <a:t>《</a:t>
            </a:r>
            <a:r>
              <a:rPr lang="zh-CN" altLang="en-US" dirty="0" smtClean="0"/>
              <a:t>机器能思维吗？</a:t>
            </a:r>
            <a:r>
              <a:rPr lang="en-US" altLang="zh-CN" dirty="0" smtClean="0"/>
              <a:t>》</a:t>
            </a:r>
            <a:endParaRPr lang="zh-CN" altLang="en-US" dirty="0"/>
          </a:p>
        </p:txBody>
      </p:sp>
      <p:pic>
        <p:nvPicPr>
          <p:cNvPr id="4" name="Picture 2" descr=" 205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185060" y="1420695"/>
            <a:ext cx="169306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 205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13095" y="4572000"/>
            <a:ext cx="2897505" cy="139493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descr=" 5"/>
          <p:cNvSpPr/>
          <p:nvPr/>
        </p:nvSpPr>
        <p:spPr>
          <a:xfrm>
            <a:off x="6355735" y="3698578"/>
            <a:ext cx="1351717" cy="369332"/>
          </a:xfrm>
          <a:prstGeom prst="rect">
            <a:avLst/>
          </a:prstGeom>
        </p:spPr>
        <p:txBody>
          <a:bodyPr wrap="none">
            <a:spAutoFit/>
          </a:bodyPr>
          <a:lstStyle/>
          <a:p>
            <a:r>
              <a:rPr lang="en-US" altLang="zh-CN" dirty="0"/>
              <a:t>Alan Turing</a:t>
            </a:r>
            <a:endParaRPr lang="zh-CN" altLang="en-US" dirty="0"/>
          </a:p>
        </p:txBody>
      </p:sp>
    </p:spTree>
    <p:extLst>
      <p:ext uri="{BB962C8B-B14F-4D97-AF65-F5344CB8AC3E}">
        <p14:creationId xmlns:p14="http://schemas.microsoft.com/office/powerpoint/2010/main" val="3516690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zh-CN" altLang="en-US" dirty="0" smtClean="0"/>
              <a:t>人工智能的研究领域</a:t>
            </a:r>
            <a:endParaRPr lang="zh-CN" altLang="en-US" dirty="0"/>
          </a:p>
        </p:txBody>
      </p:sp>
      <p:sp>
        <p:nvSpPr>
          <p:cNvPr id="3" name="内容占位符 2"/>
          <p:cNvSpPr>
            <a:spLocks noGrp="1"/>
          </p:cNvSpPr>
          <p:nvPr>
            <p:ph sz="quarter" idx="1"/>
          </p:nvPr>
        </p:nvSpPr>
        <p:spPr/>
        <p:txBody>
          <a:bodyPr/>
          <a:lstStyle/>
          <a:p>
            <a:r>
              <a:rPr lang="zh-CN" altLang="en-US" dirty="0" smtClean="0"/>
              <a:t>让机器具有人类的智能</a:t>
            </a:r>
            <a:endParaRPr lang="en-US" altLang="zh-CN" dirty="0" smtClean="0"/>
          </a:p>
          <a:p>
            <a:pPr lvl="1"/>
            <a:r>
              <a:rPr lang="zh-CN" altLang="en-US" dirty="0" smtClean="0"/>
              <a:t>机器感知（计算机视觉、语音信息处理）</a:t>
            </a:r>
            <a:endParaRPr lang="en-US" altLang="zh-CN" dirty="0" smtClean="0"/>
          </a:p>
          <a:p>
            <a:pPr lvl="1"/>
            <a:r>
              <a:rPr lang="zh-CN" altLang="en-US" dirty="0" smtClean="0"/>
              <a:t>学习（模式识别、</a:t>
            </a:r>
            <a:r>
              <a:rPr lang="zh-CN" altLang="en-US" dirty="0" smtClean="0">
                <a:solidFill>
                  <a:srgbClr val="FF0000"/>
                </a:solidFill>
              </a:rPr>
              <a:t>机器学习</a:t>
            </a:r>
            <a:r>
              <a:rPr lang="zh-CN" altLang="en-US" dirty="0" smtClean="0"/>
              <a:t>、强化学习）</a:t>
            </a:r>
            <a:endParaRPr lang="en-US" altLang="zh-CN" dirty="0" smtClean="0"/>
          </a:p>
          <a:p>
            <a:pPr lvl="1"/>
            <a:r>
              <a:rPr lang="zh-CN" altLang="en-US" dirty="0" smtClean="0"/>
              <a:t>语言（自然语言处理）</a:t>
            </a:r>
            <a:endParaRPr lang="en-US" altLang="zh-CN" dirty="0" smtClean="0"/>
          </a:p>
          <a:p>
            <a:pPr lvl="1"/>
            <a:r>
              <a:rPr lang="zh-CN" altLang="en-US" dirty="0" smtClean="0"/>
              <a:t>记忆（知识表示）</a:t>
            </a:r>
            <a:endParaRPr lang="en-US" altLang="zh-CN" dirty="0" smtClean="0"/>
          </a:p>
          <a:p>
            <a:pPr lvl="1"/>
            <a:r>
              <a:rPr lang="zh-CN" altLang="en-US" dirty="0" smtClean="0"/>
              <a:t>决策（规划、数据挖掘）</a:t>
            </a:r>
            <a:endParaRPr lang="zh-CN" altLang="en-US" dirty="0"/>
          </a:p>
        </p:txBody>
      </p:sp>
    </p:spTree>
    <p:custDataLst>
      <p:tags r:id="rId1"/>
    </p:custDataLst>
    <p:extLst>
      <p:ext uri="{BB962C8B-B14F-4D97-AF65-F5344CB8AC3E}">
        <p14:creationId xmlns:p14="http://schemas.microsoft.com/office/powerpoint/2010/main" val="14885694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发展历史</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14600"/>
            <a:ext cx="8719685" cy="1676444"/>
          </a:xfrm>
          <a:prstGeom prst="rect">
            <a:avLst/>
          </a:prstGeom>
        </p:spPr>
      </p:pic>
    </p:spTree>
    <p:extLst>
      <p:ext uri="{BB962C8B-B14F-4D97-AF65-F5344CB8AC3E}">
        <p14:creationId xmlns:p14="http://schemas.microsoft.com/office/powerpoint/2010/main" val="2119656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如何开发一个人工智能系统？</a:t>
            </a:r>
          </a:p>
        </p:txBody>
      </p:sp>
      <p:sp>
        <p:nvSpPr>
          <p:cNvPr id="3" name="内容占位符 2"/>
          <p:cNvSpPr>
            <a:spLocks noGrp="1"/>
          </p:cNvSpPr>
          <p:nvPr>
            <p:ph sz="quarter" idx="1"/>
          </p:nvPr>
        </p:nvSpPr>
        <p:spPr/>
        <p:txBody>
          <a:bodyPr/>
          <a:lstStyle/>
          <a:p>
            <a:r>
              <a:rPr lang="zh-CN" altLang="en-US" dirty="0" smtClean="0"/>
              <a:t>专家</a:t>
            </a:r>
            <a:r>
              <a:rPr lang="zh-CN" altLang="en-US" dirty="0"/>
              <a:t>知识（人工规则）</a:t>
            </a:r>
          </a:p>
        </p:txBody>
      </p:sp>
      <p:pic>
        <p:nvPicPr>
          <p:cNvPr id="2050" name="Picture 2" descr="âreasoning  ruleâçå¾çæç´¢ç»æ"/>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1200" y="2362200"/>
            <a:ext cx="4773126" cy="356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74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等线" panose="02010600030101010101" pitchFamily="2" charset="-122"/>
                <a:ea typeface="等线" panose="02010600030101010101" pitchFamily="2" charset="-122"/>
              </a:rPr>
              <a:t>What’s the Rule?</a:t>
            </a:r>
            <a:endParaRPr lang="zh-CN" altLang="en-US" dirty="0">
              <a:latin typeface="等线" panose="02010600030101010101" pitchFamily="2" charset="-122"/>
              <a:ea typeface="等线" panose="02010600030101010101" pitchFamily="2"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8200" y="1752600"/>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66800" y="3962400"/>
            <a:ext cx="3670974" cy="216416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91200" y="3505200"/>
            <a:ext cx="2031325" cy="646331"/>
          </a:xfrm>
          <a:prstGeom prst="rect">
            <a:avLst/>
          </a:prstGeom>
          <a:noFill/>
        </p:spPr>
        <p:txBody>
          <a:bodyPr wrap="none" rtlCol="0">
            <a:spAutoFit/>
          </a:bodyPr>
          <a:lstStyle/>
          <a:p>
            <a:r>
              <a:rPr lang="zh-CN" altLang="en-US" sz="3600" dirty="0">
                <a:solidFill>
                  <a:srgbClr val="FF0000"/>
                </a:solidFill>
                <a:latin typeface="黑体" panose="02010609060101010101" pitchFamily="49" charset="-122"/>
                <a:ea typeface="黑体" panose="02010609060101010101" pitchFamily="49" charset="-122"/>
              </a:rPr>
              <a:t>机器学习</a:t>
            </a:r>
          </a:p>
        </p:txBody>
      </p:sp>
    </p:spTree>
    <p:extLst>
      <p:ext uri="{BB962C8B-B14F-4D97-AF65-F5344CB8AC3E}">
        <p14:creationId xmlns:p14="http://schemas.microsoft.com/office/powerpoint/2010/main" val="41863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芒果</a:t>
            </a:r>
            <a:r>
              <a:rPr lang="zh-CN" altLang="en-US" dirty="0"/>
              <a:t>机器学习</a:t>
            </a:r>
          </a:p>
        </p:txBody>
      </p:sp>
      <p:sp>
        <p:nvSpPr>
          <p:cNvPr id="4" name="矩形 3"/>
          <p:cNvSpPr/>
          <p:nvPr/>
        </p:nvSpPr>
        <p:spPr>
          <a:xfrm>
            <a:off x="1295400" y="5638800"/>
            <a:ext cx="6324600" cy="646331"/>
          </a:xfrm>
          <a:prstGeom prst="rect">
            <a:avLst/>
          </a:prstGeom>
        </p:spPr>
        <p:txBody>
          <a:bodyPr wrap="square">
            <a:spAutoFit/>
          </a:bodyPr>
          <a:lstStyle/>
          <a:p>
            <a:r>
              <a:rPr lang="zh-CN" altLang="en-US" dirty="0"/>
              <a:t>https://www.quora.com/How-do-you-explain-Machine-Learning-and-Data-Mining-to-non-Computer-Science-people</a:t>
            </a:r>
          </a:p>
        </p:txBody>
      </p:sp>
      <p:pic>
        <p:nvPicPr>
          <p:cNvPr id="6" name="图片 5"/>
          <p:cNvPicPr>
            <a:picLocks noChangeAspect="1"/>
          </p:cNvPicPr>
          <p:nvPr/>
        </p:nvPicPr>
        <p:blipFill>
          <a:blip r:embed="rId2"/>
          <a:stretch>
            <a:fillRect/>
          </a:stretch>
        </p:blipFill>
        <p:spPr>
          <a:xfrm>
            <a:off x="1981200" y="2084324"/>
            <a:ext cx="4781550" cy="3400425"/>
          </a:xfrm>
          <a:prstGeom prst="rect">
            <a:avLst/>
          </a:prstGeom>
        </p:spPr>
      </p:pic>
      <p:sp>
        <p:nvSpPr>
          <p:cNvPr id="8" name="矩形 7"/>
          <p:cNvSpPr/>
          <p:nvPr/>
        </p:nvSpPr>
        <p:spPr>
          <a:xfrm>
            <a:off x="3505200" y="371110"/>
            <a:ext cx="4617937" cy="523220"/>
          </a:xfrm>
          <a:prstGeom prst="rect">
            <a:avLst/>
          </a:prstGeom>
        </p:spPr>
        <p:txBody>
          <a:bodyPr wrap="square">
            <a:spAutoFit/>
          </a:bodyPr>
          <a:lstStyle/>
          <a:p>
            <a:r>
              <a:rPr lang="zh-CN" altLang="en-US" sz="2800" dirty="0">
                <a:solidFill>
                  <a:srgbClr val="FF0000"/>
                </a:solidFill>
              </a:rPr>
              <a:t>如果判断芒果是否甜蜜？</a:t>
            </a:r>
          </a:p>
        </p:txBody>
      </p:sp>
    </p:spTree>
    <p:extLst>
      <p:ext uri="{BB962C8B-B14F-4D97-AF65-F5344CB8AC3E}">
        <p14:creationId xmlns:p14="http://schemas.microsoft.com/office/powerpoint/2010/main" val="555194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a:t>
            </a:r>
            <a:r>
              <a:rPr lang="zh-CN" altLang="en-US" dirty="0" smtClean="0"/>
              <a:t>机器学习</a:t>
            </a:r>
            <a:endParaRPr lang="zh-CN" altLang="en-US" dirty="0"/>
          </a:p>
        </p:txBody>
      </p:sp>
      <p:sp>
        <p:nvSpPr>
          <p:cNvPr id="3" name="内容占位符 2"/>
          <p:cNvSpPr>
            <a:spLocks noGrp="1"/>
          </p:cNvSpPr>
          <p:nvPr>
            <p:ph sz="quarter" idx="1"/>
          </p:nvPr>
        </p:nvSpPr>
        <p:spPr/>
        <p:txBody>
          <a:bodyPr/>
          <a:lstStyle/>
          <a:p>
            <a:pPr lvl="1"/>
            <a:r>
              <a:rPr lang="zh-CN" altLang="en-US" dirty="0" smtClean="0"/>
              <a:t>从市场上随机选取的</a:t>
            </a:r>
            <a:r>
              <a:rPr lang="zh-CN" altLang="en-US" dirty="0"/>
              <a:t>芒果样本</a:t>
            </a:r>
            <a:r>
              <a:rPr lang="zh-CN" altLang="en-US" dirty="0" smtClean="0"/>
              <a:t>（</a:t>
            </a:r>
            <a:r>
              <a:rPr lang="zh-CN" altLang="en-US" dirty="0" smtClean="0">
                <a:solidFill>
                  <a:srgbClr val="FF0000"/>
                </a:solidFill>
              </a:rPr>
              <a:t>训练数据</a:t>
            </a:r>
            <a:r>
              <a:rPr lang="zh-CN" altLang="en-US" dirty="0" smtClean="0"/>
              <a:t>），</a:t>
            </a:r>
            <a:r>
              <a:rPr lang="zh-CN" altLang="en-US" dirty="0"/>
              <a:t>列出每个芒果的</a:t>
            </a:r>
            <a:r>
              <a:rPr lang="zh-CN" altLang="en-US" dirty="0" smtClean="0"/>
              <a:t>所有</a:t>
            </a:r>
            <a:r>
              <a:rPr lang="zh-CN" altLang="en-US" dirty="0" smtClean="0">
                <a:solidFill>
                  <a:srgbClr val="FF0000"/>
                </a:solidFill>
              </a:rPr>
              <a:t>特征</a:t>
            </a:r>
            <a:r>
              <a:rPr lang="zh-CN" altLang="en-US" dirty="0" smtClean="0"/>
              <a:t>：</a:t>
            </a:r>
            <a:endParaRPr lang="en-US" altLang="zh-CN" dirty="0" smtClean="0"/>
          </a:p>
          <a:p>
            <a:pPr lvl="2"/>
            <a:r>
              <a:rPr lang="zh-CN" altLang="en-US" dirty="0" smtClean="0"/>
              <a:t>如</a:t>
            </a:r>
            <a:r>
              <a:rPr lang="zh-CN" altLang="en-US" dirty="0"/>
              <a:t>颜色，大小，形状</a:t>
            </a:r>
            <a:r>
              <a:rPr lang="zh-CN" altLang="en-US" dirty="0" smtClean="0"/>
              <a:t>，产地，品牌</a:t>
            </a:r>
            <a:endParaRPr lang="en-US" altLang="zh-CN" dirty="0" smtClean="0"/>
          </a:p>
          <a:p>
            <a:pPr lvl="1"/>
            <a:r>
              <a:rPr lang="zh-CN" altLang="en-US" dirty="0" smtClean="0"/>
              <a:t>以及芒果质量（</a:t>
            </a:r>
            <a:r>
              <a:rPr lang="zh-CN" altLang="en-US" dirty="0">
                <a:solidFill>
                  <a:srgbClr val="FF0000"/>
                </a:solidFill>
              </a:rPr>
              <a:t>输出变量</a:t>
            </a:r>
            <a:r>
              <a:rPr lang="zh-CN" altLang="en-US" dirty="0" smtClean="0"/>
              <a:t>）：</a:t>
            </a:r>
            <a:endParaRPr lang="en-US" altLang="zh-CN" dirty="0" smtClean="0"/>
          </a:p>
          <a:p>
            <a:pPr lvl="2"/>
            <a:r>
              <a:rPr lang="zh-CN" altLang="en-US" dirty="0" smtClean="0"/>
              <a:t>甜蜜</a:t>
            </a:r>
            <a:r>
              <a:rPr lang="zh-CN" altLang="en-US" dirty="0"/>
              <a:t>，多汁，成熟度。 </a:t>
            </a:r>
            <a:endParaRPr lang="en-US" altLang="zh-CN" dirty="0" smtClean="0"/>
          </a:p>
          <a:p>
            <a:pPr lvl="1"/>
            <a:endParaRPr lang="en-US" altLang="zh-CN" dirty="0"/>
          </a:p>
          <a:p>
            <a:pPr lvl="1"/>
            <a:r>
              <a:rPr lang="zh-CN" altLang="en-US" dirty="0" smtClean="0"/>
              <a:t>设计一个</a:t>
            </a:r>
            <a:r>
              <a:rPr lang="zh-CN" altLang="en-US" dirty="0">
                <a:solidFill>
                  <a:srgbClr val="FF0000"/>
                </a:solidFill>
              </a:rPr>
              <a:t>学习</a:t>
            </a:r>
            <a:r>
              <a:rPr lang="zh-CN" altLang="en-US" dirty="0" smtClean="0">
                <a:solidFill>
                  <a:srgbClr val="FF0000"/>
                </a:solidFill>
              </a:rPr>
              <a:t>算法</a:t>
            </a:r>
            <a:r>
              <a:rPr lang="zh-CN" altLang="en-US" dirty="0"/>
              <a:t>来</a:t>
            </a:r>
            <a:r>
              <a:rPr lang="zh-CN" altLang="en-US" dirty="0" smtClean="0"/>
              <a:t>学习芒果的</a:t>
            </a:r>
            <a:r>
              <a:rPr lang="zh-CN" altLang="en-US" dirty="0" smtClean="0">
                <a:solidFill>
                  <a:srgbClr val="FF0000"/>
                </a:solidFill>
              </a:rPr>
              <a:t>特征</a:t>
            </a:r>
            <a:r>
              <a:rPr lang="zh-CN" altLang="en-US" dirty="0" smtClean="0"/>
              <a:t>与</a:t>
            </a:r>
            <a:r>
              <a:rPr lang="zh-CN" altLang="en-US" dirty="0" smtClean="0">
                <a:solidFill>
                  <a:srgbClr val="FF0000"/>
                </a:solidFill>
              </a:rPr>
              <a:t>输出变量</a:t>
            </a:r>
            <a:r>
              <a:rPr lang="zh-CN" altLang="en-US" dirty="0" smtClean="0"/>
              <a:t>之间</a:t>
            </a:r>
            <a:r>
              <a:rPr lang="zh-CN" altLang="en-US" dirty="0"/>
              <a:t>的相关性</a:t>
            </a:r>
            <a:r>
              <a:rPr lang="zh-CN" altLang="en-US" dirty="0">
                <a:solidFill>
                  <a:srgbClr val="FF0000"/>
                </a:solidFill>
              </a:rPr>
              <a:t>模型</a:t>
            </a:r>
            <a:r>
              <a:rPr lang="zh-CN" altLang="en-US" dirty="0" smtClean="0"/>
              <a:t>。</a:t>
            </a:r>
            <a:endParaRPr lang="en-US" altLang="zh-CN" dirty="0" smtClean="0"/>
          </a:p>
          <a:p>
            <a:pPr lvl="1"/>
            <a:endParaRPr lang="en-US" altLang="zh-CN" dirty="0"/>
          </a:p>
          <a:p>
            <a:pPr lvl="1"/>
            <a:r>
              <a:rPr lang="zh-CN" altLang="en-US" dirty="0" smtClean="0"/>
              <a:t>下次从市场上买芒果时，可以根据芒果（</a:t>
            </a:r>
            <a:r>
              <a:rPr lang="zh-CN" altLang="en-US" dirty="0">
                <a:solidFill>
                  <a:srgbClr val="FF0000"/>
                </a:solidFill>
              </a:rPr>
              <a:t>测试数据</a:t>
            </a:r>
            <a:r>
              <a:rPr lang="zh-CN" altLang="en-US" dirty="0" smtClean="0"/>
              <a:t>）的特征，使用</a:t>
            </a:r>
            <a:r>
              <a:rPr lang="zh-CN" altLang="en-US" dirty="0"/>
              <a:t>前面计算的</a:t>
            </a:r>
            <a:r>
              <a:rPr lang="zh-CN" altLang="en-US" dirty="0">
                <a:solidFill>
                  <a:srgbClr val="FF0000"/>
                </a:solidFill>
              </a:rPr>
              <a:t>模型</a:t>
            </a:r>
            <a:r>
              <a:rPr lang="zh-CN" altLang="en-US" dirty="0"/>
              <a:t>来</a:t>
            </a:r>
            <a:r>
              <a:rPr lang="zh-CN" altLang="en-US" dirty="0" smtClean="0"/>
              <a:t>预测芒果的质量。</a:t>
            </a:r>
            <a:endParaRPr lang="zh-CN" altLang="en-US" dirty="0"/>
          </a:p>
        </p:txBody>
      </p:sp>
    </p:spTree>
    <p:extLst>
      <p:ext uri="{BB962C8B-B14F-4D97-AF65-F5344CB8AC3E}">
        <p14:creationId xmlns:p14="http://schemas.microsoft.com/office/powerpoint/2010/main" val="30577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如何开发一个人工智能系统？</a:t>
            </a:r>
            <a:endParaRPr lang="zh-CN" altLang="en-US" dirty="0"/>
          </a:p>
        </p:txBody>
      </p:sp>
      <p:graphicFrame>
        <p:nvGraphicFramePr>
          <p:cNvPr id="5" name="内容占位符 4"/>
          <p:cNvGraphicFramePr>
            <a:graphicFrameLocks noGrp="1"/>
          </p:cNvGraphicFramePr>
          <p:nvPr>
            <p:ph sz="quarter" idx="1"/>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438400" y="2590800"/>
            <a:ext cx="646331" cy="369332"/>
          </a:xfrm>
          <a:prstGeom prst="rect">
            <a:avLst/>
          </a:prstGeom>
          <a:noFill/>
        </p:spPr>
        <p:txBody>
          <a:bodyPr wrap="none" rtlCol="0">
            <a:spAutoFit/>
          </a:bodyPr>
          <a:lstStyle/>
          <a:p>
            <a:r>
              <a:rPr lang="zh-CN" altLang="en-US" dirty="0" smtClean="0"/>
              <a:t>规则</a:t>
            </a:r>
            <a:endParaRPr lang="zh-CN" altLang="en-US" dirty="0"/>
          </a:p>
        </p:txBody>
      </p:sp>
    </p:spTree>
    <p:extLst>
      <p:ext uri="{BB962C8B-B14F-4D97-AF65-F5344CB8AC3E}">
        <p14:creationId xmlns:p14="http://schemas.microsoft.com/office/powerpoint/2010/main" val="29577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98C20A5-A9D8-4D3E-B587-799A3BB16507}"/>
                                            </p:graphicEl>
                                          </p:spTgt>
                                        </p:tgtEl>
                                        <p:attrNameLst>
                                          <p:attrName>style.visibility</p:attrName>
                                        </p:attrNameLst>
                                      </p:cBhvr>
                                      <p:to>
                                        <p:strVal val="visible"/>
                                      </p:to>
                                    </p:set>
                                    <p:animEffect transition="in" filter="fade">
                                      <p:cBhvr>
                                        <p:cTn id="7" dur="500"/>
                                        <p:tgtEl>
                                          <p:spTgt spid="5">
                                            <p:graphicEl>
                                              <a:dgm id="{398C20A5-A9D8-4D3E-B587-799A3BB1650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701DB57-D095-4995-BA9F-3DC318F851BB}"/>
                                            </p:graphicEl>
                                          </p:spTgt>
                                        </p:tgtEl>
                                        <p:attrNameLst>
                                          <p:attrName>style.visibility</p:attrName>
                                        </p:attrNameLst>
                                      </p:cBhvr>
                                      <p:to>
                                        <p:strVal val="visible"/>
                                      </p:to>
                                    </p:set>
                                    <p:animEffect transition="in" filter="fade">
                                      <p:cBhvr>
                                        <p:cTn id="12" dur="500"/>
                                        <p:tgtEl>
                                          <p:spTgt spid="5">
                                            <p:graphicEl>
                                              <a:dgm id="{E701DB57-D095-4995-BA9F-3DC318F851B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037CC688-649A-434F-9080-67500DD1A79D}"/>
                                            </p:graphicEl>
                                          </p:spTgt>
                                        </p:tgtEl>
                                        <p:attrNameLst>
                                          <p:attrName>style.visibility</p:attrName>
                                        </p:attrNameLst>
                                      </p:cBhvr>
                                      <p:to>
                                        <p:strVal val="visible"/>
                                      </p:to>
                                    </p:set>
                                    <p:animEffect transition="in" filter="fade">
                                      <p:cBhvr>
                                        <p:cTn id="15" dur="500"/>
                                        <p:tgtEl>
                                          <p:spTgt spid="5">
                                            <p:graphicEl>
                                              <a:dgm id="{037CC688-649A-434F-9080-67500DD1A79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33B9F075-4423-4B3D-A2BD-A73956F1955D}"/>
                                            </p:graphicEl>
                                          </p:spTgt>
                                        </p:tgtEl>
                                        <p:attrNameLst>
                                          <p:attrName>style.visibility</p:attrName>
                                        </p:attrNameLst>
                                      </p:cBhvr>
                                      <p:to>
                                        <p:strVal val="visible"/>
                                      </p:to>
                                    </p:set>
                                    <p:animEffect transition="in" filter="fade">
                                      <p:cBhvr>
                                        <p:cTn id="23" dur="500"/>
                                        <p:tgtEl>
                                          <p:spTgt spid="5">
                                            <p:graphicEl>
                                              <a:dgm id="{33B9F075-4423-4B3D-A2BD-A73956F1955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66091779-FD2E-4FDC-86F2-2AC227D5816C}"/>
                                            </p:graphicEl>
                                          </p:spTgt>
                                        </p:tgtEl>
                                        <p:attrNameLst>
                                          <p:attrName>style.visibility</p:attrName>
                                        </p:attrNameLst>
                                      </p:cBhvr>
                                      <p:to>
                                        <p:strVal val="visible"/>
                                      </p:to>
                                    </p:set>
                                    <p:animEffect transition="in" filter="fade">
                                      <p:cBhvr>
                                        <p:cTn id="26" dur="500"/>
                                        <p:tgtEl>
                                          <p:spTgt spid="5">
                                            <p:graphicEl>
                                              <a:dgm id="{66091779-FD2E-4FDC-86F2-2AC227D5816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graphicEl>
                                              <a:dgm id="{69ABC5AB-FD09-427D-B12C-5C8B1CBD2726}"/>
                                            </p:graphicEl>
                                          </p:spTgt>
                                        </p:tgtEl>
                                        <p:attrNameLst>
                                          <p:attrName>style.visibility</p:attrName>
                                        </p:attrNameLst>
                                      </p:cBhvr>
                                      <p:to>
                                        <p:strVal val="visible"/>
                                      </p:to>
                                    </p:set>
                                    <p:animEffect transition="in" filter="fade">
                                      <p:cBhvr>
                                        <p:cTn id="31" dur="500"/>
                                        <p:tgtEl>
                                          <p:spTgt spid="5">
                                            <p:graphicEl>
                                              <a:dgm id="{69ABC5AB-FD09-427D-B12C-5C8B1CBD272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graphicEl>
                                              <a:dgm id="{5B8380FE-0DCB-4F6C-B2BC-0BBB10FD4D3D}"/>
                                            </p:graphicEl>
                                          </p:spTgt>
                                        </p:tgtEl>
                                        <p:attrNameLst>
                                          <p:attrName>style.visibility</p:attrName>
                                        </p:attrNameLst>
                                      </p:cBhvr>
                                      <p:to>
                                        <p:strVal val="visible"/>
                                      </p:to>
                                    </p:set>
                                    <p:animEffect transition="in" filter="fade">
                                      <p:cBhvr>
                                        <p:cTn id="34" dur="500"/>
                                        <p:tgtEl>
                                          <p:spTgt spid="5">
                                            <p:graphicEl>
                                              <a:dgm id="{5B8380FE-0DCB-4F6C-B2BC-0BBB10FD4D3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42EAD14C-C4CD-43F4-BBC5-79864427DD73}"/>
                                            </p:graphicEl>
                                          </p:spTgt>
                                        </p:tgtEl>
                                        <p:attrNameLst>
                                          <p:attrName>style.visibility</p:attrName>
                                        </p:attrNameLst>
                                      </p:cBhvr>
                                      <p:to>
                                        <p:strVal val="visible"/>
                                      </p:to>
                                    </p:set>
                                    <p:animEffect transition="in" filter="fade">
                                      <p:cBhvr>
                                        <p:cTn id="39" dur="500"/>
                                        <p:tgtEl>
                                          <p:spTgt spid="5">
                                            <p:graphicEl>
                                              <a:dgm id="{42EAD14C-C4CD-43F4-BBC5-79864427DD73}"/>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78FFD0A5-EFF7-4D75-9190-24A2A39A0A14}"/>
                                            </p:graphicEl>
                                          </p:spTgt>
                                        </p:tgtEl>
                                        <p:attrNameLst>
                                          <p:attrName>style.visibility</p:attrName>
                                        </p:attrNameLst>
                                      </p:cBhvr>
                                      <p:to>
                                        <p:strVal val="visible"/>
                                      </p:to>
                                    </p:set>
                                    <p:animEffect transition="in" filter="fade">
                                      <p:cBhvr>
                                        <p:cTn id="42" dur="500"/>
                                        <p:tgtEl>
                                          <p:spTgt spid="5">
                                            <p:graphicEl>
                                              <a:dgm id="{78FFD0A5-EFF7-4D75-9190-24A2A39A0A1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E8CC1104-E240-42BE-900E-835E00B649B3}"/>
                                            </p:graphicEl>
                                          </p:spTgt>
                                        </p:tgtEl>
                                        <p:attrNameLst>
                                          <p:attrName>style.visibility</p:attrName>
                                        </p:attrNameLst>
                                      </p:cBhvr>
                                      <p:to>
                                        <p:strVal val="visible"/>
                                      </p:to>
                                    </p:set>
                                    <p:animEffect transition="in" filter="fade">
                                      <p:cBhvr>
                                        <p:cTn id="47" dur="500"/>
                                        <p:tgtEl>
                                          <p:spTgt spid="5">
                                            <p:graphicEl>
                                              <a:dgm id="{E8CC1104-E240-42BE-900E-835E00B649B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graphicEl>
                                              <a:dgm id="{B8B76B01-ABE5-4B2A-967E-5B81E7EB1BEB}"/>
                                            </p:graphicEl>
                                          </p:spTgt>
                                        </p:tgtEl>
                                        <p:attrNameLst>
                                          <p:attrName>style.visibility</p:attrName>
                                        </p:attrNameLst>
                                      </p:cBhvr>
                                      <p:to>
                                        <p:strVal val="visible"/>
                                      </p:to>
                                    </p:set>
                                    <p:animEffect transition="in" filter="fade">
                                      <p:cBhvr>
                                        <p:cTn id="50" dur="500"/>
                                        <p:tgtEl>
                                          <p:spTgt spid="5">
                                            <p:graphicEl>
                                              <a:dgm id="{B8B76B01-ABE5-4B2A-967E-5B81E7EB1BEB}"/>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5F5B8F60-B6E3-4D33-8006-A534B5219659}"/>
                                            </p:graphicEl>
                                          </p:spTgt>
                                        </p:tgtEl>
                                        <p:attrNameLst>
                                          <p:attrName>style.visibility</p:attrName>
                                        </p:attrNameLst>
                                      </p:cBhvr>
                                      <p:to>
                                        <p:strVal val="visible"/>
                                      </p:to>
                                    </p:set>
                                    <p:animEffect transition="in" filter="fade">
                                      <p:cBhvr>
                                        <p:cTn id="55" dur="500"/>
                                        <p:tgtEl>
                                          <p:spTgt spid="5">
                                            <p:graphicEl>
                                              <a:dgm id="{5F5B8F60-B6E3-4D33-8006-A534B5219659}"/>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graphicEl>
                                              <a:dgm id="{484FF441-C91D-4E7A-BC24-9D042BC822F3}"/>
                                            </p:graphicEl>
                                          </p:spTgt>
                                        </p:tgtEl>
                                        <p:attrNameLst>
                                          <p:attrName>style.visibility</p:attrName>
                                        </p:attrNameLst>
                                      </p:cBhvr>
                                      <p:to>
                                        <p:strVal val="visible"/>
                                      </p:to>
                                    </p:set>
                                    <p:animEffect transition="in" filter="fade">
                                      <p:cBhvr>
                                        <p:cTn id="58" dur="500"/>
                                        <p:tgtEl>
                                          <p:spTgt spid="5">
                                            <p:graphicEl>
                                              <a:dgm id="{484FF441-C91D-4E7A-BC24-9D042BC822F3}"/>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graphicEl>
                                              <a:dgm id="{52C33EA9-1F67-42E9-95A3-083353CEDF6A}"/>
                                            </p:graphicEl>
                                          </p:spTgt>
                                        </p:tgtEl>
                                        <p:attrNameLst>
                                          <p:attrName>style.visibility</p:attrName>
                                        </p:attrNameLst>
                                      </p:cBhvr>
                                      <p:to>
                                        <p:strVal val="visible"/>
                                      </p:to>
                                    </p:set>
                                    <p:animEffect transition="in" filter="fade">
                                      <p:cBhvr>
                                        <p:cTn id="63" dur="500"/>
                                        <p:tgtEl>
                                          <p:spTgt spid="5">
                                            <p:graphicEl>
                                              <a:dgm id="{52C33EA9-1F67-42E9-95A3-083353CEDF6A}"/>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graphicEl>
                                              <a:dgm id="{2456E607-9E9A-461B-9DA8-D9F7AFDF1055}"/>
                                            </p:graphicEl>
                                          </p:spTgt>
                                        </p:tgtEl>
                                        <p:attrNameLst>
                                          <p:attrName>style.visibility</p:attrName>
                                        </p:attrNameLst>
                                      </p:cBhvr>
                                      <p:to>
                                        <p:strVal val="visible"/>
                                      </p:to>
                                    </p:set>
                                    <p:animEffect transition="in" filter="fade">
                                      <p:cBhvr>
                                        <p:cTn id="66" dur="500"/>
                                        <p:tgtEl>
                                          <p:spTgt spid="5">
                                            <p:graphicEl>
                                              <a:dgm id="{2456E607-9E9A-461B-9DA8-D9F7AFDF1055}"/>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graphicEl>
                                              <a:dgm id="{E11CDAD6-EF43-4F94-BA41-40CBC44693B1}"/>
                                            </p:graphicEl>
                                          </p:spTgt>
                                        </p:tgtEl>
                                        <p:attrNameLst>
                                          <p:attrName>style.visibility</p:attrName>
                                        </p:attrNameLst>
                                      </p:cBhvr>
                                      <p:to>
                                        <p:strVal val="visible"/>
                                      </p:to>
                                    </p:set>
                                    <p:animEffect transition="in" filter="fade">
                                      <p:cBhvr>
                                        <p:cTn id="71" dur="500"/>
                                        <p:tgtEl>
                                          <p:spTgt spid="5">
                                            <p:graphicEl>
                                              <a:dgm id="{E11CDAD6-EF43-4F94-BA41-40CBC44693B1}"/>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FE57452C-E001-4B6F-B3D9-B5C2BCE6A1ED}"/>
                                            </p:graphicEl>
                                          </p:spTgt>
                                        </p:tgtEl>
                                        <p:attrNameLst>
                                          <p:attrName>style.visibility</p:attrName>
                                        </p:attrNameLst>
                                      </p:cBhvr>
                                      <p:to>
                                        <p:strVal val="visible"/>
                                      </p:to>
                                    </p:set>
                                    <p:animEffect transition="in" filter="fade">
                                      <p:cBhvr>
                                        <p:cTn id="74" dur="500"/>
                                        <p:tgtEl>
                                          <p:spTgt spid="5">
                                            <p:graphicEl>
                                              <a:dgm id="{FE57452C-E001-4B6F-B3D9-B5C2BCE6A1ED}"/>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graphicEl>
                                              <a:dgm id="{68A85DED-C01F-403C-9517-F2C92D2E1D99}"/>
                                            </p:graphicEl>
                                          </p:spTgt>
                                        </p:tgtEl>
                                        <p:attrNameLst>
                                          <p:attrName>style.visibility</p:attrName>
                                        </p:attrNameLst>
                                      </p:cBhvr>
                                      <p:to>
                                        <p:strVal val="visible"/>
                                      </p:to>
                                    </p:set>
                                    <p:animEffect transition="in" filter="fade">
                                      <p:cBhvr>
                                        <p:cTn id="79" dur="500"/>
                                        <p:tgtEl>
                                          <p:spTgt spid="5">
                                            <p:graphicEl>
                                              <a:dgm id="{68A85DED-C01F-403C-9517-F2C92D2E1D99}"/>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graphicEl>
                                              <a:dgm id="{E5B3CEF5-212B-4333-BDA5-5231AF422114}"/>
                                            </p:graphicEl>
                                          </p:spTgt>
                                        </p:tgtEl>
                                        <p:attrNameLst>
                                          <p:attrName>style.visibility</p:attrName>
                                        </p:attrNameLst>
                                      </p:cBhvr>
                                      <p:to>
                                        <p:strVal val="visible"/>
                                      </p:to>
                                    </p:set>
                                    <p:animEffect transition="in" filter="fade">
                                      <p:cBhvr>
                                        <p:cTn id="82" dur="500"/>
                                        <p:tgtEl>
                                          <p:spTgt spid="5">
                                            <p:graphicEl>
                                              <a:dgm id="{E5B3CEF5-212B-4333-BDA5-5231AF422114}"/>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graphicEl>
                                              <a:dgm id="{AC917292-0880-4240-9CF8-AB0D0F2B0832}"/>
                                            </p:graphicEl>
                                          </p:spTgt>
                                        </p:tgtEl>
                                        <p:attrNameLst>
                                          <p:attrName>style.visibility</p:attrName>
                                        </p:attrNameLst>
                                      </p:cBhvr>
                                      <p:to>
                                        <p:strVal val="visible"/>
                                      </p:to>
                                    </p:set>
                                    <p:animEffect transition="in" filter="fade">
                                      <p:cBhvr>
                                        <p:cTn id="87" dur="500"/>
                                        <p:tgtEl>
                                          <p:spTgt spid="5">
                                            <p:graphicEl>
                                              <a:dgm id="{AC917292-0880-4240-9CF8-AB0D0F2B0832}"/>
                                            </p:graphic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graphicEl>
                                              <a:dgm id="{3D4DFC46-14FD-44CF-889B-312D881097D2}"/>
                                            </p:graphicEl>
                                          </p:spTgt>
                                        </p:tgtEl>
                                        <p:attrNameLst>
                                          <p:attrName>style.visibility</p:attrName>
                                        </p:attrNameLst>
                                      </p:cBhvr>
                                      <p:to>
                                        <p:strVal val="visible"/>
                                      </p:to>
                                    </p:set>
                                    <p:animEffect transition="in" filter="fade">
                                      <p:cBhvr>
                                        <p:cTn id="90" dur="500"/>
                                        <p:tgtEl>
                                          <p:spTgt spid="5">
                                            <p:graphicEl>
                                              <a:dgm id="{3D4DFC46-14FD-44CF-889B-312D881097D2}"/>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
                                            <p:graphicEl>
                                              <a:dgm id="{4D5C558E-2E7D-4D1A-ABA2-D5D2DD86206F}"/>
                                            </p:graphicEl>
                                          </p:spTgt>
                                        </p:tgtEl>
                                        <p:attrNameLst>
                                          <p:attrName>style.visibility</p:attrName>
                                        </p:attrNameLst>
                                      </p:cBhvr>
                                      <p:to>
                                        <p:strVal val="visible"/>
                                      </p:to>
                                    </p:set>
                                    <p:animEffect transition="in" filter="fade">
                                      <p:cBhvr>
                                        <p:cTn id="95" dur="500"/>
                                        <p:tgtEl>
                                          <p:spTgt spid="5">
                                            <p:graphicEl>
                                              <a:dgm id="{4D5C558E-2E7D-4D1A-ABA2-D5D2DD86206F}"/>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
                                            <p:graphicEl>
                                              <a:dgm id="{7CFDB172-E668-43FE-B146-64584C675B7A}"/>
                                            </p:graphicEl>
                                          </p:spTgt>
                                        </p:tgtEl>
                                        <p:attrNameLst>
                                          <p:attrName>style.visibility</p:attrName>
                                        </p:attrNameLst>
                                      </p:cBhvr>
                                      <p:to>
                                        <p:strVal val="visible"/>
                                      </p:to>
                                    </p:set>
                                    <p:animEffect transition="in" filter="fade">
                                      <p:cBhvr>
                                        <p:cTn id="98" dur="500"/>
                                        <p:tgtEl>
                                          <p:spTgt spid="5">
                                            <p:graphicEl>
                                              <a:dgm id="{7CFDB172-E668-43FE-B146-64584C675B7A}"/>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
                                            <p:graphicEl>
                                              <a:dgm id="{AF3A758F-4CD4-4A21-B44A-EE5D60432290}"/>
                                            </p:graphicEl>
                                          </p:spTgt>
                                        </p:tgtEl>
                                        <p:attrNameLst>
                                          <p:attrName>style.visibility</p:attrName>
                                        </p:attrNameLst>
                                      </p:cBhvr>
                                      <p:to>
                                        <p:strVal val="visible"/>
                                      </p:to>
                                    </p:set>
                                    <p:animEffect transition="in" filter="fade">
                                      <p:cBhvr>
                                        <p:cTn id="103" dur="500"/>
                                        <p:tgtEl>
                                          <p:spTgt spid="5">
                                            <p:graphicEl>
                                              <a:dgm id="{AF3A758F-4CD4-4A21-B44A-EE5D60432290}"/>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
                                            <p:graphicEl>
                                              <a:dgm id="{EAD3BB15-FD98-48A1-AE91-B49E6520FB73}"/>
                                            </p:graphicEl>
                                          </p:spTgt>
                                        </p:tgtEl>
                                        <p:attrNameLst>
                                          <p:attrName>style.visibility</p:attrName>
                                        </p:attrNameLst>
                                      </p:cBhvr>
                                      <p:to>
                                        <p:strVal val="visible"/>
                                      </p:to>
                                    </p:set>
                                    <p:animEffect transition="in" filter="fade">
                                      <p:cBhvr>
                                        <p:cTn id="106" dur="500"/>
                                        <p:tgtEl>
                                          <p:spTgt spid="5">
                                            <p:graphicEl>
                                              <a:dgm id="{EAD3BB15-FD98-48A1-AE91-B49E6520FB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关于本课程</a:t>
            </a:r>
            <a:endParaRPr lang="zh-CN" altLang="en-US" dirty="0"/>
          </a:p>
        </p:txBody>
      </p:sp>
      <p:sp>
        <p:nvSpPr>
          <p:cNvPr id="5" name="内容占位符 4"/>
          <p:cNvSpPr>
            <a:spLocks noGrp="1"/>
          </p:cNvSpPr>
          <p:nvPr>
            <p:ph sz="quarter" idx="1"/>
          </p:nvPr>
        </p:nvSpPr>
        <p:spPr/>
        <p:txBody>
          <a:bodyPr/>
          <a:lstStyle/>
          <a:p>
            <a:r>
              <a:rPr lang="zh-CN" altLang="en-US" sz="2800" dirty="0" smtClean="0"/>
              <a:t>人工智能的一个子领域</a:t>
            </a:r>
            <a:endParaRPr lang="en-US" altLang="zh-CN" sz="2800" dirty="0" smtClean="0"/>
          </a:p>
          <a:p>
            <a:pPr lvl="1"/>
            <a:r>
              <a:rPr lang="zh-CN" altLang="en-US" sz="2000" dirty="0" smtClean="0"/>
              <a:t>神经网络：一种以（人工</a:t>
            </a:r>
            <a:r>
              <a:rPr lang="zh-CN" altLang="en-US" sz="2000" dirty="0"/>
              <a:t>）</a:t>
            </a:r>
            <a:r>
              <a:rPr lang="zh-CN" altLang="en-US" sz="2000" dirty="0" smtClean="0"/>
              <a:t>神经元为基本单元的模型</a:t>
            </a:r>
            <a:endParaRPr lang="en-US" altLang="zh-CN" sz="2000" dirty="0" smtClean="0"/>
          </a:p>
          <a:p>
            <a:pPr lvl="1"/>
            <a:r>
              <a:rPr lang="zh-CN" altLang="en-US" sz="2000" dirty="0"/>
              <a:t>深度学习：一类机器学习问题，主要解决</a:t>
            </a:r>
            <a:r>
              <a:rPr lang="zh-CN" altLang="en-US" sz="2000" dirty="0">
                <a:solidFill>
                  <a:srgbClr val="FF0000"/>
                </a:solidFill>
              </a:rPr>
              <a:t>贡献度</a:t>
            </a:r>
            <a:r>
              <a:rPr lang="zh-CN" altLang="en-US" sz="2000" dirty="0" smtClean="0">
                <a:solidFill>
                  <a:srgbClr val="FF0000"/>
                </a:solidFill>
              </a:rPr>
              <a:t>分配问题</a:t>
            </a:r>
            <a:r>
              <a:rPr lang="zh-CN" altLang="en-US" sz="2000" dirty="0" smtClean="0">
                <a:solidFill>
                  <a:schemeClr val="tx1"/>
                </a:solidFill>
              </a:rPr>
              <a:t>。</a:t>
            </a:r>
            <a:endParaRPr lang="zh-CN" altLang="en-US" dirty="0">
              <a:solidFill>
                <a:srgbClr val="FF0000"/>
              </a:solidFill>
            </a:endParaRPr>
          </a:p>
        </p:txBody>
      </p:sp>
      <p:graphicFrame>
        <p:nvGraphicFramePr>
          <p:cNvPr id="6" name="内容占位符 3"/>
          <p:cNvGraphicFramePr>
            <a:graphicFrameLocks/>
          </p:cNvGraphicFramePr>
          <p:nvPr>
            <p:extLst>
              <p:ext uri="{D42A27DB-BD31-4B8C-83A1-F6EECF244321}">
                <p14:modId xmlns:p14="http://schemas.microsoft.com/office/powerpoint/2010/main" val="4029432210"/>
              </p:ext>
            </p:extLst>
          </p:nvPr>
        </p:nvGraphicFramePr>
        <p:xfrm>
          <a:off x="2286000" y="3124200"/>
          <a:ext cx="4191000" cy="2727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740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机器学习</a:t>
            </a:r>
            <a:endParaRPr lang="zh-CN" altLang="en-US" dirty="0"/>
          </a:p>
        </p:txBody>
      </p:sp>
      <p:sp>
        <p:nvSpPr>
          <p:cNvPr id="3" name="内容占位符 2"/>
          <p:cNvSpPr>
            <a:spLocks noGrp="1"/>
          </p:cNvSpPr>
          <p:nvPr>
            <p:ph sz="quarter" idx="1"/>
          </p:nvPr>
        </p:nvSpPr>
        <p:spPr/>
        <p:txBody>
          <a:bodyPr/>
          <a:lstStyle/>
          <a:p>
            <a:r>
              <a:rPr lang="zh-CN" altLang="en-US" dirty="0" smtClean="0"/>
              <a:t>当我们用机器学习来解决一些模式识别任务时，一般的流程包含以下几个步骤：</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浅层学习（</a:t>
            </a:r>
            <a:r>
              <a:rPr lang="en-US" altLang="zh-CN" dirty="0" smtClean="0"/>
              <a:t>Shallow Learning</a:t>
            </a:r>
            <a:r>
              <a:rPr lang="zh-CN" altLang="en-US" dirty="0" smtClean="0"/>
              <a:t>）：不涉及特征学习，其特征主要靠人工经验或特征转换方法来抽取。</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048000"/>
            <a:ext cx="8209338" cy="1033047"/>
          </a:xfrm>
          <a:prstGeom prst="rect">
            <a:avLst/>
          </a:prstGeom>
        </p:spPr>
      </p:pic>
      <p:sp>
        <p:nvSpPr>
          <p:cNvPr id="5" name="矩形 4"/>
          <p:cNvSpPr/>
          <p:nvPr/>
        </p:nvSpPr>
        <p:spPr>
          <a:xfrm>
            <a:off x="2514600" y="4267200"/>
            <a:ext cx="4047903" cy="400110"/>
          </a:xfrm>
          <a:prstGeom prst="rect">
            <a:avLst/>
          </a:prstGeom>
        </p:spPr>
        <p:txBody>
          <a:bodyPr wrap="none">
            <a:spAutoFit/>
          </a:bodyPr>
          <a:lstStyle/>
          <a:p>
            <a:r>
              <a:rPr lang="zh-CN" altLang="en-US" sz="2000" dirty="0">
                <a:solidFill>
                  <a:srgbClr val="FF0000"/>
                </a:solidFill>
              </a:rPr>
              <a:t>特征工程（Feature Engineering</a:t>
            </a:r>
            <a:r>
              <a:rPr lang="zh-CN" altLang="en-US" sz="2000" dirty="0" smtClean="0">
                <a:solidFill>
                  <a:srgbClr val="FF0000"/>
                </a:solidFill>
              </a:rPr>
              <a:t>）</a:t>
            </a:r>
            <a:endParaRPr lang="zh-CN" altLang="en-US" sz="2000" dirty="0">
              <a:solidFill>
                <a:srgbClr val="FF0000"/>
              </a:solidFill>
            </a:endParaRPr>
          </a:p>
        </p:txBody>
      </p:sp>
    </p:spTree>
    <p:extLst>
      <p:ext uri="{BB962C8B-B14F-4D97-AF65-F5344CB8AC3E}">
        <p14:creationId xmlns:p14="http://schemas.microsoft.com/office/powerpoint/2010/main" val="350221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语义鸿沟：人工智能的挑战之一</a:t>
            </a:r>
            <a:endParaRPr lang="zh-CN" altLang="en-US" dirty="0"/>
          </a:p>
        </p:txBody>
      </p:sp>
      <p:sp>
        <p:nvSpPr>
          <p:cNvPr id="3" name="Content Placeholder 2"/>
          <p:cNvSpPr>
            <a:spLocks noGrp="1"/>
          </p:cNvSpPr>
          <p:nvPr>
            <p:ph sz="quarter" idx="1"/>
          </p:nvPr>
        </p:nvSpPr>
        <p:spPr/>
        <p:txBody>
          <a:bodyPr/>
          <a:lstStyle/>
          <a:p>
            <a:r>
              <a:rPr lang="zh-CN" altLang="en-US" smtClean="0"/>
              <a:t>底层特征 </a:t>
            </a:r>
            <a:r>
              <a:rPr lang="en-US" altLang="zh-CN" smtClean="0"/>
              <a:t>VS </a:t>
            </a:r>
            <a:r>
              <a:rPr lang="zh-CN" altLang="en-US" smtClean="0"/>
              <a:t>高层语义</a:t>
            </a:r>
            <a:endParaRPr lang="en-US" altLang="zh-CN" smtClean="0"/>
          </a:p>
          <a:p>
            <a:pPr lvl="1"/>
            <a:r>
              <a:rPr lang="zh-CN" altLang="en-US" smtClean="0"/>
              <a:t>人们对文本、图像的理解无法从字符串或者图像的底层特征直接获得</a:t>
            </a:r>
            <a:endParaRPr lang="zh-CN" alt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53" y="3096139"/>
            <a:ext cx="2196782" cy="2807208"/>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60067" y="3345581"/>
            <a:ext cx="2743200" cy="2129866"/>
          </a:xfrm>
          <a:prstGeom prst="rect">
            <a:avLst/>
          </a:prstGeom>
        </p:spPr>
      </p:pic>
      <p:sp>
        <p:nvSpPr>
          <p:cNvPr id="8" name="Rectangle 7"/>
          <p:cNvSpPr/>
          <p:nvPr/>
        </p:nvSpPr>
        <p:spPr>
          <a:xfrm>
            <a:off x="5943599" y="3096139"/>
            <a:ext cx="2743201" cy="3046988"/>
          </a:xfrm>
          <a:prstGeom prst="rect">
            <a:avLst/>
          </a:prstGeom>
        </p:spPr>
        <p:txBody>
          <a:bodyPr wrap="square">
            <a:spAutoFit/>
          </a:bodyPr>
          <a:lstStyle/>
          <a:p>
            <a:pPr algn="dist">
              <a:lnSpc>
                <a:spcPct val="150000"/>
              </a:lnSpc>
            </a:pPr>
            <a:r>
              <a:rPr lang="zh-CN" altLang="en-US" sz="3200" dirty="0">
                <a:latin typeface="+mj-ea"/>
                <a:ea typeface="+mj-ea"/>
              </a:rPr>
              <a:t>床前明月光，</a:t>
            </a:r>
          </a:p>
          <a:p>
            <a:pPr algn="dist">
              <a:lnSpc>
                <a:spcPct val="150000"/>
              </a:lnSpc>
            </a:pPr>
            <a:r>
              <a:rPr lang="zh-CN" altLang="en-US" sz="3200" dirty="0">
                <a:latin typeface="+mj-ea"/>
                <a:ea typeface="+mj-ea"/>
              </a:rPr>
              <a:t>疑是地上霜。</a:t>
            </a:r>
          </a:p>
          <a:p>
            <a:pPr algn="dist">
              <a:lnSpc>
                <a:spcPct val="150000"/>
              </a:lnSpc>
            </a:pPr>
            <a:r>
              <a:rPr lang="zh-CN" altLang="en-US" sz="3200" dirty="0">
                <a:latin typeface="+mj-ea"/>
                <a:ea typeface="+mj-ea"/>
              </a:rPr>
              <a:t>举头望明月，</a:t>
            </a:r>
          </a:p>
          <a:p>
            <a:pPr algn="dist">
              <a:lnSpc>
                <a:spcPct val="150000"/>
              </a:lnSpc>
            </a:pPr>
            <a:r>
              <a:rPr lang="zh-CN" altLang="en-US" sz="3200" dirty="0">
                <a:latin typeface="+mj-ea"/>
                <a:ea typeface="+mj-ea"/>
              </a:rPr>
              <a:t>低头思故乡。</a:t>
            </a:r>
          </a:p>
        </p:txBody>
      </p:sp>
    </p:spTree>
    <p:extLst>
      <p:ext uri="{BB962C8B-B14F-4D97-AF65-F5344CB8AC3E}">
        <p14:creationId xmlns:p14="http://schemas.microsoft.com/office/powerpoint/2010/main" val="117659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表示学习</a:t>
            </a:r>
            <a:endParaRPr lang="zh-CN" altLang="en-US" dirty="0"/>
          </a:p>
        </p:txBody>
      </p:sp>
      <p:sp>
        <p:nvSpPr>
          <p:cNvPr id="3" name="Content Placeholder 2"/>
          <p:cNvSpPr>
            <a:spLocks noGrp="1"/>
          </p:cNvSpPr>
          <p:nvPr>
            <p:ph sz="quarter" idx="1"/>
          </p:nvPr>
        </p:nvSpPr>
        <p:spPr/>
        <p:txBody>
          <a:bodyPr/>
          <a:lstStyle/>
          <a:p>
            <a:r>
              <a:rPr lang="zh-CN" altLang="en-US" smtClean="0"/>
              <a:t>数据表示是机器学习的核心问题。</a:t>
            </a:r>
            <a:endParaRPr lang="en-US" altLang="zh-CN" smtClean="0"/>
          </a:p>
          <a:p>
            <a:pPr lvl="1"/>
            <a:r>
              <a:rPr lang="zh-CN" altLang="en-US" smtClean="0"/>
              <a:t>特征工程：需要借助人类智能</a:t>
            </a:r>
            <a:endParaRPr lang="en-US" altLang="zh-CN" smtClean="0"/>
          </a:p>
          <a:p>
            <a:endParaRPr lang="en-US" altLang="zh-CN" smtClean="0"/>
          </a:p>
          <a:p>
            <a:r>
              <a:rPr lang="zh-CN" altLang="en-US" smtClean="0"/>
              <a:t>表示学习</a:t>
            </a:r>
            <a:endParaRPr lang="en-US" altLang="zh-CN" smtClean="0"/>
          </a:p>
          <a:p>
            <a:pPr lvl="1"/>
            <a:r>
              <a:rPr lang="zh-CN" altLang="en-US" smtClean="0"/>
              <a:t>如何自动从数据中学习好的表示</a:t>
            </a:r>
            <a:endParaRPr lang="en-US" altLang="zh-CN" smtClean="0"/>
          </a:p>
          <a:p>
            <a:r>
              <a:rPr lang="zh-CN" altLang="en-US" smtClean="0"/>
              <a:t>难点</a:t>
            </a:r>
            <a:endParaRPr lang="en-US" altLang="zh-CN" smtClean="0"/>
          </a:p>
          <a:p>
            <a:pPr lvl="1"/>
            <a:r>
              <a:rPr lang="zh-CN" altLang="en-US" smtClean="0"/>
              <a:t>没有明确的目标</a:t>
            </a:r>
            <a:endParaRPr lang="en-US" altLang="zh-CN" dirty="0" smtClean="0"/>
          </a:p>
        </p:txBody>
      </p:sp>
      <p:sp>
        <p:nvSpPr>
          <p:cNvPr id="6" name="Rectangle 5"/>
          <p:cNvSpPr/>
          <p:nvPr/>
        </p:nvSpPr>
        <p:spPr>
          <a:xfrm>
            <a:off x="2514600" y="226993"/>
            <a:ext cx="5181600" cy="954107"/>
          </a:xfrm>
          <a:prstGeom prst="rect">
            <a:avLst/>
          </a:prstGeom>
        </p:spPr>
        <p:txBody>
          <a:bodyPr wrap="square">
            <a:spAutoFit/>
          </a:bodyPr>
          <a:lstStyle/>
          <a:p>
            <a:r>
              <a:rPr lang="en-US" altLang="zh-CN" sz="1400" dirty="0" err="1">
                <a:solidFill>
                  <a:schemeClr val="bg1">
                    <a:lumMod val="50000"/>
                  </a:schemeClr>
                </a:solidFill>
              </a:rPr>
              <a:t>Bengio</a:t>
            </a:r>
            <a:r>
              <a:rPr lang="en-US" altLang="zh-CN" sz="1400" dirty="0">
                <a:solidFill>
                  <a:schemeClr val="bg1">
                    <a:lumMod val="50000"/>
                  </a:schemeClr>
                </a:solidFill>
              </a:rPr>
              <a:t>, </a:t>
            </a:r>
            <a:r>
              <a:rPr lang="en-US" altLang="zh-CN" sz="1400" dirty="0" err="1">
                <a:solidFill>
                  <a:schemeClr val="bg1">
                    <a:lumMod val="50000"/>
                  </a:schemeClr>
                </a:solidFill>
              </a:rPr>
              <a:t>Yoshua</a:t>
            </a:r>
            <a:r>
              <a:rPr lang="en-US" altLang="zh-CN" sz="1400" dirty="0">
                <a:solidFill>
                  <a:schemeClr val="bg1">
                    <a:lumMod val="50000"/>
                  </a:schemeClr>
                </a:solidFill>
              </a:rPr>
              <a:t>, Aaron </a:t>
            </a:r>
            <a:r>
              <a:rPr lang="en-US" altLang="zh-CN" sz="1400" dirty="0" err="1">
                <a:solidFill>
                  <a:schemeClr val="bg1">
                    <a:lumMod val="50000"/>
                  </a:schemeClr>
                </a:solidFill>
              </a:rPr>
              <a:t>Courville</a:t>
            </a:r>
            <a:r>
              <a:rPr lang="en-US" altLang="zh-CN" sz="1400" dirty="0">
                <a:solidFill>
                  <a:schemeClr val="bg1">
                    <a:lumMod val="50000"/>
                  </a:schemeClr>
                </a:solidFill>
              </a:rPr>
              <a:t>, and Pascal Vincent. "Representation learning: A review and new perspectives." IEEE transactions on pattern analysis and machine intelligence 35.8 (2013): 1798-1828.</a:t>
            </a:r>
            <a:endParaRPr lang="zh-CN" altLang="en-US" sz="1400" dirty="0">
              <a:solidFill>
                <a:schemeClr val="bg1">
                  <a:lumMod val="50000"/>
                </a:schemeClr>
              </a:solidFill>
            </a:endParaRPr>
          </a:p>
        </p:txBody>
      </p:sp>
    </p:spTree>
    <p:extLst>
      <p:ext uri="{BB962C8B-B14F-4D97-AF65-F5344CB8AC3E}">
        <p14:creationId xmlns:p14="http://schemas.microsoft.com/office/powerpoint/2010/main" val="353589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什么是好的数据表示？</a:t>
            </a:r>
            <a:endParaRPr lang="zh-CN" altLang="en-US" dirty="0"/>
          </a:p>
        </p:txBody>
      </p:sp>
      <p:sp>
        <p:nvSpPr>
          <p:cNvPr id="3" name="Content Placeholder 2"/>
          <p:cNvSpPr>
            <a:spLocks noGrp="1"/>
          </p:cNvSpPr>
          <p:nvPr>
            <p:ph sz="quarter" idx="1"/>
          </p:nvPr>
        </p:nvSpPr>
        <p:spPr/>
        <p:txBody>
          <a:bodyPr/>
          <a:lstStyle/>
          <a:p>
            <a:r>
              <a:rPr lang="zh-CN" altLang="en-US" dirty="0"/>
              <a:t>“好的表示”是一个非常主观的概念，没有一个明确的标准。但</a:t>
            </a:r>
            <a:r>
              <a:rPr lang="zh-CN" altLang="en-US" dirty="0" smtClean="0"/>
              <a:t>一般而言</a:t>
            </a:r>
            <a:r>
              <a:rPr lang="zh-CN" altLang="en-US" dirty="0"/>
              <a:t>，一个好的表示具有以下几个优点：</a:t>
            </a:r>
          </a:p>
          <a:p>
            <a:pPr lvl="1"/>
            <a:r>
              <a:rPr lang="zh-CN" altLang="en-US" dirty="0"/>
              <a:t>应该具有很强的表示能力。</a:t>
            </a:r>
          </a:p>
          <a:p>
            <a:pPr lvl="1"/>
            <a:r>
              <a:rPr lang="zh-CN" altLang="en-US" dirty="0"/>
              <a:t>应该使后续的学习任务变得简单。</a:t>
            </a:r>
          </a:p>
          <a:p>
            <a:pPr lvl="1"/>
            <a:r>
              <a:rPr lang="zh-CN" altLang="en-US" dirty="0"/>
              <a:t>应该具有一般性，是任务或领域独立的。</a:t>
            </a:r>
            <a:endParaRPr lang="en-US" altLang="zh-CN" dirty="0" smtClean="0"/>
          </a:p>
          <a:p>
            <a:endParaRPr lang="en-US" altLang="zh-CN" dirty="0"/>
          </a:p>
          <a:p>
            <a:pPr lvl="1"/>
            <a:endParaRPr lang="en-US" altLang="zh-CN" dirty="0" smtClean="0"/>
          </a:p>
          <a:p>
            <a:endParaRPr lang="zh-CN" altLang="en-US" dirty="0"/>
          </a:p>
        </p:txBody>
      </p:sp>
    </p:spTree>
    <p:extLst>
      <p:ext uri="{BB962C8B-B14F-4D97-AF65-F5344CB8AC3E}">
        <p14:creationId xmlns:p14="http://schemas.microsoft.com/office/powerpoint/2010/main" val="3656145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语言表示</a:t>
            </a:r>
            <a:endParaRPr lang="zh-CN" altLang="en-US" dirty="0"/>
          </a:p>
        </p:txBody>
      </p:sp>
      <p:sp>
        <p:nvSpPr>
          <p:cNvPr id="4" name="内容占位符 3"/>
          <p:cNvSpPr>
            <a:spLocks noGrp="1"/>
          </p:cNvSpPr>
          <p:nvPr>
            <p:ph sz="quarter" idx="1"/>
          </p:nvPr>
        </p:nvSpPr>
        <p:spPr/>
        <p:txBody>
          <a:bodyPr/>
          <a:lstStyle/>
          <a:p>
            <a:endParaRPr lang="en-US" altLang="zh-CN" dirty="0" smtClean="0"/>
          </a:p>
          <a:p>
            <a:r>
              <a:rPr lang="zh-CN" altLang="en-US" dirty="0" smtClean="0"/>
              <a:t>如何在计算机中表示语言的语义？</a:t>
            </a:r>
            <a:endParaRPr lang="en-US" altLang="zh-CN" dirty="0" smtClean="0"/>
          </a:p>
          <a:p>
            <a:pPr lvl="1"/>
            <a:endParaRPr lang="zh-CN" altLang="en-US" dirty="0"/>
          </a:p>
        </p:txBody>
      </p:sp>
      <p:sp>
        <p:nvSpPr>
          <p:cNvPr id="5" name="圆角矩形 4"/>
          <p:cNvSpPr/>
          <p:nvPr/>
        </p:nvSpPr>
        <p:spPr>
          <a:xfrm>
            <a:off x="2688634" y="3464004"/>
            <a:ext cx="204383" cy="387191"/>
          </a:xfrm>
          <a:prstGeom prst="roundRect">
            <a:avLst/>
          </a:prstGeom>
        </p:spPr>
        <p:txBody>
          <a:bodyPr wrap="none" rtlCol="0" anchor="ctr">
            <a:spAutoFit/>
          </a:bodyPr>
          <a:lstStyle/>
          <a:p>
            <a:pPr algn="ctr"/>
            <a:endParaRPr lang="zh-CN" altLang="en-US" dirty="0"/>
          </a:p>
        </p:txBody>
      </p:sp>
      <p:sp>
        <p:nvSpPr>
          <p:cNvPr id="7" name="矩形 6"/>
          <p:cNvSpPr/>
          <p:nvPr/>
        </p:nvSpPr>
        <p:spPr>
          <a:xfrm>
            <a:off x="1676400" y="3200400"/>
            <a:ext cx="1828800" cy="1015663"/>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zh-CN" altLang="en-US" sz="3000" dirty="0"/>
              <a:t>知识库</a:t>
            </a:r>
          </a:p>
          <a:p>
            <a:pPr algn="ctr"/>
            <a:r>
              <a:rPr lang="zh-CN" altLang="en-US" sz="3000" dirty="0"/>
              <a:t>规则</a:t>
            </a:r>
          </a:p>
        </p:txBody>
      </p:sp>
      <p:sp>
        <p:nvSpPr>
          <p:cNvPr id="8" name="矩形 7"/>
          <p:cNvSpPr/>
          <p:nvPr/>
        </p:nvSpPr>
        <p:spPr>
          <a:xfrm>
            <a:off x="4876800" y="3431231"/>
            <a:ext cx="2571750" cy="553998"/>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CN" altLang="en-US" sz="3000" dirty="0"/>
              <a:t>分布式表示</a:t>
            </a:r>
          </a:p>
        </p:txBody>
      </p:sp>
      <p:sp>
        <p:nvSpPr>
          <p:cNvPr id="10" name="右箭头 9"/>
          <p:cNvSpPr/>
          <p:nvPr/>
        </p:nvSpPr>
        <p:spPr>
          <a:xfrm>
            <a:off x="3905251" y="3396407"/>
            <a:ext cx="742949" cy="733663"/>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endParaRPr lang="zh-CN" altLang="en-US" dirty="0"/>
          </a:p>
        </p:txBody>
      </p:sp>
      <p:sp>
        <p:nvSpPr>
          <p:cNvPr id="2" name="矩形 1"/>
          <p:cNvSpPr/>
          <p:nvPr/>
        </p:nvSpPr>
        <p:spPr>
          <a:xfrm>
            <a:off x="4682197" y="4578652"/>
            <a:ext cx="4004603" cy="984885"/>
          </a:xfrm>
          <a:prstGeom prst="rect">
            <a:avLst/>
          </a:prstGeom>
        </p:spPr>
        <p:txBody>
          <a:bodyPr wrap="square">
            <a:spAutoFit/>
          </a:bodyPr>
          <a:lstStyle/>
          <a:p>
            <a:pPr marL="285750" indent="-28575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压缩、低维、稠密向量</a:t>
            </a:r>
            <a:endParaRPr lang="en-US" altLang="zh-CN" sz="20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用</a:t>
            </a:r>
            <a:r>
              <a:rPr lang="en-US" altLang="zh-CN" sz="2000" dirty="0">
                <a:latin typeface="微软雅黑 Light" panose="020B0502040204020203" pitchFamily="34" charset="-122"/>
                <a:ea typeface="微软雅黑 Light" panose="020B0502040204020203" pitchFamily="34" charset="-122"/>
              </a:rPr>
              <a:t>O(N)</a:t>
            </a:r>
            <a:r>
              <a:rPr lang="zh-CN" altLang="en-US" sz="2000" dirty="0">
                <a:latin typeface="微软雅黑 Light" panose="020B0502040204020203" pitchFamily="34" charset="-122"/>
                <a:ea typeface="微软雅黑 Light" panose="020B0502040204020203" pitchFamily="34" charset="-122"/>
              </a:rPr>
              <a:t>个参数表示</a:t>
            </a:r>
            <a:r>
              <a:rPr lang="en-US" altLang="zh-CN" sz="2000" dirty="0">
                <a:latin typeface="微软雅黑 Light" panose="020B0502040204020203" pitchFamily="34" charset="-122"/>
                <a:ea typeface="微软雅黑 Light" panose="020B0502040204020203" pitchFamily="34" charset="-122"/>
              </a:rPr>
              <a:t> O(2</a:t>
            </a:r>
            <a:r>
              <a:rPr lang="en-US" altLang="zh-CN" sz="2000" baseline="30000" dirty="0">
                <a:latin typeface="微软雅黑 Light" panose="020B0502040204020203" pitchFamily="34" charset="-122"/>
                <a:ea typeface="微软雅黑 Light" panose="020B0502040204020203" pitchFamily="34" charset="-122"/>
              </a:rPr>
              <a:t>k</a:t>
            </a:r>
            <a:r>
              <a:rPr lang="en-US" altLang="zh-CN" sz="2000" dirty="0">
                <a:latin typeface="微软雅黑 Light" panose="020B0502040204020203" pitchFamily="34" charset="-122"/>
                <a:ea typeface="微软雅黑 Light" panose="020B0502040204020203" pitchFamily="34" charset="-122"/>
              </a:rPr>
              <a:t>)</a:t>
            </a:r>
            <a:r>
              <a:rPr lang="zh-CN" altLang="en-US" sz="2000" dirty="0" smtClean="0">
                <a:latin typeface="微软雅黑 Light" panose="020B0502040204020203" pitchFamily="34" charset="-122"/>
                <a:ea typeface="微软雅黑 Light" panose="020B0502040204020203" pitchFamily="34" charset="-122"/>
              </a:rPr>
              <a:t>区间</a:t>
            </a:r>
            <a:endParaRPr lang="en-US" altLang="zh-CN" sz="2000" dirty="0" smtClean="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sz="1600" dirty="0" smtClean="0">
                <a:latin typeface="微软雅黑 Light" panose="020B0502040204020203" pitchFamily="34" charset="-122"/>
                <a:ea typeface="微软雅黑 Light" panose="020B0502040204020203" pitchFamily="34" charset="-122"/>
              </a:rPr>
              <a:t>k</a:t>
            </a:r>
            <a:r>
              <a:rPr lang="zh-CN" altLang="en-US" sz="1600" dirty="0">
                <a:latin typeface="微软雅黑 Light" panose="020B0502040204020203" pitchFamily="34" charset="-122"/>
                <a:ea typeface="微软雅黑 Light" panose="020B0502040204020203" pitchFamily="34" charset="-122"/>
              </a:rPr>
              <a:t>为非</a:t>
            </a:r>
            <a:r>
              <a:rPr lang="en-US" altLang="zh-CN" sz="1600" dirty="0">
                <a:latin typeface="微软雅黑 Light" panose="020B0502040204020203" pitchFamily="34" charset="-122"/>
                <a:ea typeface="微软雅黑 Light" panose="020B0502040204020203" pitchFamily="34" charset="-122"/>
              </a:rPr>
              <a:t>0</a:t>
            </a:r>
            <a:r>
              <a:rPr lang="zh-CN" altLang="en-US" sz="1600" dirty="0">
                <a:latin typeface="微软雅黑 Light" panose="020B0502040204020203" pitchFamily="34" charset="-122"/>
                <a:ea typeface="微软雅黑 Light" panose="020B0502040204020203" pitchFamily="34" charset="-122"/>
              </a:rPr>
              <a:t>参数，</a:t>
            </a:r>
            <a:r>
              <a:rPr lang="en-US" altLang="zh-CN" sz="1600" dirty="0">
                <a:latin typeface="微软雅黑 Light" panose="020B0502040204020203" pitchFamily="34" charset="-122"/>
                <a:ea typeface="微软雅黑 Light" panose="020B0502040204020203" pitchFamily="34" charset="-122"/>
              </a:rPr>
              <a:t>k&lt;N</a:t>
            </a:r>
          </a:p>
        </p:txBody>
      </p:sp>
    </p:spTree>
    <p:extLst>
      <p:ext uri="{BB962C8B-B14F-4D97-AF65-F5344CB8AC3E}">
        <p14:creationId xmlns:p14="http://schemas.microsoft.com/office/powerpoint/2010/main" val="1272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0"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一个生活中的例子：颜色</a:t>
            </a:r>
            <a:endParaRPr lang="zh-CN" altLang="en-US" dirty="0"/>
          </a:p>
        </p:txBody>
      </p:sp>
      <p:graphicFrame>
        <p:nvGraphicFramePr>
          <p:cNvPr id="4" name="表格 3"/>
          <p:cNvGraphicFramePr>
            <a:graphicFrameLocks noGrp="1"/>
          </p:cNvGraphicFramePr>
          <p:nvPr>
            <p:extLst/>
          </p:nvPr>
        </p:nvGraphicFramePr>
        <p:xfrm>
          <a:off x="152400" y="1904570"/>
          <a:ext cx="5410200" cy="3840480"/>
        </p:xfrm>
        <a:graphic>
          <a:graphicData uri="http://schemas.openxmlformats.org/drawingml/2006/table">
            <a:tbl>
              <a:tblPr firstRow="1" bandRow="1">
                <a:tableStyleId>{5C22544A-7EE6-4342-B048-85BDC9FD1C3A}</a:tableStyleId>
              </a:tblPr>
              <a:tblGrid>
                <a:gridCol w="1945085">
                  <a:extLst>
                    <a:ext uri="{9D8B030D-6E8A-4147-A177-3AD203B41FA5}">
                      <a16:colId xmlns:a16="http://schemas.microsoft.com/office/drawing/2014/main" val="2608911729"/>
                    </a:ext>
                  </a:extLst>
                </a:gridCol>
                <a:gridCol w="3465115">
                  <a:extLst>
                    <a:ext uri="{9D8B030D-6E8A-4147-A177-3AD203B41FA5}">
                      <a16:colId xmlns:a16="http://schemas.microsoft.com/office/drawing/2014/main" val="3817116719"/>
                    </a:ext>
                  </a:extLst>
                </a:gridCol>
              </a:tblGrid>
              <a:tr h="370840">
                <a:tc>
                  <a:txBody>
                    <a:bodyPr/>
                    <a:lstStyle/>
                    <a:p>
                      <a:pPr algn="ctr"/>
                      <a:r>
                        <a:rPr lang="zh-CN" altLang="en-US" sz="3600" dirty="0" smtClean="0"/>
                        <a:t>命名</a:t>
                      </a:r>
                      <a:endParaRPr lang="zh-CN" altLang="en-US" sz="3600" dirty="0"/>
                    </a:p>
                  </a:txBody>
                  <a:tcPr/>
                </a:tc>
                <a:tc>
                  <a:txBody>
                    <a:bodyPr/>
                    <a:lstStyle/>
                    <a:p>
                      <a:pPr algn="ctr"/>
                      <a:r>
                        <a:rPr lang="en-US" altLang="zh-CN" sz="3600" dirty="0" smtClean="0"/>
                        <a:t>RGB</a:t>
                      </a:r>
                      <a:r>
                        <a:rPr lang="zh-CN" altLang="en-US" sz="3600" dirty="0" smtClean="0"/>
                        <a:t>值</a:t>
                      </a:r>
                      <a:endParaRPr lang="zh-CN" altLang="en-US" sz="3600" dirty="0"/>
                    </a:p>
                  </a:txBody>
                  <a:tcPr/>
                </a:tc>
                <a:extLst>
                  <a:ext uri="{0D108BD9-81ED-4DB2-BD59-A6C34878D82A}">
                    <a16:rowId xmlns:a16="http://schemas.microsoft.com/office/drawing/2014/main" val="944482396"/>
                  </a:ext>
                </a:extLst>
              </a:tr>
              <a:tr h="370840">
                <a:tc>
                  <a:txBody>
                    <a:bodyPr/>
                    <a:lstStyle/>
                    <a:p>
                      <a:pPr algn="ctr"/>
                      <a:r>
                        <a:rPr lang="zh-CN" altLang="en-US" sz="3600" dirty="0" smtClean="0"/>
                        <a:t>红</a:t>
                      </a:r>
                      <a:endParaRPr lang="zh-CN" altLang="en-US" sz="3600" dirty="0"/>
                    </a:p>
                  </a:txBody>
                  <a:tcPr/>
                </a:tc>
                <a:tc>
                  <a:txBody>
                    <a:bodyPr/>
                    <a:lstStyle/>
                    <a:p>
                      <a:pPr algn="ctr"/>
                      <a:r>
                        <a:rPr lang="en-US" altLang="zh-CN" sz="2800" dirty="0" smtClean="0"/>
                        <a:t>[1,0,0]</a:t>
                      </a:r>
                      <a:endParaRPr lang="zh-CN" altLang="en-US" sz="2800" dirty="0"/>
                    </a:p>
                  </a:txBody>
                  <a:tcPr/>
                </a:tc>
                <a:extLst>
                  <a:ext uri="{0D108BD9-81ED-4DB2-BD59-A6C34878D82A}">
                    <a16:rowId xmlns:a16="http://schemas.microsoft.com/office/drawing/2014/main" val="1500134598"/>
                  </a:ext>
                </a:extLst>
              </a:tr>
              <a:tr h="370840">
                <a:tc>
                  <a:txBody>
                    <a:bodyPr/>
                    <a:lstStyle/>
                    <a:p>
                      <a:pPr algn="ctr"/>
                      <a:r>
                        <a:rPr lang="zh-CN" altLang="en-US" sz="3600" dirty="0" smtClean="0"/>
                        <a:t>绿</a:t>
                      </a:r>
                      <a:endParaRPr lang="zh-CN" altLang="en-US" sz="3600" dirty="0"/>
                    </a:p>
                  </a:txBody>
                  <a:tcPr/>
                </a:tc>
                <a:tc>
                  <a:txBody>
                    <a:bodyPr/>
                    <a:lstStyle/>
                    <a:p>
                      <a:pPr algn="ctr"/>
                      <a:r>
                        <a:rPr lang="en-US" altLang="zh-CN" sz="2800" dirty="0" smtClean="0"/>
                        <a:t>[0,1,0]</a:t>
                      </a:r>
                      <a:endParaRPr lang="zh-CN" altLang="en-US" sz="2800" dirty="0"/>
                    </a:p>
                  </a:txBody>
                  <a:tcPr/>
                </a:tc>
                <a:extLst>
                  <a:ext uri="{0D108BD9-81ED-4DB2-BD59-A6C34878D82A}">
                    <a16:rowId xmlns:a16="http://schemas.microsoft.com/office/drawing/2014/main" val="292644109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smtClean="0"/>
                        <a:t>蓝</a:t>
                      </a:r>
                    </a:p>
                  </a:txBody>
                  <a:tcPr/>
                </a:tc>
                <a:tc>
                  <a:txBody>
                    <a:bodyPr/>
                    <a:lstStyle/>
                    <a:p>
                      <a:pPr algn="ctr"/>
                      <a:r>
                        <a:rPr lang="en-US" altLang="zh-CN" sz="2800" dirty="0" smtClean="0"/>
                        <a:t>[0,0,1]</a:t>
                      </a:r>
                      <a:endParaRPr lang="zh-CN" altLang="en-US" sz="2800" dirty="0"/>
                    </a:p>
                  </a:txBody>
                  <a:tcPr/>
                </a:tc>
                <a:extLst>
                  <a:ext uri="{0D108BD9-81ED-4DB2-BD59-A6C34878D82A}">
                    <a16:rowId xmlns:a16="http://schemas.microsoft.com/office/drawing/2014/main" val="1940839086"/>
                  </a:ext>
                </a:extLst>
              </a:tr>
              <a:tr h="370840">
                <a:tc>
                  <a:txBody>
                    <a:bodyPr/>
                    <a:lstStyle/>
                    <a:p>
                      <a:pPr algn="ctr"/>
                      <a:r>
                        <a:rPr lang="zh-CN" altLang="en-US" sz="3600" dirty="0" smtClean="0"/>
                        <a:t>中国红</a:t>
                      </a:r>
                      <a:endParaRPr lang="zh-CN" altLang="en-US" sz="3600" dirty="0"/>
                    </a:p>
                  </a:txBody>
                  <a:tcPr/>
                </a:tc>
                <a:tc>
                  <a:txBody>
                    <a:bodyPr/>
                    <a:lstStyle/>
                    <a:p>
                      <a:pPr algn="ctr"/>
                      <a:r>
                        <a:rPr lang="en-US" altLang="zh-CN" sz="2800" dirty="0" smtClean="0"/>
                        <a:t>[0.67, 0.22, 0.12]</a:t>
                      </a:r>
                      <a:endParaRPr lang="zh-CN" altLang="en-US" sz="2800" dirty="0"/>
                    </a:p>
                  </a:txBody>
                  <a:tcPr/>
                </a:tc>
                <a:extLst>
                  <a:ext uri="{0D108BD9-81ED-4DB2-BD59-A6C34878D82A}">
                    <a16:rowId xmlns:a16="http://schemas.microsoft.com/office/drawing/2014/main" val="491255383"/>
                  </a:ext>
                </a:extLst>
              </a:tr>
              <a:tr h="370840">
                <a:tc>
                  <a:txBody>
                    <a:bodyPr/>
                    <a:lstStyle/>
                    <a:p>
                      <a:pPr algn="ctr"/>
                      <a:r>
                        <a:rPr lang="zh-CN" altLang="en-US" sz="3600" dirty="0" smtClean="0"/>
                        <a:t>咖啡色</a:t>
                      </a:r>
                      <a:endParaRPr lang="zh-CN" altLang="en-US" sz="3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[0.64, 0.16,0.16]</a:t>
                      </a:r>
                      <a:endParaRPr lang="zh-CN" altLang="en-US" sz="2800" dirty="0" smtClean="0"/>
                    </a:p>
                  </a:txBody>
                  <a:tcPr/>
                </a:tc>
                <a:extLst>
                  <a:ext uri="{0D108BD9-81ED-4DB2-BD59-A6C34878D82A}">
                    <a16:rowId xmlns:a16="http://schemas.microsoft.com/office/drawing/2014/main" val="527627544"/>
                  </a:ext>
                </a:extLst>
              </a:tr>
            </a:tbl>
          </a:graphicData>
        </a:graphic>
      </p:graphicFrame>
      <p:pic>
        <p:nvPicPr>
          <p:cNvPr id="1026" name="Picture 2" descr="“rgb”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578" y="2052917"/>
            <a:ext cx="3355975" cy="2903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08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表示学习</a:t>
            </a:r>
            <a:endParaRPr lang="zh-CN" altLang="en-US" dirty="0"/>
          </a:p>
        </p:txBody>
      </p:sp>
      <p:sp>
        <p:nvSpPr>
          <p:cNvPr id="3" name="内容占位符 2"/>
          <p:cNvSpPr>
            <a:spLocks noGrp="1"/>
          </p:cNvSpPr>
          <p:nvPr>
            <p:ph sz="quarter" idx="1"/>
          </p:nvPr>
        </p:nvSpPr>
        <p:spPr/>
        <p:txBody>
          <a:bodyPr/>
          <a:lstStyle/>
          <a:p>
            <a:r>
              <a:rPr lang="zh-CN" altLang="en-US" dirty="0"/>
              <a:t>数据分布有很多个不同的潜在因子决定</a:t>
            </a:r>
            <a:endParaRPr lang="en-US" altLang="zh-CN" dirty="0"/>
          </a:p>
          <a:p>
            <a:pPr lvl="1"/>
            <a:r>
              <a:rPr lang="zh-CN" altLang="en-US" dirty="0">
                <a:solidFill>
                  <a:srgbClr val="FF0000"/>
                </a:solidFill>
              </a:rPr>
              <a:t>分布式表示的假设</a:t>
            </a:r>
            <a:endParaRPr lang="en-US" altLang="zh-CN" dirty="0">
              <a:solidFill>
                <a:srgbClr val="FF0000"/>
              </a:solidFill>
            </a:endParaRPr>
          </a:p>
          <a:p>
            <a:pPr lvl="1"/>
            <a:r>
              <a:rPr lang="zh-CN" altLang="en-US" dirty="0"/>
              <a:t>这些因子在不同任务中共享</a:t>
            </a:r>
            <a:endParaRPr lang="en-US" altLang="zh-CN" dirty="0"/>
          </a:p>
          <a:p>
            <a:endParaRPr lang="en-US" altLang="zh-CN" dirty="0" smtClean="0"/>
          </a:p>
          <a:p>
            <a:r>
              <a:rPr lang="zh-CN" altLang="en-US" dirty="0" smtClean="0"/>
              <a:t>目标</a:t>
            </a:r>
            <a:r>
              <a:rPr lang="zh-CN" altLang="en-US" dirty="0"/>
              <a:t>：解构变化背后的潜在因子</a:t>
            </a:r>
            <a:endParaRPr lang="en-US" altLang="zh-CN" dirty="0"/>
          </a:p>
          <a:p>
            <a:pPr lvl="1"/>
            <a:r>
              <a:rPr lang="zh-CN" altLang="en-US" dirty="0"/>
              <a:t>尽可能解构更多的因子</a:t>
            </a:r>
            <a:endParaRPr lang="en-US" altLang="zh-CN" dirty="0"/>
          </a:p>
          <a:p>
            <a:pPr lvl="1"/>
            <a:r>
              <a:rPr lang="zh-CN" altLang="en-US" dirty="0"/>
              <a:t>尽可能少地丢失信息</a:t>
            </a:r>
            <a:endParaRPr lang="en-US" altLang="zh-CN" dirty="0"/>
          </a:p>
          <a:p>
            <a:pPr lvl="1"/>
            <a:endParaRPr lang="en-US" altLang="zh-CN" dirty="0"/>
          </a:p>
          <a:p>
            <a:r>
              <a:rPr lang="zh-CN" altLang="en-US" dirty="0">
                <a:solidFill>
                  <a:srgbClr val="FF0000"/>
                </a:solidFill>
              </a:rPr>
              <a:t>万变不离其宗</a:t>
            </a:r>
            <a:endParaRPr lang="en-US" altLang="zh-CN" dirty="0">
              <a:solidFill>
                <a:srgbClr val="FF0000"/>
              </a:solidFill>
            </a:endParaRPr>
          </a:p>
          <a:p>
            <a:pPr lvl="1"/>
            <a:r>
              <a:rPr lang="zh-CN" altLang="en-US" dirty="0"/>
              <a:t>发现多变性中的不变性</a:t>
            </a:r>
          </a:p>
          <a:p>
            <a:endParaRPr lang="zh-CN" altLang="en-US" dirty="0"/>
          </a:p>
        </p:txBody>
      </p:sp>
    </p:spTree>
    <p:extLst>
      <p:ext uri="{BB962C8B-B14F-4D97-AF65-F5344CB8AC3E}">
        <p14:creationId xmlns:p14="http://schemas.microsoft.com/office/powerpoint/2010/main" val="13541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传统的特征提取</a:t>
            </a:r>
            <a:endParaRPr lang="zh-CN" altLang="en-US" dirty="0"/>
          </a:p>
        </p:txBody>
      </p:sp>
      <p:sp>
        <p:nvSpPr>
          <p:cNvPr id="3" name="Content Placeholder 2"/>
          <p:cNvSpPr>
            <a:spLocks noGrp="1"/>
          </p:cNvSpPr>
          <p:nvPr>
            <p:ph sz="quarter" idx="1"/>
          </p:nvPr>
        </p:nvSpPr>
        <p:spPr/>
        <p:txBody>
          <a:bodyPr/>
          <a:lstStyle/>
          <a:p>
            <a:r>
              <a:rPr lang="zh-CN" altLang="en-US" dirty="0" smtClean="0"/>
              <a:t>特征提取</a:t>
            </a:r>
            <a:endParaRPr lang="en-US" altLang="zh-CN" dirty="0" smtClean="0"/>
          </a:p>
          <a:p>
            <a:pPr lvl="1"/>
            <a:r>
              <a:rPr lang="zh-CN" altLang="en-US" dirty="0" smtClean="0"/>
              <a:t>线性投影（子空间）</a:t>
            </a:r>
            <a:endParaRPr lang="en-US" altLang="zh-CN" dirty="0" smtClean="0"/>
          </a:p>
          <a:p>
            <a:pPr lvl="2"/>
            <a:r>
              <a:rPr lang="en-US" altLang="zh-CN" dirty="0" smtClean="0"/>
              <a:t>PCA</a:t>
            </a:r>
            <a:r>
              <a:rPr lang="zh-CN" altLang="en-US" dirty="0" smtClean="0"/>
              <a:t>、</a:t>
            </a:r>
            <a:r>
              <a:rPr lang="en-US" altLang="zh-CN" dirty="0" smtClean="0"/>
              <a:t>LDA</a:t>
            </a:r>
          </a:p>
          <a:p>
            <a:pPr lvl="1"/>
            <a:r>
              <a:rPr lang="zh-CN" altLang="en-US" dirty="0" smtClean="0"/>
              <a:t>非线性嵌入</a:t>
            </a:r>
            <a:endParaRPr lang="en-US" altLang="zh-CN" dirty="0" smtClean="0"/>
          </a:p>
          <a:p>
            <a:pPr lvl="2"/>
            <a:r>
              <a:rPr lang="en-US" altLang="zh-CN" dirty="0" smtClean="0"/>
              <a:t>LLE</a:t>
            </a:r>
            <a:r>
              <a:rPr lang="zh-CN" altLang="en-US" dirty="0" smtClean="0"/>
              <a:t>、</a:t>
            </a:r>
            <a:r>
              <a:rPr lang="en-US" altLang="zh-CN" dirty="0" err="1" smtClean="0"/>
              <a:t>Isomap</a:t>
            </a:r>
            <a:r>
              <a:rPr lang="zh-CN" altLang="en-US" dirty="0"/>
              <a:t>、</a:t>
            </a:r>
            <a:r>
              <a:rPr lang="zh-CN" altLang="en-US" dirty="0" smtClean="0"/>
              <a:t>谱方法</a:t>
            </a:r>
            <a:endParaRPr lang="en-US" altLang="zh-CN" dirty="0" smtClean="0"/>
          </a:p>
          <a:p>
            <a:pPr lvl="1"/>
            <a:r>
              <a:rPr lang="zh-CN" altLang="en-US" dirty="0" smtClean="0"/>
              <a:t>自编码器</a:t>
            </a:r>
            <a:endParaRPr lang="en-US" altLang="zh-CN" dirty="0" smtClean="0"/>
          </a:p>
          <a:p>
            <a:pPr lvl="1"/>
            <a:endParaRPr lang="en-US" altLang="zh-CN" dirty="0"/>
          </a:p>
          <a:p>
            <a:r>
              <a:rPr lang="zh-CN" altLang="en-US" dirty="0"/>
              <a:t>特征提取</a:t>
            </a:r>
            <a:r>
              <a:rPr lang="en-US" altLang="zh-CN" dirty="0" smtClean="0"/>
              <a:t>VS</a:t>
            </a:r>
            <a:r>
              <a:rPr lang="zh-CN" altLang="en-US" dirty="0" smtClean="0"/>
              <a:t>表示学习</a:t>
            </a:r>
            <a:endParaRPr lang="en-US" altLang="zh-CN" dirty="0" smtClean="0"/>
          </a:p>
          <a:p>
            <a:pPr lvl="1"/>
            <a:r>
              <a:rPr lang="zh-CN" altLang="en-US" dirty="0" smtClean="0"/>
              <a:t>特征提取：基于任务或先验对去除无用特征</a:t>
            </a:r>
            <a:endParaRPr lang="en-US" altLang="zh-CN" dirty="0" smtClean="0"/>
          </a:p>
          <a:p>
            <a:pPr lvl="1"/>
            <a:r>
              <a:rPr lang="zh-CN" altLang="en-US" dirty="0" smtClean="0"/>
              <a:t>表示学习：解构潜在因子</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40311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表示学习与深度学习</a:t>
            </a:r>
            <a:endParaRPr lang="zh-CN" altLang="en-US" dirty="0"/>
          </a:p>
        </p:txBody>
      </p:sp>
      <p:sp>
        <p:nvSpPr>
          <p:cNvPr id="3" name="Content Placeholder 2"/>
          <p:cNvSpPr>
            <a:spLocks noGrp="1"/>
          </p:cNvSpPr>
          <p:nvPr>
            <p:ph sz="quarter" idx="1"/>
          </p:nvPr>
        </p:nvSpPr>
        <p:spPr/>
        <p:txBody>
          <a:bodyPr/>
          <a:lstStyle/>
          <a:p>
            <a:r>
              <a:rPr lang="zh-CN" altLang="en-US" dirty="0" smtClean="0"/>
              <a:t>一个好的表示学习策略必须具备一定的深度</a:t>
            </a:r>
            <a:endParaRPr lang="en-US" altLang="zh-CN" dirty="0" smtClean="0"/>
          </a:p>
          <a:p>
            <a:pPr lvl="1"/>
            <a:r>
              <a:rPr lang="zh-CN" altLang="en-US" dirty="0" smtClean="0"/>
              <a:t>特征重用</a:t>
            </a:r>
            <a:endParaRPr lang="en-US" altLang="zh-CN" dirty="0" smtClean="0"/>
          </a:p>
          <a:p>
            <a:pPr lvl="2"/>
            <a:r>
              <a:rPr lang="zh-CN" altLang="en-US" dirty="0" smtClean="0"/>
              <a:t>指数级的表示能力</a:t>
            </a:r>
            <a:endParaRPr lang="en-US" altLang="zh-CN" dirty="0" smtClean="0"/>
          </a:p>
          <a:p>
            <a:pPr lvl="1"/>
            <a:r>
              <a:rPr lang="zh-CN" altLang="en-US" dirty="0" smtClean="0"/>
              <a:t>抽象表示与</a:t>
            </a:r>
            <a:r>
              <a:rPr lang="zh-CN" altLang="en-US" dirty="0"/>
              <a:t>不变性</a:t>
            </a:r>
            <a:endParaRPr lang="en-US" altLang="zh-CN" dirty="0" smtClean="0"/>
          </a:p>
          <a:p>
            <a:pPr lvl="2"/>
            <a:r>
              <a:rPr lang="zh-CN" altLang="en-US" dirty="0" smtClean="0"/>
              <a:t>抽象表示需要多步的构造</a:t>
            </a:r>
            <a:endParaRPr lang="en-US" altLang="zh-CN" dirty="0" smtClean="0"/>
          </a:p>
          <a:p>
            <a:pPr lvl="2"/>
            <a:endParaRPr lang="zh-CN" altLang="en-US" dirty="0"/>
          </a:p>
        </p:txBody>
      </p:sp>
      <p:sp>
        <p:nvSpPr>
          <p:cNvPr id="4" name="Rectangle 3"/>
          <p:cNvSpPr/>
          <p:nvPr/>
        </p:nvSpPr>
        <p:spPr>
          <a:xfrm>
            <a:off x="457200" y="5895350"/>
            <a:ext cx="8686800" cy="523220"/>
          </a:xfrm>
          <a:prstGeom prst="rect">
            <a:avLst/>
          </a:prstGeom>
        </p:spPr>
        <p:txBody>
          <a:bodyPr wrap="square">
            <a:spAutoFit/>
          </a:bodyPr>
          <a:lstStyle/>
          <a:p>
            <a:r>
              <a:rPr lang="zh-CN" altLang="en-US" sz="1400" dirty="0"/>
              <a:t>https://mathteachingstrategies.wordpress.com/2008/11/24/concrete-and-abstract-representations-using-mathematical-tools/</a:t>
            </a:r>
          </a:p>
        </p:txBody>
      </p:sp>
      <p:pic>
        <p:nvPicPr>
          <p:cNvPr id="6" name="Picture 2" descr="CRA Problem Example "/>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33955" y="3741314"/>
            <a:ext cx="5918699" cy="20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15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深度学习</a:t>
            </a:r>
            <a:endParaRPr lang="zh-CN" altLang="en-US" dirty="0"/>
          </a:p>
        </p:txBody>
      </p:sp>
      <p:sp>
        <p:nvSpPr>
          <p:cNvPr id="3" name="内容占位符 2"/>
          <p:cNvSpPr>
            <a:spLocks noGrp="1"/>
          </p:cNvSpPr>
          <p:nvPr>
            <p:ph sz="quarter" idx="1"/>
          </p:nvPr>
        </p:nvSpPr>
        <p:spPr/>
        <p:txBody>
          <a:bodyPr/>
          <a:lstStyle/>
          <a:p>
            <a:r>
              <a:rPr lang="zh-CN" altLang="en-US" dirty="0"/>
              <a:t>通过构建具有一定“深度”的模型，</a:t>
            </a:r>
            <a:r>
              <a:rPr lang="zh-CN" altLang="en-US" dirty="0" smtClean="0"/>
              <a:t>可以让</a:t>
            </a:r>
            <a:r>
              <a:rPr lang="zh-CN" altLang="en-US" dirty="0"/>
              <a:t>模型来自动学习好的特征表示（从底层特征，到中层特征，再到高层特征</a:t>
            </a:r>
            <a:r>
              <a:rPr lang="zh-CN" altLang="en-US" dirty="0" smtClean="0"/>
              <a:t>），从而</a:t>
            </a:r>
            <a:r>
              <a:rPr lang="zh-CN" altLang="en-US" dirty="0"/>
              <a:t>最终提升预测或识别的准确性。</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038600"/>
            <a:ext cx="7239000" cy="1251126"/>
          </a:xfrm>
          <a:prstGeom prst="rect">
            <a:avLst/>
          </a:prstGeom>
        </p:spPr>
      </p:pic>
    </p:spTree>
    <p:extLst>
      <p:ext uri="{BB962C8B-B14F-4D97-AF65-F5344CB8AC3E}">
        <p14:creationId xmlns:p14="http://schemas.microsoft.com/office/powerpoint/2010/main" val="4007180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更详细的课程概括</a:t>
            </a:r>
            <a:endParaRPr lang="zh-CN" altLang="en-US" dirty="0"/>
          </a:p>
        </p:txBody>
      </p:sp>
      <p:pic>
        <p:nvPicPr>
          <p:cNvPr id="3" name="图片 2"/>
          <p:cNvPicPr>
            <a:picLocks noChangeAspect="1"/>
          </p:cNvPicPr>
          <p:nvPr/>
        </p:nvPicPr>
        <p:blipFill>
          <a:blip r:embed="rId2"/>
          <a:stretch>
            <a:fillRect/>
          </a:stretch>
        </p:blipFill>
        <p:spPr>
          <a:xfrm>
            <a:off x="609600" y="1152698"/>
            <a:ext cx="7772400" cy="5153455"/>
          </a:xfrm>
          <a:prstGeom prst="rect">
            <a:avLst/>
          </a:prstGeom>
        </p:spPr>
      </p:pic>
    </p:spTree>
    <p:extLst>
      <p:ext uri="{BB962C8B-B14F-4D97-AF65-F5344CB8AC3E}">
        <p14:creationId xmlns:p14="http://schemas.microsoft.com/office/powerpoint/2010/main" val="2671041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表示学习与深度学习</a:t>
            </a:r>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a:ext>
            </a:extLst>
          </a:blip>
          <a:stretch>
            <a:fillRect/>
          </a:stretch>
        </p:blipFill>
        <p:spPr>
          <a:xfrm>
            <a:off x="304800" y="1752600"/>
            <a:ext cx="8229600" cy="3940175"/>
          </a:xfrm>
        </p:spPr>
      </p:pic>
    </p:spTree>
    <p:extLst>
      <p:ext uri="{BB962C8B-B14F-4D97-AF65-F5344CB8AC3E}">
        <p14:creationId xmlns:p14="http://schemas.microsoft.com/office/powerpoint/2010/main" val="1649159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a:t>
            </a:r>
            <a:r>
              <a:rPr lang="zh-CN" altLang="en-US" dirty="0" smtClean="0"/>
              <a:t>学习的</a:t>
            </a:r>
            <a:r>
              <a:rPr lang="zh-CN" altLang="en-US" dirty="0"/>
              <a:t>数学</a:t>
            </a:r>
            <a:r>
              <a:rPr lang="zh-CN" altLang="en-US" dirty="0" smtClean="0"/>
              <a:t>描述</a:t>
            </a:r>
            <a:endParaRPr lang="en-US" altLang="zh-CN" dirty="0"/>
          </a:p>
        </p:txBody>
      </p:sp>
      <mc:AlternateContent xmlns:mc="http://schemas.openxmlformats.org/markup-compatibility/2006" xmlns:a14="http://schemas.microsoft.com/office/drawing/2010/main">
        <mc:Choice Requires="a14">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2" name="文本框 11"/>
          <p:cNvSpPr txBox="1"/>
          <p:nvPr/>
        </p:nvSpPr>
        <p:spPr>
          <a:xfrm>
            <a:off x="6464428" y="2057400"/>
            <a:ext cx="1107996" cy="369332"/>
          </a:xfrm>
          <a:prstGeom prst="rect">
            <a:avLst/>
          </a:prstGeom>
          <a:noFill/>
        </p:spPr>
        <p:txBody>
          <a:bodyPr wrap="none" rtlCol="0">
            <a:spAutoFit/>
          </a:bodyPr>
          <a:lstStyle/>
          <a:p>
            <a:r>
              <a:rPr lang="zh-CN" altLang="en-US" dirty="0" smtClean="0"/>
              <a:t>浅层学习</a:t>
            </a:r>
            <a:endParaRPr lang="zh-CN" altLang="en-US" dirty="0"/>
          </a:p>
        </p:txBody>
      </p:sp>
      <p:sp>
        <p:nvSpPr>
          <p:cNvPr id="13" name="文本框 12"/>
          <p:cNvSpPr txBox="1"/>
          <p:nvPr/>
        </p:nvSpPr>
        <p:spPr>
          <a:xfrm>
            <a:off x="6607116" y="4271974"/>
            <a:ext cx="1107996" cy="369332"/>
          </a:xfrm>
          <a:prstGeom prst="rect">
            <a:avLst/>
          </a:prstGeom>
          <a:noFill/>
        </p:spPr>
        <p:txBody>
          <a:bodyPr wrap="none" rtlCol="0">
            <a:spAutoFit/>
          </a:bodyPr>
          <a:lstStyle/>
          <a:p>
            <a:r>
              <a:rPr lang="zh-CN" altLang="en-US" dirty="0"/>
              <a:t>深度</a:t>
            </a:r>
            <a:r>
              <a:rPr lang="zh-CN" altLang="en-US" dirty="0" smtClean="0"/>
              <a:t>学习</a:t>
            </a:r>
            <a:endParaRPr lang="zh-CN" altLang="en-US" dirty="0"/>
          </a:p>
        </p:txBody>
      </p:sp>
      <mc:AlternateContent xmlns:mc="http://schemas.openxmlformats.org/markup-compatibility/2006" xmlns:a14="http://schemas.microsoft.com/office/drawing/2010/main">
        <mc:Choice Requires="a14">
          <p:sp>
            <p:nvSpPr>
              <p:cNvPr id="14" name="矩形 13"/>
              <p:cNvSpPr/>
              <p:nvPr/>
            </p:nvSpPr>
            <p:spPr>
              <a:xfrm>
                <a:off x="1828800" y="5100935"/>
                <a:ext cx="4635628" cy="461665"/>
              </a:xfrm>
              <a:prstGeom prst="rect">
                <a:avLst/>
              </a:prstGeom>
            </p:spPr>
            <p:txBody>
              <a:bodyPr wrap="none">
                <a:spAutoFit/>
              </a:bodyPr>
              <a:lstStyle/>
              <a:p>
                <a:pPr lvl="0"/>
                <a:r>
                  <a:rPr lang="zh-CN" altLang="en-US" sz="2400" dirty="0" smtClean="0">
                    <a:solidFill>
                      <a:srgbClr val="FF0000"/>
                    </a:solidFill>
                    <a:latin typeface="Cambria Math" panose="02040503050406030204" pitchFamily="18" charset="0"/>
                  </a:rPr>
                  <a:t>当</a:t>
                </a:r>
                <a14:m>
                  <m:oMath xmlns:m="http://schemas.openxmlformats.org/officeDocument/2006/math">
                    <m:r>
                      <a:rPr lang="pt-BR" altLang="zh-CN" sz="2400" smtClean="0">
                        <a:solidFill>
                          <a:srgbClr val="FF0000"/>
                        </a:solidFill>
                        <a:latin typeface="Cambria Math" panose="02040503050406030204" pitchFamily="18" charset="0"/>
                        <a:ea typeface="Cambria Math" panose="02040503050406030204" pitchFamily="18" charset="0"/>
                      </a:rPr>
                      <m:t>𝑓</m:t>
                    </m:r>
                    <m:r>
                      <m:rPr>
                        <m:sty m:val="p"/>
                      </m:rPr>
                      <a:rPr lang="en-US" altLang="zh-CN" sz="2400" i="1" baseline="30000">
                        <a:solidFill>
                          <a:srgbClr val="FF0000"/>
                        </a:solidFill>
                        <a:latin typeface="Cambria Math" panose="02040503050406030204" pitchFamily="18" charset="0"/>
                        <a:ea typeface="Cambria Math" panose="02040503050406030204" pitchFamily="18" charset="0"/>
                      </a:rPr>
                      <m:t>l</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a:solidFill>
                              <a:srgbClr val="FF0000"/>
                            </a:solidFill>
                            <a:latin typeface="Cambria Math" panose="02040503050406030204" pitchFamily="18" charset="0"/>
                            <a:ea typeface="Cambria Math" panose="02040503050406030204" pitchFamily="18" charset="0"/>
                          </a:rPr>
                          <m:t>𝑥</m:t>
                        </m:r>
                      </m:e>
                    </m:d>
                    <m:r>
                      <a:rPr lang="en-US" altLang="zh-CN" sz="2400" b="0" i="1" smtClean="0">
                        <a:solidFill>
                          <a:srgbClr val="FF0000"/>
                        </a:solidFill>
                        <a:latin typeface="Cambria Math" panose="02040503050406030204" pitchFamily="18" charset="0"/>
                        <a:ea typeface="Cambria Math" panose="02040503050406030204" pitchFamily="18" charset="0"/>
                      </a:rPr>
                      <m:t>=</m:t>
                    </m:r>
                    <m:r>
                      <a:rPr lang="zh-CN" altLang="en-US" sz="2400" b="0" i="1" smtClean="0">
                        <a:solidFill>
                          <a:srgbClr val="FF0000"/>
                        </a:solidFill>
                        <a:latin typeface="Cambria Math" panose="02040503050406030204" pitchFamily="18" charset="0"/>
                      </a:rPr>
                      <m:t>𝜎</m:t>
                    </m:r>
                    <m:d>
                      <m:dPr>
                        <m:ctrlPr>
                          <a:rPr lang="en-US" altLang="zh-CN" sz="2400" b="0" i="1" smtClean="0">
                            <a:solidFill>
                              <a:srgbClr val="FF0000"/>
                            </a:solidFill>
                            <a:latin typeface="Cambria Math" panose="02040503050406030204" pitchFamily="18" charset="0"/>
                            <a:ea typeface="Cambria Math" panose="02040503050406030204" pitchFamily="18" charset="0"/>
                          </a:rPr>
                        </m:ctrlPr>
                      </m:dPr>
                      <m:e>
                        <m:r>
                          <a:rPr lang="en-US" altLang="zh-CN" sz="2400" b="0" i="1" smtClean="0">
                            <a:solidFill>
                              <a:srgbClr val="FF0000"/>
                            </a:solidFill>
                            <a:latin typeface="Cambria Math" panose="02040503050406030204" pitchFamily="18" charset="0"/>
                            <a:ea typeface="Cambria Math" panose="02040503050406030204" pitchFamily="18" charset="0"/>
                          </a:rPr>
                          <m:t>𝑊</m:t>
                        </m:r>
                        <m:r>
                          <m:rPr>
                            <m:sty m:val="p"/>
                          </m:rPr>
                          <a:rPr lang="en-US" altLang="zh-CN" sz="2400" i="1" baseline="30000">
                            <a:solidFill>
                              <a:srgbClr val="FF0000"/>
                            </a:solidFill>
                            <a:latin typeface="Cambria Math" panose="02040503050406030204" pitchFamily="18" charset="0"/>
                            <a:ea typeface="Cambria Math" panose="02040503050406030204" pitchFamily="18" charset="0"/>
                          </a:rPr>
                          <m:t>l</m:t>
                        </m:r>
                        <m:r>
                          <a:rPr lang="en-US" altLang="zh-CN" sz="2400" b="0" i="1" smtClean="0">
                            <a:solidFill>
                              <a:srgbClr val="FF0000"/>
                            </a:solidFill>
                            <a:latin typeface="Cambria Math" panose="02040503050406030204" pitchFamily="18" charset="0"/>
                            <a:ea typeface="Cambria Math" panose="02040503050406030204" pitchFamily="18" charset="0"/>
                          </a:rPr>
                          <m:t>𝑥</m:t>
                        </m:r>
                      </m:e>
                    </m:d>
                    <m:r>
                      <a:rPr lang="zh-CN" altLang="en-US" sz="2400" i="1">
                        <a:solidFill>
                          <a:srgbClr val="FF0000"/>
                        </a:solidFill>
                        <a:latin typeface="Cambria Math" panose="02040503050406030204" pitchFamily="18" charset="0"/>
                      </a:rPr>
                      <m:t>时</m:t>
                    </m:r>
                    <m:r>
                      <a:rPr lang="zh-CN" altLang="en-US" sz="2400" i="1" smtClean="0">
                        <a:solidFill>
                          <a:srgbClr val="FF0000"/>
                        </a:solidFill>
                        <a:latin typeface="Cambria Math" panose="02040503050406030204" pitchFamily="18" charset="0"/>
                      </a:rPr>
                      <m:t>为</m:t>
                    </m:r>
                  </m:oMath>
                </a14:m>
                <a:r>
                  <a:rPr lang="zh-CN" altLang="en-US" sz="2400" dirty="0" smtClean="0">
                    <a:solidFill>
                      <a:srgbClr val="FF0000"/>
                    </a:solidFill>
                    <a:latin typeface="Cambria Math" panose="02040503050406030204" pitchFamily="18" charset="0"/>
                  </a:rPr>
                  <a:t>神经网络</a:t>
                </a:r>
                <a:r>
                  <a:rPr lang="zh-CN" altLang="en-US" sz="2400" dirty="0">
                    <a:solidFill>
                      <a:srgbClr val="FF0000"/>
                    </a:solidFill>
                    <a:latin typeface="Cambria Math" panose="02040503050406030204" pitchFamily="18" charset="0"/>
                  </a:rPr>
                  <a:t>！</a:t>
                </a:r>
                <a:endParaRPr lang="en-US" altLang="zh-CN" sz="2400" dirty="0">
                  <a:solidFill>
                    <a:srgbClr val="FF0000"/>
                  </a:solidFill>
                  <a:latin typeface="Cambria Math" panose="02040503050406030204" pitchFamily="18" charset="0"/>
                  <a:ea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1828800" y="5100935"/>
                <a:ext cx="4635628" cy="461665"/>
              </a:xfrm>
              <a:prstGeom prst="rect">
                <a:avLst/>
              </a:prstGeom>
              <a:blipFill>
                <a:blip r:embed="rId12"/>
                <a:stretch>
                  <a:fillRect l="-1974" t="-9211" r="-17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30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FCD6CC03-B4F7-430C-98D0-115893192BDE}"/>
                                            </p:graphicEl>
                                          </p:spTgt>
                                        </p:tgtEl>
                                        <p:attrNameLst>
                                          <p:attrName>style.visibility</p:attrName>
                                        </p:attrNameLst>
                                      </p:cBhvr>
                                      <p:to>
                                        <p:strVal val="visible"/>
                                      </p:to>
                                    </p:set>
                                    <p:animEffect transition="in" filter="fade">
                                      <p:cBhvr>
                                        <p:cTn id="7" dur="500"/>
                                        <p:tgtEl>
                                          <p:spTgt spid="11">
                                            <p:graphicEl>
                                              <a:dgm id="{FCD6CC03-B4F7-430C-98D0-115893192BD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graphicEl>
                                              <a:dgm id="{4EF64793-5BF1-44BB-A21B-0135AFBD46AF}"/>
                                            </p:graphicEl>
                                          </p:spTgt>
                                        </p:tgtEl>
                                        <p:attrNameLst>
                                          <p:attrName>style.visibility</p:attrName>
                                        </p:attrNameLst>
                                      </p:cBhvr>
                                      <p:to>
                                        <p:strVal val="visible"/>
                                      </p:to>
                                    </p:set>
                                    <p:animEffect transition="in" filter="fade">
                                      <p:cBhvr>
                                        <p:cTn id="15" dur="500"/>
                                        <p:tgtEl>
                                          <p:spTgt spid="11">
                                            <p:graphicEl>
                                              <a:dgm id="{4EF64793-5BF1-44BB-A21B-0135AFBD46A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graphicEl>
                                              <a:dgm id="{9FCB7101-7B41-4F46-B29A-8B98CB20ACF4}"/>
                                            </p:graphicEl>
                                          </p:spTgt>
                                        </p:tgtEl>
                                        <p:attrNameLst>
                                          <p:attrName>style.visibility</p:attrName>
                                        </p:attrNameLst>
                                      </p:cBhvr>
                                      <p:to>
                                        <p:strVal val="visible"/>
                                      </p:to>
                                    </p:set>
                                    <p:animEffect transition="in" filter="fade">
                                      <p:cBhvr>
                                        <p:cTn id="18" dur="500"/>
                                        <p:tgtEl>
                                          <p:spTgt spid="11">
                                            <p:graphicEl>
                                              <a:dgm id="{9FCB7101-7B41-4F46-B29A-8B98CB20ACF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graphicEl>
                                              <a:dgm id="{0E188FDA-3031-47C5-A37C-074F9C682AE9}"/>
                                            </p:graphicEl>
                                          </p:spTgt>
                                        </p:tgtEl>
                                        <p:attrNameLst>
                                          <p:attrName>style.visibility</p:attrName>
                                        </p:attrNameLst>
                                      </p:cBhvr>
                                      <p:to>
                                        <p:strVal val="visible"/>
                                      </p:to>
                                    </p:set>
                                    <p:animEffect transition="in" filter="fade">
                                      <p:cBhvr>
                                        <p:cTn id="23" dur="500"/>
                                        <p:tgtEl>
                                          <p:spTgt spid="11">
                                            <p:graphicEl>
                                              <a:dgm id="{0E188FDA-3031-47C5-A37C-074F9C682AE9}"/>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graphicEl>
                                              <a:dgm id="{18185A6C-2422-400B-9E45-ECC7B0CECAC8}"/>
                                            </p:graphicEl>
                                          </p:spTgt>
                                        </p:tgtEl>
                                        <p:attrNameLst>
                                          <p:attrName>style.visibility</p:attrName>
                                        </p:attrNameLst>
                                      </p:cBhvr>
                                      <p:to>
                                        <p:strVal val="visible"/>
                                      </p:to>
                                    </p:set>
                                    <p:animEffect transition="in" filter="fade">
                                      <p:cBhvr>
                                        <p:cTn id="26" dur="500"/>
                                        <p:tgtEl>
                                          <p:spTgt spid="11">
                                            <p:graphicEl>
                                              <a:dgm id="{18185A6C-2422-400B-9E45-ECC7B0CECAC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graphicEl>
                                              <a:dgm id="{CF55BC5C-1C33-4983-911D-EF7A771C9BEC}"/>
                                            </p:graphicEl>
                                          </p:spTgt>
                                        </p:tgtEl>
                                        <p:attrNameLst>
                                          <p:attrName>style.visibility</p:attrName>
                                        </p:attrNameLst>
                                      </p:cBhvr>
                                      <p:to>
                                        <p:strVal val="visible"/>
                                      </p:to>
                                    </p:set>
                                    <p:animEffect transition="in" filter="fade">
                                      <p:cBhvr>
                                        <p:cTn id="31" dur="500"/>
                                        <p:tgtEl>
                                          <p:spTgt spid="11">
                                            <p:graphicEl>
                                              <a:dgm id="{CF55BC5C-1C33-4983-911D-EF7A771C9BEC}"/>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graphicEl>
                                              <a:dgm id="{1F0BD8E5-EC2F-45C6-88A9-672B0AD75965}"/>
                                            </p:graphicEl>
                                          </p:spTgt>
                                        </p:tgtEl>
                                        <p:attrNameLst>
                                          <p:attrName>style.visibility</p:attrName>
                                        </p:attrNameLst>
                                      </p:cBhvr>
                                      <p:to>
                                        <p:strVal val="visible"/>
                                      </p:to>
                                    </p:set>
                                    <p:animEffect transition="in" filter="fade">
                                      <p:cBhvr>
                                        <p:cTn id="37" dur="500"/>
                                        <p:tgtEl>
                                          <p:spTgt spid="11">
                                            <p:graphicEl>
                                              <a:dgm id="{1F0BD8E5-EC2F-45C6-88A9-672B0AD7596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如果解决贡献度分配问题？</a:t>
            </a:r>
          </a:p>
        </p:txBody>
      </p:sp>
      <p:sp>
        <p:nvSpPr>
          <p:cNvPr id="3" name="内容占位符 2"/>
          <p:cNvSpPr>
            <a:spLocks noGrp="1"/>
          </p:cNvSpPr>
          <p:nvPr>
            <p:ph sz="quarter" idx="1"/>
          </p:nvPr>
        </p:nvSpPr>
        <p:spPr/>
        <p:txBody>
          <a:bodyPr/>
          <a:lstStyle/>
          <a:p>
            <a:r>
              <a:rPr lang="zh-CN" altLang="en-US" dirty="0"/>
              <a:t>偏导数</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800" kern="0" dirty="0">
              <a:solidFill>
                <a:sysClr val="windowText" lastClr="000000"/>
              </a:solidFill>
            </a:endParaRPr>
          </a:p>
          <a:p>
            <a:endParaRPr lang="en-US" altLang="zh-CN" dirty="0"/>
          </a:p>
          <a:p>
            <a:endParaRPr lang="en-US" altLang="zh-CN" dirty="0" smtClean="0"/>
          </a:p>
          <a:p>
            <a:endParaRPr lang="en-US" altLang="zh-CN" dirty="0"/>
          </a:p>
          <a:p>
            <a:endParaRPr lang="en-US" altLang="zh-CN" dirty="0" smtClean="0"/>
          </a:p>
          <a:p>
            <a:r>
              <a:rPr lang="zh-CN" altLang="en-US" dirty="0" smtClean="0"/>
              <a:t>贡献度</a:t>
            </a:r>
            <a:endParaRPr lang="en-US" altLang="zh-CN" dirty="0" smtClean="0"/>
          </a:p>
          <a:p>
            <a:pPr marL="0" indent="0">
              <a:buNone/>
            </a:pPr>
            <a:endParaRPr lang="en-US" altLang="zh-CN" dirty="0" smtClean="0"/>
          </a:p>
          <a:p>
            <a:endParaRPr lang="zh-CN" altLang="en-US" dirty="0"/>
          </a:p>
        </p:txBody>
      </p:sp>
      <p:pic>
        <p:nvPicPr>
          <p:cNvPr id="5124" name="Picture 4" descr="âderivative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3810000" cy="24623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p:cNvSpPr txBox="1"/>
              <p:nvPr/>
            </p:nvSpPr>
            <p:spPr>
              <a:xfrm>
                <a:off x="2683329" y="4775783"/>
                <a:ext cx="3106491" cy="629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num>
                        <m:den>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den>
                      </m:f>
                      <m:r>
                        <a:rPr lang="en-US" altLang="zh-CN" i="1" kern="0">
                          <a:solidFill>
                            <a:sysClr val="windowText" lastClr="000000"/>
                          </a:solidFill>
                          <a:latin typeface="Cambria Math" panose="02040503050406030204" pitchFamily="18" charset="0"/>
                          <a:ea typeface="Cambria Math" panose="02040503050406030204" pitchFamily="18" charset="0"/>
                        </a:rPr>
                        <m:t>=</m:t>
                      </m:r>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en-US" altLang="zh-CN" i="1" kern="0">
                              <a:solidFill>
                                <a:sysClr val="windowText" lastClr="000000"/>
                              </a:solidFill>
                              <a:latin typeface="Cambria Math" panose="02040503050406030204" pitchFamily="18" charset="0"/>
                              <a:ea typeface="Cambria Math" panose="02040503050406030204" pitchFamily="18" charset="0"/>
                            </a:rPr>
                            <m:t>𝑦</m:t>
                          </m:r>
                          <m:d>
                            <m:dPr>
                              <m:ctrlPr>
                                <a:rPr lang="en-US" altLang="zh-CN" i="1" kern="0">
                                  <a:solidFill>
                                    <a:sysClr val="windowText" lastClr="000000"/>
                                  </a:solidFill>
                                  <a:latin typeface="Cambria Math" panose="02040503050406030204" pitchFamily="18" charset="0"/>
                                  <a:ea typeface="Cambria Math" panose="02040503050406030204" pitchFamily="18" charset="0"/>
                                </a:rPr>
                              </m:ctrlPr>
                            </m:dPr>
                            <m:e>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e>
                          </m:d>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r>
                            <a:rPr lang="en-US" altLang="zh-CN" i="1" kern="0">
                              <a:solidFill>
                                <a:sysClr val="windowText" lastClr="000000"/>
                              </a:solidFill>
                              <a:latin typeface="Cambria Math" panose="02040503050406030204" pitchFamily="18" charset="0"/>
                              <a:ea typeface="Cambria Math" panose="02040503050406030204" pitchFamily="18" charset="0"/>
                            </a:rPr>
                            <m:t>)</m:t>
                          </m:r>
                        </m:num>
                        <m:den>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den>
                      </m:f>
                    </m:oMath>
                  </m:oMathPara>
                </a14:m>
                <a:endParaRPr lang="zh-CN" altLang="en-US" i="1" dirty="0">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683329" y="4775783"/>
                <a:ext cx="3106491" cy="62985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557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神经网络</a:t>
            </a:r>
            <a:endParaRPr lang="zh-CN" altLang="en-US" dirty="0"/>
          </a:p>
        </p:txBody>
      </p:sp>
    </p:spTree>
    <p:extLst>
      <p:ext uri="{BB962C8B-B14F-4D97-AF65-F5344CB8AC3E}">
        <p14:creationId xmlns:p14="http://schemas.microsoft.com/office/powerpoint/2010/main" val="1754476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生物神经元</a:t>
            </a:r>
            <a:endParaRPr lang="zh-CN" altLang="en-US" dirty="0"/>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a:t>
            </a:r>
            <a:r>
              <a:rPr lang="zh-CN" altLang="en-US" sz="2800" dirty="0" smtClean="0"/>
              <a:t>神经细胞只有</a:t>
            </a:r>
            <a:r>
              <a:rPr lang="zh-CN" altLang="en-US" sz="2800" dirty="0"/>
              <a:t>两种</a:t>
            </a:r>
            <a:r>
              <a:rPr lang="zh-CN" altLang="en-US" sz="2800" dirty="0" smtClean="0"/>
              <a:t>状态：兴奋</a:t>
            </a:r>
            <a:r>
              <a:rPr lang="zh-CN" altLang="en-US" sz="2800" dirty="0"/>
              <a:t>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smtClean="0">
                <a:hlinkClick r:id="rId4" action="ppaction://hlinkfile"/>
              </a:rPr>
              <a:t>video:</a:t>
            </a:r>
            <a:r>
              <a:rPr lang="zh-CN" altLang="en-US" dirty="0">
                <a:hlinkClick r:id="rId4" action="ppaction://hlinkfile"/>
              </a:rPr>
              <a:t> </a:t>
            </a:r>
            <a:r>
              <a:rPr lang="zh-CN" altLang="en-US" dirty="0" smtClean="0">
                <a:hlinkClick r:id="rId4" action="ppaction://hlinkfile"/>
              </a:rPr>
              <a:t>structure </a:t>
            </a:r>
            <a:r>
              <a:rPr lang="zh-CN" altLang="en-US" dirty="0">
                <a:hlinkClick r:id="rId4" action="ppaction://hlinkfile"/>
              </a:rPr>
              <a:t>of brain</a:t>
            </a:r>
            <a:endParaRPr lang="zh-CN" altLang="en-US" dirty="0"/>
          </a:p>
        </p:txBody>
      </p:sp>
      <p:sp>
        <p:nvSpPr>
          <p:cNvPr id="3" name="矩形 2"/>
          <p:cNvSpPr/>
          <p:nvPr/>
        </p:nvSpPr>
        <p:spPr>
          <a:xfrm>
            <a:off x="3429000" y="512782"/>
            <a:ext cx="2416046" cy="369332"/>
          </a:xfrm>
          <a:prstGeom prst="rect">
            <a:avLst/>
          </a:prstGeom>
        </p:spPr>
        <p:txBody>
          <a:bodyPr wrap="none">
            <a:spAutoFit/>
          </a:bodyPr>
          <a:lstStyle/>
          <a:p>
            <a:r>
              <a:rPr lang="zh-CN" altLang="en-US" dirty="0" smtClean="0"/>
              <a:t>人脑有860亿</a:t>
            </a:r>
            <a:r>
              <a:rPr lang="zh-CN" altLang="en-US" dirty="0"/>
              <a:t>个神经元</a:t>
            </a:r>
          </a:p>
        </p:txBody>
      </p:sp>
    </p:spTree>
    <p:extLst>
      <p:ext uri="{BB962C8B-B14F-4D97-AF65-F5344CB8AC3E}">
        <p14:creationId xmlns:p14="http://schemas.microsoft.com/office/powerpoint/2010/main" val="1564469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神经网络如何学习？</a:t>
            </a:r>
            <a:endParaRPr lang="zh-CN" altLang="en-US" dirty="0"/>
          </a:p>
        </p:txBody>
      </p:sp>
      <p:sp>
        <p:nvSpPr>
          <p:cNvPr id="3" name="内容占位符 2"/>
          <p:cNvSpPr>
            <a:spLocks noGrp="1"/>
          </p:cNvSpPr>
          <p:nvPr>
            <p:ph sz="quarter" idx="1"/>
          </p:nvPr>
        </p:nvSpPr>
        <p:spPr/>
        <p:txBody>
          <a:bodyPr/>
          <a:lstStyle/>
          <a:p>
            <a:r>
              <a:rPr lang="zh-CN" altLang="en-US" dirty="0"/>
              <a:t>赫布</a:t>
            </a:r>
            <a:r>
              <a:rPr lang="zh-CN" altLang="en-US" dirty="0" smtClean="0"/>
              <a:t>法则</a:t>
            </a:r>
            <a:r>
              <a:rPr lang="en-US" altLang="zh-CN" dirty="0" smtClean="0"/>
              <a:t> Hebb's </a:t>
            </a:r>
            <a:r>
              <a:rPr lang="en-US" altLang="zh-CN" dirty="0"/>
              <a:t>Rule</a:t>
            </a:r>
          </a:p>
          <a:p>
            <a:pPr lvl="1"/>
            <a:r>
              <a:rPr lang="zh-CN" altLang="en-US" dirty="0"/>
              <a:t>“当神经元 </a:t>
            </a:r>
            <a:r>
              <a:rPr lang="en-US" altLang="zh-CN" dirty="0"/>
              <a:t>A</a:t>
            </a:r>
            <a:r>
              <a:rPr lang="zh-CN" altLang="en-US" dirty="0"/>
              <a:t>的一个轴突和神经元</a:t>
            </a:r>
            <a:r>
              <a:rPr lang="en-US" altLang="zh-CN" dirty="0"/>
              <a:t>B</a:t>
            </a:r>
            <a:r>
              <a:rPr lang="zh-CN" altLang="en-US" dirty="0"/>
              <a:t>很近，足以对它产生影响，并且持续地、重复地参与了对神经元</a:t>
            </a:r>
            <a:r>
              <a:rPr lang="en-US" altLang="zh-CN" dirty="0"/>
              <a:t>B</a:t>
            </a:r>
            <a:r>
              <a:rPr lang="zh-CN" altLang="en-US" dirty="0"/>
              <a:t>的兴奋，那么在这两个神经元或其中之一会发生某种生长过程或新陈代谢变化，以致于神经元</a:t>
            </a:r>
            <a:r>
              <a:rPr lang="en-US" altLang="zh-CN" dirty="0"/>
              <a:t>A</a:t>
            </a:r>
            <a:r>
              <a:rPr lang="zh-CN" altLang="en-US" dirty="0"/>
              <a:t>作为能使神经元</a:t>
            </a:r>
            <a:r>
              <a:rPr lang="en-US" altLang="zh-CN" dirty="0"/>
              <a:t>B</a:t>
            </a:r>
            <a:r>
              <a:rPr lang="zh-CN" altLang="en-US" dirty="0"/>
              <a:t>兴奋的细胞之一，它的效能加强</a:t>
            </a:r>
            <a:r>
              <a:rPr lang="zh-CN" altLang="en-US" dirty="0" smtClean="0"/>
              <a:t>了。”</a:t>
            </a:r>
            <a:endParaRPr lang="en-US" altLang="zh-CN" dirty="0" smtClean="0"/>
          </a:p>
          <a:p>
            <a:pPr marL="205978" lvl="1" indent="0" algn="r">
              <a:buNone/>
            </a:pPr>
            <a:r>
              <a:rPr lang="en-US" altLang="zh-CN" dirty="0" smtClean="0"/>
              <a:t>----</a:t>
            </a:r>
            <a:r>
              <a:rPr lang="zh-CN" altLang="en-US" dirty="0" smtClean="0"/>
              <a:t>加拿大</a:t>
            </a:r>
            <a:r>
              <a:rPr lang="zh-CN" altLang="en-US" dirty="0"/>
              <a:t>心理学家</a:t>
            </a:r>
            <a:r>
              <a:rPr lang="en-US" altLang="zh-CN" dirty="0"/>
              <a:t>Donald </a:t>
            </a:r>
            <a:r>
              <a:rPr lang="en-US" altLang="zh-CN" dirty="0" smtClean="0"/>
              <a:t>Hebb</a:t>
            </a:r>
            <a:r>
              <a:rPr lang="zh-CN" altLang="en-US" dirty="0" smtClean="0"/>
              <a:t>，</a:t>
            </a:r>
            <a:endParaRPr lang="en-US" altLang="zh-CN" dirty="0" smtClean="0"/>
          </a:p>
          <a:p>
            <a:pPr marL="205978" lvl="1" indent="0" algn="r">
              <a:buNone/>
            </a:pPr>
            <a:r>
              <a:rPr lang="en-US" altLang="zh-CN" dirty="0" smtClean="0"/>
              <a:t>《</a:t>
            </a:r>
            <a:r>
              <a:rPr lang="zh-CN" altLang="en-US" dirty="0"/>
              <a:t>行为的组织</a:t>
            </a:r>
            <a:r>
              <a:rPr lang="en-US" altLang="zh-CN" dirty="0" smtClean="0"/>
              <a:t>》</a:t>
            </a:r>
            <a:r>
              <a:rPr lang="zh-CN" altLang="en-US" dirty="0" smtClean="0"/>
              <a:t>，</a:t>
            </a:r>
            <a:r>
              <a:rPr lang="en-US" altLang="zh-CN" dirty="0" smtClean="0"/>
              <a:t>1949</a:t>
            </a:r>
            <a:endParaRPr lang="zh-CN" altLang="en-US" dirty="0"/>
          </a:p>
        </p:txBody>
      </p:sp>
      <p:sp>
        <p:nvSpPr>
          <p:cNvPr id="5" name="矩形 4"/>
          <p:cNvSpPr/>
          <p:nvPr/>
        </p:nvSpPr>
        <p:spPr>
          <a:xfrm>
            <a:off x="381000" y="4956631"/>
            <a:ext cx="8382000" cy="1200329"/>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人脑</a:t>
            </a:r>
            <a:r>
              <a:rPr lang="zh-CN" altLang="en-US" dirty="0"/>
              <a:t>有两种记忆</a:t>
            </a:r>
            <a:r>
              <a:rPr lang="zh-CN" altLang="en-US" dirty="0" smtClean="0"/>
              <a:t>：</a:t>
            </a:r>
            <a:r>
              <a:rPr lang="zh-CN" altLang="en-US" dirty="0" smtClean="0">
                <a:solidFill>
                  <a:srgbClr val="FF0000"/>
                </a:solidFill>
              </a:rPr>
              <a:t>长期记忆</a:t>
            </a:r>
            <a:r>
              <a:rPr lang="zh-CN" altLang="en-US" dirty="0" smtClean="0"/>
              <a:t>和</a:t>
            </a:r>
            <a:r>
              <a:rPr lang="zh-CN" altLang="en-US" dirty="0" smtClean="0">
                <a:solidFill>
                  <a:srgbClr val="FF0000"/>
                </a:solidFill>
              </a:rPr>
              <a:t>短期记忆</a:t>
            </a:r>
            <a:r>
              <a:rPr lang="zh-CN" altLang="en-US" dirty="0" smtClean="0"/>
              <a:t>。</a:t>
            </a:r>
            <a:r>
              <a:rPr lang="zh-CN" altLang="en-US" dirty="0"/>
              <a:t>短期记忆持续时间不超过一分钟。如果一个经验重复足够的次数，此经验就可储存在长期记忆中</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短期记忆</a:t>
            </a:r>
            <a:r>
              <a:rPr lang="zh-CN" altLang="en-US" dirty="0"/>
              <a:t>转化为长期记忆的过程就</a:t>
            </a:r>
            <a:r>
              <a:rPr lang="zh-CN" altLang="en-US" dirty="0" smtClean="0"/>
              <a:t>称为</a:t>
            </a:r>
            <a:r>
              <a:rPr lang="zh-CN" altLang="en-US" dirty="0" smtClean="0">
                <a:solidFill>
                  <a:srgbClr val="FF0000"/>
                </a:solidFill>
              </a:rPr>
              <a:t>凝固作用</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人脑</a:t>
            </a:r>
            <a:r>
              <a:rPr lang="zh-CN" altLang="en-US" dirty="0"/>
              <a:t>中的海马区为大脑结构凝固作用的核心区域。</a:t>
            </a:r>
          </a:p>
        </p:txBody>
      </p:sp>
    </p:spTree>
    <p:extLst>
      <p:ext uri="{BB962C8B-B14F-4D97-AF65-F5344CB8AC3E}">
        <p14:creationId xmlns:p14="http://schemas.microsoft.com/office/powerpoint/2010/main" val="18912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人工神经元</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143000" y="2819400"/>
            <a:ext cx="4609271" cy="3363685"/>
          </a:xfrm>
        </p:spPr>
      </p:pic>
      <p:pic>
        <p:nvPicPr>
          <p:cNvPr id="3" name="图片 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1447800"/>
            <a:ext cx="2693763" cy="2041117"/>
          </a:xfrm>
          <a:prstGeom prst="rect">
            <a:avLst/>
          </a:prstGeom>
        </p:spPr>
      </p:pic>
      <p:cxnSp>
        <p:nvCxnSpPr>
          <p:cNvPr id="6" name="直接箭头连接符 5"/>
          <p:cNvCxnSpPr/>
          <p:nvPr/>
        </p:nvCxnSpPr>
        <p:spPr>
          <a:xfrm flipV="1">
            <a:off x="4648200" y="3048000"/>
            <a:ext cx="1219200" cy="106680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94569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a:t>
            </a:r>
            <a:r>
              <a:rPr lang="zh-CN" altLang="en-US" dirty="0" smtClean="0"/>
              <a:t>考虑</a:t>
            </a:r>
            <a:r>
              <a:rPr lang="zh-CN" altLang="en-US" dirty="0"/>
              <a:t>三方面</a:t>
            </a:r>
            <a:r>
              <a:rPr lang="zh-CN" altLang="en-US" dirty="0" smtClean="0"/>
              <a:t>：</a:t>
            </a:r>
            <a:endParaRPr lang="en-US" altLang="zh-CN" dirty="0" smtClean="0"/>
          </a:p>
          <a:p>
            <a:endParaRPr lang="zh-CN" altLang="en-US" dirty="0"/>
          </a:p>
          <a:p>
            <a:r>
              <a:rPr lang="zh-CN" altLang="en-US" dirty="0" smtClean="0"/>
              <a:t>神经元</a:t>
            </a:r>
            <a:r>
              <a:rPr lang="zh-CN" altLang="en-US" dirty="0"/>
              <a:t>的激活</a:t>
            </a:r>
            <a:r>
              <a:rPr lang="zh-CN" altLang="en-US" dirty="0" smtClean="0"/>
              <a:t>规则</a:t>
            </a:r>
            <a:endParaRPr lang="en-US" altLang="zh-CN" dirty="0" smtClean="0"/>
          </a:p>
          <a:p>
            <a:pPr lvl="1"/>
            <a:r>
              <a:rPr lang="zh-CN" altLang="en-US" dirty="0" smtClean="0"/>
              <a:t>主要</a:t>
            </a:r>
            <a:r>
              <a:rPr lang="zh-CN" altLang="en-US" dirty="0"/>
              <a:t>是指神经元输入到输出之间的映射关系，一般</a:t>
            </a:r>
            <a:r>
              <a:rPr lang="zh-CN" altLang="en-US" dirty="0" smtClean="0"/>
              <a:t>为非线性</a:t>
            </a:r>
            <a:r>
              <a:rPr lang="zh-CN" altLang="en-US" dirty="0"/>
              <a:t>函数。</a:t>
            </a:r>
          </a:p>
          <a:p>
            <a:r>
              <a:rPr lang="zh-CN" altLang="en-US" dirty="0" smtClean="0"/>
              <a:t>网络</a:t>
            </a:r>
            <a:r>
              <a:rPr lang="zh-CN" altLang="en-US" dirty="0"/>
              <a:t>的</a:t>
            </a:r>
            <a:r>
              <a:rPr lang="zh-CN" altLang="en-US" dirty="0" smtClean="0"/>
              <a:t>拓扑结构</a:t>
            </a:r>
            <a:endParaRPr lang="en-US" altLang="zh-CN" dirty="0" smtClean="0"/>
          </a:p>
          <a:p>
            <a:pPr lvl="1"/>
            <a:r>
              <a:rPr lang="zh-CN" altLang="en-US" dirty="0" smtClean="0"/>
              <a:t>不同</a:t>
            </a:r>
            <a:r>
              <a:rPr lang="zh-CN" altLang="en-US" dirty="0"/>
              <a:t>神经元之间的连接关系</a:t>
            </a:r>
            <a:r>
              <a:rPr lang="zh-CN" altLang="en-US" dirty="0" smtClean="0"/>
              <a:t>。</a:t>
            </a:r>
            <a:endParaRPr lang="zh-CN" altLang="en-US" dirty="0"/>
          </a:p>
          <a:p>
            <a:r>
              <a:rPr lang="zh-CN" altLang="en-US" dirty="0" smtClean="0"/>
              <a:t>学习算法</a:t>
            </a:r>
            <a:endParaRPr lang="en-US" altLang="zh-CN" dirty="0" smtClean="0"/>
          </a:p>
          <a:p>
            <a:pPr lvl="1"/>
            <a:r>
              <a:rPr lang="zh-CN" altLang="en-US" dirty="0" smtClean="0"/>
              <a:t>通过</a:t>
            </a:r>
            <a:r>
              <a:rPr lang="zh-CN" altLang="en-US" dirty="0"/>
              <a:t>训练数据来学习神经网络的参数。</a:t>
            </a:r>
          </a:p>
        </p:txBody>
      </p:sp>
    </p:spTree>
    <p:extLst>
      <p:ext uri="{BB962C8B-B14F-4D97-AF65-F5344CB8AC3E}">
        <p14:creationId xmlns:p14="http://schemas.microsoft.com/office/powerpoint/2010/main" val="1441844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smtClean="0"/>
              <a:t>人工神经网络由神经元模型构成，这种由许多神经元组成的信息处理网络具有并行分布结构。</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60" y="3200400"/>
            <a:ext cx="8491079" cy="2650741"/>
          </a:xfrm>
          <a:prstGeom prst="rect">
            <a:avLst/>
          </a:prstGeom>
        </p:spPr>
      </p:pic>
    </p:spTree>
    <p:extLst>
      <p:ext uri="{BB962C8B-B14F-4D97-AF65-F5344CB8AC3E}">
        <p14:creationId xmlns:p14="http://schemas.microsoft.com/office/powerpoint/2010/main" val="601965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a:t>
            </a:r>
            <a:endParaRPr lang="zh-CN" altLang="en-US" dirty="0"/>
          </a:p>
        </p:txBody>
      </p:sp>
      <p:sp>
        <p:nvSpPr>
          <p:cNvPr id="4" name="矩形 3"/>
          <p:cNvSpPr/>
          <p:nvPr/>
        </p:nvSpPr>
        <p:spPr>
          <a:xfrm>
            <a:off x="1600200" y="5715000"/>
            <a:ext cx="6743700" cy="369332"/>
          </a:xfrm>
          <a:prstGeom prst="rect">
            <a:avLst/>
          </a:prstGeom>
        </p:spPr>
        <p:txBody>
          <a:bodyPr wrap="square">
            <a:spAutoFit/>
          </a:bodyPr>
          <a:lstStyle/>
          <a:p>
            <a:r>
              <a:rPr lang="zh-CN" altLang="en-US" dirty="0">
                <a:solidFill>
                  <a:srgbClr val="FF0000"/>
                </a:solidFill>
              </a:rPr>
              <a:t>深度学习天然不是神经网络，但神经网络天然是深度学习！</a:t>
            </a:r>
          </a:p>
        </p:txBody>
      </p:sp>
      <mc:AlternateContent xmlns:mc="http://schemas.openxmlformats.org/markup-compatibility/2006" xmlns:a14="http://schemas.microsoft.com/office/drawing/2010/main">
        <mc:Choice Requires="a14">
          <p:sp>
            <p:nvSpPr>
              <p:cNvPr id="5" name="矩形 4"/>
              <p:cNvSpPr/>
              <p:nvPr/>
            </p:nvSpPr>
            <p:spPr>
              <a:xfrm>
                <a:off x="2064275" y="1278776"/>
                <a:ext cx="4866782" cy="58477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ea typeface="Cambria Math" panose="02040503050406030204" pitchFamily="18" charset="0"/>
                        </a:rPr>
                        <m:t>𝑦</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5</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4</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3</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2</m:t>
                      </m:r>
                      <m:r>
                        <a:rPr lang="en-US" altLang="zh-CN" sz="3200" i="1">
                          <a:latin typeface="Cambria Math" panose="02040503050406030204" pitchFamily="18" charset="0"/>
                          <a:ea typeface="Cambria Math" panose="02040503050406030204" pitchFamily="18" charset="0"/>
                        </a:rPr>
                        <m:t>(</m:t>
                      </m:r>
                      <m:r>
                        <a:rPr lang="pt-BR"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1</m:t>
                      </m:r>
                      <m:d>
                        <m:dPr>
                          <m:ctrlPr>
                            <a:rPr lang="pt-BR" altLang="zh-CN" sz="3200" i="1">
                              <a:latin typeface="Cambria Math" panose="02040503050406030204" pitchFamily="18" charset="0"/>
                              <a:ea typeface="Cambria Math" panose="02040503050406030204" pitchFamily="18" charset="0"/>
                            </a:rPr>
                          </m:ctrlPr>
                        </m:dPr>
                        <m:e>
                          <m:r>
                            <a:rPr lang="pt-BR" altLang="zh-CN" sz="3200" i="1">
                              <a:latin typeface="Cambria Math" panose="02040503050406030204" pitchFamily="18" charset="0"/>
                              <a:ea typeface="Cambria Math" panose="02040503050406030204" pitchFamily="18" charset="0"/>
                            </a:rPr>
                            <m:t>𝑥</m:t>
                          </m:r>
                        </m:e>
                      </m:d>
                      <m:r>
                        <a:rPr lang="en-US" altLang="zh-CN" sz="3200" i="1">
                          <a:latin typeface="Cambria Math" panose="02040503050406030204" pitchFamily="18" charset="0"/>
                          <a:ea typeface="Cambria Math" panose="02040503050406030204" pitchFamily="18" charset="0"/>
                        </a:rPr>
                        <m:t>))))</m:t>
                      </m:r>
                    </m:oMath>
                  </m:oMathPara>
                </a14:m>
                <a:endParaRPr lang="zh-CN" altLang="zh-CN" sz="3200" i="1" dirty="0">
                  <a:latin typeface="Cambria Math" panose="020405030504060302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064275" y="1278776"/>
                <a:ext cx="4866782" cy="58477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295429" y="1966171"/>
                <a:ext cx="4635628" cy="461665"/>
              </a:xfrm>
              <a:prstGeom prst="rect">
                <a:avLst/>
              </a:prstGeom>
            </p:spPr>
            <p:txBody>
              <a:bodyPr wrap="none">
                <a:spAutoFit/>
              </a:bodyPr>
              <a:lstStyle/>
              <a:p>
                <a:pPr lvl="0"/>
                <a:r>
                  <a:rPr lang="zh-CN" altLang="en-US" sz="2400" dirty="0" smtClean="0">
                    <a:solidFill>
                      <a:srgbClr val="FF0000"/>
                    </a:solidFill>
                    <a:latin typeface="Cambria Math" panose="02040503050406030204" pitchFamily="18" charset="0"/>
                  </a:rPr>
                  <a:t>当</a:t>
                </a:r>
                <a14:m>
                  <m:oMath xmlns:m="http://schemas.openxmlformats.org/officeDocument/2006/math">
                    <m:r>
                      <a:rPr lang="pt-BR" altLang="zh-CN" sz="2400" smtClean="0">
                        <a:solidFill>
                          <a:srgbClr val="FF0000"/>
                        </a:solidFill>
                        <a:latin typeface="Cambria Math" panose="02040503050406030204" pitchFamily="18" charset="0"/>
                        <a:ea typeface="Cambria Math" panose="02040503050406030204" pitchFamily="18" charset="0"/>
                      </a:rPr>
                      <m:t>𝑓</m:t>
                    </m:r>
                    <m:r>
                      <m:rPr>
                        <m:sty m:val="p"/>
                      </m:rPr>
                      <a:rPr lang="en-US" altLang="zh-CN" sz="2400" i="1" baseline="30000">
                        <a:solidFill>
                          <a:srgbClr val="FF0000"/>
                        </a:solidFill>
                        <a:latin typeface="Cambria Math" panose="02040503050406030204" pitchFamily="18" charset="0"/>
                        <a:ea typeface="Cambria Math" panose="02040503050406030204" pitchFamily="18" charset="0"/>
                      </a:rPr>
                      <m:t>l</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a:solidFill>
                              <a:srgbClr val="FF0000"/>
                            </a:solidFill>
                            <a:latin typeface="Cambria Math" panose="02040503050406030204" pitchFamily="18" charset="0"/>
                            <a:ea typeface="Cambria Math" panose="02040503050406030204" pitchFamily="18" charset="0"/>
                          </a:rPr>
                          <m:t>𝑥</m:t>
                        </m:r>
                      </m:e>
                    </m:d>
                    <m:r>
                      <a:rPr lang="en-US" altLang="zh-CN" sz="2400" b="0" i="1" smtClean="0">
                        <a:solidFill>
                          <a:srgbClr val="FF0000"/>
                        </a:solidFill>
                        <a:latin typeface="Cambria Math" panose="02040503050406030204" pitchFamily="18" charset="0"/>
                        <a:ea typeface="Cambria Math" panose="02040503050406030204" pitchFamily="18" charset="0"/>
                      </a:rPr>
                      <m:t>=</m:t>
                    </m:r>
                    <m:r>
                      <a:rPr lang="zh-CN" altLang="en-US" sz="2400" b="0" i="1" smtClean="0">
                        <a:solidFill>
                          <a:srgbClr val="FF0000"/>
                        </a:solidFill>
                        <a:latin typeface="Cambria Math" panose="02040503050406030204" pitchFamily="18" charset="0"/>
                      </a:rPr>
                      <m:t>𝜎</m:t>
                    </m:r>
                    <m:d>
                      <m:dPr>
                        <m:ctrlPr>
                          <a:rPr lang="en-US" altLang="zh-CN" sz="2400" b="0" i="1" smtClean="0">
                            <a:solidFill>
                              <a:srgbClr val="FF0000"/>
                            </a:solidFill>
                            <a:latin typeface="Cambria Math" panose="02040503050406030204" pitchFamily="18" charset="0"/>
                            <a:ea typeface="Cambria Math" panose="02040503050406030204" pitchFamily="18" charset="0"/>
                          </a:rPr>
                        </m:ctrlPr>
                      </m:dPr>
                      <m:e>
                        <m:r>
                          <a:rPr lang="en-US" altLang="zh-CN" sz="2400" b="0" i="1" smtClean="0">
                            <a:solidFill>
                              <a:srgbClr val="FF0000"/>
                            </a:solidFill>
                            <a:latin typeface="Cambria Math" panose="02040503050406030204" pitchFamily="18" charset="0"/>
                            <a:ea typeface="Cambria Math" panose="02040503050406030204" pitchFamily="18" charset="0"/>
                          </a:rPr>
                          <m:t>𝑊</m:t>
                        </m:r>
                        <m:r>
                          <m:rPr>
                            <m:sty m:val="p"/>
                          </m:rPr>
                          <a:rPr lang="en-US" altLang="zh-CN" sz="2400" i="1" baseline="30000">
                            <a:solidFill>
                              <a:srgbClr val="FF0000"/>
                            </a:solidFill>
                            <a:latin typeface="Cambria Math" panose="02040503050406030204" pitchFamily="18" charset="0"/>
                            <a:ea typeface="Cambria Math" panose="02040503050406030204" pitchFamily="18" charset="0"/>
                          </a:rPr>
                          <m:t>l</m:t>
                        </m:r>
                        <m:r>
                          <a:rPr lang="en-US" altLang="zh-CN" sz="2400" b="0" i="1" smtClean="0">
                            <a:solidFill>
                              <a:srgbClr val="FF0000"/>
                            </a:solidFill>
                            <a:latin typeface="Cambria Math" panose="02040503050406030204" pitchFamily="18" charset="0"/>
                            <a:ea typeface="Cambria Math" panose="02040503050406030204" pitchFamily="18" charset="0"/>
                          </a:rPr>
                          <m:t>𝑥</m:t>
                        </m:r>
                      </m:e>
                    </m:d>
                    <m:r>
                      <a:rPr lang="zh-CN" altLang="en-US" sz="2400" i="1">
                        <a:solidFill>
                          <a:srgbClr val="FF0000"/>
                        </a:solidFill>
                        <a:latin typeface="Cambria Math" panose="02040503050406030204" pitchFamily="18" charset="0"/>
                      </a:rPr>
                      <m:t>时</m:t>
                    </m:r>
                    <m:r>
                      <a:rPr lang="zh-CN" altLang="en-US" sz="2400" i="1" smtClean="0">
                        <a:solidFill>
                          <a:srgbClr val="FF0000"/>
                        </a:solidFill>
                        <a:latin typeface="Cambria Math" panose="02040503050406030204" pitchFamily="18" charset="0"/>
                      </a:rPr>
                      <m:t>为</m:t>
                    </m:r>
                  </m:oMath>
                </a14:m>
                <a:r>
                  <a:rPr lang="zh-CN" altLang="en-US" sz="2400" dirty="0" smtClean="0">
                    <a:solidFill>
                      <a:srgbClr val="FF0000"/>
                    </a:solidFill>
                    <a:latin typeface="Cambria Math" panose="02040503050406030204" pitchFamily="18" charset="0"/>
                  </a:rPr>
                  <a:t>神经网络</a:t>
                </a:r>
                <a:r>
                  <a:rPr lang="zh-CN" altLang="en-US" sz="2400" dirty="0">
                    <a:solidFill>
                      <a:srgbClr val="FF0000"/>
                    </a:solidFill>
                    <a:latin typeface="Cambria Math" panose="02040503050406030204" pitchFamily="18" charset="0"/>
                  </a:rPr>
                  <a:t>！</a:t>
                </a:r>
                <a:endParaRPr lang="en-US" altLang="zh-CN" sz="2400" dirty="0">
                  <a:solidFill>
                    <a:srgbClr val="FF0000"/>
                  </a:solidFill>
                  <a:latin typeface="Cambria Math" panose="02040503050406030204" pitchFamily="18" charset="0"/>
                  <a:ea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2295429" y="1966171"/>
                <a:ext cx="4635628" cy="461665"/>
              </a:xfrm>
              <a:prstGeom prst="rect">
                <a:avLst/>
              </a:prstGeom>
              <a:blipFill>
                <a:blip r:embed="rId3"/>
                <a:stretch>
                  <a:fillRect l="-2105" t="-9333" r="-1711" b="-32000"/>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095686" y="2828935"/>
            <a:ext cx="4267200" cy="2440458"/>
          </a:xfrm>
          <a:prstGeom prst="rect">
            <a:avLst/>
          </a:prstGeom>
        </p:spPr>
      </p:pic>
    </p:spTree>
    <p:extLst>
      <p:ext uri="{BB962C8B-B14F-4D97-AF65-F5344CB8AC3E}">
        <p14:creationId xmlns:p14="http://schemas.microsoft.com/office/powerpoint/2010/main" val="299743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课程大纲</a:t>
            </a:r>
            <a:endParaRPr lang="zh-CN" altLang="en-US" dirty="0"/>
          </a:p>
        </p:txBody>
      </p:sp>
      <p:sp>
        <p:nvSpPr>
          <p:cNvPr id="3" name="内容占位符 2"/>
          <p:cNvSpPr>
            <a:spLocks noGrp="1"/>
          </p:cNvSpPr>
          <p:nvPr>
            <p:ph sz="quarter" idx="1"/>
          </p:nvPr>
        </p:nvSpPr>
        <p:spPr/>
        <p:txBody>
          <a:bodyPr/>
          <a:lstStyle/>
          <a:p>
            <a:r>
              <a:rPr lang="zh-CN" altLang="en-US" dirty="0" smtClean="0"/>
              <a:t>概述</a:t>
            </a:r>
            <a:endParaRPr lang="en-US" altLang="zh-CN" dirty="0" smtClean="0"/>
          </a:p>
          <a:p>
            <a:pPr lvl="1"/>
            <a:r>
              <a:rPr lang="zh-CN" altLang="en-US" dirty="0" smtClean="0">
                <a:hlinkClick r:id="rId2" action="ppaction://hlinksldjump"/>
              </a:rPr>
              <a:t>机器学习概述</a:t>
            </a:r>
            <a:endParaRPr lang="en-US" altLang="zh-CN" dirty="0" smtClean="0"/>
          </a:p>
          <a:p>
            <a:pPr lvl="1"/>
            <a:r>
              <a:rPr lang="zh-CN" altLang="en-US" dirty="0" smtClean="0">
                <a:hlinkClick r:id="" action="ppaction://noaction"/>
              </a:rPr>
              <a:t>线性模型</a:t>
            </a:r>
            <a:endParaRPr lang="en-US" altLang="zh-CN" dirty="0" smtClean="0"/>
          </a:p>
          <a:p>
            <a:r>
              <a:rPr lang="zh-CN" altLang="en-US" dirty="0" smtClean="0"/>
              <a:t>基础网络模型</a:t>
            </a:r>
            <a:endParaRPr lang="en-US" altLang="zh-CN" dirty="0" smtClean="0"/>
          </a:p>
          <a:p>
            <a:pPr lvl="1"/>
            <a:r>
              <a:rPr lang="zh-CN" altLang="en-US" dirty="0" smtClean="0">
                <a:hlinkClick r:id="" action="ppaction://noaction"/>
              </a:rPr>
              <a:t>前馈神经网络</a:t>
            </a:r>
            <a:endParaRPr lang="en-US" altLang="zh-CN" dirty="0" smtClean="0"/>
          </a:p>
          <a:p>
            <a:pPr lvl="1"/>
            <a:r>
              <a:rPr lang="zh-CN" altLang="en-US" dirty="0" smtClean="0">
                <a:hlinkClick r:id="" action="ppaction://noaction"/>
              </a:rPr>
              <a:t>卷积神经网络</a:t>
            </a:r>
            <a:endParaRPr lang="en-US" altLang="zh-CN" dirty="0" smtClean="0"/>
          </a:p>
          <a:p>
            <a:pPr lvl="1"/>
            <a:r>
              <a:rPr lang="zh-CN" altLang="en-US" dirty="0" smtClean="0">
                <a:hlinkClick r:id="" action="ppaction://noaction"/>
              </a:rPr>
              <a:t>循环神经网络</a:t>
            </a:r>
            <a:endParaRPr lang="en-US" altLang="zh-CN" dirty="0" smtClean="0"/>
          </a:p>
          <a:p>
            <a:pPr lvl="1"/>
            <a:r>
              <a:rPr lang="zh-CN" altLang="en-US" dirty="0" smtClean="0">
                <a:hlinkClick r:id="" action="ppaction://noaction"/>
              </a:rPr>
              <a:t>网络优化与</a:t>
            </a:r>
            <a:r>
              <a:rPr lang="zh-CN" altLang="en-US" dirty="0">
                <a:hlinkClick r:id="" action="ppaction://noaction"/>
              </a:rPr>
              <a:t>正则</a:t>
            </a:r>
            <a:r>
              <a:rPr lang="zh-CN" altLang="en-US" dirty="0" smtClean="0">
                <a:hlinkClick r:id="" action="ppaction://noaction"/>
              </a:rPr>
              <a:t>化</a:t>
            </a:r>
            <a:endParaRPr lang="en-US" altLang="zh-CN" dirty="0" smtClean="0"/>
          </a:p>
          <a:p>
            <a:pPr lvl="1"/>
            <a:r>
              <a:rPr lang="zh-CN" altLang="en-US" dirty="0">
                <a:hlinkClick r:id="" action="ppaction://noaction"/>
              </a:rPr>
              <a:t>记忆与注意力机制</a:t>
            </a:r>
            <a:endParaRPr lang="en-US" altLang="zh-CN" dirty="0"/>
          </a:p>
          <a:p>
            <a:pPr lvl="1"/>
            <a:r>
              <a:rPr lang="zh-CN" altLang="en-US" dirty="0">
                <a:hlinkClick r:id="" action="ppaction://noaction"/>
              </a:rPr>
              <a:t>无监督学习</a:t>
            </a:r>
            <a:endParaRPr lang="en-US" altLang="zh-CN" dirty="0"/>
          </a:p>
          <a:p>
            <a:pPr lvl="1"/>
            <a:endParaRPr lang="en-US" altLang="zh-CN" dirty="0" smtClean="0"/>
          </a:p>
          <a:p>
            <a:pPr lvl="1"/>
            <a:endParaRPr lang="en-US" altLang="zh-CN" dirty="0" smtClean="0"/>
          </a:p>
        </p:txBody>
      </p:sp>
      <p:sp>
        <p:nvSpPr>
          <p:cNvPr id="4" name="内容占位符 3"/>
          <p:cNvSpPr>
            <a:spLocks noGrp="1"/>
          </p:cNvSpPr>
          <p:nvPr>
            <p:ph sz="quarter" idx="2"/>
          </p:nvPr>
        </p:nvSpPr>
        <p:spPr/>
        <p:txBody>
          <a:bodyPr/>
          <a:lstStyle/>
          <a:p>
            <a:r>
              <a:rPr lang="zh-CN" altLang="en-US" dirty="0" smtClean="0"/>
              <a:t>进阶模型</a:t>
            </a:r>
          </a:p>
          <a:p>
            <a:pPr lvl="1"/>
            <a:r>
              <a:rPr lang="zh-CN" altLang="en-US" dirty="0" smtClean="0">
                <a:hlinkClick r:id="" action="ppaction://noaction"/>
              </a:rPr>
              <a:t>概率图模型</a:t>
            </a:r>
            <a:endParaRPr lang="en-US" altLang="zh-CN" dirty="0" smtClean="0"/>
          </a:p>
          <a:p>
            <a:pPr lvl="1"/>
            <a:r>
              <a:rPr lang="zh-CN" altLang="en-US" dirty="0">
                <a:hlinkClick r:id="" action="ppaction://noaction"/>
              </a:rPr>
              <a:t>玻尔兹曼机</a:t>
            </a:r>
            <a:endParaRPr lang="en-US" altLang="zh-CN" dirty="0" smtClean="0"/>
          </a:p>
          <a:p>
            <a:pPr lvl="1"/>
            <a:r>
              <a:rPr lang="zh-CN" altLang="en-US" dirty="0" smtClean="0">
                <a:hlinkClick r:id="" action="ppaction://noaction"/>
              </a:rPr>
              <a:t>深度信念网络</a:t>
            </a:r>
            <a:endParaRPr lang="en-US" altLang="zh-CN" dirty="0" smtClean="0"/>
          </a:p>
          <a:p>
            <a:pPr lvl="1"/>
            <a:r>
              <a:rPr lang="zh-CN" altLang="en-US" dirty="0" smtClean="0">
                <a:hlinkClick r:id="" action="ppaction://noaction"/>
              </a:rPr>
              <a:t>深度生成模型</a:t>
            </a:r>
            <a:endParaRPr lang="en-US" altLang="zh-CN" dirty="0" smtClean="0"/>
          </a:p>
          <a:p>
            <a:pPr lvl="1"/>
            <a:r>
              <a:rPr lang="zh-CN" altLang="en-US" dirty="0" smtClean="0">
                <a:hlinkClick r:id="" action="ppaction://noaction"/>
              </a:rPr>
              <a:t>深度强化学习</a:t>
            </a:r>
            <a:endParaRPr lang="zh-CN" altLang="en-US" dirty="0" smtClean="0"/>
          </a:p>
        </p:txBody>
      </p:sp>
    </p:spTree>
    <p:extLst>
      <p:ext uri="{BB962C8B-B14F-4D97-AF65-F5344CB8AC3E}">
        <p14:creationId xmlns:p14="http://schemas.microsoft.com/office/powerpoint/2010/main" val="24082184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dirty="0"/>
              <a:t>神经网络的发展大致经过五个阶段。</a:t>
            </a:r>
            <a:endParaRPr lang="en-US" altLang="zh-CN" dirty="0" smtClean="0"/>
          </a:p>
          <a:p>
            <a:r>
              <a:rPr lang="zh-CN" altLang="en-US" dirty="0" smtClean="0"/>
              <a:t>第一阶段：</a:t>
            </a:r>
            <a:r>
              <a:rPr lang="zh-CN" altLang="en-US" dirty="0"/>
              <a:t>模型</a:t>
            </a:r>
            <a:r>
              <a:rPr lang="zh-CN" altLang="en-US" dirty="0" smtClean="0"/>
              <a:t>提出</a:t>
            </a:r>
            <a:endParaRPr lang="en-US" altLang="zh-CN" dirty="0" smtClean="0"/>
          </a:p>
          <a:p>
            <a:pPr lvl="1"/>
            <a:r>
              <a:rPr lang="zh-CN" altLang="en-US" dirty="0"/>
              <a:t>在</a:t>
            </a:r>
            <a:r>
              <a:rPr lang="en-US" altLang="zh-CN" dirty="0"/>
              <a:t>1943</a:t>
            </a:r>
            <a:r>
              <a:rPr lang="zh-CN" altLang="en-US" dirty="0"/>
              <a:t>年，心理学家</a:t>
            </a:r>
            <a:r>
              <a:rPr lang="en-US" altLang="zh-CN" dirty="0"/>
              <a:t>Warren McCulloch</a:t>
            </a:r>
            <a:r>
              <a:rPr lang="zh-CN" altLang="en-US" dirty="0"/>
              <a:t>和数学家</a:t>
            </a:r>
            <a:r>
              <a:rPr lang="en-US" altLang="zh-CN" dirty="0"/>
              <a:t>Walter Pitts</a:t>
            </a:r>
            <a:r>
              <a:rPr lang="zh-CN" altLang="en-US" dirty="0"/>
              <a:t>和最早</a:t>
            </a:r>
            <a:r>
              <a:rPr lang="zh-CN" altLang="en-US" dirty="0" smtClean="0"/>
              <a:t>描述</a:t>
            </a:r>
            <a:r>
              <a:rPr lang="zh-CN" altLang="en-US" dirty="0"/>
              <a:t>了一种理想化的人工神经网络，并构建了一种基于简单逻辑运算的计算机制</a:t>
            </a:r>
            <a:r>
              <a:rPr lang="zh-CN" altLang="en-US" dirty="0" smtClean="0"/>
              <a:t>。他们</a:t>
            </a:r>
            <a:r>
              <a:rPr lang="zh-CN" altLang="en-US" dirty="0"/>
              <a:t>提出的神经网络模型称为</a:t>
            </a:r>
            <a:r>
              <a:rPr lang="en-US" altLang="zh-CN" dirty="0"/>
              <a:t>MP</a:t>
            </a:r>
            <a:r>
              <a:rPr lang="zh-CN" altLang="en-US" dirty="0"/>
              <a:t>模型</a:t>
            </a:r>
            <a:r>
              <a:rPr lang="zh-CN" altLang="en-US" dirty="0" smtClean="0"/>
              <a:t>。</a:t>
            </a:r>
            <a:endParaRPr lang="en-US" altLang="zh-CN" dirty="0" smtClean="0"/>
          </a:p>
          <a:p>
            <a:pPr lvl="1"/>
            <a:r>
              <a:rPr lang="zh-CN" altLang="en-US" dirty="0"/>
              <a:t>阿兰</a:t>
            </a:r>
            <a:r>
              <a:rPr lang="en-US" altLang="zh-CN" dirty="0"/>
              <a:t>·</a:t>
            </a:r>
            <a:r>
              <a:rPr lang="zh-CN" altLang="en-US" dirty="0"/>
              <a:t>图灵在</a:t>
            </a:r>
            <a:r>
              <a:rPr lang="en-US" altLang="zh-CN" dirty="0"/>
              <a:t>1948</a:t>
            </a:r>
            <a:r>
              <a:rPr lang="zh-CN" altLang="en-US" dirty="0"/>
              <a:t>年的论文中描述了一种“</a:t>
            </a:r>
            <a:r>
              <a:rPr lang="en-US" altLang="zh-CN" dirty="0"/>
              <a:t>B</a:t>
            </a:r>
            <a:r>
              <a:rPr lang="zh-CN" altLang="en-US" dirty="0"/>
              <a:t>型图灵机”</a:t>
            </a:r>
            <a:r>
              <a:rPr lang="zh-CN" altLang="en-US" dirty="0" smtClean="0"/>
              <a:t>。</a:t>
            </a:r>
            <a:r>
              <a:rPr lang="en-US" altLang="zh-CN" dirty="0" smtClean="0"/>
              <a:t>(</a:t>
            </a:r>
            <a:r>
              <a:rPr lang="zh-CN" altLang="en-US" dirty="0" smtClean="0"/>
              <a:t>赫布型学习</a:t>
            </a:r>
            <a:r>
              <a:rPr lang="en-US" altLang="zh-CN" dirty="0" smtClean="0"/>
              <a:t>)</a:t>
            </a:r>
          </a:p>
          <a:p>
            <a:pPr lvl="1"/>
            <a:r>
              <a:rPr lang="en-US" altLang="zh-CN" dirty="0"/>
              <a:t>1951</a:t>
            </a:r>
            <a:r>
              <a:rPr lang="zh-CN" altLang="en-US" dirty="0"/>
              <a:t>年，</a:t>
            </a:r>
            <a:r>
              <a:rPr lang="en-US" altLang="zh-CN" dirty="0"/>
              <a:t>McCulloch</a:t>
            </a:r>
            <a:r>
              <a:rPr lang="zh-CN" altLang="en-US" dirty="0"/>
              <a:t>和</a:t>
            </a:r>
            <a:r>
              <a:rPr lang="en-US" altLang="zh-CN" dirty="0"/>
              <a:t>Pitts</a:t>
            </a:r>
            <a:r>
              <a:rPr lang="zh-CN" altLang="en-US" dirty="0"/>
              <a:t>的学生</a:t>
            </a:r>
            <a:r>
              <a:rPr lang="en-US" altLang="zh-CN" dirty="0"/>
              <a:t>Marvin Minsky</a:t>
            </a:r>
            <a:r>
              <a:rPr lang="zh-CN" altLang="en-US" dirty="0"/>
              <a:t>建造了第一台神经网络</a:t>
            </a:r>
            <a:r>
              <a:rPr lang="zh-CN" altLang="en-US" dirty="0" smtClean="0"/>
              <a:t>机，</a:t>
            </a:r>
            <a:r>
              <a:rPr lang="zh-CN" altLang="en-US" dirty="0"/>
              <a:t>称为</a:t>
            </a:r>
            <a:r>
              <a:rPr lang="en-US" altLang="zh-CN" dirty="0" smtClean="0"/>
              <a:t>SNARC</a:t>
            </a:r>
            <a:r>
              <a:rPr lang="zh-CN" altLang="en-US" dirty="0" smtClean="0"/>
              <a:t>。</a:t>
            </a:r>
            <a:endParaRPr lang="en-US" altLang="zh-CN" dirty="0" smtClean="0"/>
          </a:p>
          <a:p>
            <a:pPr lvl="1"/>
            <a:r>
              <a:rPr lang="en-US" altLang="zh-CN" dirty="0"/>
              <a:t>Rosenblatt [1958]</a:t>
            </a:r>
            <a:r>
              <a:rPr lang="zh-CN" altLang="en-US" dirty="0"/>
              <a:t>最早提出可以模拟人类感知能力的神经网络模型，并</a:t>
            </a:r>
            <a:r>
              <a:rPr lang="zh-CN" altLang="en-US" dirty="0" smtClean="0"/>
              <a:t>称之为</a:t>
            </a:r>
            <a:r>
              <a:rPr lang="zh-CN" altLang="en-US" dirty="0"/>
              <a:t>感知器（</a:t>
            </a:r>
            <a:r>
              <a:rPr lang="en-US" altLang="zh-CN" dirty="0"/>
              <a:t>Perceptron</a:t>
            </a:r>
            <a:r>
              <a:rPr lang="zh-CN" altLang="en-US" dirty="0"/>
              <a:t>），并提出了一种接近于人类学习过程（迭代、试错</a:t>
            </a:r>
            <a:r>
              <a:rPr lang="zh-CN" altLang="en-US" dirty="0" smtClean="0"/>
              <a:t>）的</a:t>
            </a:r>
            <a:r>
              <a:rPr lang="zh-CN" altLang="en-US" dirty="0"/>
              <a:t>学习算法。</a:t>
            </a:r>
          </a:p>
        </p:txBody>
      </p:sp>
    </p:spTree>
    <p:extLst>
      <p:ext uri="{BB962C8B-B14F-4D97-AF65-F5344CB8AC3E}">
        <p14:creationId xmlns:p14="http://schemas.microsoft.com/office/powerpoint/2010/main" val="1774110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dirty="0" smtClean="0"/>
              <a:t>第二阶段</a:t>
            </a:r>
            <a:r>
              <a:rPr lang="zh-CN" altLang="en-US" dirty="0"/>
              <a:t>：</a:t>
            </a:r>
            <a:r>
              <a:rPr lang="zh-CN" altLang="en-US" dirty="0" smtClean="0"/>
              <a:t>冰河期</a:t>
            </a:r>
            <a:endParaRPr lang="en-US" altLang="zh-CN" dirty="0" smtClean="0"/>
          </a:p>
          <a:p>
            <a:pPr lvl="1"/>
            <a:r>
              <a:rPr lang="en-US" altLang="zh-CN" dirty="0"/>
              <a:t>1969</a:t>
            </a:r>
            <a:r>
              <a:rPr lang="zh-CN" altLang="en-US" dirty="0"/>
              <a:t>年，</a:t>
            </a:r>
            <a:r>
              <a:rPr lang="en-US" altLang="zh-CN" dirty="0"/>
              <a:t>Marvin Minsky</a:t>
            </a:r>
            <a:r>
              <a:rPr lang="zh-CN" altLang="en-US" dirty="0"/>
              <a:t>出版</a:t>
            </a:r>
            <a:r>
              <a:rPr lang="en-US" altLang="zh-CN" dirty="0"/>
              <a:t>《</a:t>
            </a:r>
            <a:r>
              <a:rPr lang="zh-CN" altLang="en-US" dirty="0"/>
              <a:t>感知机</a:t>
            </a:r>
            <a:r>
              <a:rPr lang="en-US" altLang="zh-CN" dirty="0"/>
              <a:t>》</a:t>
            </a:r>
            <a:r>
              <a:rPr lang="zh-CN" altLang="en-US" dirty="0"/>
              <a:t>一书，书中论断直接将神经网络打入冷宫，导致神经网络十多年的“冰河期”。他们发现了神经网络的两个关键问题</a:t>
            </a:r>
            <a:r>
              <a:rPr lang="zh-CN" altLang="en-US" dirty="0" smtClean="0"/>
              <a:t>。</a:t>
            </a:r>
            <a:endParaRPr lang="en-US" altLang="zh-CN" dirty="0" smtClean="0"/>
          </a:p>
          <a:p>
            <a:pPr lvl="2"/>
            <a:r>
              <a:rPr lang="zh-CN" altLang="en-US" dirty="0" smtClean="0"/>
              <a:t>第一</a:t>
            </a:r>
            <a:r>
              <a:rPr lang="zh-CN" altLang="en-US" dirty="0"/>
              <a:t>是基本感知机无法处理异或回路</a:t>
            </a:r>
            <a:r>
              <a:rPr lang="zh-CN" altLang="en-US" dirty="0" smtClean="0"/>
              <a:t>。</a:t>
            </a:r>
            <a:endParaRPr lang="en-US" altLang="zh-CN" dirty="0" smtClean="0"/>
          </a:p>
          <a:p>
            <a:pPr lvl="2"/>
            <a:r>
              <a:rPr lang="zh-CN" altLang="en-US" dirty="0" smtClean="0"/>
              <a:t>第二</a:t>
            </a:r>
            <a:r>
              <a:rPr lang="zh-CN" altLang="en-US" dirty="0"/>
              <a:t>个重要的问题是电脑没有足够的能力来处理大型神经网络所需要的很长的计算时间</a:t>
            </a:r>
            <a:r>
              <a:rPr lang="zh-CN" altLang="en-US" dirty="0" smtClean="0"/>
              <a:t>。</a:t>
            </a:r>
            <a:endParaRPr lang="en-US" altLang="zh-CN" dirty="0" smtClean="0"/>
          </a:p>
          <a:p>
            <a:pPr lvl="1"/>
            <a:r>
              <a:rPr lang="en-US" altLang="zh-CN" dirty="0"/>
              <a:t>1974</a:t>
            </a:r>
            <a:r>
              <a:rPr lang="zh-CN" altLang="en-US" dirty="0"/>
              <a:t>年，哈佛大学的</a:t>
            </a:r>
            <a:r>
              <a:rPr lang="en-US" altLang="zh-CN" dirty="0"/>
              <a:t>Paul </a:t>
            </a:r>
            <a:r>
              <a:rPr lang="en-US" altLang="zh-CN" dirty="0" err="1"/>
              <a:t>Webos</a:t>
            </a:r>
            <a:r>
              <a:rPr lang="zh-CN" altLang="en-US" dirty="0" smtClean="0"/>
              <a:t>发明</a:t>
            </a:r>
            <a:r>
              <a:rPr lang="zh-CN" altLang="en-US" dirty="0" smtClean="0">
                <a:solidFill>
                  <a:srgbClr val="FF0000"/>
                </a:solidFill>
              </a:rPr>
              <a:t>反向传播算法</a:t>
            </a:r>
            <a:r>
              <a:rPr lang="zh-CN" altLang="en-US" dirty="0" smtClean="0"/>
              <a:t>，但</a:t>
            </a:r>
            <a:r>
              <a:rPr lang="zh-CN" altLang="en-US" dirty="0"/>
              <a:t>当时未受到应有的重视</a:t>
            </a:r>
            <a:r>
              <a:rPr lang="zh-CN" altLang="en-US" dirty="0" smtClean="0"/>
              <a:t>。</a:t>
            </a:r>
            <a:endParaRPr lang="en-US" altLang="zh-CN" dirty="0" smtClean="0"/>
          </a:p>
          <a:p>
            <a:pPr lvl="1"/>
            <a:r>
              <a:rPr lang="en-US" altLang="zh-CN" dirty="0"/>
              <a:t>1980</a:t>
            </a:r>
            <a:r>
              <a:rPr lang="zh-CN" altLang="en-US" dirty="0"/>
              <a:t>年，</a:t>
            </a:r>
            <a:r>
              <a:rPr lang="en-US" altLang="zh-CN" dirty="0" err="1"/>
              <a:t>Kunihiko</a:t>
            </a:r>
            <a:r>
              <a:rPr lang="en-US" altLang="zh-CN" dirty="0"/>
              <a:t> Fukushima</a:t>
            </a:r>
            <a:r>
              <a:rPr lang="zh-CN" altLang="en-US" dirty="0"/>
              <a:t>（福岛邦彦）提出了一种带卷积和子采样操作的多层神经网络：新知机</a:t>
            </a:r>
            <a:r>
              <a:rPr lang="zh-CN" altLang="en-US" dirty="0" smtClean="0"/>
              <a:t>（</a:t>
            </a:r>
            <a:r>
              <a:rPr lang="en-US" altLang="zh-CN" dirty="0" err="1" smtClean="0"/>
              <a:t>Neocognitron</a:t>
            </a:r>
            <a:r>
              <a:rPr lang="zh-CN" altLang="en-US" dirty="0"/>
              <a:t>）</a:t>
            </a:r>
          </a:p>
        </p:txBody>
      </p:sp>
    </p:spTree>
    <p:extLst>
      <p:ext uri="{BB962C8B-B14F-4D97-AF65-F5344CB8AC3E}">
        <p14:creationId xmlns:p14="http://schemas.microsoft.com/office/powerpoint/2010/main" val="4123117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dirty="0"/>
              <a:t>第三阶段：反向传播算法引起的</a:t>
            </a:r>
            <a:r>
              <a:rPr lang="zh-CN" altLang="en-US" dirty="0" smtClean="0"/>
              <a:t>复兴</a:t>
            </a:r>
            <a:endParaRPr lang="en-US" altLang="zh-CN" dirty="0" smtClean="0"/>
          </a:p>
          <a:p>
            <a:pPr lvl="1"/>
            <a:r>
              <a:rPr lang="en-US" altLang="zh-CN" dirty="0"/>
              <a:t>1983</a:t>
            </a:r>
            <a:r>
              <a:rPr lang="zh-CN" altLang="en-US" dirty="0"/>
              <a:t>年，加州理工学院的物理学家</a:t>
            </a:r>
            <a:r>
              <a:rPr lang="en-US" altLang="zh-CN" dirty="0"/>
              <a:t>John Hopfield</a:t>
            </a:r>
            <a:r>
              <a:rPr lang="zh-CN" altLang="en-US" dirty="0"/>
              <a:t>对神经网络引入能量函数的概念，并提出了用于联想记忆和优化计算的网络（称为</a:t>
            </a:r>
            <a:r>
              <a:rPr lang="en-US" altLang="zh-CN" dirty="0"/>
              <a:t>Hopfield</a:t>
            </a:r>
            <a:r>
              <a:rPr lang="zh-CN" altLang="en-US" dirty="0"/>
              <a:t>网络），在旅行商问题上获得当时最好结果，引起轰动</a:t>
            </a:r>
            <a:r>
              <a:rPr lang="zh-CN" altLang="en-US" dirty="0" smtClean="0"/>
              <a:t>。</a:t>
            </a:r>
            <a:endParaRPr lang="en-US" altLang="zh-CN" dirty="0" smtClean="0"/>
          </a:p>
          <a:p>
            <a:pPr lvl="1"/>
            <a:r>
              <a:rPr lang="en-US" altLang="zh-CN" dirty="0"/>
              <a:t>1984</a:t>
            </a:r>
            <a:r>
              <a:rPr lang="zh-CN" altLang="en-US" dirty="0"/>
              <a:t>年，</a:t>
            </a:r>
            <a:r>
              <a:rPr lang="en-US" altLang="zh-CN" dirty="0"/>
              <a:t>Geoffrey Hinton</a:t>
            </a:r>
            <a:r>
              <a:rPr lang="zh-CN" altLang="en-US" dirty="0"/>
              <a:t>提出一种随机化版本的</a:t>
            </a:r>
            <a:r>
              <a:rPr lang="en-US" altLang="zh-CN" dirty="0"/>
              <a:t>Hopfield</a:t>
            </a:r>
            <a:r>
              <a:rPr lang="zh-CN" altLang="en-US" dirty="0"/>
              <a:t>网络，即玻尔兹曼机</a:t>
            </a:r>
            <a:r>
              <a:rPr lang="zh-CN" altLang="en-US" dirty="0" smtClean="0"/>
              <a:t>。</a:t>
            </a:r>
            <a:endParaRPr lang="en-US" altLang="zh-CN" dirty="0" smtClean="0"/>
          </a:p>
          <a:p>
            <a:pPr lvl="1"/>
            <a:r>
              <a:rPr lang="en-US" altLang="zh-CN" dirty="0"/>
              <a:t>1986</a:t>
            </a:r>
            <a:r>
              <a:rPr lang="zh-CN" altLang="en-US" dirty="0"/>
              <a:t>年， </a:t>
            </a:r>
            <a:r>
              <a:rPr lang="en-US" altLang="zh-CN" dirty="0"/>
              <a:t>David </a:t>
            </a:r>
            <a:r>
              <a:rPr lang="en-US" altLang="zh-CN" dirty="0" err="1"/>
              <a:t>Rumelhart</a:t>
            </a:r>
            <a:r>
              <a:rPr lang="zh-CN" altLang="en-US" dirty="0"/>
              <a:t>和</a:t>
            </a:r>
            <a:r>
              <a:rPr lang="en-US" altLang="zh-CN" dirty="0"/>
              <a:t>James McClelland</a:t>
            </a:r>
            <a:r>
              <a:rPr lang="zh-CN" altLang="en-US" dirty="0"/>
              <a:t>对于联结主义在计算机模拟神经活动中的应用提供了全面的论述，并重新发明了反向传播算法</a:t>
            </a:r>
            <a:r>
              <a:rPr lang="zh-CN" altLang="en-US" dirty="0" smtClean="0"/>
              <a:t>。</a:t>
            </a:r>
            <a:endParaRPr lang="en-US" altLang="zh-CN" dirty="0" smtClean="0"/>
          </a:p>
          <a:p>
            <a:pPr lvl="1"/>
            <a:r>
              <a:rPr lang="en-US" altLang="zh-CN" dirty="0"/>
              <a:t>Geoffrey </a:t>
            </a:r>
            <a:r>
              <a:rPr lang="en-US" altLang="zh-CN" dirty="0" smtClean="0"/>
              <a:t>Hinton[1986]</a:t>
            </a:r>
            <a:r>
              <a:rPr lang="zh-CN" altLang="en-US" dirty="0" smtClean="0"/>
              <a:t>等</a:t>
            </a:r>
            <a:r>
              <a:rPr lang="zh-CN" altLang="en-US" dirty="0"/>
              <a:t>人将引入到多层感知</a:t>
            </a:r>
            <a:r>
              <a:rPr lang="zh-CN" altLang="en-US" dirty="0" smtClean="0"/>
              <a:t>器</a:t>
            </a:r>
            <a:endParaRPr lang="en-US" altLang="zh-CN" dirty="0" smtClean="0"/>
          </a:p>
          <a:p>
            <a:pPr lvl="1"/>
            <a:r>
              <a:rPr lang="en-US" altLang="zh-CN" dirty="0" err="1" smtClean="0"/>
              <a:t>LeCun</a:t>
            </a:r>
            <a:r>
              <a:rPr lang="en-US" altLang="zh-CN" dirty="0" smtClean="0"/>
              <a:t> et </a:t>
            </a:r>
            <a:r>
              <a:rPr lang="en-US" altLang="zh-CN" dirty="0"/>
              <a:t>al. [1989]</a:t>
            </a:r>
            <a:r>
              <a:rPr lang="zh-CN" altLang="en-US" dirty="0"/>
              <a:t>将反向传播算法引入了卷积神经网络，并在手写体数字识别上</a:t>
            </a:r>
            <a:r>
              <a:rPr lang="zh-CN" altLang="en-US" dirty="0" smtClean="0"/>
              <a:t>取得了</a:t>
            </a:r>
            <a:r>
              <a:rPr lang="zh-CN" altLang="en-US" dirty="0"/>
              <a:t>很大的</a:t>
            </a:r>
            <a:r>
              <a:rPr lang="zh-CN" altLang="en-US" dirty="0" smtClean="0"/>
              <a:t>成功。</a:t>
            </a:r>
            <a:endParaRPr lang="zh-CN" altLang="en-US" dirty="0"/>
          </a:p>
        </p:txBody>
      </p:sp>
    </p:spTree>
    <p:extLst>
      <p:ext uri="{BB962C8B-B14F-4D97-AF65-F5344CB8AC3E}">
        <p14:creationId xmlns:p14="http://schemas.microsoft.com/office/powerpoint/2010/main" val="5817059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dirty="0"/>
              <a:t>第四阶段：流行度</a:t>
            </a:r>
            <a:r>
              <a:rPr lang="zh-CN" altLang="en-US" dirty="0" smtClean="0"/>
              <a:t>降低</a:t>
            </a:r>
            <a:endParaRPr lang="en-US" altLang="zh-CN" dirty="0" smtClean="0"/>
          </a:p>
          <a:p>
            <a:pPr lvl="1"/>
            <a:r>
              <a:rPr lang="zh-CN" altLang="en-US" dirty="0"/>
              <a:t>在</a:t>
            </a:r>
            <a:r>
              <a:rPr lang="en-US" altLang="zh-CN" dirty="0"/>
              <a:t>20</a:t>
            </a:r>
            <a:r>
              <a:rPr lang="zh-CN" altLang="en-US" dirty="0"/>
              <a:t>世纪</a:t>
            </a:r>
            <a:r>
              <a:rPr lang="en-US" altLang="zh-CN" dirty="0"/>
              <a:t>90</a:t>
            </a:r>
            <a:r>
              <a:rPr lang="zh-CN" altLang="en-US" dirty="0"/>
              <a:t>年代中期，统计学习理论和以支持向量机为代表的机器学习模型开始兴起</a:t>
            </a:r>
            <a:r>
              <a:rPr lang="zh-CN" altLang="en-US" dirty="0" smtClean="0"/>
              <a:t>。</a:t>
            </a:r>
            <a:endParaRPr lang="en-US" altLang="zh-CN" dirty="0" smtClean="0"/>
          </a:p>
          <a:p>
            <a:pPr lvl="1"/>
            <a:r>
              <a:rPr lang="zh-CN" altLang="en-US" dirty="0" smtClean="0"/>
              <a:t>相比之下</a:t>
            </a:r>
            <a:r>
              <a:rPr lang="zh-CN" altLang="en-US" dirty="0"/>
              <a:t>，神经网络的理论基础不清晰、优化困难、可解释性差等缺点更加凸显，神经网络的研究又一次陷入低潮。</a:t>
            </a:r>
            <a:endParaRPr lang="en-US" altLang="zh-CN" dirty="0"/>
          </a:p>
        </p:txBody>
      </p:sp>
    </p:spTree>
    <p:extLst>
      <p:ext uri="{BB962C8B-B14F-4D97-AF65-F5344CB8AC3E}">
        <p14:creationId xmlns:p14="http://schemas.microsoft.com/office/powerpoint/2010/main" val="4139008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dirty="0"/>
              <a:t>第五阶段：深度学习的</a:t>
            </a:r>
            <a:r>
              <a:rPr lang="zh-CN" altLang="en-US" dirty="0" smtClean="0"/>
              <a:t>崛起</a:t>
            </a:r>
            <a:endParaRPr lang="en-US" altLang="zh-CN" dirty="0" smtClean="0"/>
          </a:p>
          <a:p>
            <a:pPr lvl="1"/>
            <a:r>
              <a:rPr lang="zh-CN" altLang="en-US" dirty="0"/>
              <a:t> </a:t>
            </a:r>
            <a:r>
              <a:rPr lang="en-US" altLang="zh-CN" dirty="0"/>
              <a:t>2006</a:t>
            </a:r>
            <a:r>
              <a:rPr lang="zh-CN" altLang="en-US" dirty="0"/>
              <a:t>年，</a:t>
            </a:r>
            <a:r>
              <a:rPr lang="en-US" altLang="zh-CN" dirty="0"/>
              <a:t>Hinton and </a:t>
            </a:r>
            <a:r>
              <a:rPr lang="en-US" altLang="zh-CN" dirty="0" err="1"/>
              <a:t>Salakhutdinov</a:t>
            </a:r>
            <a:r>
              <a:rPr lang="en-US" altLang="zh-CN" dirty="0"/>
              <a:t> [2006]</a:t>
            </a:r>
            <a:r>
              <a:rPr lang="zh-CN" altLang="en-US" dirty="0"/>
              <a:t>发现</a:t>
            </a:r>
            <a:r>
              <a:rPr lang="zh-CN" altLang="en-US" dirty="0" smtClean="0"/>
              <a:t>多层</a:t>
            </a:r>
            <a:r>
              <a:rPr lang="zh-CN" altLang="en-US" dirty="0"/>
              <a:t>前馈神经网络可以先通过逐层预训练，再用反向传播算法进行精调的方式</a:t>
            </a:r>
            <a:r>
              <a:rPr lang="zh-CN" altLang="en-US" dirty="0" smtClean="0"/>
              <a:t>进行有效学习。</a:t>
            </a:r>
            <a:endParaRPr lang="en-US" altLang="zh-CN" dirty="0" smtClean="0"/>
          </a:p>
          <a:p>
            <a:pPr lvl="1"/>
            <a:r>
              <a:rPr lang="zh-CN" altLang="en-US" dirty="0"/>
              <a:t>深度的人工神经网络在</a:t>
            </a:r>
            <a:r>
              <a:rPr lang="zh-CN" altLang="en-US" dirty="0" smtClean="0"/>
              <a:t>语音识别和</a:t>
            </a:r>
            <a:r>
              <a:rPr lang="zh-CN" altLang="en-US" dirty="0"/>
              <a:t>图像</a:t>
            </a:r>
            <a:r>
              <a:rPr lang="zh-CN" altLang="en-US" dirty="0" smtClean="0"/>
              <a:t>分类等</a:t>
            </a:r>
            <a:r>
              <a:rPr lang="zh-CN" altLang="en-US" dirty="0"/>
              <a:t>任务上的巨大</a:t>
            </a:r>
            <a:r>
              <a:rPr lang="zh-CN" altLang="en-US" dirty="0" smtClean="0"/>
              <a:t>成功。</a:t>
            </a:r>
            <a:endParaRPr lang="en-US" altLang="zh-CN" dirty="0" smtClean="0"/>
          </a:p>
          <a:p>
            <a:pPr lvl="1"/>
            <a:r>
              <a:rPr lang="zh-CN" altLang="en-US" dirty="0" smtClean="0"/>
              <a:t>随着</a:t>
            </a:r>
            <a:r>
              <a:rPr lang="zh-CN" altLang="en-US" dirty="0"/>
              <a:t>大规模并行计算以及</a:t>
            </a:r>
            <a:r>
              <a:rPr lang="en-US" altLang="zh-CN" dirty="0"/>
              <a:t>GPU</a:t>
            </a:r>
            <a:r>
              <a:rPr lang="zh-CN" altLang="en-US" dirty="0"/>
              <a:t>设备的普及，计算机的计算能力得以大幅提高。此外，可供机器学习的数据规模也越来越大。在计算能力和数据规模的支持下，计算机已经可以训练大规模的人工神经网络。</a:t>
            </a:r>
            <a:endParaRPr lang="en-US" altLang="zh-CN" dirty="0"/>
          </a:p>
        </p:txBody>
      </p:sp>
    </p:spTree>
    <p:extLst>
      <p:ext uri="{BB962C8B-B14F-4D97-AF65-F5344CB8AC3E}">
        <p14:creationId xmlns:p14="http://schemas.microsoft.com/office/powerpoint/2010/main" val="24627196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t>常用的深度学习框架</a:t>
            </a:r>
            <a:endParaRPr lang="zh-TW" altLang="en-US" dirty="0"/>
          </a:p>
        </p:txBody>
      </p:sp>
      <p:sp>
        <p:nvSpPr>
          <p:cNvPr id="11" name="内容占位符 10"/>
          <p:cNvSpPr>
            <a:spLocks noGrp="1"/>
          </p:cNvSpPr>
          <p:nvPr>
            <p:ph sz="quarter" idx="1"/>
          </p:nvPr>
        </p:nvSpPr>
        <p:spPr/>
        <p:txBody>
          <a:bodyPr/>
          <a:lstStyle/>
          <a:p>
            <a:pPr marL="342900" indent="-342900">
              <a:buFont typeface="+mj-lt"/>
              <a:buAutoNum type="arabicPeriod"/>
            </a:pPr>
            <a:r>
              <a:rPr lang="zh-CN" altLang="en-US" dirty="0">
                <a:latin typeface="+mn-ea"/>
              </a:rPr>
              <a:t>简易和快速的原型设计</a:t>
            </a:r>
            <a:endParaRPr lang="en-US" altLang="zh-CN" dirty="0">
              <a:latin typeface="+mn-ea"/>
            </a:endParaRPr>
          </a:p>
          <a:p>
            <a:pPr marL="342900" indent="-342900">
              <a:buFont typeface="+mj-lt"/>
              <a:buAutoNum type="arabicPeriod"/>
            </a:pPr>
            <a:r>
              <a:rPr lang="zh-CN" altLang="en-US" dirty="0">
                <a:latin typeface="+mn-ea"/>
              </a:rPr>
              <a:t>自动梯度计算</a:t>
            </a:r>
            <a:endParaRPr lang="en-US" altLang="zh-CN" dirty="0">
              <a:latin typeface="+mn-ea"/>
            </a:endParaRPr>
          </a:p>
          <a:p>
            <a:pPr marL="342900" indent="-342900">
              <a:buFont typeface="+mj-lt"/>
              <a:buAutoNum type="arabicPeriod"/>
            </a:pPr>
            <a:r>
              <a:rPr lang="zh-CN" altLang="en-US" dirty="0">
                <a:latin typeface="+mn-ea"/>
              </a:rPr>
              <a:t>无缝</a:t>
            </a:r>
            <a:r>
              <a:rPr lang="en-US" altLang="zh-CN" dirty="0">
                <a:latin typeface="+mn-ea"/>
              </a:rPr>
              <a:t>CPU</a:t>
            </a:r>
            <a:r>
              <a:rPr lang="zh-CN" altLang="en-US" dirty="0">
                <a:latin typeface="+mn-ea"/>
              </a:rPr>
              <a:t>和</a:t>
            </a:r>
            <a:r>
              <a:rPr lang="en-US" altLang="zh-CN" dirty="0">
                <a:latin typeface="+mn-ea"/>
              </a:rPr>
              <a:t>GPU</a:t>
            </a:r>
            <a:r>
              <a:rPr lang="zh-CN" altLang="en-US" dirty="0">
                <a:latin typeface="+mn-ea"/>
              </a:rPr>
              <a:t>切换</a:t>
            </a:r>
          </a:p>
          <a:p>
            <a:endParaRPr lang="zh-CN" altLang="en-US" dirty="0"/>
          </a:p>
        </p:txBody>
      </p:sp>
      <p:pic>
        <p:nvPicPr>
          <p:cNvPr id="5"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01429" y="3121994"/>
            <a:ext cx="1618734" cy="131926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810000" y="5338707"/>
            <a:ext cx="2438400" cy="626629"/>
          </a:xfrm>
          <a:prstGeom prst="rect">
            <a:avLst/>
          </a:prstGeom>
        </p:spPr>
      </p:pic>
      <p:pic>
        <p:nvPicPr>
          <p:cNvPr id="8" name="图片 7"/>
          <p:cNvPicPr>
            <a:picLocks noChangeAspect="1"/>
          </p:cNvPicPr>
          <p:nvPr/>
        </p:nvPicPr>
        <p:blipFill>
          <a:blip r:embed="rId5"/>
          <a:stretch>
            <a:fillRect/>
          </a:stretch>
        </p:blipFill>
        <p:spPr>
          <a:xfrm>
            <a:off x="2823711" y="3289754"/>
            <a:ext cx="1972578" cy="1030831"/>
          </a:xfrm>
          <a:prstGeom prst="rect">
            <a:avLst/>
          </a:prstGeom>
        </p:spPr>
      </p:pic>
      <p:pic>
        <p:nvPicPr>
          <p:cNvPr id="12" name="图片 11"/>
          <p:cNvPicPr>
            <a:picLocks noChangeAspect="1"/>
          </p:cNvPicPr>
          <p:nvPr/>
        </p:nvPicPr>
        <p:blipFill>
          <a:blip r:embed="rId6"/>
          <a:stretch>
            <a:fillRect/>
          </a:stretch>
        </p:blipFill>
        <p:spPr>
          <a:xfrm>
            <a:off x="355710" y="5383496"/>
            <a:ext cx="1818823" cy="581840"/>
          </a:xfrm>
          <a:prstGeom prst="rect">
            <a:avLst/>
          </a:prstGeom>
        </p:spPr>
      </p:pic>
      <p:pic>
        <p:nvPicPr>
          <p:cNvPr id="13" name="图片 12"/>
          <p:cNvPicPr>
            <a:picLocks noChangeAspect="1"/>
          </p:cNvPicPr>
          <p:nvPr/>
        </p:nvPicPr>
        <p:blipFill>
          <a:blip r:embed="rId7"/>
          <a:stretch>
            <a:fillRect/>
          </a:stretch>
        </p:blipFill>
        <p:spPr>
          <a:xfrm>
            <a:off x="1200615" y="4654834"/>
            <a:ext cx="2248567" cy="652462"/>
          </a:xfrm>
          <a:prstGeom prst="rect">
            <a:avLst/>
          </a:prstGeom>
        </p:spPr>
      </p:pic>
      <p:pic>
        <p:nvPicPr>
          <p:cNvPr id="5128" name="Picture 8" descr="âdeep learning frameworkâçå¾çæç´¢ç»æ"/>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295900" y="2902429"/>
            <a:ext cx="1905000"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9"/>
          <a:stretch>
            <a:fillRect/>
          </a:stretch>
        </p:blipFill>
        <p:spPr>
          <a:xfrm>
            <a:off x="6804634" y="4953000"/>
            <a:ext cx="2088315" cy="1195332"/>
          </a:xfrm>
          <a:prstGeom prst="rect">
            <a:avLst/>
          </a:prstGeom>
        </p:spPr>
      </p:pic>
      <p:pic>
        <p:nvPicPr>
          <p:cNvPr id="15" name="图片 14"/>
          <p:cNvPicPr>
            <a:picLocks noChangeAspect="1"/>
          </p:cNvPicPr>
          <p:nvPr/>
        </p:nvPicPr>
        <p:blipFill>
          <a:blip r:embed="rId10"/>
          <a:stretch>
            <a:fillRect/>
          </a:stretch>
        </p:blipFill>
        <p:spPr>
          <a:xfrm>
            <a:off x="4930436" y="4188305"/>
            <a:ext cx="1962551" cy="1031922"/>
          </a:xfrm>
          <a:prstGeom prst="rect">
            <a:avLst/>
          </a:prstGeom>
        </p:spPr>
      </p:pic>
      <p:pic>
        <p:nvPicPr>
          <p:cNvPr id="17" name="图片 16"/>
          <p:cNvPicPr>
            <a:picLocks noChangeAspect="1"/>
          </p:cNvPicPr>
          <p:nvPr/>
        </p:nvPicPr>
        <p:blipFill>
          <a:blip r:embed="rId11"/>
          <a:stretch>
            <a:fillRect/>
          </a:stretch>
        </p:blipFill>
        <p:spPr>
          <a:xfrm>
            <a:off x="6096000" y="2337254"/>
            <a:ext cx="2487611" cy="710746"/>
          </a:xfrm>
          <a:prstGeom prst="rect">
            <a:avLst/>
          </a:prstGeom>
        </p:spPr>
      </p:pic>
    </p:spTree>
    <p:extLst>
      <p:ext uri="{BB962C8B-B14F-4D97-AF65-F5344CB8AC3E}">
        <p14:creationId xmlns:p14="http://schemas.microsoft.com/office/powerpoint/2010/main" val="52072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a:t>
            </a:r>
            <a:r>
              <a:rPr lang="zh-CN" altLang="en-US" dirty="0" smtClean="0"/>
              <a:t>知识</a:t>
            </a:r>
            <a:endParaRPr lang="zh-CN" altLang="en-US" dirty="0"/>
          </a:p>
        </p:txBody>
      </p:sp>
      <p:sp>
        <p:nvSpPr>
          <p:cNvPr id="3" name="内容占位符 2"/>
          <p:cNvSpPr>
            <a:spLocks noGrp="1"/>
          </p:cNvSpPr>
          <p:nvPr>
            <p:ph sz="quarter" idx="1"/>
          </p:nvPr>
        </p:nvSpPr>
        <p:spPr/>
        <p:txBody>
          <a:bodyPr/>
          <a:lstStyle/>
          <a:p>
            <a:r>
              <a:rPr lang="zh-CN" altLang="en-US" dirty="0" smtClean="0"/>
              <a:t>线性代数</a:t>
            </a:r>
            <a:endParaRPr lang="en-US" altLang="zh-CN" dirty="0" smtClean="0"/>
          </a:p>
          <a:p>
            <a:r>
              <a:rPr lang="zh-CN" altLang="en-US" dirty="0" smtClean="0"/>
              <a:t>概率论</a:t>
            </a:r>
            <a:endParaRPr lang="en-US" altLang="zh-CN" dirty="0" smtClean="0"/>
          </a:p>
          <a:p>
            <a:r>
              <a:rPr lang="zh-CN" altLang="en-US" dirty="0" smtClean="0"/>
              <a:t>微积分</a:t>
            </a:r>
            <a:endParaRPr lang="en-US" altLang="zh-CN" dirty="0" smtClean="0"/>
          </a:p>
          <a:p>
            <a:r>
              <a:rPr lang="zh-CN" altLang="en-US" dirty="0" smtClean="0"/>
              <a:t>数学优化</a:t>
            </a:r>
            <a:endParaRPr lang="en-US" altLang="zh-CN" dirty="0" smtClean="0"/>
          </a:p>
          <a:p>
            <a:r>
              <a:rPr lang="zh-CN" altLang="en-US" dirty="0" smtClean="0"/>
              <a:t>信息论</a:t>
            </a:r>
            <a:endParaRPr lang="en-US" altLang="zh-CN" dirty="0" smtClean="0"/>
          </a:p>
          <a:p>
            <a:endParaRPr lang="zh-CN" altLang="en-US" dirty="0"/>
          </a:p>
        </p:txBody>
      </p:sp>
    </p:spTree>
    <p:extLst>
      <p:ext uri="{BB962C8B-B14F-4D97-AF65-F5344CB8AC3E}">
        <p14:creationId xmlns:p14="http://schemas.microsoft.com/office/powerpoint/2010/main" val="79354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推荐书籍</a:t>
            </a:r>
            <a:endParaRPr lang="zh-CN" altLang="en-US" dirty="0"/>
          </a:p>
        </p:txBody>
      </p:sp>
      <p:sp>
        <p:nvSpPr>
          <p:cNvPr id="4" name="内容占位符 3"/>
          <p:cNvSpPr>
            <a:spLocks noGrp="1"/>
          </p:cNvSpPr>
          <p:nvPr>
            <p:ph sz="quarter" idx="1"/>
          </p:nvPr>
        </p:nvSpPr>
        <p:spPr/>
        <p:txBody>
          <a:bodyPr/>
          <a:lstStyle/>
          <a:p>
            <a:r>
              <a:rPr lang="en-US" altLang="zh-CN" sz="2400" dirty="0" smtClean="0"/>
              <a:t>《</a:t>
            </a:r>
            <a:r>
              <a:rPr lang="zh-CN" altLang="en-US" sz="2400" dirty="0" smtClean="0"/>
              <a:t>神经网络与深度学习</a:t>
            </a:r>
            <a:r>
              <a:rPr lang="en-US" altLang="zh-CN" sz="2400" dirty="0" smtClean="0"/>
              <a:t>》 </a:t>
            </a:r>
            <a:r>
              <a:rPr lang="en-US" altLang="zh-CN" sz="2400" dirty="0" smtClean="0">
                <a:hlinkClick r:id="rId2"/>
              </a:rPr>
              <a:t>https</a:t>
            </a:r>
            <a:r>
              <a:rPr lang="en-US" altLang="zh-CN" sz="2400" dirty="0">
                <a:hlinkClick r:id="rId2"/>
              </a:rPr>
              <a:t>://nndl.github.io/</a:t>
            </a:r>
            <a:endParaRPr lang="en-US" altLang="zh-CN" sz="2400" dirty="0" smtClean="0"/>
          </a:p>
          <a:p>
            <a:endParaRPr lang="en-US" altLang="zh-CN" sz="2400" dirty="0"/>
          </a:p>
          <a:p>
            <a:r>
              <a:rPr lang="en-US" altLang="zh-CN" sz="2400" dirty="0"/>
              <a:t>CM Bishop. </a:t>
            </a:r>
            <a:r>
              <a:rPr lang="en-US" altLang="zh-CN" sz="2400" dirty="0">
                <a:solidFill>
                  <a:srgbClr val="FF0000"/>
                </a:solidFill>
              </a:rPr>
              <a:t>Pattern recognition and machine learning</a:t>
            </a:r>
            <a:r>
              <a:rPr lang="en-US" altLang="zh-CN" sz="2400" dirty="0"/>
              <a:t>. </a:t>
            </a:r>
            <a:r>
              <a:rPr lang="en-US" altLang="zh-CN" sz="2400" dirty="0" smtClean="0"/>
              <a:t>Springer, 2006</a:t>
            </a:r>
            <a:endParaRPr lang="en-US" altLang="zh-CN" sz="2400" dirty="0"/>
          </a:p>
          <a:p>
            <a:r>
              <a:rPr lang="en-US" altLang="zh-CN" sz="2400" dirty="0" smtClean="0"/>
              <a:t>Wright</a:t>
            </a:r>
            <a:r>
              <a:rPr lang="en-US" altLang="zh-CN" sz="2400" dirty="0"/>
              <a:t>, S., &amp; </a:t>
            </a:r>
            <a:r>
              <a:rPr lang="en-US" altLang="zh-CN" sz="2400" dirty="0" err="1"/>
              <a:t>Nocedal</a:t>
            </a:r>
            <a:r>
              <a:rPr lang="en-US" altLang="zh-CN" sz="2400" dirty="0"/>
              <a:t>, J. (1999). </a:t>
            </a:r>
            <a:r>
              <a:rPr lang="en-US" altLang="zh-CN" sz="2400" dirty="0">
                <a:solidFill>
                  <a:srgbClr val="FF0000"/>
                </a:solidFill>
              </a:rPr>
              <a:t>Numerical optimization</a:t>
            </a:r>
            <a:r>
              <a:rPr lang="en-US" altLang="zh-CN" sz="2400" dirty="0"/>
              <a:t>. Springer Science, 35(67-68), 7</a:t>
            </a:r>
            <a:r>
              <a:rPr lang="en-US" altLang="zh-CN" sz="2400" dirty="0" smtClean="0"/>
              <a:t>.</a:t>
            </a:r>
          </a:p>
          <a:p>
            <a:r>
              <a:rPr lang="en-US" altLang="zh-CN" sz="2400" dirty="0"/>
              <a:t>Boyd, S., &amp; </a:t>
            </a:r>
            <a:r>
              <a:rPr lang="en-US" altLang="zh-CN" sz="2400" dirty="0" err="1"/>
              <a:t>Vandenberghe</a:t>
            </a:r>
            <a:r>
              <a:rPr lang="en-US" altLang="zh-CN" sz="2400" dirty="0"/>
              <a:t>, L. (2004). </a:t>
            </a:r>
            <a:r>
              <a:rPr lang="en-US" altLang="zh-CN" sz="2400" dirty="0">
                <a:solidFill>
                  <a:srgbClr val="FF0000"/>
                </a:solidFill>
              </a:rPr>
              <a:t>Convex optimization</a:t>
            </a:r>
            <a:r>
              <a:rPr lang="en-US" altLang="zh-CN" sz="2400" dirty="0"/>
              <a:t>. Cambridge university press.</a:t>
            </a:r>
            <a:endParaRPr lang="zh-CN" altLang="en-US" sz="2400" dirty="0"/>
          </a:p>
        </p:txBody>
      </p:sp>
    </p:spTree>
    <p:extLst>
      <p:ext uri="{BB962C8B-B14F-4D97-AF65-F5344CB8AC3E}">
        <p14:creationId xmlns:p14="http://schemas.microsoft.com/office/powerpoint/2010/main" val="2943908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推荐课程</a:t>
            </a:r>
            <a:endParaRPr lang="zh-CN" altLang="en-US" dirty="0"/>
          </a:p>
        </p:txBody>
      </p:sp>
      <p:sp>
        <p:nvSpPr>
          <p:cNvPr id="4" name="内容占位符 3"/>
          <p:cNvSpPr>
            <a:spLocks noGrp="1"/>
          </p:cNvSpPr>
          <p:nvPr>
            <p:ph sz="quarter" idx="1"/>
          </p:nvPr>
        </p:nvSpPr>
        <p:spPr/>
        <p:txBody>
          <a:bodyPr/>
          <a:lstStyle/>
          <a:p>
            <a:r>
              <a:rPr lang="zh-CN" altLang="en-US" sz="2400" dirty="0"/>
              <a:t>斯坦福大学</a:t>
            </a:r>
            <a:r>
              <a:rPr lang="en-US" altLang="zh-CN" sz="2400" dirty="0" smtClean="0"/>
              <a:t>CS224d</a:t>
            </a:r>
            <a:r>
              <a:rPr lang="en-US" altLang="zh-CN" sz="2400" dirty="0"/>
              <a:t>: Deep Learning for Natural Language Processing</a:t>
            </a:r>
          </a:p>
          <a:p>
            <a:pPr lvl="1"/>
            <a:r>
              <a:rPr lang="en-US" altLang="zh-CN" sz="2000" dirty="0"/>
              <a:t>http://cs224d.stanford.edu/</a:t>
            </a:r>
          </a:p>
          <a:p>
            <a:pPr lvl="1"/>
            <a:r>
              <a:rPr lang="en-US" altLang="zh-CN" sz="2000" dirty="0" smtClean="0"/>
              <a:t>Richard </a:t>
            </a:r>
            <a:r>
              <a:rPr lang="en-US" altLang="zh-CN" sz="2000" dirty="0" err="1"/>
              <a:t>Socher</a:t>
            </a:r>
            <a:r>
              <a:rPr lang="en-US" altLang="zh-CN" sz="2000" dirty="0"/>
              <a:t> </a:t>
            </a:r>
            <a:r>
              <a:rPr lang="zh-CN" altLang="en-US" sz="2000" dirty="0"/>
              <a:t>主要讲解自然语言处理领域的各种深度学习模型</a:t>
            </a:r>
          </a:p>
          <a:p>
            <a:r>
              <a:rPr lang="zh-CN" altLang="en-US" sz="2400" dirty="0"/>
              <a:t>斯坦福大学</a:t>
            </a:r>
            <a:r>
              <a:rPr lang="en-US" altLang="zh-CN" sz="2400" dirty="0" smtClean="0"/>
              <a:t>CS231n: Convolutional </a:t>
            </a:r>
            <a:r>
              <a:rPr lang="en-US" altLang="zh-CN" sz="2400" dirty="0"/>
              <a:t>Neural Networks for Visual Recognition</a:t>
            </a:r>
          </a:p>
          <a:p>
            <a:pPr lvl="1"/>
            <a:r>
              <a:rPr lang="en-US" altLang="zh-CN" sz="2000" dirty="0"/>
              <a:t>http://cs231n.stanford.edu</a:t>
            </a:r>
            <a:r>
              <a:rPr lang="en-US" altLang="zh-CN" sz="2000" dirty="0" smtClean="0"/>
              <a:t>/</a:t>
            </a:r>
            <a:endParaRPr lang="en-US" altLang="zh-CN" sz="2000" dirty="0"/>
          </a:p>
          <a:p>
            <a:pPr lvl="1"/>
            <a:r>
              <a:rPr lang="en-US" altLang="zh-CN" sz="2000" dirty="0" err="1" smtClean="0"/>
              <a:t>Fei-Fei</a:t>
            </a:r>
            <a:r>
              <a:rPr lang="en-US" altLang="zh-CN" sz="2000" dirty="0" smtClean="0"/>
              <a:t> </a:t>
            </a:r>
            <a:r>
              <a:rPr lang="en-US" altLang="zh-CN" sz="2000" dirty="0"/>
              <a:t>Li Andrej </a:t>
            </a:r>
            <a:r>
              <a:rPr lang="en-US" altLang="zh-CN" sz="2000" dirty="0" err="1"/>
              <a:t>Karpathy</a:t>
            </a:r>
            <a:r>
              <a:rPr lang="en-US" altLang="zh-CN" sz="2000" dirty="0"/>
              <a:t> </a:t>
            </a:r>
            <a:r>
              <a:rPr lang="zh-CN" altLang="en-US" sz="2000" dirty="0"/>
              <a:t>主要讲解</a:t>
            </a:r>
            <a:r>
              <a:rPr lang="en-US" altLang="zh-CN" sz="2000" dirty="0"/>
              <a:t>CNN</a:t>
            </a:r>
            <a:r>
              <a:rPr lang="zh-CN" altLang="en-US" sz="2000" dirty="0"/>
              <a:t>、</a:t>
            </a:r>
            <a:r>
              <a:rPr lang="en-US" altLang="zh-CN" sz="2000" dirty="0"/>
              <a:t>RNN</a:t>
            </a:r>
            <a:r>
              <a:rPr lang="zh-CN" altLang="en-US" sz="2000" dirty="0"/>
              <a:t>在图像领域的应用</a:t>
            </a:r>
            <a:endParaRPr lang="en-US" altLang="zh-CN" sz="2000" dirty="0" smtClean="0"/>
          </a:p>
          <a:p>
            <a:r>
              <a:rPr lang="zh-CN" altLang="en-US" sz="2400" dirty="0"/>
              <a:t>加州大学伯克利</a:t>
            </a:r>
            <a:r>
              <a:rPr lang="zh-CN" altLang="en-US" sz="2400" dirty="0" smtClean="0"/>
              <a:t>分校 </a:t>
            </a:r>
            <a:r>
              <a:rPr lang="en-US" altLang="zh-CN" sz="2400" dirty="0"/>
              <a:t>CS 294: Deep Reinforcement Learning</a:t>
            </a:r>
          </a:p>
          <a:p>
            <a:pPr lvl="1"/>
            <a:r>
              <a:rPr lang="en-US" altLang="zh-CN" sz="2000" dirty="0" smtClean="0"/>
              <a:t>http</a:t>
            </a:r>
            <a:r>
              <a:rPr lang="en-US" altLang="zh-CN" sz="2000" dirty="0"/>
              <a:t>://rail.eecs.berkeley.edu/deeprlcourse/</a:t>
            </a:r>
            <a:endParaRPr lang="zh-CN" altLang="en-US" sz="2000" dirty="0"/>
          </a:p>
        </p:txBody>
      </p:sp>
    </p:spTree>
    <p:extLst>
      <p:ext uri="{BB962C8B-B14F-4D97-AF65-F5344CB8AC3E}">
        <p14:creationId xmlns:p14="http://schemas.microsoft.com/office/powerpoint/2010/main" val="936319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推荐材料</a:t>
            </a:r>
            <a:endParaRPr lang="zh-CN" altLang="en-US" dirty="0"/>
          </a:p>
        </p:txBody>
      </p:sp>
      <p:sp>
        <p:nvSpPr>
          <p:cNvPr id="3" name="内容占位符 2"/>
          <p:cNvSpPr>
            <a:spLocks noGrp="1"/>
          </p:cNvSpPr>
          <p:nvPr>
            <p:ph sz="quarter" idx="1"/>
          </p:nvPr>
        </p:nvSpPr>
        <p:spPr/>
        <p:txBody>
          <a:bodyPr/>
          <a:lstStyle/>
          <a:p>
            <a:r>
              <a:rPr lang="zh-CN" altLang="en-US" dirty="0" smtClean="0"/>
              <a:t>林轩田</a:t>
            </a:r>
            <a:r>
              <a:rPr lang="en-US" altLang="zh-CN" dirty="0" smtClean="0"/>
              <a:t>《</a:t>
            </a:r>
            <a:r>
              <a:rPr lang="zh-CN" altLang="en-US" dirty="0" smtClean="0"/>
              <a:t>机器学习基石</a:t>
            </a:r>
            <a:r>
              <a:rPr lang="en-US" altLang="zh-CN" dirty="0" smtClean="0"/>
              <a:t>》《</a:t>
            </a:r>
            <a:r>
              <a:rPr lang="zh-CN" altLang="en-US" dirty="0" smtClean="0"/>
              <a:t>机器学习技法</a:t>
            </a:r>
            <a:r>
              <a:rPr lang="en-US" altLang="zh-CN" dirty="0" smtClean="0"/>
              <a:t>》</a:t>
            </a:r>
          </a:p>
          <a:p>
            <a:pPr lvl="1"/>
            <a:r>
              <a:rPr lang="en-US" altLang="zh-CN" dirty="0" smtClean="0"/>
              <a:t>https://www.csie.ntu.edu.tw/~htlin/mooc/</a:t>
            </a:r>
          </a:p>
          <a:p>
            <a:r>
              <a:rPr lang="zh-CN" altLang="en-US" dirty="0" smtClean="0"/>
              <a:t>李宏毅</a:t>
            </a:r>
            <a:r>
              <a:rPr lang="en-US" altLang="zh-CN" dirty="0" smtClean="0"/>
              <a:t>《1</a:t>
            </a:r>
            <a:r>
              <a:rPr lang="zh-CN" altLang="en-US" dirty="0" smtClean="0"/>
              <a:t>天搞懂深度学习</a:t>
            </a:r>
            <a:r>
              <a:rPr lang="en-US" altLang="zh-CN" dirty="0" smtClean="0"/>
              <a:t>》</a:t>
            </a:r>
          </a:p>
          <a:p>
            <a:pPr lvl="1"/>
            <a:r>
              <a:rPr lang="en-US" altLang="zh-CN" dirty="0" smtClean="0"/>
              <a:t>http://speech.ee.ntu.edu.tw/~tlkagk/slide/Tutorial_HYLee_Deep.pptx</a:t>
            </a:r>
          </a:p>
          <a:p>
            <a:r>
              <a:rPr lang="zh-CN" altLang="en-US" dirty="0" smtClean="0"/>
              <a:t>李宏毅</a:t>
            </a:r>
            <a:r>
              <a:rPr lang="en-US" altLang="zh-CN" dirty="0" smtClean="0"/>
              <a:t>《Generative Adversarial Network (GAN)》</a:t>
            </a:r>
          </a:p>
          <a:p>
            <a:pPr lvl="1"/>
            <a:r>
              <a:rPr lang="en-US" altLang="zh-CN" dirty="0" smtClean="0"/>
              <a:t>http://speech.ee.ntu.edu.tw/~tlkagk/slide/Tutorial_HYLee_GAN.pptx</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22932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顶会论文</a:t>
            </a:r>
          </a:p>
        </p:txBody>
      </p:sp>
      <p:sp>
        <p:nvSpPr>
          <p:cNvPr id="3" name="内容占位符 2"/>
          <p:cNvSpPr>
            <a:spLocks noGrp="1"/>
          </p:cNvSpPr>
          <p:nvPr>
            <p:ph sz="quarter" idx="1"/>
          </p:nvPr>
        </p:nvSpPr>
        <p:spPr/>
        <p:txBody>
          <a:bodyPr/>
          <a:lstStyle/>
          <a:p>
            <a:r>
              <a:rPr lang="en-US" altLang="zh-CN" dirty="0" smtClean="0"/>
              <a:t>NIPS</a:t>
            </a:r>
            <a:r>
              <a:rPr lang="zh-CN" altLang="en-US" dirty="0" smtClean="0"/>
              <a:t>、</a:t>
            </a:r>
            <a:r>
              <a:rPr lang="en-US" altLang="zh-CN" dirty="0" smtClean="0"/>
              <a:t>ICLR</a:t>
            </a:r>
            <a:r>
              <a:rPr lang="zh-CN" altLang="en-US" dirty="0" smtClean="0"/>
              <a:t>、</a:t>
            </a:r>
            <a:r>
              <a:rPr lang="en-US" altLang="zh-CN" dirty="0" smtClean="0"/>
              <a:t>ICML</a:t>
            </a:r>
            <a:r>
              <a:rPr lang="zh-CN" altLang="en-US" dirty="0" smtClean="0"/>
              <a:t>、</a:t>
            </a:r>
            <a:r>
              <a:rPr lang="en-US" altLang="zh-CN" dirty="0" smtClean="0"/>
              <a:t>AAAI</a:t>
            </a:r>
            <a:r>
              <a:rPr lang="zh-CN" altLang="en-US" dirty="0" smtClean="0"/>
              <a:t>、</a:t>
            </a:r>
            <a:r>
              <a:rPr lang="en-US" altLang="zh-CN" dirty="0" smtClean="0"/>
              <a:t>IJCAI</a:t>
            </a:r>
          </a:p>
          <a:p>
            <a:r>
              <a:rPr lang="en-US" altLang="zh-CN" dirty="0" smtClean="0"/>
              <a:t>ACL</a:t>
            </a:r>
            <a:r>
              <a:rPr lang="zh-CN" altLang="en-US" dirty="0" smtClean="0"/>
              <a:t>、</a:t>
            </a:r>
            <a:r>
              <a:rPr lang="en-US" altLang="zh-CN" dirty="0" smtClean="0"/>
              <a:t>EMNLP</a:t>
            </a:r>
          </a:p>
          <a:p>
            <a:r>
              <a:rPr lang="en-US" altLang="zh-CN" dirty="0" smtClean="0"/>
              <a:t>CVPR</a:t>
            </a:r>
            <a:r>
              <a:rPr lang="zh-CN" altLang="en-US" dirty="0" smtClean="0"/>
              <a:t>、</a:t>
            </a:r>
            <a:r>
              <a:rPr lang="en-US" altLang="zh-CN" dirty="0" smtClean="0"/>
              <a:t>ICCV</a:t>
            </a:r>
          </a:p>
          <a:p>
            <a:r>
              <a:rPr lang="en-US" altLang="zh-CN" dirty="0" smtClean="0"/>
              <a:t>…</a:t>
            </a:r>
          </a:p>
        </p:txBody>
      </p:sp>
    </p:spTree>
    <p:extLst>
      <p:ext uri="{BB962C8B-B14F-4D97-AF65-F5344CB8AC3E}">
        <p14:creationId xmlns:p14="http://schemas.microsoft.com/office/powerpoint/2010/main" val="27620121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18230</TotalTime>
  <Words>2752</Words>
  <Application>Microsoft Office PowerPoint</Application>
  <PresentationFormat>全屏显示(4:3)</PresentationFormat>
  <Paragraphs>337</Paragraphs>
  <Slides>46</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46</vt:i4>
      </vt:variant>
    </vt:vector>
  </HeadingPairs>
  <TitlesOfParts>
    <vt:vector size="62" baseType="lpstr">
      <vt:lpstr>新細明體</vt:lpstr>
      <vt:lpstr>等线</vt:lpstr>
      <vt:lpstr>黑体</vt:lpstr>
      <vt:lpstr>华文楷体</vt:lpstr>
      <vt:lpstr>华文细黑</vt:lpstr>
      <vt:lpstr>宋体</vt:lpstr>
      <vt:lpstr>微软雅黑</vt:lpstr>
      <vt:lpstr>微软雅黑 Light</vt:lpstr>
      <vt:lpstr>Arial</vt:lpstr>
      <vt:lpstr>Calibri</vt:lpstr>
      <vt:lpstr>Cambria</vt:lpstr>
      <vt:lpstr>Cambria Math</vt:lpstr>
      <vt:lpstr>Helvetica</vt:lpstr>
      <vt:lpstr>Wingdings</vt:lpstr>
      <vt:lpstr>Wingdings 3</vt:lpstr>
      <vt:lpstr>Origin</vt:lpstr>
      <vt:lpstr>绪论</vt:lpstr>
      <vt:lpstr>关于本课程</vt:lpstr>
      <vt:lpstr>更详细的课程概括</vt:lpstr>
      <vt:lpstr>课程大纲</vt:lpstr>
      <vt:lpstr>预备知识</vt:lpstr>
      <vt:lpstr>推荐书籍</vt:lpstr>
      <vt:lpstr>推荐课程</vt:lpstr>
      <vt:lpstr>推荐材料</vt:lpstr>
      <vt:lpstr>顶会论文</vt:lpstr>
      <vt:lpstr>成绩</vt:lpstr>
      <vt:lpstr>人工智能</vt:lpstr>
      <vt:lpstr>图灵测试</vt:lpstr>
      <vt:lpstr>人工智能的研究领域</vt:lpstr>
      <vt:lpstr>发展历史</vt:lpstr>
      <vt:lpstr>如何开发一个人工智能系统？</vt:lpstr>
      <vt:lpstr>What’s the Rule?</vt:lpstr>
      <vt:lpstr>芒果机器学习</vt:lpstr>
      <vt:lpstr>芒果机器学习</vt:lpstr>
      <vt:lpstr>如何开发一个人工智能系统？</vt:lpstr>
      <vt:lpstr>机器学习</vt:lpstr>
      <vt:lpstr>语义鸿沟：人工智能的挑战之一</vt:lpstr>
      <vt:lpstr>表示学习</vt:lpstr>
      <vt:lpstr>什么是好的数据表示？</vt:lpstr>
      <vt:lpstr>语言表示</vt:lpstr>
      <vt:lpstr>一个生活中的例子：颜色</vt:lpstr>
      <vt:lpstr>表示学习</vt:lpstr>
      <vt:lpstr>传统的特征提取</vt:lpstr>
      <vt:lpstr>表示学习与深度学习</vt:lpstr>
      <vt:lpstr>深度学习</vt:lpstr>
      <vt:lpstr>表示学习与深度学习</vt:lpstr>
      <vt:lpstr>深度学习的数学描述</vt:lpstr>
      <vt:lpstr>如果解决贡献度分配问题？</vt:lpstr>
      <vt:lpstr>神经网络</vt:lpstr>
      <vt:lpstr>生物神经元</vt:lpstr>
      <vt:lpstr>神经网络如何学习？</vt:lpstr>
      <vt:lpstr>人工神经元</vt:lpstr>
      <vt:lpstr>人工神经网络</vt:lpstr>
      <vt:lpstr>人工神经网络</vt:lpstr>
      <vt:lpstr>神经网络</vt:lpstr>
      <vt:lpstr>神经网络发展史</vt:lpstr>
      <vt:lpstr>神经网络发展史</vt:lpstr>
      <vt:lpstr>神经网络发展史</vt:lpstr>
      <vt:lpstr>神经网络发展史</vt:lpstr>
      <vt:lpstr>神经网络发展史</vt:lpstr>
      <vt:lpstr>常用的深度学习框架</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1835</cp:revision>
  <dcterms:created xsi:type="dcterms:W3CDTF">2009-03-19T21:17:53Z</dcterms:created>
  <dcterms:modified xsi:type="dcterms:W3CDTF">2018-09-10T13:55:07Z</dcterms:modified>
</cp:coreProperties>
</file>