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256" r:id="rId2"/>
    <p:sldId id="858" r:id="rId3"/>
    <p:sldId id="857" r:id="rId4"/>
    <p:sldId id="860" r:id="rId5"/>
    <p:sldId id="859" r:id="rId6"/>
    <p:sldId id="1087" r:id="rId7"/>
    <p:sldId id="1089" r:id="rId8"/>
    <p:sldId id="1088" r:id="rId9"/>
    <p:sldId id="1086" r:id="rId10"/>
    <p:sldId id="861" r:id="rId11"/>
    <p:sldId id="1090" r:id="rId12"/>
    <p:sldId id="958" r:id="rId13"/>
    <p:sldId id="1094" r:id="rId14"/>
    <p:sldId id="1091" r:id="rId15"/>
    <p:sldId id="959" r:id="rId16"/>
    <p:sldId id="1093" r:id="rId17"/>
    <p:sldId id="1078" r:id="rId18"/>
    <p:sldId id="1079" r:id="rId19"/>
    <p:sldId id="1092" r:id="rId20"/>
    <p:sldId id="1080" r:id="rId21"/>
    <p:sldId id="1081" r:id="rId22"/>
    <p:sldId id="1082" r:id="rId23"/>
    <p:sldId id="1083" r:id="rId24"/>
    <p:sldId id="1084" r:id="rId25"/>
    <p:sldId id="957" r:id="rId26"/>
    <p:sldId id="1095" r:id="rId27"/>
    <p:sldId id="962" r:id="rId28"/>
    <p:sldId id="1096" r:id="rId29"/>
    <p:sldId id="960" r:id="rId30"/>
    <p:sldId id="961" r:id="rId31"/>
    <p:sldId id="1097" r:id="rId32"/>
    <p:sldId id="1098" r:id="rId33"/>
    <p:sldId id="1099" r:id="rId34"/>
    <p:sldId id="1100" r:id="rId35"/>
    <p:sldId id="1101" r:id="rId36"/>
    <p:sldId id="44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</p14:sldIdLst>
        </p14:section>
        <p14:section name="记忆与注意力机制" id="{264530B6-A138-4EE0-86A8-07E6F49B3B98}">
          <p14:sldIdLst>
            <p14:sldId id="858"/>
            <p14:sldId id="857"/>
            <p14:sldId id="860"/>
            <p14:sldId id="859"/>
            <p14:sldId id="1087"/>
            <p14:sldId id="1089"/>
            <p14:sldId id="1088"/>
            <p14:sldId id="1086"/>
            <p14:sldId id="861"/>
            <p14:sldId id="1090"/>
            <p14:sldId id="958"/>
            <p14:sldId id="1094"/>
            <p14:sldId id="1091"/>
            <p14:sldId id="959"/>
            <p14:sldId id="1093"/>
            <p14:sldId id="1078"/>
            <p14:sldId id="1079"/>
            <p14:sldId id="1092"/>
            <p14:sldId id="1080"/>
            <p14:sldId id="1081"/>
            <p14:sldId id="1082"/>
            <p14:sldId id="1083"/>
            <p14:sldId id="1084"/>
            <p14:sldId id="957"/>
            <p14:sldId id="1095"/>
            <p14:sldId id="962"/>
            <p14:sldId id="1096"/>
            <p14:sldId id="960"/>
            <p14:sldId id="961"/>
            <p14:sldId id="1097"/>
            <p14:sldId id="1098"/>
            <p14:sldId id="1099"/>
            <p14:sldId id="1100"/>
            <p14:sldId id="1101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101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6/13/2018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深度强化学习</a:t>
            </a:r>
            <a:endParaRPr lang="en-US" altLang="zh-CN" dirty="0" smtClean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</a:t>
            </a:r>
            <a:r>
              <a:rPr lang="zh-CN" altLang="en-US" dirty="0"/>
              <a:t>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85" y="2242634"/>
            <a:ext cx="676443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/>
              <a:t>-</a:t>
            </a:r>
            <a:r>
              <a:rPr lang="zh-CN" altLang="en-US" dirty="0"/>
              <a:t>动作值</a:t>
            </a:r>
            <a:r>
              <a:rPr lang="zh-CN" altLang="en-US" dirty="0" smtClean="0"/>
              <a:t>函数（</a:t>
            </a:r>
            <a:r>
              <a:rPr lang="en-US" altLang="zh-CN" dirty="0"/>
              <a:t> Q</a:t>
            </a:r>
            <a:r>
              <a:rPr lang="zh-CN" altLang="en-US" dirty="0"/>
              <a:t>函数）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/>
              <a:t>-</a:t>
            </a:r>
            <a:r>
              <a:rPr lang="zh-CN" altLang="en-US" dirty="0"/>
              <a:t>动作值</a:t>
            </a:r>
            <a:r>
              <a:rPr lang="zh-CN" altLang="en-US" dirty="0" smtClean="0"/>
              <a:t>函数是指初始状态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并进行动作</a:t>
            </a:r>
            <a:r>
              <a:rPr lang="en-US" altLang="zh-CN" dirty="0"/>
              <a:t>a</a:t>
            </a:r>
            <a:r>
              <a:rPr lang="zh-CN" altLang="en-US" dirty="0"/>
              <a:t>，然后执行</a:t>
            </a:r>
            <a:r>
              <a:rPr lang="zh-CN" altLang="en-US" dirty="0" smtClean="0"/>
              <a:t>策略</a:t>
            </a:r>
            <a:r>
              <a:rPr lang="el-GR" altLang="zh-CN" dirty="0"/>
              <a:t>π</a:t>
            </a:r>
            <a:r>
              <a:rPr lang="zh-CN" altLang="en-US" dirty="0"/>
              <a:t>得到的期望总</a:t>
            </a:r>
            <a:r>
              <a:rPr lang="zh-CN" altLang="en-US" dirty="0" smtClean="0"/>
              <a:t>回报。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函数的贝尔曼方程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5299144" cy="70757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0600"/>
            <a:ext cx="7064502" cy="7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最优策略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最优策略：存在</a:t>
            </a:r>
            <a:r>
              <a:rPr lang="zh-CN" altLang="en-US" dirty="0"/>
              <a:t>一个最优的策略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∗</a:t>
            </a:r>
            <a:r>
              <a:rPr lang="en-US" altLang="zh-CN" dirty="0" smtClean="0"/>
              <a:t> </a:t>
            </a:r>
            <a:r>
              <a:rPr lang="zh-CN" altLang="en-US" dirty="0"/>
              <a:t>，其在所有状态上的期望回报</a:t>
            </a:r>
            <a:r>
              <a:rPr lang="zh-CN" altLang="en-US" dirty="0" smtClean="0"/>
              <a:t>最大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4127874" cy="10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深度强化学习是将强化学习和深度学习结合在一起，用强化学习来定义问题和优化目标，用深度学习来解决状态表示、策略表示等问题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zh-CN" altLang="en-US" dirty="0"/>
              <a:t>不同的结合强化学习和深度学习的方式，分别用深度神经网络来建模强化学习中的</a:t>
            </a:r>
            <a:r>
              <a:rPr lang="zh-CN" altLang="en-US" dirty="0">
                <a:solidFill>
                  <a:srgbClr val="FF0000"/>
                </a:solidFill>
              </a:rPr>
              <a:t>值函数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策略</a:t>
            </a:r>
            <a:r>
              <a:rPr lang="zh-CN" altLang="en-US" dirty="0" smtClean="0"/>
              <a:t>，</a:t>
            </a:r>
            <a:r>
              <a:rPr lang="zh-CN" altLang="en-US" dirty="0"/>
              <a:t>然后用误差反向传播算法来优化目标函数。</a:t>
            </a:r>
          </a:p>
        </p:txBody>
      </p:sp>
    </p:spTree>
    <p:extLst>
      <p:ext uri="{BB962C8B-B14F-4D97-AF65-F5344CB8AC3E}">
        <p14:creationId xmlns:p14="http://schemas.microsoft.com/office/powerpoint/2010/main" val="25229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基于值函数的策略学习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5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基于模型的强化学习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MDP</a:t>
            </a:r>
            <a:r>
              <a:rPr lang="zh-CN" altLang="en-US" dirty="0"/>
              <a:t>过程：状态转移概率</a:t>
            </a:r>
            <a:r>
              <a:rPr lang="en-US" altLang="zh-CN" dirty="0" smtClean="0"/>
              <a:t>p(s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s,a</a:t>
            </a:r>
            <a:r>
              <a:rPr lang="en-US" altLang="zh-CN" dirty="0"/>
              <a:t>)</a:t>
            </a:r>
            <a:r>
              <a:rPr lang="zh-CN" altLang="en-US" dirty="0"/>
              <a:t>和奖励</a:t>
            </a:r>
            <a:r>
              <a:rPr lang="zh-CN" altLang="en-US" dirty="0" smtClean="0"/>
              <a:t>函数</a:t>
            </a:r>
            <a:r>
              <a:rPr lang="en-US" altLang="zh-CN" dirty="0"/>
              <a:t>R(</a:t>
            </a:r>
            <a:r>
              <a:rPr lang="en-US" altLang="zh-CN" dirty="0" err="1"/>
              <a:t>s,a,s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/>
              <a:t> )</a:t>
            </a:r>
          </a:p>
          <a:p>
            <a:pPr lvl="1"/>
            <a:r>
              <a:rPr lang="zh-CN" altLang="en-US" dirty="0" smtClean="0"/>
              <a:t>策略迭代</a:t>
            </a:r>
            <a:endParaRPr lang="en-US" altLang="zh-CN" dirty="0" smtClean="0"/>
          </a:p>
          <a:p>
            <a:pPr lvl="1"/>
            <a:r>
              <a:rPr lang="zh-CN" altLang="en-US" dirty="0"/>
              <a:t>值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模型无关的强化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MDP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/>
              <a:t>蒙特卡罗采样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时序差分学习</a:t>
            </a:r>
          </a:p>
        </p:txBody>
      </p:sp>
    </p:spTree>
    <p:extLst>
      <p:ext uri="{BB962C8B-B14F-4D97-AF65-F5344CB8AC3E}">
        <p14:creationId xmlns:p14="http://schemas.microsoft.com/office/powerpoint/2010/main" val="1666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基于模型的强化学习</a:t>
            </a:r>
          </a:p>
        </p:txBody>
      </p:sp>
    </p:spTree>
    <p:extLst>
      <p:ext uri="{BB962C8B-B14F-4D97-AF65-F5344CB8AC3E}">
        <p14:creationId xmlns:p14="http://schemas.microsoft.com/office/powerpoint/2010/main" val="380109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031582" cy="4582714"/>
          </a:xfrm>
        </p:spPr>
      </p:pic>
    </p:spTree>
    <p:extLst>
      <p:ext uri="{BB962C8B-B14F-4D97-AF65-F5344CB8AC3E}">
        <p14:creationId xmlns:p14="http://schemas.microsoft.com/office/powerpoint/2010/main" val="123118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迭代方法</a:t>
            </a:r>
            <a:r>
              <a:rPr lang="zh-CN" altLang="en-US" dirty="0"/>
              <a:t>将策略评估和策略改进两个过程合并，来</a:t>
            </a:r>
            <a:r>
              <a:rPr lang="zh-CN" altLang="en-US" dirty="0" smtClean="0"/>
              <a:t>直接</a:t>
            </a:r>
            <a:r>
              <a:rPr lang="zh-CN" altLang="en-US" dirty="0"/>
              <a:t>计算出最优策略。</a:t>
            </a:r>
          </a:p>
        </p:txBody>
      </p:sp>
      <p:pic>
        <p:nvPicPr>
          <p:cNvPr id="7" name="内容占位符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514600"/>
            <a:ext cx="73399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模型无关的强化学习</a:t>
            </a:r>
          </a:p>
        </p:txBody>
      </p:sp>
    </p:spTree>
    <p:extLst>
      <p:ext uri="{BB962C8B-B14F-4D97-AF65-F5344CB8AC3E}">
        <p14:creationId xmlns:p14="http://schemas.microsoft.com/office/powerpoint/2010/main" val="8985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智能体（</a:t>
            </a:r>
            <a:r>
              <a:rPr lang="en-US" altLang="zh-CN" dirty="0"/>
              <a:t>Agent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感知</a:t>
            </a:r>
            <a:r>
              <a:rPr lang="zh-CN" altLang="en-US" dirty="0"/>
              <a:t>外界环境的状态（</a:t>
            </a:r>
            <a:r>
              <a:rPr lang="en-US" altLang="zh-CN" dirty="0"/>
              <a:t>State</a:t>
            </a:r>
            <a:r>
              <a:rPr lang="zh-CN" altLang="en-US" dirty="0"/>
              <a:t>）和奖励反馈（</a:t>
            </a:r>
            <a:r>
              <a:rPr lang="en-US" altLang="zh-CN" dirty="0"/>
              <a:t>Reward</a:t>
            </a:r>
            <a:r>
              <a:rPr lang="zh-CN" altLang="en-US" dirty="0" smtClean="0"/>
              <a:t>），并</a:t>
            </a:r>
            <a:r>
              <a:rPr lang="zh-CN" altLang="en-US" dirty="0"/>
              <a:t>进行学习和决策。智能体的决策功能是指根据外界环境的状态来做出</a:t>
            </a:r>
            <a:r>
              <a:rPr lang="zh-CN" altLang="en-US" dirty="0" smtClean="0"/>
              <a:t>不同</a:t>
            </a:r>
            <a:r>
              <a:rPr lang="zh-CN" altLang="en-US" dirty="0"/>
              <a:t>的动作（</a:t>
            </a:r>
            <a:r>
              <a:rPr lang="en-US" altLang="zh-CN" dirty="0"/>
              <a:t>Action</a:t>
            </a:r>
            <a:r>
              <a:rPr lang="zh-CN" altLang="en-US" dirty="0"/>
              <a:t>），而学习功能是指根据外界环境的奖励来调整策略。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环境</a:t>
            </a:r>
            <a:r>
              <a:rPr lang="zh-CN" altLang="en-US" dirty="0"/>
              <a:t>（</a:t>
            </a:r>
            <a:r>
              <a:rPr lang="en-US" altLang="zh-CN" dirty="0"/>
              <a:t>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</a:t>
            </a:r>
            <a:r>
              <a:rPr lang="zh-CN" altLang="en-US" dirty="0"/>
              <a:t>体外部的所有事物，并受智能体动作的</a:t>
            </a:r>
            <a:r>
              <a:rPr lang="zh-CN" altLang="en-US" dirty="0" smtClean="0"/>
              <a:t>影响而</a:t>
            </a:r>
            <a:r>
              <a:rPr lang="zh-CN" altLang="en-US" dirty="0"/>
              <a:t>改变其状态，并反馈给智能体相应的奖励。</a:t>
            </a:r>
          </a:p>
        </p:txBody>
      </p:sp>
    </p:spTree>
    <p:extLst>
      <p:ext uri="{BB962C8B-B14F-4D97-AF65-F5344CB8AC3E}">
        <p14:creationId xmlns:p14="http://schemas.microsoft.com/office/powerpoint/2010/main" val="12664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蒙特卡罗采样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策略学习过程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通过采样的方式来计算值函数，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N </a:t>
                </a:r>
                <a:r>
                  <a:rPr lang="en-US" altLang="zh-CN" dirty="0"/>
                  <a:t>→ ∞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zh-C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) →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 smtClean="0"/>
                  <a:t>在</a:t>
                </a:r>
                <a:r>
                  <a:rPr lang="zh-CN" altLang="en-US" dirty="0"/>
                  <a:t>似估计出</a:t>
                </a:r>
                <a:r>
                  <a:rPr lang="en-US" altLang="zh-CN" dirty="0"/>
                  <a:t>Q π (</a:t>
                </a:r>
                <a:r>
                  <a:rPr lang="en-US" altLang="zh-CN" dirty="0" err="1"/>
                  <a:t>s,a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之后，就可以进行策略改进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然后</a:t>
                </a:r>
                <a:r>
                  <a:rPr lang="zh-CN" altLang="en-US" dirty="0"/>
                  <a:t>在新的策略下</a:t>
                </a:r>
                <a:r>
                  <a:rPr lang="zh-CN" altLang="en-US" dirty="0" smtClean="0"/>
                  <a:t>重新通过</a:t>
                </a:r>
                <a:r>
                  <a:rPr lang="zh-CN" altLang="en-US" dirty="0"/>
                  <a:t>采样来估计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函数，并不断重复，直至收敛。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37" t="-1728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6000"/>
            <a:ext cx="43021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ϵ-</a:t>
            </a:r>
            <a:r>
              <a:rPr lang="zh-CN" altLang="en-US" dirty="0"/>
              <a:t>贪心法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利用和</a:t>
            </a:r>
            <a:r>
              <a:rPr lang="zh-CN" altLang="en-US" dirty="0" smtClean="0"/>
              <a:t>探索</a:t>
            </a:r>
            <a:endParaRPr lang="en-US" altLang="zh-CN" dirty="0" smtClean="0"/>
          </a:p>
          <a:p>
            <a:pPr lvl="1"/>
            <a:r>
              <a:rPr lang="zh-CN" altLang="en-US" dirty="0"/>
              <a:t>对当前策略的利用（</a:t>
            </a:r>
            <a:r>
              <a:rPr lang="en-US" altLang="zh-CN" dirty="0"/>
              <a:t>Exploitation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环境的探索（</a:t>
            </a:r>
            <a:r>
              <a:rPr lang="en-US" altLang="zh-CN" dirty="0"/>
              <a:t>Exploration</a:t>
            </a:r>
            <a:r>
              <a:rPr lang="zh-CN" altLang="en-US" dirty="0"/>
              <a:t>）以找到更好的策略</a:t>
            </a:r>
            <a:endParaRPr lang="en-US" altLang="zh-CN" dirty="0" smtClean="0"/>
          </a:p>
          <a:p>
            <a:r>
              <a:rPr lang="zh-CN" altLang="en-US" dirty="0" smtClean="0"/>
              <a:t>对于一</a:t>
            </a:r>
            <a:r>
              <a:rPr lang="zh-CN" altLang="en-US" dirty="0"/>
              <a:t>个确定性策略</a:t>
            </a:r>
            <a:r>
              <a:rPr lang="en-US" altLang="zh-CN" dirty="0"/>
              <a:t>π</a:t>
            </a:r>
            <a:r>
              <a:rPr lang="zh-CN" altLang="en-US" dirty="0"/>
              <a:t>，其对应的</a:t>
            </a:r>
            <a:r>
              <a:rPr lang="en-US" altLang="zh-CN" dirty="0"/>
              <a:t>ϵ−</a:t>
            </a:r>
            <a:r>
              <a:rPr lang="zh-CN" altLang="en-US" dirty="0"/>
              <a:t>贪心法策略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86200"/>
            <a:ext cx="5273849" cy="11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32030"/>
            <a:ext cx="7024799" cy="9559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时序差分学习方法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结合了动态规划和</a:t>
            </a:r>
            <a:r>
              <a:rPr lang="zh-CN" altLang="en-US" dirty="0" smtClean="0"/>
              <a:t>蒙特卡罗方法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3657600" y="2830990"/>
            <a:ext cx="457200" cy="609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4495800" y="3200400"/>
            <a:ext cx="1752600" cy="1143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3" idx="4"/>
          </p:cNvCxnSpPr>
          <p:nvPr/>
        </p:nvCxnSpPr>
        <p:spPr>
          <a:xfrm flipH="1">
            <a:off x="4724400" y="4343400"/>
            <a:ext cx="6477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3239" y="5666065"/>
            <a:ext cx="8163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从s,a开始，采样下一步的</a:t>
            </a:r>
            <a:r>
              <a:rPr lang="zh-CN" altLang="en-US" dirty="0" smtClean="0"/>
              <a:t>状态和</a:t>
            </a:r>
            <a:r>
              <a:rPr lang="zh-CN" altLang="en-US" dirty="0"/>
              <a:t>动作(s ′ ,a ′ )，并得到奖励r(s,a,s ′ )，然后利用贝尔曼方程来近似估计G(</a:t>
            </a:r>
            <a:r>
              <a:rPr lang="zh-CN" altLang="en-US" dirty="0" smtClean="0"/>
              <a:t>τ)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86647"/>
            <a:ext cx="3541402" cy="861422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83" y="4988106"/>
            <a:ext cx="2855934" cy="609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37801" y="3044964"/>
            <a:ext cx="2021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蒙特卡罗误差</a:t>
            </a:r>
          </a:p>
        </p:txBody>
      </p:sp>
    </p:spTree>
    <p:extLst>
      <p:ext uri="{BB962C8B-B14F-4D97-AF65-F5344CB8AC3E}">
        <p14:creationId xmlns:p14="http://schemas.microsoft.com/office/powerpoint/2010/main" val="37966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SARSA</a:t>
            </a:r>
            <a:r>
              <a:rPr lang="zh-CN" altLang="en-US" dirty="0"/>
              <a:t>算法（</a:t>
            </a:r>
            <a:r>
              <a:rPr lang="en-US" altLang="zh-CN" dirty="0"/>
              <a:t>State Action Reward</a:t>
            </a:r>
            <a:br>
              <a:rPr lang="en-US" altLang="zh-CN" dirty="0"/>
            </a:br>
            <a:r>
              <a:rPr lang="en-US" altLang="zh-CN" dirty="0"/>
              <a:t>State Action</a:t>
            </a:r>
            <a:r>
              <a:rPr lang="zh-CN" altLang="en-US" dirty="0"/>
              <a:t>，</a:t>
            </a:r>
            <a:r>
              <a:rPr lang="en-US" altLang="zh-CN" dirty="0"/>
              <a:t>SARSA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47" y="1219200"/>
            <a:ext cx="6443153" cy="5146768"/>
          </a:xfrm>
        </p:spPr>
      </p:pic>
    </p:spTree>
    <p:extLst>
      <p:ext uri="{BB962C8B-B14F-4D97-AF65-F5344CB8AC3E}">
        <p14:creationId xmlns:p14="http://schemas.microsoft.com/office/powerpoint/2010/main" val="15493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学习算法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CN" dirty="0"/>
              <a:t>Q</a:t>
            </a:r>
            <a:r>
              <a:rPr lang="zh-CN" altLang="en-US" dirty="0"/>
              <a:t>学习算法不通过</a:t>
            </a:r>
            <a:r>
              <a:rPr lang="en-US" altLang="zh-CN" dirty="0"/>
              <a:t>π </a:t>
            </a:r>
            <a:r>
              <a:rPr lang="en-US" altLang="zh-CN" baseline="30000" dirty="0"/>
              <a:t>ϵ</a:t>
            </a:r>
            <a:r>
              <a:rPr lang="en-US" altLang="zh-CN" dirty="0"/>
              <a:t> </a:t>
            </a:r>
            <a:r>
              <a:rPr lang="zh-CN" altLang="en-US" dirty="0"/>
              <a:t>来选下一步的动作</a:t>
            </a:r>
            <a:r>
              <a:rPr lang="en-US" altLang="zh-CN" dirty="0"/>
              <a:t>a ′ </a:t>
            </a:r>
            <a:r>
              <a:rPr lang="zh-CN" altLang="en-US" dirty="0"/>
              <a:t>，</a:t>
            </a:r>
            <a:r>
              <a:rPr lang="zh-CN" altLang="en-US" dirty="0" smtClean="0"/>
              <a:t>而是直接</a:t>
            </a:r>
            <a:r>
              <a:rPr lang="zh-CN" altLang="en-US" dirty="0"/>
              <a:t>选最优的</a:t>
            </a:r>
            <a:r>
              <a:rPr lang="en-US" altLang="zh-CN" dirty="0"/>
              <a:t>Q</a:t>
            </a:r>
            <a:r>
              <a:rPr lang="zh-CN" altLang="en-US" dirty="0"/>
              <a:t>函数，</a:t>
            </a:r>
          </a:p>
        </p:txBody>
      </p:sp>
      <p:pic>
        <p:nvPicPr>
          <p:cNvPr id="9" name="内容占位符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964575"/>
            <a:ext cx="5939560" cy="42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0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基于值函数的深度强化学习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为了在连续的状态和动作空间中计算值函数</a:t>
            </a:r>
            <a:r>
              <a:rPr lang="en-US" altLang="zh-CN" dirty="0" smtClean="0"/>
              <a:t>Q</a:t>
            </a:r>
            <a:r>
              <a:rPr lang="el-GR" altLang="zh-CN" baseline="-25000" dirty="0" smtClean="0"/>
              <a:t>π</a:t>
            </a:r>
            <a:r>
              <a:rPr lang="el-GR" altLang="zh-CN" dirty="0" smtClean="0"/>
              <a:t> </a:t>
            </a:r>
            <a:r>
              <a:rPr lang="el-GR" altLang="zh-CN" dirty="0"/>
              <a:t>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，我们可以用一个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Q</a:t>
            </a:r>
            <a:r>
              <a:rPr lang="el-GR" altLang="zh-CN" baseline="-25000" dirty="0"/>
              <a:t> ϕ </a:t>
            </a:r>
            <a:r>
              <a:rPr lang="el-GR" altLang="zh-CN" dirty="0" smtClean="0"/>
              <a:t>(</a:t>
            </a:r>
            <a:r>
              <a:rPr lang="en-US" altLang="zh-CN" dirty="0" err="1"/>
              <a:t>s,a</a:t>
            </a:r>
            <a:r>
              <a:rPr lang="en-US" altLang="zh-CN" dirty="0"/>
              <a:t>)</a:t>
            </a:r>
            <a:r>
              <a:rPr lang="zh-CN" altLang="en-US" dirty="0"/>
              <a:t>来表示近似计算，称为值函数近似（</a:t>
            </a:r>
            <a:r>
              <a:rPr lang="en-US" altLang="zh-CN" dirty="0"/>
              <a:t>Value Function Approximation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05200"/>
            <a:ext cx="29741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存在两个问题：</a:t>
            </a:r>
            <a:endParaRPr lang="en-US" altLang="zh-CN" dirty="0" smtClean="0"/>
          </a:p>
          <a:p>
            <a:pPr lvl="1"/>
            <a:r>
              <a:rPr lang="zh-CN" altLang="en-US" dirty="0"/>
              <a:t>目标不稳定，参数学习的目标</a:t>
            </a:r>
            <a:r>
              <a:rPr lang="zh-CN" altLang="en-US" dirty="0" smtClean="0"/>
              <a:t>依赖于</a:t>
            </a:r>
            <a:r>
              <a:rPr lang="zh-CN" altLang="en-US" dirty="0"/>
              <a:t>参数本身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样本</a:t>
            </a:r>
            <a:r>
              <a:rPr lang="zh-CN" altLang="en-US" dirty="0"/>
              <a:t>之间有很强的相关性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深度</a:t>
            </a:r>
            <a:r>
              <a:rPr lang="en-US" altLang="zh-CN" dirty="0"/>
              <a:t>Q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是目标网络冻结（</a:t>
            </a:r>
            <a:r>
              <a:rPr lang="en-US" altLang="zh-CN" dirty="0"/>
              <a:t>freezing target networks</a:t>
            </a:r>
            <a:r>
              <a:rPr lang="zh-CN" altLang="en-US" dirty="0"/>
              <a:t>），即在一个时间段</a:t>
            </a:r>
            <a:r>
              <a:rPr lang="zh-CN" altLang="en-US" dirty="0" smtClean="0"/>
              <a:t>内固定</a:t>
            </a:r>
            <a:r>
              <a:rPr lang="zh-CN" altLang="en-US" dirty="0"/>
              <a:t>目标中的参数，来稳定学习目标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是经验回放（</a:t>
            </a:r>
            <a:r>
              <a:rPr lang="en-US" altLang="zh-CN" dirty="0"/>
              <a:t>experience replay</a:t>
            </a:r>
            <a:r>
              <a:rPr lang="zh-CN" altLang="en-US" dirty="0"/>
              <a:t>），</a:t>
            </a:r>
            <a:r>
              <a:rPr lang="zh-CN" altLang="en-US" dirty="0" smtClean="0"/>
              <a:t>构建一个经验池来去除数据相关性。</a:t>
            </a:r>
            <a:endParaRPr lang="zh-CN" altLang="en-US" dirty="0"/>
          </a:p>
        </p:txBody>
      </p:sp>
      <p:pic>
        <p:nvPicPr>
          <p:cNvPr id="7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219200"/>
            <a:ext cx="54901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781800" cy="65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</a:p>
        </p:txBody>
      </p:sp>
    </p:spTree>
    <p:extLst>
      <p:ext uri="{BB962C8B-B14F-4D97-AF65-F5344CB8AC3E}">
        <p14:creationId xmlns:p14="http://schemas.microsoft.com/office/powerpoint/2010/main" val="3097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基于策略函数的深度强化学习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可以直接用深度神经网络来表示一个参数化的从</a:t>
            </a:r>
            <a:r>
              <a:rPr lang="zh-CN" altLang="en-US" dirty="0" smtClean="0"/>
              <a:t>状态空间</a:t>
            </a:r>
            <a:r>
              <a:rPr lang="zh-CN" altLang="en-US" dirty="0"/>
              <a:t>到动作空间的映射函数：</a:t>
            </a:r>
            <a:r>
              <a:rPr lang="en-US" altLang="zh-CN" dirty="0"/>
              <a:t>a =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θ 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最优的策略是使得在每个状态的总回报最大</a:t>
            </a:r>
          </a:p>
          <a:p>
            <a:pPr marL="0" indent="0">
              <a:buNone/>
            </a:pPr>
            <a:r>
              <a:rPr lang="zh-CN" altLang="en-US" dirty="0"/>
              <a:t>的策略，因此策略搜索的目标函数为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67200"/>
            <a:ext cx="6781800" cy="93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强化学习问题可以</a:t>
            </a:r>
            <a:r>
              <a:rPr lang="zh-CN" altLang="en-US" sz="2800" dirty="0" smtClean="0"/>
              <a:t>描述</a:t>
            </a:r>
            <a:r>
              <a:rPr lang="zh-CN" altLang="en-US" sz="2800" dirty="0"/>
              <a:t>为一个智能体从与环境的交互中不断学习以完成特定目标（比如取得最大</a:t>
            </a:r>
            <a:r>
              <a:rPr lang="zh-CN" altLang="en-US" sz="2800" dirty="0" smtClean="0"/>
              <a:t>奖励</a:t>
            </a:r>
            <a:r>
              <a:rPr lang="zh-CN" altLang="en-US" sz="2800" dirty="0"/>
              <a:t>值）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强化</a:t>
            </a:r>
            <a:r>
              <a:rPr lang="zh-CN" altLang="en-US" sz="2800" dirty="0"/>
              <a:t>学习就是智能体不断与环境进行交互，并根据经验调整其策略来</a:t>
            </a:r>
            <a:r>
              <a:rPr lang="zh-CN" altLang="en-US" sz="2800" dirty="0" smtClean="0"/>
              <a:t>最大化</a:t>
            </a:r>
            <a:r>
              <a:rPr lang="zh-CN" altLang="en-US" sz="2800" dirty="0"/>
              <a:t>其长远的所有奖励的累积值。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61" y="3654490"/>
            <a:ext cx="4911678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15" y="3103214"/>
            <a:ext cx="4452324" cy="31299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策略梯度（</a:t>
            </a:r>
            <a:r>
              <a:rPr lang="en-US" altLang="zh-CN" dirty="0" smtClean="0"/>
              <a:t>Policy Gradient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策略搜索是通过寻找参数</a:t>
            </a:r>
            <a:r>
              <a:rPr lang="en-US" altLang="zh-CN" dirty="0"/>
              <a:t>θ</a:t>
            </a:r>
            <a:r>
              <a:rPr lang="zh-CN" altLang="en-US" dirty="0"/>
              <a:t>使得</a:t>
            </a:r>
            <a:r>
              <a:rPr lang="zh-CN" altLang="en-US" dirty="0" smtClean="0"/>
              <a:t>目标函数</a:t>
            </a:r>
            <a:r>
              <a:rPr lang="en-US" altLang="zh-CN" dirty="0" smtClean="0"/>
              <a:t>J(θ</a:t>
            </a:r>
            <a:r>
              <a:rPr lang="en-US" altLang="zh-CN" dirty="0"/>
              <a:t>)</a:t>
            </a:r>
            <a:r>
              <a:rPr lang="zh-CN" altLang="en-US" dirty="0" smtClean="0"/>
              <a:t>最大。</a:t>
            </a:r>
            <a:endParaRPr lang="en-US" altLang="zh-CN" dirty="0" smtClean="0"/>
          </a:p>
          <a:p>
            <a:r>
              <a:rPr lang="zh-CN" altLang="en-US" dirty="0" smtClean="0"/>
              <a:t>梯度上升：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19800" y="2286000"/>
            <a:ext cx="110799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总回报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953000" y="2590800"/>
            <a:ext cx="10668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06669" y="2159704"/>
            <a:ext cx="141577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轨迹概率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>
            <a:endCxn id="8" idx="2"/>
          </p:cNvCxnSpPr>
          <p:nvPr/>
        </p:nvCxnSpPr>
        <p:spPr>
          <a:xfrm flipV="1">
            <a:off x="4343400" y="2621369"/>
            <a:ext cx="671155" cy="731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37858" y="3249792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τ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轨迹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334000" y="3480624"/>
            <a:ext cx="1303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</a:t>
            </a:r>
            <a:r>
              <a:rPr lang="zh-CN" altLang="en-US" dirty="0"/>
              <a:t>算法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730177" cy="4566298"/>
          </a:xfrm>
        </p:spPr>
      </p:pic>
    </p:spTree>
    <p:extLst>
      <p:ext uri="{BB962C8B-B14F-4D97-AF65-F5344CB8AC3E}">
        <p14:creationId xmlns:p14="http://schemas.microsoft.com/office/powerpoint/2010/main" val="4507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带基准线的</a:t>
            </a:r>
            <a:r>
              <a:rPr lang="en-US" altLang="zh-CN" dirty="0"/>
              <a:t>REINFORCE</a:t>
            </a:r>
            <a:r>
              <a:rPr lang="zh-CN" altLang="en-US" dirty="0"/>
              <a:t>算法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47" y="1219200"/>
            <a:ext cx="6225705" cy="5105400"/>
          </a:xfrm>
        </p:spPr>
      </p:pic>
    </p:spTree>
    <p:extLst>
      <p:ext uri="{BB962C8B-B14F-4D97-AF65-F5344CB8AC3E}">
        <p14:creationId xmlns:p14="http://schemas.microsoft.com/office/powerpoint/2010/main" val="40514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Actor-Critic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281731" cy="5136154"/>
          </a:xfrm>
        </p:spPr>
      </p:pic>
    </p:spTree>
    <p:extLst>
      <p:ext uri="{BB962C8B-B14F-4D97-AF65-F5344CB8AC3E}">
        <p14:creationId xmlns:p14="http://schemas.microsoft.com/office/powerpoint/2010/main" val="38740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不同强化学习算法之间的关系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00200"/>
            <a:ext cx="6985153" cy="4114800"/>
          </a:xfrm>
        </p:spPr>
      </p:pic>
    </p:spTree>
    <p:extLst>
      <p:ext uri="{BB962C8B-B14F-4D97-AF65-F5344CB8AC3E}">
        <p14:creationId xmlns:p14="http://schemas.microsoft.com/office/powerpoint/2010/main" val="2897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汇总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6" y="152400"/>
            <a:ext cx="6716944" cy="6193971"/>
          </a:xfrm>
        </p:spPr>
      </p:pic>
    </p:spTree>
    <p:extLst>
      <p:ext uri="{BB962C8B-B14F-4D97-AF65-F5344CB8AC3E}">
        <p14:creationId xmlns:p14="http://schemas.microsoft.com/office/powerpoint/2010/main" val="40803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马尔可夫决策过程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马尔可夫过程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4" y="5208840"/>
            <a:ext cx="5427577" cy="7620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00" y="1295400"/>
            <a:ext cx="3946175" cy="192682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05200"/>
            <a:ext cx="6029050" cy="6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强化学习中的基本要素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环境的</a:t>
            </a:r>
            <a:r>
              <a:rPr lang="zh-CN" altLang="en-US" dirty="0" smtClean="0">
                <a:solidFill>
                  <a:srgbClr val="FF0000"/>
                </a:solidFill>
              </a:rPr>
              <a:t>状态集合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S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智能体的</a:t>
            </a:r>
            <a:r>
              <a:rPr lang="zh-CN" altLang="en-US" dirty="0" smtClean="0">
                <a:solidFill>
                  <a:srgbClr val="FF0000"/>
                </a:solidFill>
              </a:rPr>
              <a:t>动作集合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A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状态转移概率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Arial Narrow" panose="020B0606020202030204" pitchFamily="34" charset="0"/>
              </a:rPr>
              <a:t>p(s’|</a:t>
            </a:r>
            <a:r>
              <a:rPr lang="en-US" altLang="zh-CN" dirty="0" err="1">
                <a:latin typeface="Arial Narrow" panose="020B0606020202030204" pitchFamily="34" charset="0"/>
              </a:rPr>
              <a:t>s,a</a:t>
            </a:r>
            <a:r>
              <a:rPr lang="en-US" altLang="zh-CN" dirty="0" smtClean="0">
                <a:latin typeface="Arial Narrow" panose="020B0606020202030204" pitchFamily="34" charset="0"/>
              </a:rPr>
              <a:t>)</a:t>
            </a:r>
            <a:r>
              <a:rPr lang="zh-CN" altLang="en-US" dirty="0" smtClean="0"/>
              <a:t>，即智能体根据当前状态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做出一个动作</a:t>
            </a:r>
            <a:r>
              <a:rPr lang="en-US" altLang="zh-CN" dirty="0" smtClean="0"/>
              <a:t>a</a:t>
            </a:r>
            <a:r>
              <a:rPr lang="zh-CN" altLang="en-US" dirty="0" smtClean="0"/>
              <a:t>之后，下一个时刻环境处于不同状态</a:t>
            </a:r>
            <a:r>
              <a:rPr lang="en-US" altLang="zh-CN" dirty="0" smtClean="0">
                <a:latin typeface="Arial Narrow" panose="020B0606020202030204" pitchFamily="34" charset="0"/>
              </a:rPr>
              <a:t>s’</a:t>
            </a:r>
            <a:r>
              <a:rPr lang="zh-CN" altLang="en-US" dirty="0" smtClean="0"/>
              <a:t>的</a:t>
            </a:r>
            <a:r>
              <a:rPr lang="zh-CN" altLang="en-US" dirty="0">
                <a:latin typeface="Arial Narrow" panose="020B0606020202030204" pitchFamily="34" charset="0"/>
              </a:rPr>
              <a:t>概率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即时奖励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Arial Narrow" panose="020B0606020202030204" pitchFamily="34" charset="0"/>
              </a:rPr>
              <a:t>R : S × A × </a:t>
            </a:r>
            <a:r>
              <a:rPr lang="en-US" altLang="zh-CN" dirty="0" smtClean="0">
                <a:latin typeface="Arial Narrow" panose="020B0606020202030204" pitchFamily="34" charset="0"/>
              </a:rPr>
              <a:t>S’ </a:t>
            </a:r>
            <a:r>
              <a:rPr lang="en-US" altLang="zh-CN" dirty="0">
                <a:latin typeface="Arial Narrow" panose="020B0606020202030204" pitchFamily="34" charset="0"/>
              </a:rPr>
              <a:t>→ R</a:t>
            </a:r>
            <a:r>
              <a:rPr lang="zh-CN" altLang="en-US" dirty="0" smtClean="0"/>
              <a:t>，即智能体根据当前状态做出一个动作之后，环境会反馈给智能体一个奖励，这个奖励和动作之后下一个时刻的状态有关。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8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r>
              <a:rPr lang="el-GR" altLang="zh-CN" dirty="0"/>
              <a:t>π(</a:t>
            </a:r>
            <a:r>
              <a:rPr lang="en-US" altLang="zh-CN" dirty="0" err="1"/>
              <a:t>a|s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马尔可夫决策过程的一个轨迹（</a:t>
            </a:r>
            <a:r>
              <a:rPr lang="en-US" altLang="zh-CN" dirty="0"/>
              <a:t>trajectory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l-GR" altLang="zh-CN" dirty="0" smtClean="0"/>
              <a:t>τ</a:t>
            </a:r>
            <a:r>
              <a:rPr lang="zh-CN" altLang="en-US" dirty="0" smtClean="0"/>
              <a:t>的概率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34840"/>
            <a:ext cx="5521010" cy="179832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2" y="1729723"/>
            <a:ext cx="5904275" cy="631382"/>
          </a:xfrm>
          <a:prstGeom prst="rect">
            <a:avLst/>
          </a:prstGeom>
        </p:spPr>
      </p:pic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2671308"/>
            <a:ext cx="6079830" cy="17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0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总回报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给定策略</a:t>
            </a:r>
            <a:r>
              <a:rPr lang="en-US" altLang="zh-CN" dirty="0"/>
              <a:t>π(</a:t>
            </a:r>
            <a:r>
              <a:rPr lang="en-US" altLang="zh-CN" dirty="0" err="1"/>
              <a:t>a|s</a:t>
            </a:r>
            <a:r>
              <a:rPr lang="en-US" altLang="zh-CN" dirty="0"/>
              <a:t>)</a:t>
            </a:r>
            <a:r>
              <a:rPr lang="zh-CN" altLang="en-US" dirty="0"/>
              <a:t>，智能体和环境一次交互过程的轨迹</a:t>
            </a:r>
            <a:r>
              <a:rPr lang="en-US" altLang="zh-CN" dirty="0"/>
              <a:t>τ </a:t>
            </a:r>
            <a:r>
              <a:rPr lang="zh-CN" altLang="en-US" dirty="0"/>
              <a:t>所收到的累积</a:t>
            </a:r>
            <a:r>
              <a:rPr lang="zh-CN" altLang="en-US" dirty="0" smtClean="0"/>
              <a:t>奖励</a:t>
            </a:r>
            <a:r>
              <a:rPr lang="zh-CN" altLang="en-US" dirty="0"/>
              <a:t>为总回报（</a:t>
            </a:r>
            <a:r>
              <a:rPr lang="en-US" altLang="zh-CN" dirty="0"/>
              <a:t>return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γ ∈ [0,1]</a:t>
            </a:r>
            <a:r>
              <a:rPr lang="zh-CN" altLang="en-US" dirty="0"/>
              <a:t>是折扣率。当</a:t>
            </a:r>
            <a:r>
              <a:rPr lang="en-US" altLang="zh-CN" dirty="0"/>
              <a:t>γ</a:t>
            </a:r>
            <a:r>
              <a:rPr lang="zh-CN" altLang="en-US" dirty="0"/>
              <a:t>接近于</a:t>
            </a:r>
            <a:r>
              <a:rPr lang="en-US" altLang="zh-CN" dirty="0"/>
              <a:t>0</a:t>
            </a:r>
            <a:r>
              <a:rPr lang="zh-CN" altLang="en-US" dirty="0"/>
              <a:t>时，智能体更在意短期回报；而当</a:t>
            </a:r>
            <a:r>
              <a:rPr lang="en-US" altLang="zh-CN" dirty="0"/>
              <a:t>γ</a:t>
            </a:r>
            <a:r>
              <a:rPr lang="zh-CN" altLang="en-US" dirty="0" smtClean="0"/>
              <a:t>接近于</a:t>
            </a:r>
            <a:r>
              <a:rPr lang="en-US" altLang="zh-CN" dirty="0"/>
              <a:t>1</a:t>
            </a:r>
            <a:r>
              <a:rPr lang="zh-CN" altLang="en-US" dirty="0"/>
              <a:t>时，长期回报变得更重要。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</a:t>
            </a:r>
            <a:r>
              <a:rPr lang="zh-CN" altLang="en-US" dirty="0"/>
              <a:t>中有一个或多个特殊的终止状态（</a:t>
            </a:r>
            <a:r>
              <a:rPr lang="en-US" altLang="zh-CN" dirty="0"/>
              <a:t>terminal state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71800"/>
            <a:ext cx="2680459" cy="11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强化学习目标函数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强化学习的目标是学习到一个策略</a:t>
            </a:r>
            <a:r>
              <a:rPr lang="el-GR" altLang="zh-CN" dirty="0" smtClean="0"/>
              <a:t>π</a:t>
            </a:r>
            <a:r>
              <a:rPr lang="el-GR" altLang="zh-CN" baseline="-25000" dirty="0" smtClean="0"/>
              <a:t>θ</a:t>
            </a:r>
            <a:r>
              <a:rPr lang="el-GR" altLang="zh-CN" dirty="0" smtClean="0"/>
              <a:t>(</a:t>
            </a:r>
            <a:r>
              <a:rPr lang="en-US" altLang="zh-CN" dirty="0" err="1"/>
              <a:t>a|s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</a:t>
            </a:r>
            <a:r>
              <a:rPr lang="zh-CN" altLang="en-US" dirty="0"/>
              <a:t>最大化期望回报（</a:t>
            </a:r>
            <a:r>
              <a:rPr lang="en-US" altLang="zh-CN" dirty="0"/>
              <a:t>expected return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θ</a:t>
            </a:r>
            <a:r>
              <a:rPr lang="zh-CN" altLang="en-US" dirty="0"/>
              <a:t>为策略函数的参数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63367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状态值函数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一个策略</a:t>
            </a:r>
            <a:r>
              <a:rPr lang="en-US" altLang="zh-CN" dirty="0"/>
              <a:t>π</a:t>
            </a:r>
            <a:r>
              <a:rPr lang="zh-CN" altLang="en-US" dirty="0"/>
              <a:t>期望回报可以分解为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值</a:t>
            </a:r>
            <a:r>
              <a:rPr lang="zh-CN" altLang="en-US" dirty="0"/>
              <a:t>函数：从状态</a:t>
            </a:r>
            <a:r>
              <a:rPr lang="en-US" altLang="zh-CN" dirty="0"/>
              <a:t>s</a:t>
            </a:r>
            <a:r>
              <a:rPr lang="zh-CN" altLang="en-US" dirty="0"/>
              <a:t>开始，执行策略</a:t>
            </a:r>
            <a:r>
              <a:rPr lang="el-GR" altLang="zh-CN" dirty="0"/>
              <a:t>π</a:t>
            </a:r>
            <a:r>
              <a:rPr lang="zh-CN" altLang="en-US" dirty="0"/>
              <a:t>得到的期望总回报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6364441" cy="144780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181600"/>
            <a:ext cx="399542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18029</TotalTime>
  <Words>1027</Words>
  <Application>Microsoft Office PowerPoint</Application>
  <PresentationFormat>全屏显示(4:3)</PresentationFormat>
  <Paragraphs>136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华文楷体</vt:lpstr>
      <vt:lpstr>华文细黑</vt:lpstr>
      <vt:lpstr>宋体</vt:lpstr>
      <vt:lpstr>微软雅黑</vt:lpstr>
      <vt:lpstr>Arial</vt:lpstr>
      <vt:lpstr>Arial Narrow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深度强化学习</vt:lpstr>
      <vt:lpstr>强化学习</vt:lpstr>
      <vt:lpstr>强化学习</vt:lpstr>
      <vt:lpstr>马尔可夫决策过程</vt:lpstr>
      <vt:lpstr>强化学习中的基本要素</vt:lpstr>
      <vt:lpstr>策略π(a|s)</vt:lpstr>
      <vt:lpstr>总回报</vt:lpstr>
      <vt:lpstr>强化学习目标函数</vt:lpstr>
      <vt:lpstr>状态值函数</vt:lpstr>
      <vt:lpstr>Bellman方程</vt:lpstr>
      <vt:lpstr>状态-动作值函数（ Q函数）</vt:lpstr>
      <vt:lpstr>最优策略</vt:lpstr>
      <vt:lpstr>深度强化学习</vt:lpstr>
      <vt:lpstr>基于值函数的策略学习</vt:lpstr>
      <vt:lpstr>强化学习算法</vt:lpstr>
      <vt:lpstr>基于模型的强化学习</vt:lpstr>
      <vt:lpstr>策略迭代</vt:lpstr>
      <vt:lpstr>值迭代</vt:lpstr>
      <vt:lpstr>模型无关的强化学习</vt:lpstr>
      <vt:lpstr>蒙特卡罗采样方法</vt:lpstr>
      <vt:lpstr>ϵ-贪心法</vt:lpstr>
      <vt:lpstr>时序差分学习方法</vt:lpstr>
      <vt:lpstr>SARSA算法（State Action Reward State Action，SARSA）</vt:lpstr>
      <vt:lpstr>Q学习算法</vt:lpstr>
      <vt:lpstr>基于值函数的深度强化学习</vt:lpstr>
      <vt:lpstr>目标函数</vt:lpstr>
      <vt:lpstr>PowerPoint 演示文稿</vt:lpstr>
      <vt:lpstr>策略梯度</vt:lpstr>
      <vt:lpstr>基于策略函数的深度强化学习</vt:lpstr>
      <vt:lpstr>策略梯度（Policy Gradient）</vt:lpstr>
      <vt:lpstr>REINFORCE算法</vt:lpstr>
      <vt:lpstr>带基准线的REINFORCE算法</vt:lpstr>
      <vt:lpstr>Actor-Critic算法</vt:lpstr>
      <vt:lpstr>不同强化学习算法之间的关系</vt:lpstr>
      <vt:lpstr>汇总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1809</cp:revision>
  <dcterms:created xsi:type="dcterms:W3CDTF">2009-03-19T21:17:53Z</dcterms:created>
  <dcterms:modified xsi:type="dcterms:W3CDTF">2018-06-13T14:34:14Z</dcterms:modified>
</cp:coreProperties>
</file>