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448"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47"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7" d="100"/>
          <a:sy n="67" d="100"/>
        </p:scale>
        <p:origin x="1677"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7/2/2018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机器学习因其在很多领域的出色表现逐渐成为热门学科。</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280440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泛化错误可以衡量一个机器学习模型是否可以很好地泛化到未知数据。机器学习的目标是减少泛化错误。</a:t>
            </a:r>
            <a:r>
              <a:rPr lang="en-US" altLang="zh-CN" dirty="0" smtClean="0"/>
              <a:t>%</a:t>
            </a:r>
            <a:r>
              <a:rPr lang="zh-CN" altLang="en-US" dirty="0" smtClean="0"/>
              <a:t>泛化错误一般表现为一个模型在训练集和测试集上错误率的。</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64538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泛化错误</a:t>
            </a:r>
            <a:endParaRPr lang="zh-CN" altLang="en-US" dirty="0"/>
          </a:p>
        </p:txBody>
      </p:sp>
      <p:sp>
        <p:nvSpPr>
          <p:cNvPr id="3" name="内容占位符 2"/>
          <p:cNvSpPr>
            <a:spLocks noGrp="1"/>
          </p:cNvSpPr>
          <p:nvPr>
            <p:ph sz="quarter" idx="1"/>
          </p:nvPr>
        </p:nvSpPr>
        <p:spPr/>
        <p:txBody>
          <a:bodyPr/>
          <a:lstStyle/>
          <a:p>
            <a:r>
              <a:rPr lang="zh-CN" altLang="en-US" dirty="0"/>
              <a:t>机器学习是从有限的观测数据中学习（或“猜测”）出具有</a:t>
            </a:r>
            <a:r>
              <a:rPr lang="zh-CN" altLang="en-US" dirty="0">
                <a:solidFill>
                  <a:srgbClr val="FF0000"/>
                </a:solidFill>
              </a:rPr>
              <a:t>一般性</a:t>
            </a:r>
            <a:r>
              <a:rPr lang="zh-CN" altLang="en-US" dirty="0"/>
              <a:t>的规律</a:t>
            </a:r>
            <a:r>
              <a:rPr lang="zh-CN" altLang="en-US" dirty="0" smtClean="0"/>
              <a:t>，并</a:t>
            </a:r>
            <a:r>
              <a:rPr lang="zh-CN" altLang="en-US" dirty="0"/>
              <a:t>可以将总结出来的规律推广应用到未观测样本上</a:t>
            </a:r>
            <a:r>
              <a:rPr lang="zh-CN" altLang="en-US" dirty="0" smtClean="0"/>
              <a:t>。</a:t>
            </a:r>
            <a:endParaRPr lang="en-US" altLang="zh-CN" dirty="0" smtClean="0"/>
          </a:p>
          <a:p>
            <a:r>
              <a:rPr lang="zh-CN" altLang="en-US" dirty="0"/>
              <a:t>期望</a:t>
            </a:r>
            <a:r>
              <a:rPr lang="zh-CN" altLang="en-US" dirty="0" smtClean="0"/>
              <a:t>风险</a:t>
            </a:r>
            <a:endParaRPr lang="en-US" altLang="zh-CN" dirty="0" smtClean="0"/>
          </a:p>
          <a:p>
            <a:endParaRPr lang="en-US" altLang="zh-CN" dirty="0"/>
          </a:p>
          <a:p>
            <a:r>
              <a:rPr lang="zh-CN" altLang="en-US" dirty="0" smtClean="0"/>
              <a:t>经验风险</a:t>
            </a:r>
            <a:endParaRPr lang="en-US" altLang="zh-CN" dirty="0" smtClean="0"/>
          </a:p>
          <a:p>
            <a:endParaRPr lang="en-US" altLang="zh-CN" dirty="0"/>
          </a:p>
          <a:p>
            <a:endParaRPr lang="en-US" altLang="zh-CN" dirty="0" smtClean="0"/>
          </a:p>
          <a:p>
            <a:r>
              <a:rPr lang="zh-CN" altLang="en-US" dirty="0" smtClean="0"/>
              <a:t>泛化错误</a:t>
            </a:r>
            <a:endParaRPr lang="en-US" altLang="zh-CN" dirty="0"/>
          </a:p>
          <a:p>
            <a:endParaRPr lang="en-US" altLang="zh-CN" dirty="0" smtClean="0"/>
          </a:p>
          <a:p>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23892" y="3190799"/>
            <a:ext cx="3696216" cy="543001"/>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23892" y="4491944"/>
            <a:ext cx="3696216" cy="800212"/>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409788" y="5772084"/>
            <a:ext cx="2324424" cy="476316"/>
          </a:xfrm>
          <a:prstGeom prst="rect">
            <a:avLst/>
          </a:prstGeom>
        </p:spPr>
      </p:pic>
    </p:spTree>
    <p:extLst>
      <p:ext uri="{BB962C8B-B14F-4D97-AF65-F5344CB8AC3E}">
        <p14:creationId xmlns:p14="http://schemas.microsoft.com/office/powerpoint/2010/main" val="1086246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a:t>
            </a:r>
            <a:r>
              <a:rPr lang="zh-CN" altLang="en-US" dirty="0" smtClean="0"/>
              <a:t>拟合：</a:t>
            </a:r>
            <a:r>
              <a:rPr lang="zh-CN" altLang="en-US" dirty="0" smtClean="0">
                <a:solidFill>
                  <a:srgbClr val="FF0000"/>
                </a:solidFill>
              </a:rPr>
              <a:t>经验风险</a:t>
            </a:r>
            <a:r>
              <a:rPr lang="zh-CN" altLang="en-US" dirty="0">
                <a:solidFill>
                  <a:srgbClr val="FF0000"/>
                </a:solidFill>
              </a:rPr>
              <a:t>最小化原则</a:t>
            </a:r>
            <a:r>
              <a:rPr lang="zh-CN" altLang="en-US" dirty="0"/>
              <a:t>很容易导致模型在训练集上错误率很低，但是在</a:t>
            </a:r>
            <a:r>
              <a:rPr lang="zh-CN" altLang="en-US" dirty="0" smtClean="0"/>
              <a:t>未知</a:t>
            </a:r>
            <a:r>
              <a:rPr lang="zh-CN" altLang="en-US" dirty="0"/>
              <a:t>数据上错误率很高</a:t>
            </a:r>
            <a:r>
              <a:rPr lang="zh-CN" altLang="en-US" dirty="0" smtClean="0"/>
              <a:t>。</a:t>
            </a:r>
            <a:endParaRPr lang="en-US" altLang="zh-CN" dirty="0" smtClean="0"/>
          </a:p>
          <a:p>
            <a:pPr lvl="1"/>
            <a:r>
              <a:rPr lang="zh-CN" altLang="en-US" dirty="0" smtClean="0"/>
              <a:t>过</a:t>
            </a:r>
            <a:r>
              <a:rPr lang="zh-CN" altLang="en-US" dirty="0"/>
              <a:t>拟合问题往往是由于</a:t>
            </a:r>
            <a:r>
              <a:rPr lang="zh-CN" altLang="en-US" dirty="0" smtClean="0"/>
              <a:t>训练</a:t>
            </a:r>
            <a:r>
              <a:rPr lang="zh-CN" altLang="en-US" dirty="0"/>
              <a:t>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89575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smtClean="0"/>
              <a:t>回归问题</a:t>
            </a:r>
            <a:endParaRPr lang="zh-CN" altLang="en-US" dirty="0"/>
          </a:p>
        </p:txBody>
      </p:sp>
      <p:pic>
        <p:nvPicPr>
          <p:cNvPr id="4" name="图片 3"/>
          <p:cNvPicPr>
            <a:picLocks noChangeAspect="1"/>
          </p:cNvPicPr>
          <p:nvPr/>
        </p:nvPicPr>
        <p:blipFill>
          <a:blip r:embed="rId2"/>
          <a:stretch>
            <a:fillRect/>
          </a:stretch>
        </p:blipFill>
        <p:spPr>
          <a:xfrm>
            <a:off x="659121" y="2532705"/>
            <a:ext cx="7825757" cy="2310750"/>
          </a:xfrm>
          <a:prstGeom prst="rect">
            <a:avLst/>
          </a:prstGeom>
        </p:spPr>
      </p:pic>
    </p:spTree>
    <p:extLst>
      <p:ext uri="{BB962C8B-B14F-4D97-AF65-F5344CB8AC3E}">
        <p14:creationId xmlns:p14="http://schemas.microsoft.com/office/powerpoint/2010/main" val="1268125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损失函数</a:t>
            </a:r>
            <a:endParaRPr lang="zh-CN" altLang="en-US" dirty="0"/>
          </a:p>
        </p:txBody>
      </p:sp>
      <p:sp>
        <p:nvSpPr>
          <p:cNvPr id="3" name="内容占位符 2"/>
          <p:cNvSpPr>
            <a:spLocks noGrp="1"/>
          </p:cNvSpPr>
          <p:nvPr>
            <p:ph sz="quarter" idx="1"/>
          </p:nvPr>
        </p:nvSpPr>
        <p:spPr/>
        <p:txBody>
          <a:bodyPr/>
          <a:lstStyle/>
          <a:p>
            <a:r>
              <a:rPr lang="en-US" altLang="zh-CN" dirty="0"/>
              <a:t>0-1</a:t>
            </a:r>
            <a:r>
              <a:rPr lang="zh-CN" altLang="en-US" dirty="0" smtClean="0"/>
              <a:t>损失函数</a:t>
            </a:r>
            <a:endParaRPr lang="en-US" altLang="zh-CN" dirty="0" smtClean="0"/>
          </a:p>
          <a:p>
            <a:endParaRPr lang="en-US" altLang="zh-CN" dirty="0"/>
          </a:p>
          <a:p>
            <a:endParaRPr lang="en-US" altLang="zh-CN" dirty="0" smtClean="0"/>
          </a:p>
          <a:p>
            <a:r>
              <a:rPr lang="zh-CN" altLang="en-US" dirty="0" smtClean="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86175" y="3440395"/>
            <a:ext cx="2381582" cy="495369"/>
          </a:xfrm>
          <a:prstGeom prst="rect">
            <a:avLst/>
          </a:prstGeom>
        </p:spPr>
      </p:pic>
    </p:spTree>
    <p:extLst>
      <p:ext uri="{BB962C8B-B14F-4D97-AF65-F5344CB8AC3E}">
        <p14:creationId xmlns:p14="http://schemas.microsoft.com/office/powerpoint/2010/main" val="4071176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交叉熵损失函数</a:t>
            </a:r>
            <a:endParaRPr lang="en-US" altLang="zh-CN" dirty="0"/>
          </a:p>
        </p:txBody>
      </p:sp>
      <p:sp>
        <p:nvSpPr>
          <p:cNvPr id="3" name="内容占位符 2"/>
          <p:cNvSpPr>
            <a:spLocks noGrp="1"/>
          </p:cNvSpPr>
          <p:nvPr>
            <p:ph sz="quarter" idx="1"/>
          </p:nvPr>
        </p:nvSpPr>
        <p:spPr/>
        <p:txBody>
          <a:bodyPr/>
          <a:lstStyle/>
          <a:p>
            <a:pPr lvl="1"/>
            <a:r>
              <a:rPr lang="zh-CN" altLang="en-US" dirty="0" smtClean="0"/>
              <a:t>负</a:t>
            </a:r>
            <a:r>
              <a:rPr lang="zh-CN" altLang="en-US" dirty="0"/>
              <a:t>对数似然</a:t>
            </a:r>
            <a:r>
              <a:rPr lang="zh-CN" altLang="en-US" dirty="0" smtClean="0"/>
              <a:t>损失函数</a:t>
            </a:r>
            <a:endParaRPr lang="en-US" altLang="zh-CN" dirty="0" smtClean="0"/>
          </a:p>
          <a:p>
            <a:endParaRPr lang="en-US" altLang="zh-CN" dirty="0"/>
          </a:p>
          <a:p>
            <a:pPr marL="205978" lvl="1" indent="0">
              <a:buNone/>
            </a:pPr>
            <a:endParaRPr lang="en-US" altLang="zh-CN" dirty="0" smtClean="0"/>
          </a:p>
          <a:p>
            <a:pPr lvl="1"/>
            <a:r>
              <a:rPr lang="zh-CN" altLang="en-US" dirty="0" smtClean="0"/>
              <a:t>对于</a:t>
            </a:r>
            <a:r>
              <a:rPr lang="zh-CN" altLang="en-US" dirty="0"/>
              <a:t>一个三类分类问题，类别为</a:t>
            </a:r>
            <a:r>
              <a:rPr lang="en-US" altLang="zh-CN" dirty="0"/>
              <a:t>[0,0,1]</a:t>
            </a:r>
            <a:r>
              <a:rPr lang="zh-CN" altLang="en-US" dirty="0"/>
              <a:t>，预测的类别概率为</a:t>
            </a:r>
            <a:r>
              <a:rPr lang="en-US" altLang="zh-CN" dirty="0"/>
              <a:t>[0.3,0.3,0.4]</a:t>
            </a:r>
            <a:r>
              <a:rPr lang="zh-CN" altLang="en-US" dirty="0" smtClean="0"/>
              <a:t>，则</a:t>
            </a:r>
            <a:endParaRPr lang="en-US" altLang="zh-CN" dirty="0" smtClean="0"/>
          </a:p>
          <a:p>
            <a:pPr lvl="1"/>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51944"/>
            <a:ext cx="6456836" cy="112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62" y="3470630"/>
            <a:ext cx="4703712" cy="1762462"/>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81200" y="1694146"/>
            <a:ext cx="4512461" cy="917789"/>
          </a:xfrm>
          <a:prstGeom prst="rect">
            <a:avLst/>
          </a:prstGeom>
        </p:spPr>
      </p:pic>
    </p:spTree>
    <p:extLst>
      <p:ext uri="{BB962C8B-B14F-4D97-AF65-F5344CB8AC3E}">
        <p14:creationId xmlns:p14="http://schemas.microsoft.com/office/powerpoint/2010/main" val="2271876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204442" y="1444312"/>
            <a:ext cx="6735115" cy="4486901"/>
          </a:xfrm>
        </p:spPr>
      </p:pic>
      <p:sp>
        <p:nvSpPr>
          <p:cNvPr id="5" name="矩形 4"/>
          <p:cNvSpPr/>
          <p:nvPr/>
        </p:nvSpPr>
        <p:spPr>
          <a:xfrm>
            <a:off x="3048000" y="324534"/>
            <a:ext cx="4572000" cy="646331"/>
          </a:xfrm>
          <a:prstGeom prst="rect">
            <a:avLst/>
          </a:prstGeom>
        </p:spPr>
        <p:txBody>
          <a:bodyPr>
            <a:spAutoFit/>
          </a:bodyPr>
          <a:lstStyle/>
          <a:p>
            <a:r>
              <a:rPr lang="zh-CN" altLang="en-US" dirty="0"/>
              <a:t> http://www.cs.cmu.edu/~yandongl/loss.html</a:t>
            </a:r>
          </a:p>
        </p:txBody>
      </p:sp>
    </p:spTree>
    <p:extLst>
      <p:ext uri="{BB962C8B-B14F-4D97-AF65-F5344CB8AC3E}">
        <p14:creationId xmlns:p14="http://schemas.microsoft.com/office/powerpoint/2010/main" val="225405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参数学习</a:t>
            </a:r>
            <a:endParaRPr lang="zh-CN" altLang="en-US" dirty="0"/>
          </a:p>
        </p:txBody>
      </p:sp>
      <p:sp>
        <p:nvSpPr>
          <p:cNvPr id="3" name="内容占位符 2"/>
          <p:cNvSpPr>
            <a:spLocks noGrp="1"/>
          </p:cNvSpPr>
          <p:nvPr>
            <p:ph sz="quarter" idx="1"/>
          </p:nvPr>
        </p:nvSpPr>
        <p:spPr/>
        <p:txBody>
          <a:bodyPr/>
          <a:lstStyle/>
          <a:p>
            <a:r>
              <a:rPr lang="zh-CN" altLang="en-US" dirty="0"/>
              <a:t>风险函数最小化</a:t>
            </a:r>
            <a:endParaRPr lang="en-US" altLang="zh-CN" dirty="0" smtClean="0"/>
          </a:p>
          <a:p>
            <a:pPr lvl="1"/>
            <a:r>
              <a:rPr lang="zh-CN" altLang="en-US" dirty="0" smtClean="0"/>
              <a:t>在</a:t>
            </a:r>
            <a:r>
              <a:rPr lang="zh-CN" altLang="en-US" dirty="0"/>
              <a:t>选择合适的风险函数后，我们寻找一个参数</a:t>
            </a:r>
            <a:r>
              <a:rPr lang="en-US" altLang="zh-CN" dirty="0" smtClean="0"/>
              <a:t>θ</a:t>
            </a:r>
            <a:r>
              <a:rPr lang="en-US" altLang="zh-CN" baseline="30000" dirty="0" smtClean="0"/>
              <a:t>∗</a:t>
            </a:r>
            <a:r>
              <a:rPr lang="en-US" altLang="zh-CN" dirty="0" smtClean="0"/>
              <a:t> </a:t>
            </a:r>
            <a:r>
              <a:rPr lang="zh-CN" altLang="en-US" dirty="0"/>
              <a:t>，使得风险函数最小化</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机器学习</a:t>
            </a:r>
            <a:r>
              <a:rPr lang="zh-CN" altLang="en-US" dirty="0" smtClean="0"/>
              <a:t>问题转化</a:t>
            </a:r>
            <a:r>
              <a:rPr lang="zh-CN" altLang="en-US" dirty="0"/>
              <a:t>成为一个最优化问题</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33313" y="2590800"/>
            <a:ext cx="5877373" cy="2057953"/>
          </a:xfrm>
          <a:prstGeom prst="rect">
            <a:avLst/>
          </a:prstGeom>
        </p:spPr>
      </p:pic>
    </p:spTree>
    <p:extLst>
      <p:ext uri="{BB962C8B-B14F-4D97-AF65-F5344CB8AC3E}">
        <p14:creationId xmlns:p14="http://schemas.microsoft.com/office/powerpoint/2010/main" val="652216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a:t>
            </a:r>
            <a:endParaRPr lang="zh-CN" altLang="en-US" dirty="0"/>
          </a:p>
        </p:txBody>
      </p:sp>
      <p:sp>
        <p:nvSpPr>
          <p:cNvPr id="3" name="内容占位符 2"/>
          <p:cNvSpPr>
            <a:spLocks noGrp="1"/>
          </p:cNvSpPr>
          <p:nvPr>
            <p:ph sz="quarter" idx="1"/>
          </p:nvPr>
        </p:nvSpPr>
        <p:spPr/>
        <p:txBody>
          <a:bodyPr/>
          <a:lstStyle/>
          <a:p>
            <a:r>
              <a:rPr lang="zh-CN" altLang="en-US" dirty="0"/>
              <a:t>梯度下降法</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638800" y="2286000"/>
            <a:ext cx="2750900" cy="3387472"/>
          </a:xfrm>
          <a:prstGeom prst="rect">
            <a:avLst/>
          </a:prstGeom>
        </p:spPr>
      </p:pic>
      <p:pic>
        <p:nvPicPr>
          <p:cNvPr id="1030" name="Picture 6" descr="相关图片"/>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14375" y="1993773"/>
            <a:ext cx="38576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1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219598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a:t>
            </a:r>
            <a:r>
              <a:rPr lang="zh-CN" altLang="en-US" dirty="0" smtClean="0"/>
              <a:t>，每个</a:t>
            </a:r>
            <a:r>
              <a:rPr lang="zh-CN" altLang="en-US" dirty="0"/>
              <a:t>样本都进行</a:t>
            </a:r>
            <a:r>
              <a:rPr lang="zh-CN" altLang="en-US" dirty="0" smtClean="0"/>
              <a:t>更新</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小批量（</a:t>
            </a:r>
            <a:r>
              <a:rPr lang="en-US" altLang="zh-CN" dirty="0"/>
              <a:t>Mini-</a:t>
            </a:r>
            <a:r>
              <a:rPr lang="en-US" altLang="zh-CN" dirty="0" err="1"/>
              <a:t>Batach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350448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机器学习 </a:t>
            </a:r>
            <a:r>
              <a:rPr lang="en-US" altLang="zh-TW" dirty="0" smtClean="0"/>
              <a:t>≈ </a:t>
            </a:r>
            <a:r>
              <a:rPr lang="zh-CN" altLang="en-US" dirty="0" smtClean="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smtClean="0"/>
              <a:t>语音识别</a:t>
            </a:r>
            <a:endParaRPr lang="en-US" altLang="zh-TW" sz="3600" dirty="0"/>
          </a:p>
          <a:p>
            <a:endParaRPr lang="en-US" altLang="zh-TW" sz="3600" dirty="0"/>
          </a:p>
          <a:p>
            <a:r>
              <a:rPr lang="zh-CN" altLang="en-US" sz="3600" dirty="0" smtClean="0"/>
              <a:t>图像识别</a:t>
            </a:r>
            <a:endParaRPr lang="en-US" altLang="zh-TW" sz="3600" dirty="0"/>
          </a:p>
          <a:p>
            <a:endParaRPr lang="en-US" altLang="zh-TW" sz="3600" dirty="0"/>
          </a:p>
          <a:p>
            <a:r>
              <a:rPr lang="zh-CN" altLang="en-US" sz="3600" dirty="0" smtClean="0"/>
              <a:t>围棋</a:t>
            </a:r>
            <a:endParaRPr lang="en-US" altLang="zh-CN" sz="3600" dirty="0" smtClean="0"/>
          </a:p>
          <a:p>
            <a:endParaRPr lang="en-US" altLang="zh-TW" sz="3600" dirty="0"/>
          </a:p>
          <a:p>
            <a:r>
              <a:rPr lang="zh-CN" altLang="en-US" sz="3600" dirty="0" smtClean="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026"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027"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028"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029"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smtClean="0"/>
              <a:t>“</a:t>
            </a:r>
            <a:r>
              <a:rPr lang="zh-CN" altLang="en-US" sz="2800" dirty="0"/>
              <a:t>猫</a:t>
            </a:r>
            <a:r>
              <a:rPr lang="en-US" altLang="zh-TW" sz="2800" dirty="0" smtClean="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smtClean="0"/>
              <a:t>“</a:t>
            </a:r>
            <a:r>
              <a:rPr lang="zh-CN" altLang="en-US" sz="2800" dirty="0" smtClean="0"/>
              <a:t>你好</a:t>
            </a:r>
            <a:r>
              <a:rPr lang="en-US" altLang="zh-TW" sz="2800" dirty="0" smtClean="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smtClean="0"/>
              <a:t>“</a:t>
            </a:r>
            <a:r>
              <a:rPr lang="zh-CN" altLang="en-US" sz="2800" dirty="0" smtClean="0"/>
              <a:t>今天天气真不错</a:t>
            </a:r>
            <a:r>
              <a:rPr lang="en-US" altLang="zh-TW" sz="2800" dirty="0" smtClean="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smtClean="0"/>
              <a:t>“</a:t>
            </a:r>
            <a:r>
              <a:rPr lang="zh-CN" altLang="en-US" sz="2800" dirty="0" smtClean="0"/>
              <a:t>你好</a:t>
            </a:r>
            <a:r>
              <a:rPr lang="en-US" altLang="zh-TW" sz="2800" dirty="0" smtClean="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smtClean="0"/>
              <a:t>(</a:t>
            </a:r>
            <a:r>
              <a:rPr lang="zh-CN" altLang="en-US" sz="2400" dirty="0" smtClean="0"/>
              <a:t>落子位置</a:t>
            </a:r>
            <a:r>
              <a:rPr lang="en-US" altLang="zh-TW" sz="2400" dirty="0" smtClean="0"/>
              <a:t>)</a:t>
            </a:r>
            <a:endParaRPr lang="zh-TW" altLang="en-US" sz="2400" dirty="0"/>
          </a:p>
        </p:txBody>
      </p:sp>
    </p:spTree>
    <p:extLst>
      <p:ext uri="{BB962C8B-B14F-4D97-AF65-F5344CB8AC3E}">
        <p14:creationId xmlns:p14="http://schemas.microsoft.com/office/powerpoint/2010/main" val="1999908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smtClean="0"/>
              <a:t>）来</a:t>
            </a:r>
            <a:r>
              <a:rPr lang="zh-CN" altLang="en-US" dirty="0"/>
              <a:t>测试每一次迭代的参数在验证集上</a:t>
            </a:r>
            <a:r>
              <a:rPr lang="zh-CN" altLang="en-US" dirty="0" smtClean="0"/>
              <a:t>是否最</a:t>
            </a:r>
            <a:r>
              <a:rPr lang="zh-CN" altLang="en-US" dirty="0"/>
              <a:t>优。如果在验证集上的错误率不再下降，就停止迭代</a:t>
            </a:r>
            <a:r>
              <a:rPr lang="zh-CN" altLang="en-US" dirty="0" smtClean="0"/>
              <a:t>。</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126646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学习率设置</a:t>
            </a:r>
            <a:endParaRPr lang="zh-CN" altLang="en-US" dirty="0"/>
          </a:p>
        </p:txBody>
      </p:sp>
      <p:sp>
        <p:nvSpPr>
          <p:cNvPr id="3" name="内容占位符 2"/>
          <p:cNvSpPr>
            <a:spLocks noGrp="1"/>
          </p:cNvSpPr>
          <p:nvPr>
            <p:ph sz="quarter" idx="1"/>
          </p:nvPr>
        </p:nvSpPr>
        <p:spPr/>
        <p:txBody>
          <a:bodyPr/>
          <a:lstStyle/>
          <a:p>
            <a:r>
              <a:rPr lang="zh-CN" altLang="en-US" dirty="0"/>
              <a:t>动量</a:t>
            </a:r>
            <a:r>
              <a:rPr lang="zh-CN" altLang="en-US" dirty="0" smtClean="0"/>
              <a:t>法</a:t>
            </a:r>
            <a:endParaRPr lang="en-US" altLang="zh-CN" dirty="0" smtClean="0"/>
          </a:p>
          <a:p>
            <a:endParaRPr lang="en-US" altLang="zh-CN" dirty="0" smtClean="0"/>
          </a:p>
          <a:p>
            <a:endParaRPr lang="en-US" altLang="zh-CN" dirty="0" smtClean="0"/>
          </a:p>
          <a:p>
            <a:endParaRPr lang="en-US" altLang="zh-CN" dirty="0" smtClean="0"/>
          </a:p>
          <a:p>
            <a:r>
              <a:rPr lang="en-US" altLang="zh-CN" dirty="0" err="1" smtClean="0"/>
              <a:t>AdaGrad</a:t>
            </a:r>
            <a:endParaRPr lang="en-US" altLang="zh-CN" dirty="0" smtClean="0"/>
          </a:p>
          <a:p>
            <a:r>
              <a:rPr lang="en-US" altLang="zh-CN" dirty="0" err="1" smtClean="0"/>
              <a:t>AdaDelta</a:t>
            </a:r>
            <a:endParaRPr lang="en-US" altLang="zh-CN" dirty="0" smtClean="0"/>
          </a:p>
          <a:p>
            <a:r>
              <a:rPr lang="en-US" altLang="zh-CN" dirty="0" err="1" smtClean="0"/>
              <a:t>AdaM</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905000"/>
            <a:ext cx="4221484" cy="762000"/>
          </a:xfrm>
          <a:prstGeom prst="rect">
            <a:avLst/>
          </a:prstGeom>
        </p:spPr>
      </p:pic>
      <p:cxnSp>
        <p:nvCxnSpPr>
          <p:cNvPr id="6" name="直接连接符 5"/>
          <p:cNvCxnSpPr>
            <a:endCxn id="7" idx="1"/>
          </p:cNvCxnSpPr>
          <p:nvPr/>
        </p:nvCxnSpPr>
        <p:spPr>
          <a:xfrm flipV="1">
            <a:off x="6019800" y="1754833"/>
            <a:ext cx="609600" cy="454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29400" y="1524000"/>
            <a:ext cx="1808508" cy="461665"/>
          </a:xfrm>
          <a:prstGeom prst="rect">
            <a:avLst/>
          </a:prstGeom>
          <a:noFill/>
        </p:spPr>
        <p:txBody>
          <a:bodyPr wrap="none" rtlCol="0">
            <a:spAutoFit/>
          </a:bodyPr>
          <a:lstStyle/>
          <a:p>
            <a:r>
              <a:rPr lang="zh-CN" altLang="en-US" sz="2400" dirty="0" smtClean="0">
                <a:solidFill>
                  <a:schemeClr val="accent2"/>
                </a:solidFill>
              </a:rPr>
              <a:t>第</a:t>
            </a:r>
            <a:r>
              <a:rPr lang="en-US" altLang="zh-CN" sz="2400" dirty="0" smtClean="0">
                <a:solidFill>
                  <a:schemeClr val="accent2"/>
                </a:solidFill>
              </a:rPr>
              <a:t>t</a:t>
            </a:r>
            <a:r>
              <a:rPr lang="zh-CN" altLang="en-US" sz="2400" dirty="0" smtClean="0">
                <a:solidFill>
                  <a:schemeClr val="accent2"/>
                </a:solidFill>
              </a:rPr>
              <a:t>步的梯度</a:t>
            </a:r>
            <a:endParaRPr lang="zh-CN" altLang="en-US" sz="2400" dirty="0">
              <a:solidFill>
                <a:schemeClr val="accent2"/>
              </a:solidFill>
            </a:endParaRPr>
          </a:p>
        </p:txBody>
      </p:sp>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146" y="2965565"/>
            <a:ext cx="2367643" cy="558823"/>
          </a:xfrm>
          <a:prstGeom prst="rect">
            <a:avLst/>
          </a:prstGeom>
        </p:spPr>
      </p:pic>
      <p:cxnSp>
        <p:nvCxnSpPr>
          <p:cNvPr id="11" name="直接连接符 10"/>
          <p:cNvCxnSpPr/>
          <p:nvPr/>
        </p:nvCxnSpPr>
        <p:spPr>
          <a:xfrm>
            <a:off x="4648200" y="2519065"/>
            <a:ext cx="1146946" cy="60513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91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芒果</a:t>
            </a:r>
            <a:r>
              <a:rPr lang="zh-CN" altLang="en-US" dirty="0"/>
              <a:t>机器学习</a:t>
            </a:r>
          </a:p>
        </p:txBody>
      </p:sp>
      <p:sp>
        <p:nvSpPr>
          <p:cNvPr id="4" name="矩形 3"/>
          <p:cNvSpPr/>
          <p:nvPr/>
        </p:nvSpPr>
        <p:spPr>
          <a:xfrm>
            <a:off x="1409700" y="5510629"/>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123509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a:t>
            </a:r>
            <a:r>
              <a:rPr lang="zh-CN" altLang="en-US" dirty="0" smtClean="0"/>
              <a:t>机器学习</a:t>
            </a:r>
            <a:endParaRPr lang="zh-CN" altLang="en-US" dirty="0"/>
          </a:p>
        </p:txBody>
      </p:sp>
      <p:sp>
        <p:nvSpPr>
          <p:cNvPr id="3" name="内容占位符 2"/>
          <p:cNvSpPr>
            <a:spLocks noGrp="1"/>
          </p:cNvSpPr>
          <p:nvPr>
            <p:ph sz="quarter" idx="1"/>
          </p:nvPr>
        </p:nvSpPr>
        <p:spPr/>
        <p:txBody>
          <a:bodyPr/>
          <a:lstStyle/>
          <a:p>
            <a:pPr lvl="1"/>
            <a:r>
              <a:rPr lang="zh-CN" altLang="en-US" dirty="0" smtClean="0"/>
              <a:t>从市场上随机选取的</a:t>
            </a:r>
            <a:r>
              <a:rPr lang="zh-CN" altLang="en-US" dirty="0"/>
              <a:t>芒果样本</a:t>
            </a:r>
            <a:r>
              <a:rPr lang="zh-CN" altLang="en-US" dirty="0" smtClean="0"/>
              <a:t>（</a:t>
            </a:r>
            <a:r>
              <a:rPr lang="zh-CN" altLang="en-US" dirty="0" smtClean="0">
                <a:solidFill>
                  <a:srgbClr val="FF0000"/>
                </a:solidFill>
              </a:rPr>
              <a:t>训练数据</a:t>
            </a:r>
            <a:r>
              <a:rPr lang="zh-CN" altLang="en-US" dirty="0" smtClean="0"/>
              <a:t>），</a:t>
            </a:r>
            <a:r>
              <a:rPr lang="zh-CN" altLang="en-US" dirty="0"/>
              <a:t>列出每个芒果的</a:t>
            </a:r>
            <a:r>
              <a:rPr lang="zh-CN" altLang="en-US" dirty="0" smtClean="0"/>
              <a:t>所有</a:t>
            </a:r>
            <a:r>
              <a:rPr lang="zh-CN" altLang="en-US" dirty="0" smtClean="0">
                <a:solidFill>
                  <a:srgbClr val="FF0000"/>
                </a:solidFill>
              </a:rPr>
              <a:t>特征</a:t>
            </a:r>
            <a:r>
              <a:rPr lang="zh-CN" altLang="en-US" dirty="0" smtClean="0"/>
              <a:t>：</a:t>
            </a:r>
            <a:endParaRPr lang="en-US" altLang="zh-CN" dirty="0" smtClean="0"/>
          </a:p>
          <a:p>
            <a:pPr lvl="2"/>
            <a:r>
              <a:rPr lang="zh-CN" altLang="en-US" dirty="0" smtClean="0"/>
              <a:t>如</a:t>
            </a:r>
            <a:r>
              <a:rPr lang="zh-CN" altLang="en-US" dirty="0"/>
              <a:t>颜色，大小，形状</a:t>
            </a:r>
            <a:r>
              <a:rPr lang="zh-CN" altLang="en-US" dirty="0" smtClean="0"/>
              <a:t>，产地，品牌</a:t>
            </a:r>
            <a:endParaRPr lang="en-US" altLang="zh-CN" dirty="0" smtClean="0"/>
          </a:p>
          <a:p>
            <a:pPr lvl="1"/>
            <a:r>
              <a:rPr lang="zh-CN" altLang="en-US" dirty="0" smtClean="0"/>
              <a:t>以及芒果质量（</a:t>
            </a:r>
            <a:r>
              <a:rPr lang="zh-CN" altLang="en-US" dirty="0">
                <a:solidFill>
                  <a:srgbClr val="FF0000"/>
                </a:solidFill>
              </a:rPr>
              <a:t>输出变量</a:t>
            </a:r>
            <a:r>
              <a:rPr lang="zh-CN" altLang="en-US" dirty="0" smtClean="0"/>
              <a:t>）：</a:t>
            </a:r>
            <a:endParaRPr lang="en-US" altLang="zh-CN" dirty="0" smtClean="0"/>
          </a:p>
          <a:p>
            <a:pPr lvl="2"/>
            <a:r>
              <a:rPr lang="zh-CN" altLang="en-US" dirty="0" smtClean="0"/>
              <a:t>甜蜜</a:t>
            </a:r>
            <a:r>
              <a:rPr lang="zh-CN" altLang="en-US" dirty="0"/>
              <a:t>，多汁，成熟度。 </a:t>
            </a:r>
            <a:endParaRPr lang="en-US" altLang="zh-CN" dirty="0" smtClean="0"/>
          </a:p>
          <a:p>
            <a:pPr lvl="1"/>
            <a:endParaRPr lang="en-US" altLang="zh-CN" dirty="0"/>
          </a:p>
          <a:p>
            <a:pPr lvl="1"/>
            <a:r>
              <a:rPr lang="zh-CN" altLang="en-US" dirty="0" smtClean="0"/>
              <a:t>设计一个</a:t>
            </a:r>
            <a:r>
              <a:rPr lang="zh-CN" altLang="en-US" dirty="0">
                <a:solidFill>
                  <a:srgbClr val="FF0000"/>
                </a:solidFill>
              </a:rPr>
              <a:t>学习</a:t>
            </a:r>
            <a:r>
              <a:rPr lang="zh-CN" altLang="en-US" dirty="0" smtClean="0">
                <a:solidFill>
                  <a:srgbClr val="FF0000"/>
                </a:solidFill>
              </a:rPr>
              <a:t>算法</a:t>
            </a:r>
            <a:r>
              <a:rPr lang="zh-CN" altLang="en-US" dirty="0"/>
              <a:t>来</a:t>
            </a:r>
            <a:r>
              <a:rPr lang="zh-CN" altLang="en-US" dirty="0" smtClean="0"/>
              <a:t>学习芒果的</a:t>
            </a:r>
            <a:r>
              <a:rPr lang="zh-CN" altLang="en-US" dirty="0" smtClean="0">
                <a:solidFill>
                  <a:srgbClr val="FF0000"/>
                </a:solidFill>
              </a:rPr>
              <a:t>特征</a:t>
            </a:r>
            <a:r>
              <a:rPr lang="zh-CN" altLang="en-US" dirty="0" smtClean="0"/>
              <a:t>与</a:t>
            </a:r>
            <a:r>
              <a:rPr lang="zh-CN" altLang="en-US" dirty="0" smtClean="0">
                <a:solidFill>
                  <a:srgbClr val="FF0000"/>
                </a:solidFill>
              </a:rPr>
              <a:t>输出变量</a:t>
            </a:r>
            <a:r>
              <a:rPr lang="zh-CN" altLang="en-US" dirty="0" smtClean="0"/>
              <a:t>之间</a:t>
            </a:r>
            <a:r>
              <a:rPr lang="zh-CN" altLang="en-US" dirty="0"/>
              <a:t>的相关性</a:t>
            </a:r>
            <a:r>
              <a:rPr lang="zh-CN" altLang="en-US" dirty="0">
                <a:solidFill>
                  <a:srgbClr val="FF0000"/>
                </a:solidFill>
              </a:rPr>
              <a:t>模型</a:t>
            </a:r>
            <a:r>
              <a:rPr lang="zh-CN" altLang="en-US" dirty="0" smtClean="0"/>
              <a:t>。</a:t>
            </a:r>
            <a:endParaRPr lang="en-US" altLang="zh-CN" dirty="0" smtClean="0"/>
          </a:p>
          <a:p>
            <a:pPr lvl="1"/>
            <a:endParaRPr lang="en-US" altLang="zh-CN" dirty="0"/>
          </a:p>
          <a:p>
            <a:pPr lvl="1"/>
            <a:r>
              <a:rPr lang="zh-CN" altLang="en-US" dirty="0" smtClean="0"/>
              <a:t>下次从市场上买芒果时，可以根据芒果（</a:t>
            </a:r>
            <a:r>
              <a:rPr lang="zh-CN" altLang="en-US" dirty="0">
                <a:solidFill>
                  <a:srgbClr val="FF0000"/>
                </a:solidFill>
              </a:rPr>
              <a:t>测试数据</a:t>
            </a:r>
            <a:r>
              <a:rPr lang="zh-CN" altLang="en-US" dirty="0" smtClean="0"/>
              <a:t>）的特征，使用</a:t>
            </a:r>
            <a:r>
              <a:rPr lang="zh-CN" altLang="en-US" dirty="0"/>
              <a:t>前面计算的</a:t>
            </a:r>
            <a:r>
              <a:rPr lang="zh-CN" altLang="en-US" dirty="0">
                <a:solidFill>
                  <a:srgbClr val="FF0000"/>
                </a:solidFill>
              </a:rPr>
              <a:t>模型</a:t>
            </a:r>
            <a:r>
              <a:rPr lang="zh-CN" altLang="en-US" dirty="0"/>
              <a:t>来</a:t>
            </a:r>
            <a:r>
              <a:rPr lang="zh-CN" altLang="en-US" dirty="0" smtClean="0"/>
              <a:t>预测芒果的质量。</a:t>
            </a:r>
            <a:endParaRPr lang="zh-CN" altLang="en-US" dirty="0"/>
          </a:p>
        </p:txBody>
      </p:sp>
    </p:spTree>
    <p:extLst>
      <p:ext uri="{BB962C8B-B14F-4D97-AF65-F5344CB8AC3E}">
        <p14:creationId xmlns:p14="http://schemas.microsoft.com/office/powerpoint/2010/main" val="2226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什么是机器学习？</a:t>
            </a:r>
            <a:endParaRPr lang="zh-CN" altLang="en-US" dirty="0"/>
          </a:p>
        </p:txBody>
      </p:sp>
      <p:sp>
        <p:nvSpPr>
          <p:cNvPr id="3" name="内容占位符 2"/>
          <p:cNvSpPr>
            <a:spLocks noGrp="1"/>
          </p:cNvSpPr>
          <p:nvPr>
            <p:ph sz="quarter" idx="1"/>
          </p:nvPr>
        </p:nvSpPr>
        <p:spPr/>
        <p:txBody>
          <a:bodyPr/>
          <a:lstStyle/>
          <a:p>
            <a:r>
              <a:rPr lang="zh-CN" altLang="en-US" smtClean="0"/>
              <a:t>机器学习：从数据中获得决策（预测）函数</a:t>
            </a:r>
            <a:endParaRPr lang="en-US" altLang="zh-CN" smtClean="0"/>
          </a:p>
          <a:p>
            <a:pPr lvl="1"/>
            <a:r>
              <a:rPr lang="zh-CN" altLang="en-US" smtClean="0"/>
              <a:t>使得机器可以根据数据进行自动学习，通过算法使得机器能从大量历史数据中学习规律从而对新的样本做决策。</a:t>
            </a:r>
            <a:endParaRPr lang="en-US" altLang="zh-CN" smtClean="0"/>
          </a:p>
          <a:p>
            <a:endParaRPr lang="en-US" altLang="zh-CN" smtClean="0"/>
          </a:p>
          <a:p>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3429000"/>
            <a:ext cx="7962900" cy="2582353"/>
          </a:xfrm>
          <a:prstGeom prst="rect">
            <a:avLst/>
          </a:prstGeom>
        </p:spPr>
      </p:pic>
    </p:spTree>
    <p:extLst>
      <p:ext uri="{BB962C8B-B14F-4D97-AF65-F5344CB8AC3E}">
        <p14:creationId xmlns:p14="http://schemas.microsoft.com/office/powerpoint/2010/main" val="710858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常见的机器学习问题</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smtClean="0"/>
              <a:t>分类</a:t>
            </a:r>
            <a:endParaRPr lang="zh-CN" altLang="en-US" sz="2800" dirty="0"/>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smtClean="0"/>
              <a:t>聚类</a:t>
            </a:r>
            <a:endParaRPr lang="zh-CN" altLang="en-US" sz="2800" dirty="0"/>
          </a:p>
        </p:txBody>
      </p:sp>
    </p:spTree>
    <p:extLst>
      <p:ext uri="{BB962C8B-B14F-4D97-AF65-F5344CB8AC3E}">
        <p14:creationId xmlns:p14="http://schemas.microsoft.com/office/powerpoint/2010/main" val="312809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机器学习概览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t>训练数据：</a:t>
                </a:r>
                <a14:m>
                  <m:oMath xmlns:m="http://schemas.openxmlformats.org/officeDocument/2006/math">
                    <m:d>
                      <m:dPr>
                        <m:begChr m:val="{"/>
                        <m:endChr m:val="}"/>
                        <m:ctrlPr>
                          <a:rPr lang="en-US" altLang="zh-CN"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smtClean="0">
                                    <a:latin typeface="Cambria Math" panose="02040503050406030204" pitchFamily="18" charset="0"/>
                                  </a:rPr>
                                </m:ctrlPr>
                              </m:dPr>
                              <m:e>
                                <m:r>
                                  <a:rPr lang="en-US" altLang="zh-CN" dirty="0" smtClean="0">
                                    <a:latin typeface="Cambria Math" panose="02040503050406030204" pitchFamily="18" charset="0"/>
                                  </a:rPr>
                                  <m:t>𝑖</m:t>
                                </m:r>
                              </m:e>
                            </m:d>
                          </m:sup>
                        </m:sSup>
                        <m:r>
                          <a:rPr lang="en-US" altLang="zh-CN"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dirty="0" smtClean="0">
                                <a:latin typeface="Cambria Math" panose="02040503050406030204" pitchFamily="18" charset="0"/>
                              </a:rPr>
                              <m:t>𝑦</m:t>
                            </m:r>
                          </m:e>
                          <m:sup>
                            <m:d>
                              <m:dPr>
                                <m:ctrlPr>
                                  <a:rPr lang="en-US" altLang="zh-CN" i="1" dirty="0" smtClean="0">
                                    <a:latin typeface="Cambria Math" panose="02040503050406030204" pitchFamily="18" charset="0"/>
                                  </a:rPr>
                                </m:ctrlPr>
                              </m:dPr>
                              <m:e>
                                <m:r>
                                  <a:rPr lang="en-US" altLang="zh-CN" dirty="0" smtClean="0">
                                    <a:latin typeface="Cambria Math" panose="02040503050406030204" pitchFamily="18" charset="0"/>
                                  </a:rPr>
                                  <m:t>𝑖</m:t>
                                </m:r>
                              </m:e>
                            </m:d>
                          </m:sup>
                        </m:sSup>
                      </m:e>
                    </m:d>
                    <m:r>
                      <a:rPr lang="en-US" altLang="zh-CN" dirty="0" smtClean="0">
                        <a:latin typeface="Cambria Math" panose="02040503050406030204" pitchFamily="18" charset="0"/>
                      </a:rPr>
                      <m:t>, </m:t>
                    </m:r>
                    <m:r>
                      <a:rPr lang="en-US" altLang="zh-CN" dirty="0" smtClean="0">
                        <a:latin typeface="Cambria Math" panose="02040503050406030204" pitchFamily="18" charset="0"/>
                      </a:rPr>
                      <m:t>𝑖</m:t>
                    </m:r>
                    <m:r>
                      <a:rPr lang="en-US" altLang="zh-CN" dirty="0" smtClean="0">
                        <a:latin typeface="Cambria Math" panose="02040503050406030204" pitchFamily="18" charset="0"/>
                      </a:rPr>
                      <m:t>∈[1,</m:t>
                    </m:r>
                    <m:r>
                      <a:rPr lang="en-US" altLang="zh-CN" dirty="0" smtClean="0">
                        <a:latin typeface="Cambria Math" panose="02040503050406030204" pitchFamily="18" charset="0"/>
                      </a:rPr>
                      <m:t>𝑁</m:t>
                    </m:r>
                    <m:r>
                      <a:rPr lang="en-US" altLang="zh-CN" dirty="0" smtClean="0">
                        <a:latin typeface="Cambria Math" panose="02040503050406030204" pitchFamily="18" charset="0"/>
                      </a:rPr>
                      <m:t>]</m:t>
                    </m:r>
                  </m:oMath>
                </a14:m>
                <a:endParaRPr lang="en-US" altLang="zh-CN" dirty="0" smtClean="0"/>
              </a:p>
              <a:p>
                <a:r>
                  <a:rPr lang="zh-CN" altLang="en-US" dirty="0" smtClean="0"/>
                  <a:t>模型</a:t>
                </a:r>
                <a:r>
                  <a:rPr lang="zh-CN" altLang="en-US" dirty="0"/>
                  <a:t>：</a:t>
                </a:r>
              </a:p>
              <a:p>
                <a:pPr lvl="1"/>
                <a:r>
                  <a:rPr lang="zh-CN" altLang="en-US" dirty="0" smtClean="0"/>
                  <a:t>线性方法：</a:t>
                </a:r>
                <a14:m>
                  <m:oMath xmlns:m="http://schemas.openxmlformats.org/officeDocument/2006/math">
                    <m:r>
                      <a:rPr lang="fr-FR" altLang="zh-CN">
                        <a:latin typeface="Cambria Math" panose="02040503050406030204" pitchFamily="18" charset="0"/>
                      </a:rPr>
                      <m:t>𝑦</m:t>
                    </m:r>
                    <m:r>
                      <a:rPr lang="fr-FR" altLang="zh-CN">
                        <a:latin typeface="Cambria Math" panose="02040503050406030204" pitchFamily="18" charset="0"/>
                      </a:rPr>
                      <m:t> = </m:t>
                    </m:r>
                    <m:r>
                      <a:rPr lang="fr-FR" altLang="zh-CN">
                        <a:latin typeface="Cambria Math" panose="02040503050406030204" pitchFamily="18" charset="0"/>
                      </a:rPr>
                      <m:t>𝑓</m:t>
                    </m:r>
                    <m:d>
                      <m:dPr>
                        <m:ctrlPr>
                          <a:rPr lang="fr-FR" altLang="zh-CN" i="1">
                            <a:latin typeface="Cambria Math" panose="02040503050406030204" pitchFamily="18" charset="0"/>
                          </a:rPr>
                        </m:ctrlPr>
                      </m:dPr>
                      <m:e>
                        <m:r>
                          <a:rPr lang="fr-FR" altLang="zh-CN">
                            <a:latin typeface="Cambria Math" panose="02040503050406030204" pitchFamily="18" charset="0"/>
                          </a:rPr>
                          <m:t>𝑥</m:t>
                        </m:r>
                      </m:e>
                    </m:d>
                    <m:r>
                      <a:rPr lang="fr-FR" altLang="zh-CN">
                        <a:latin typeface="Cambria Math" panose="02040503050406030204" pitchFamily="18" charset="0"/>
                      </a:rPr>
                      <m:t>= </m:t>
                    </m:r>
                    <m:sSup>
                      <m:sSupPr>
                        <m:ctrlPr>
                          <a:rPr lang="fr-FR" altLang="zh-CN" i="1" smtClean="0">
                            <a:latin typeface="Cambria Math" panose="02040503050406030204" pitchFamily="18" charset="0"/>
                          </a:rPr>
                        </m:ctrlPr>
                      </m:sSupPr>
                      <m:e>
                        <m:r>
                          <a:rPr lang="zh-CN" altLang="en-US" smtClean="0">
                            <a:latin typeface="Cambria Math" panose="02040503050406030204" pitchFamily="18" charset="0"/>
                          </a:rPr>
                          <m:t>𝜃</m:t>
                        </m:r>
                      </m:e>
                      <m:sup>
                        <m:r>
                          <a:rPr lang="en-US" altLang="zh-CN" smtClean="0">
                            <a:latin typeface="Cambria Math" panose="02040503050406030204" pitchFamily="18" charset="0"/>
                          </a:rPr>
                          <m:t>𝑇</m:t>
                        </m:r>
                      </m:sup>
                    </m:sSup>
                    <m:r>
                      <a:rPr lang="fr-FR" altLang="zh-CN">
                        <a:latin typeface="Cambria Math" panose="02040503050406030204" pitchFamily="18" charset="0"/>
                      </a:rPr>
                      <m:t>𝑥</m:t>
                    </m:r>
                    <m:r>
                      <a:rPr lang="en-US" altLang="zh-CN" smtClean="0">
                        <a:latin typeface="Cambria Math" panose="02040503050406030204" pitchFamily="18" charset="0"/>
                      </a:rPr>
                      <m:t>+</m:t>
                    </m:r>
                    <m:r>
                      <a:rPr lang="fr-FR" altLang="zh-CN">
                        <a:latin typeface="Cambria Math" panose="02040503050406030204" pitchFamily="18" charset="0"/>
                      </a:rPr>
                      <m:t>𝑏</m:t>
                    </m:r>
                  </m:oMath>
                </a14:m>
                <a:endParaRPr lang="en-US" altLang="zh-CN" dirty="0" smtClean="0"/>
              </a:p>
              <a:p>
                <a:pPr lvl="1"/>
                <a:r>
                  <a:rPr lang="zh-CN" altLang="en-US" dirty="0" smtClean="0"/>
                  <a:t>广义</a:t>
                </a:r>
                <a:r>
                  <a:rPr lang="zh-CN" altLang="en-US" dirty="0"/>
                  <a:t>线性方法：</a:t>
                </a:r>
                <a14:m>
                  <m:oMath xmlns:m="http://schemas.openxmlformats.org/officeDocument/2006/math">
                    <m:r>
                      <a:rPr lang="fr-FR" altLang="zh-CN">
                        <a:latin typeface="Cambria Math" panose="02040503050406030204" pitchFamily="18" charset="0"/>
                      </a:rPr>
                      <m:t>𝑦</m:t>
                    </m:r>
                    <m:r>
                      <a:rPr lang="fr-FR" altLang="zh-CN">
                        <a:latin typeface="Cambria Math" panose="02040503050406030204" pitchFamily="18" charset="0"/>
                      </a:rPr>
                      <m:t> = </m:t>
                    </m:r>
                    <m:r>
                      <a:rPr lang="fr-FR" altLang="zh-CN">
                        <a:latin typeface="Cambria Math" panose="02040503050406030204" pitchFamily="18" charset="0"/>
                      </a:rPr>
                      <m:t>𝑓</m:t>
                    </m:r>
                    <m:d>
                      <m:dPr>
                        <m:ctrlPr>
                          <a:rPr lang="fr-FR" altLang="zh-CN" i="1">
                            <a:latin typeface="Cambria Math" panose="02040503050406030204" pitchFamily="18" charset="0"/>
                          </a:rPr>
                        </m:ctrlPr>
                      </m:dPr>
                      <m:e>
                        <m:r>
                          <a:rPr lang="fr-FR" altLang="zh-CN">
                            <a:latin typeface="Cambria Math" panose="02040503050406030204" pitchFamily="18" charset="0"/>
                          </a:rPr>
                          <m:t>𝑥</m:t>
                        </m:r>
                      </m:e>
                    </m:d>
                    <m:r>
                      <a:rPr lang="fr-FR" altLang="zh-CN">
                        <a:latin typeface="Cambria Math" panose="02040503050406030204" pitchFamily="18" charset="0"/>
                      </a:rPr>
                      <m:t>= </m:t>
                    </m:r>
                    <m:sSup>
                      <m:sSupPr>
                        <m:ctrlPr>
                          <a:rPr lang="fr-FR" altLang="zh-CN" i="1">
                            <a:latin typeface="Cambria Math" panose="02040503050406030204" pitchFamily="18" charset="0"/>
                          </a:rPr>
                        </m:ctrlPr>
                      </m:sSupPr>
                      <m:e>
                        <m:r>
                          <a:rPr lang="zh-CN" altLang="en-US" smtClean="0">
                            <a:latin typeface="Cambria Math" panose="02040503050406030204" pitchFamily="18" charset="0"/>
                          </a:rPr>
                          <m:t>𝜃</m:t>
                        </m:r>
                      </m:e>
                      <m:sup>
                        <m:r>
                          <a:rPr lang="en-US" altLang="zh-CN">
                            <a:latin typeface="Cambria Math" panose="02040503050406030204" pitchFamily="18" charset="0"/>
                          </a:rPr>
                          <m:t>𝑇</m:t>
                        </m:r>
                      </m:sup>
                    </m:sSup>
                    <m:r>
                      <a:rPr lang="zh-CN" altLang="en-US" smtClean="0">
                        <a:latin typeface="Cambria Math" panose="02040503050406030204" pitchFamily="18" charset="0"/>
                      </a:rPr>
                      <m:t>𝜑</m:t>
                    </m:r>
                    <m:d>
                      <m:dPr>
                        <m:ctrlPr>
                          <a:rPr lang="en-US" altLang="zh-CN" i="1" smtClean="0">
                            <a:latin typeface="Cambria Math" panose="02040503050406030204" pitchFamily="18" charset="0"/>
                          </a:rPr>
                        </m:ctrlPr>
                      </m:dPr>
                      <m:e>
                        <m:r>
                          <a:rPr lang="fr-FR" altLang="zh-CN">
                            <a:latin typeface="Cambria Math" panose="02040503050406030204" pitchFamily="18" charset="0"/>
                          </a:rPr>
                          <m:t>𝑥</m:t>
                        </m:r>
                      </m:e>
                    </m:d>
                    <m:r>
                      <a:rPr lang="en-US" altLang="zh-CN" smtClean="0">
                        <a:latin typeface="Cambria Math" panose="02040503050406030204" pitchFamily="18" charset="0"/>
                      </a:rPr>
                      <m:t>+</m:t>
                    </m:r>
                    <m:r>
                      <a:rPr lang="fr-FR" altLang="zh-CN">
                        <a:latin typeface="Cambria Math" panose="02040503050406030204" pitchFamily="18" charset="0"/>
                      </a:rPr>
                      <m:t>𝑏</m:t>
                    </m:r>
                  </m:oMath>
                </a14:m>
                <a:endParaRPr lang="en-US" altLang="zh-CN" dirty="0"/>
              </a:p>
              <a:p>
                <a:pPr lvl="1"/>
                <a:r>
                  <a:rPr lang="zh-CN" altLang="en-US" dirty="0"/>
                  <a:t>非线性方法：神经网络</a:t>
                </a:r>
              </a:p>
              <a:p>
                <a:r>
                  <a:rPr lang="zh-CN" altLang="en-US" dirty="0"/>
                  <a:t>优化</a:t>
                </a:r>
              </a:p>
              <a:p>
                <a:pPr lvl="1"/>
                <a:r>
                  <a:rPr lang="zh-CN" altLang="en-US" dirty="0" smtClean="0"/>
                  <a:t>经验风险</a:t>
                </a:r>
                <a:endParaRPr lang="en-US" altLang="zh-CN" dirty="0" smtClean="0"/>
              </a:p>
              <a:p>
                <a:pPr lvl="2"/>
                <a14:m>
                  <m:oMath xmlns:m="http://schemas.openxmlformats.org/officeDocument/2006/math">
                    <m:r>
                      <a:rPr lang="en-US" altLang="zh-CN" smtClean="0">
                        <a:latin typeface="Cambria Math" panose="02040503050406030204" pitchFamily="18" charset="0"/>
                      </a:rPr>
                      <m:t>𝑅</m:t>
                    </m:r>
                    <m:r>
                      <a:rPr lang="en-US" altLang="zh-CN" smtClean="0">
                        <a:latin typeface="Cambria Math" panose="02040503050406030204" pitchFamily="18" charset="0"/>
                      </a:rPr>
                      <m:t>(</m:t>
                    </m:r>
                    <m:r>
                      <a:rPr lang="zh-CN" altLang="en-US" smtClean="0">
                        <a:latin typeface="Cambria Math" panose="02040503050406030204" pitchFamily="18" charset="0"/>
                      </a:rPr>
                      <m:t>𝜃</m:t>
                    </m:r>
                    <m:r>
                      <a:rPr lang="en-US" altLang="zh-CN"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1</m:t>
                        </m:r>
                      </m:num>
                      <m:den>
                        <m:r>
                          <m:rPr>
                            <m:sty m:val="p"/>
                          </m:rPr>
                          <a:rPr lang="en-US" altLang="zh-CN">
                            <a:latin typeface="Cambria Math" panose="02040503050406030204" pitchFamily="18" charset="0"/>
                          </a:rPr>
                          <m:t>N</m:t>
                        </m:r>
                      </m:den>
                    </m:f>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𝑖</m:t>
                        </m:r>
                        <m:r>
                          <a:rPr lang="en-US" altLang="zh-CN" smtClean="0">
                            <a:latin typeface="Cambria Math" panose="02040503050406030204" pitchFamily="18" charset="0"/>
                          </a:rPr>
                          <m:t>=1</m:t>
                        </m:r>
                      </m:sub>
                      <m:sup>
                        <m:r>
                          <m:rPr>
                            <m:sty m:val="p"/>
                          </m:rPr>
                          <a:rPr lang="en-US" altLang="zh-CN">
                            <a:latin typeface="Cambria Math" panose="02040503050406030204" pitchFamily="18" charset="0"/>
                          </a:rPr>
                          <m:t>N</m:t>
                        </m:r>
                      </m:sup>
                      <m:e>
                        <m:r>
                          <a:rPr lang="en-US" altLang="zh-CN" smtClean="0">
                            <a:latin typeface="Cambria Math" panose="02040503050406030204" pitchFamily="18" charset="0"/>
                          </a:rPr>
                          <m:t>𝐿</m:t>
                        </m:r>
                        <m:r>
                          <a:rPr lang="en-US" altLang="zh-CN"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a:rPr lang="en-US" altLang="zh-CN" dirty="0">
                                    <a:latin typeface="Cambria Math" panose="02040503050406030204" pitchFamily="18" charset="0"/>
                                  </a:rPr>
                                  <m:t>𝑖</m:t>
                                </m:r>
                              </m:e>
                            </m:d>
                          </m:sup>
                        </m:sSup>
                        <m:r>
                          <a:rPr lang="en-US" altLang="zh-CN" smtClean="0">
                            <a:latin typeface="Cambria Math" panose="02040503050406030204" pitchFamily="18" charset="0"/>
                          </a:rPr>
                          <m:t>,</m:t>
                        </m:r>
                        <m:r>
                          <a:rPr lang="fr-FR" altLang="zh-CN">
                            <a:latin typeface="Cambria Math" panose="02040503050406030204" pitchFamily="18" charset="0"/>
                          </a:rPr>
                          <m:t> </m:t>
                        </m:r>
                        <m:r>
                          <a:rPr lang="fr-FR" altLang="zh-CN">
                            <a:latin typeface="Cambria Math" panose="02040503050406030204" pitchFamily="18" charset="0"/>
                          </a:rPr>
                          <m:t>𝑓</m:t>
                        </m:r>
                        <m:d>
                          <m:dPr>
                            <m:ctrlPr>
                              <a:rPr lang="fr-FR" altLang="zh-CN" i="1">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a:rPr lang="en-US" altLang="zh-CN" dirty="0">
                                        <a:latin typeface="Cambria Math" panose="02040503050406030204" pitchFamily="18" charset="0"/>
                                      </a:rPr>
                                      <m:t>𝑖</m:t>
                                    </m:r>
                                  </m:e>
                                </m:d>
                              </m:sup>
                            </m:sSup>
                          </m:e>
                        </m:d>
                        <m:r>
                          <a:rPr lang="en-US" altLang="zh-CN" smtClean="0">
                            <a:latin typeface="Cambria Math" panose="02040503050406030204" pitchFamily="18" charset="0"/>
                          </a:rPr>
                          <m:t>)</m:t>
                        </m:r>
                      </m:e>
                    </m:nary>
                  </m:oMath>
                </a14:m>
                <a:endParaRPr lang="zh-CN" altLang="en-US" dirty="0"/>
              </a:p>
              <a:p>
                <a:pPr lvl="1"/>
                <a:r>
                  <a:rPr lang="zh-CN" altLang="en-US" dirty="0" smtClean="0"/>
                  <a:t>结构风险：</a:t>
                </a:r>
                <a:r>
                  <a:rPr lang="en-US" altLang="zh-CN" dirty="0" smtClean="0"/>
                  <a:t> </a:t>
                </a:r>
              </a:p>
              <a:p>
                <a:pPr lvl="2"/>
                <a14:m>
                  <m:oMath xmlns:m="http://schemas.openxmlformats.org/officeDocument/2006/math">
                    <m:r>
                      <a:rPr lang="en-US" altLang="zh-CN">
                        <a:latin typeface="Cambria Math" panose="02040503050406030204" pitchFamily="18" charset="0"/>
                      </a:rPr>
                      <m:t>𝑅</m:t>
                    </m:r>
                    <m:d>
                      <m:dPr>
                        <m:ctrlPr>
                          <a:rPr lang="en-US" altLang="zh-CN" i="1">
                            <a:latin typeface="Cambria Math" panose="02040503050406030204" pitchFamily="18" charset="0"/>
                          </a:rPr>
                        </m:ctrlPr>
                      </m:dPr>
                      <m:e>
                        <m:r>
                          <a:rPr lang="zh-CN" altLang="en-US">
                            <a:latin typeface="Cambria Math" panose="02040503050406030204" pitchFamily="18" charset="0"/>
                          </a:rPr>
                          <m:t>𝜃</m:t>
                        </m:r>
                      </m:e>
                    </m:d>
                    <m:r>
                      <a:rPr lang="en-US" altLang="zh-CN" smtClean="0">
                        <a:latin typeface="Cambria Math" panose="02040503050406030204" pitchFamily="18" charset="0"/>
                      </a:rPr>
                      <m:t>+</m:t>
                    </m:r>
                    <m:r>
                      <a:rPr lang="zh-CN" altLang="en-US" smtClean="0">
                        <a:latin typeface="Cambria Math" panose="02040503050406030204" pitchFamily="18" charset="0"/>
                      </a:rPr>
                      <m:t>𝜆</m:t>
                    </m:r>
                    <m:d>
                      <m:dPr>
                        <m:begChr m:val="‖"/>
                        <m:endChr m:val="‖"/>
                        <m:ctrlPr>
                          <a:rPr lang="en-US" altLang="zh-CN" i="1" smtClean="0">
                            <a:latin typeface="Cambria Math" panose="02040503050406030204" pitchFamily="18" charset="0"/>
                          </a:rPr>
                        </m:ctrlPr>
                      </m:dPr>
                      <m:e>
                        <m:r>
                          <a:rPr lang="zh-CN" altLang="en-US" smtClean="0">
                            <a:latin typeface="Cambria Math" panose="02040503050406030204" pitchFamily="18" charset="0"/>
                          </a:rPr>
                          <m:t>𝜃</m:t>
                        </m:r>
                      </m:e>
                    </m:d>
                  </m:oMath>
                </a14:m>
                <a:r>
                  <a:rPr lang="en-US" altLang="zh-CN" baseline="30000" dirty="0" smtClean="0"/>
                  <a:t>2</a:t>
                </a:r>
                <a:endParaRPr lang="zh-CN" altLang="en-US" baseline="300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9521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常见的机器学习类型</a:t>
            </a:r>
            <a:endParaRPr lang="zh-CN" altLang="en-US"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1219200" y="2311164"/>
            <a:ext cx="6400800" cy="2753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2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机器学习的几个关键点</a:t>
            </a:r>
            <a:endParaRPr lang="zh-CN" altLang="en-US" dirty="0"/>
          </a:p>
        </p:txBody>
      </p:sp>
    </p:spTree>
    <p:extLst>
      <p:ext uri="{BB962C8B-B14F-4D97-AF65-F5344CB8AC3E}">
        <p14:creationId xmlns:p14="http://schemas.microsoft.com/office/powerpoint/2010/main" val="112473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17611</TotalTime>
  <Words>588</Words>
  <Application>Microsoft Office PowerPoint</Application>
  <PresentationFormat>全屏显示(4:3)</PresentationFormat>
  <Paragraphs>113</Paragraphs>
  <Slides>22</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5"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芒果机器学习</vt:lpstr>
      <vt:lpstr>芒果机器学习</vt:lpstr>
      <vt:lpstr>什么是机器学习？</vt:lpstr>
      <vt:lpstr>常见的机器学习问题</vt:lpstr>
      <vt:lpstr>机器学习概览</vt:lpstr>
      <vt:lpstr>常见的机器学习类型</vt:lpstr>
      <vt:lpstr>机器学习的几个关键点</vt:lpstr>
      <vt:lpstr>泛化错误</vt:lpstr>
      <vt:lpstr>过拟合</vt:lpstr>
      <vt:lpstr>过拟合</vt:lpstr>
      <vt:lpstr>损失函数</vt:lpstr>
      <vt:lpstr>交叉熵损失函数</vt:lpstr>
      <vt:lpstr>损失函数</vt:lpstr>
      <vt:lpstr>参数学习</vt:lpstr>
      <vt:lpstr>优化</vt:lpstr>
      <vt:lpstr>批量梯度下降法</vt:lpstr>
      <vt:lpstr>随机梯度下降法</vt:lpstr>
      <vt:lpstr>提前停止</vt:lpstr>
      <vt:lpstr>学习率设置</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1737</cp:revision>
  <dcterms:created xsi:type="dcterms:W3CDTF">2009-03-19T21:17:53Z</dcterms:created>
  <dcterms:modified xsi:type="dcterms:W3CDTF">2018-07-02T07:15:44Z</dcterms:modified>
</cp:coreProperties>
</file>