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4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7" d="100"/>
          <a:sy n="67" d="100"/>
        </p:scale>
        <p:origin x="1677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99F4A-FFFC-45B3-9202-6D6731CFF03E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009747E-B121-4B7B-AA01-A0FEED063FCB}">
      <dgm:prSet phldrT="[文本]"/>
      <dgm:spPr/>
      <dgm:t>
        <a:bodyPr/>
        <a:lstStyle/>
        <a:p>
          <a:r>
            <a:rPr lang="zh-CN" altLang="en-US" dirty="0" smtClean="0"/>
            <a:t>外部记忆</a:t>
          </a:r>
          <a:endParaRPr lang="zh-CN" altLang="en-US" dirty="0"/>
        </a:p>
      </dgm:t>
    </dgm:pt>
    <dgm:pt modelId="{6EB52A61-80CC-4E0D-B494-3735F6E59CDA}" type="parTrans" cxnId="{09BBDE86-86C1-4CF5-9548-870D72BE1872}">
      <dgm:prSet/>
      <dgm:spPr/>
      <dgm:t>
        <a:bodyPr/>
        <a:lstStyle/>
        <a:p>
          <a:endParaRPr lang="zh-CN" altLang="en-US"/>
        </a:p>
      </dgm:t>
    </dgm:pt>
    <dgm:pt modelId="{75C0DB0C-5AEF-4EEC-8D74-35092EDB814D}" type="sibTrans" cxnId="{09BBDE86-86C1-4CF5-9548-870D72BE1872}">
      <dgm:prSet/>
      <dgm:spPr/>
      <dgm:t>
        <a:bodyPr/>
        <a:lstStyle/>
        <a:p>
          <a:endParaRPr lang="zh-CN" altLang="en-US"/>
        </a:p>
      </dgm:t>
    </dgm:pt>
    <dgm:pt modelId="{81622C5C-1BA9-4520-B9B9-DE28462FF2A6}">
      <dgm:prSet phldrT="[文本]"/>
      <dgm:spPr/>
      <dgm:t>
        <a:bodyPr/>
        <a:lstStyle/>
        <a:p>
          <a:r>
            <a:rPr lang="zh-CN" altLang="en-US" dirty="0" smtClean="0"/>
            <a:t>注意力</a:t>
          </a:r>
          <a:endParaRPr lang="zh-CN" altLang="en-US" dirty="0"/>
        </a:p>
      </dgm:t>
    </dgm:pt>
    <dgm:pt modelId="{7187E862-0019-4EFE-86B4-CF86D408BBCD}" type="parTrans" cxnId="{2C3ACCF0-BAD4-4A03-B6F2-75B10E311192}">
      <dgm:prSet/>
      <dgm:spPr/>
      <dgm:t>
        <a:bodyPr/>
        <a:lstStyle/>
        <a:p>
          <a:endParaRPr lang="zh-CN" altLang="en-US"/>
        </a:p>
      </dgm:t>
    </dgm:pt>
    <dgm:pt modelId="{B68E0F0F-1C75-42C7-A390-220A26C3A78D}" type="sibTrans" cxnId="{2C3ACCF0-BAD4-4A03-B6F2-75B10E311192}">
      <dgm:prSet/>
      <dgm:spPr/>
      <dgm:t>
        <a:bodyPr/>
        <a:lstStyle/>
        <a:p>
          <a:endParaRPr lang="zh-CN" altLang="en-US"/>
        </a:p>
      </dgm:t>
    </dgm:pt>
    <dgm:pt modelId="{C9346809-28AE-4A2E-815C-C20A7109B3F2}" type="pres">
      <dgm:prSet presAssocID="{17599F4A-FFFC-45B3-9202-6D6731CFF03E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7BE7924-128C-49CE-B951-7986146EFA3E}" type="pres">
      <dgm:prSet presAssocID="{D009747E-B121-4B7B-AA01-A0FEED063FCB}" presName="Accent1" presStyleCnt="0"/>
      <dgm:spPr/>
    </dgm:pt>
    <dgm:pt modelId="{88EBA6BD-99FF-4F36-9D21-0B17453B9B70}" type="pres">
      <dgm:prSet presAssocID="{D009747E-B121-4B7B-AA01-A0FEED063FCB}" presName="Accent" presStyleLbl="node1" presStyleIdx="0" presStyleCnt="2"/>
      <dgm:spPr/>
    </dgm:pt>
    <dgm:pt modelId="{EDEAEB30-739B-4C56-8D2B-36D81A119BE5}" type="pres">
      <dgm:prSet presAssocID="{D009747E-B121-4B7B-AA01-A0FEED063FCB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5C857-DD37-4A35-A479-3F9DEDEC8378}" type="pres">
      <dgm:prSet presAssocID="{81622C5C-1BA9-4520-B9B9-DE28462FF2A6}" presName="Accent2" presStyleCnt="0"/>
      <dgm:spPr/>
    </dgm:pt>
    <dgm:pt modelId="{018A8A1F-C64E-4FDB-AD4E-D0EC35EE97C9}" type="pres">
      <dgm:prSet presAssocID="{81622C5C-1BA9-4520-B9B9-DE28462FF2A6}" presName="Accent" presStyleLbl="node1" presStyleIdx="1" presStyleCnt="2"/>
      <dgm:spPr/>
    </dgm:pt>
    <dgm:pt modelId="{1555D0F5-E45C-49DF-B7A9-8FD8028AB267}" type="pres">
      <dgm:prSet presAssocID="{81622C5C-1BA9-4520-B9B9-DE28462FF2A6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F24738-2648-49F0-ADAA-56096FD2CF14}" type="presOf" srcId="{D009747E-B121-4B7B-AA01-A0FEED063FCB}" destId="{EDEAEB30-739B-4C56-8D2B-36D81A119BE5}" srcOrd="0" destOrd="0" presId="urn:microsoft.com/office/officeart/2009/layout/CircleArrowProcess"/>
    <dgm:cxn modelId="{7201EB27-3707-4D20-9961-F0F935A20C51}" type="presOf" srcId="{17599F4A-FFFC-45B3-9202-6D6731CFF03E}" destId="{C9346809-28AE-4A2E-815C-C20A7109B3F2}" srcOrd="0" destOrd="0" presId="urn:microsoft.com/office/officeart/2009/layout/CircleArrowProcess"/>
    <dgm:cxn modelId="{2C3ACCF0-BAD4-4A03-B6F2-75B10E311192}" srcId="{17599F4A-FFFC-45B3-9202-6D6731CFF03E}" destId="{81622C5C-1BA9-4520-B9B9-DE28462FF2A6}" srcOrd="1" destOrd="0" parTransId="{7187E862-0019-4EFE-86B4-CF86D408BBCD}" sibTransId="{B68E0F0F-1C75-42C7-A390-220A26C3A78D}"/>
    <dgm:cxn modelId="{01C353E9-653F-4ED6-ABCB-A96DC6235BAA}" type="presOf" srcId="{81622C5C-1BA9-4520-B9B9-DE28462FF2A6}" destId="{1555D0F5-E45C-49DF-B7A9-8FD8028AB267}" srcOrd="0" destOrd="0" presId="urn:microsoft.com/office/officeart/2009/layout/CircleArrowProcess"/>
    <dgm:cxn modelId="{09BBDE86-86C1-4CF5-9548-870D72BE1872}" srcId="{17599F4A-FFFC-45B3-9202-6D6731CFF03E}" destId="{D009747E-B121-4B7B-AA01-A0FEED063FCB}" srcOrd="0" destOrd="0" parTransId="{6EB52A61-80CC-4E0D-B494-3735F6E59CDA}" sibTransId="{75C0DB0C-5AEF-4EEC-8D74-35092EDB814D}"/>
    <dgm:cxn modelId="{09C92DEE-45DD-481D-BB39-195BDEEA084B}" type="presParOf" srcId="{C9346809-28AE-4A2E-815C-C20A7109B3F2}" destId="{27BE7924-128C-49CE-B951-7986146EFA3E}" srcOrd="0" destOrd="0" presId="urn:microsoft.com/office/officeart/2009/layout/CircleArrowProcess"/>
    <dgm:cxn modelId="{D6A00CB0-037D-47F8-A0E4-689D26B6C83F}" type="presParOf" srcId="{27BE7924-128C-49CE-B951-7986146EFA3E}" destId="{88EBA6BD-99FF-4F36-9D21-0B17453B9B70}" srcOrd="0" destOrd="0" presId="urn:microsoft.com/office/officeart/2009/layout/CircleArrowProcess"/>
    <dgm:cxn modelId="{E30B67D2-9315-4B44-9473-5C74B76F5649}" type="presParOf" srcId="{C9346809-28AE-4A2E-815C-C20A7109B3F2}" destId="{EDEAEB30-739B-4C56-8D2B-36D81A119BE5}" srcOrd="1" destOrd="0" presId="urn:microsoft.com/office/officeart/2009/layout/CircleArrowProcess"/>
    <dgm:cxn modelId="{3D776876-F5A8-4DB4-BE97-C23133B3D62C}" type="presParOf" srcId="{C9346809-28AE-4A2E-815C-C20A7109B3F2}" destId="{7455C857-DD37-4A35-A479-3F9DEDEC8378}" srcOrd="2" destOrd="0" presId="urn:microsoft.com/office/officeart/2009/layout/CircleArrowProcess"/>
    <dgm:cxn modelId="{B5B4168A-5DE0-4F7A-B4D4-B8089D2A376D}" type="presParOf" srcId="{7455C857-DD37-4A35-A479-3F9DEDEC8378}" destId="{018A8A1F-C64E-4FDB-AD4E-D0EC35EE97C9}" srcOrd="0" destOrd="0" presId="urn:microsoft.com/office/officeart/2009/layout/CircleArrowProcess"/>
    <dgm:cxn modelId="{883D89A2-BB83-4164-8AC8-23DEB923DE18}" type="presParOf" srcId="{C9346809-28AE-4A2E-815C-C20A7109B3F2}" destId="{1555D0F5-E45C-49DF-B7A9-8FD8028AB267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BA6BD-99FF-4F36-9D21-0B17453B9B70}">
      <dsp:nvSpPr>
        <dsp:cNvPr id="0" name=""/>
        <dsp:cNvSpPr/>
      </dsp:nvSpPr>
      <dsp:spPr>
        <a:xfrm>
          <a:off x="1011519" y="0"/>
          <a:ext cx="1963719" cy="196377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AEB30-739B-4C56-8D2B-36D81A119BE5}">
      <dsp:nvSpPr>
        <dsp:cNvPr id="0" name=""/>
        <dsp:cNvSpPr/>
      </dsp:nvSpPr>
      <dsp:spPr>
        <a:xfrm>
          <a:off x="1445224" y="710966"/>
          <a:ext cx="1095600" cy="547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外部记忆</a:t>
          </a:r>
          <a:endParaRPr lang="zh-CN" altLang="en-US" sz="2100" kern="1200" dirty="0"/>
        </a:p>
      </dsp:txBody>
      <dsp:txXfrm>
        <a:off x="1445224" y="710966"/>
        <a:ext cx="1095600" cy="547735"/>
      </dsp:txXfrm>
    </dsp:sp>
    <dsp:sp modelId="{018A8A1F-C64E-4FDB-AD4E-D0EC35EE97C9}">
      <dsp:nvSpPr>
        <dsp:cNvPr id="0" name=""/>
        <dsp:cNvSpPr/>
      </dsp:nvSpPr>
      <dsp:spPr>
        <a:xfrm>
          <a:off x="606161" y="1258702"/>
          <a:ext cx="1686984" cy="168769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5D0F5-E45C-49DF-B7A9-8FD8028AB267}">
      <dsp:nvSpPr>
        <dsp:cNvPr id="0" name=""/>
        <dsp:cNvSpPr/>
      </dsp:nvSpPr>
      <dsp:spPr>
        <a:xfrm>
          <a:off x="897423" y="1841500"/>
          <a:ext cx="1095600" cy="547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注意力</a:t>
          </a:r>
          <a:endParaRPr lang="zh-CN" altLang="en-US" sz="2100" kern="1200" dirty="0"/>
        </a:p>
      </dsp:txBody>
      <dsp:txXfrm>
        <a:off x="897423" y="1841500"/>
        <a:ext cx="1095600" cy="547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7/2/2018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简单循环神经网络存在长期依赖问题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 LSTM</a:t>
            </a:r>
            <a:r>
              <a:rPr lang="zh-CN" altLang="en-US" dirty="0" smtClean="0"/>
              <a:t>网络）引入一个近似线性依赖的记忆单元来存储远距离的信息。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记忆单元的存储能力和其大小相关。如果增加记忆单元的大小，网络的参数也随之增加。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6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《</a:t>
            </a: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r>
              <a:rPr lang="en-US" altLang="zh-CN" sz="1400" dirty="0" smtClean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注意力与记忆机制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联想记忆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自联想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异联想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5010849" cy="144800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5255652" cy="13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如何实现联想记忆？</a:t>
            </a:r>
            <a:endParaRPr lang="zh-CN" altLang="en-US" dirty="0"/>
          </a:p>
        </p:txBody>
      </p:sp>
      <p:pic>
        <p:nvPicPr>
          <p:cNvPr id="1026" name="Picture 2" descr="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00200"/>
            <a:ext cx="7048500" cy="44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不严格的类比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1542787"/>
            <a:ext cx="818311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altLang="zh-TW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657600"/>
            <a:ext cx="8763000" cy="1066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TW" sz="6600" dirty="0"/>
              <a:t>L O D T M X H R U</a:t>
            </a:r>
          </a:p>
          <a:p>
            <a:pPr algn="ctr">
              <a:buFontTx/>
              <a:buNone/>
            </a:pPr>
            <a:endParaRPr lang="en-US" altLang="zh-TW" sz="6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9098" y="2133600"/>
            <a:ext cx="766430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 dirty="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8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pt-BR" altLang="zh-TW" sz="6600" dirty="0" smtClean="0"/>
              <a:t>E P G L A K S</a:t>
            </a:r>
            <a:endParaRPr lang="pt-BR" altLang="zh-TW" sz="6600" dirty="0"/>
          </a:p>
        </p:txBody>
      </p:sp>
      <p:sp>
        <p:nvSpPr>
          <p:cNvPr id="2" name="矩形 1"/>
          <p:cNvSpPr/>
          <p:nvPr/>
        </p:nvSpPr>
        <p:spPr>
          <a:xfrm>
            <a:off x="1524000" y="2133600"/>
            <a:ext cx="5638800" cy="106680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524000" y="2169468"/>
            <a:ext cx="5791200" cy="110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63840" y="13070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请尽力记住所有的字母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78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" grpId="0" build="p" autoUpdateAnimBg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Hopfield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pic>
        <p:nvPicPr>
          <p:cNvPr id="2050" name="Picture 2" descr="“hopfield network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47625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“hopfield network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00300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外部记忆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外部记忆定义为矩阵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M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dirty="0"/>
                      <m:t>R</m:t>
                    </m:r>
                    <m:r>
                      <m:rPr>
                        <m:nor/>
                      </m:rPr>
                      <a:rPr lang="en-US" altLang="zh-CN" b="0" i="0" baseline="30000" dirty="0" smtClean="0"/>
                      <m:t>d</m:t>
                    </m:r>
                    <m:r>
                      <m:rPr>
                        <m:nor/>
                      </m:rPr>
                      <a:rPr lang="en-US" altLang="zh-CN" baseline="30000" dirty="0"/>
                      <m:t>×</m:t>
                    </m:r>
                    <m:r>
                      <a:rPr lang="en-US" altLang="zh-CN" b="0" i="1" baseline="30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k </a:t>
                </a:r>
                <a:r>
                  <a:rPr lang="zh-CN" altLang="en-US" dirty="0"/>
                  <a:t>是记忆片段的数量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 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每个记忆</a:t>
                </a:r>
                <a:r>
                  <a:rPr lang="zh-CN" altLang="en-US" dirty="0"/>
                  <a:t>片段的</a:t>
                </a:r>
                <a:r>
                  <a:rPr lang="zh-CN" altLang="en-US" dirty="0" smtClean="0"/>
                  <a:t>大小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外部记忆</a:t>
                </a:r>
                <a:r>
                  <a:rPr lang="zh-CN" altLang="en-US" dirty="0"/>
                  <a:t>类型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只读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Memory Network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RNN</a:t>
                </a:r>
                <a:r>
                  <a:rPr lang="zh-CN" altLang="en-US" dirty="0"/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可读写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NTM</a:t>
                </a:r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如何读写？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37" t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581985" y="5257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注意力机制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记忆网络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160" y="2008324"/>
            <a:ext cx="6482280" cy="28443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57912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Sukhbaatar</a:t>
            </a:r>
            <a:r>
              <a:rPr lang="en-US" altLang="zh-CN" sz="1400" dirty="0"/>
              <a:t>, S., </a:t>
            </a:r>
            <a:r>
              <a:rPr lang="en-US" altLang="zh-CN" sz="1400" dirty="0" err="1"/>
              <a:t>Szlam</a:t>
            </a:r>
            <a:r>
              <a:rPr lang="en-US" altLang="zh-CN" sz="1400" dirty="0"/>
              <a:t>, A., Weston, J., &amp; Fergus, R. (2015). End-To-End Memory Networks, 1–11. </a:t>
            </a:r>
            <a:r>
              <a:rPr lang="en-US" altLang="zh-CN" sz="1400" dirty="0" smtClean="0"/>
              <a:t>http</a:t>
            </a:r>
            <a:r>
              <a:rPr lang="en-US" altLang="zh-CN" sz="1400" dirty="0"/>
              <a:t>://arxiv.org/abs/1503.08895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19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Networks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286000"/>
            <a:ext cx="5791200" cy="26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Memory Networks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112" y="1981200"/>
            <a:ext cx="8357445" cy="33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神经图灵机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读写操作</a:t>
            </a:r>
            <a:endParaRPr lang="en-US" altLang="zh-CN" dirty="0" smtClean="0"/>
          </a:p>
          <a:p>
            <a:r>
              <a:rPr lang="zh-CN" altLang="en-US" dirty="0" smtClean="0"/>
              <a:t>整个架构可微分</a:t>
            </a:r>
          </a:p>
          <a:p>
            <a:pPr lvl="1"/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09800"/>
            <a:ext cx="5067300" cy="2533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3850" y="4819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 smtClean="0"/>
              <a:t>图片来源：http</a:t>
            </a:r>
            <a:r>
              <a:rPr lang="zh-CN" altLang="en-US" sz="1400" dirty="0"/>
              <a:t>://cpmarkchang.logdown.com/posts/279710-neural-network-neural-turing-machine</a:t>
            </a:r>
          </a:p>
        </p:txBody>
      </p:sp>
      <p:sp>
        <p:nvSpPr>
          <p:cNvPr id="6" name="矩形 5"/>
          <p:cNvSpPr/>
          <p:nvPr/>
        </p:nvSpPr>
        <p:spPr>
          <a:xfrm>
            <a:off x="438150" y="5719206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Graves, A., Wayne, G., &amp; </a:t>
            </a:r>
            <a:r>
              <a:rPr lang="en-US" altLang="zh-CN" sz="1600" dirty="0" err="1"/>
              <a:t>Danihelka</a:t>
            </a:r>
            <a:r>
              <a:rPr lang="en-US" altLang="zh-CN" sz="1600" dirty="0"/>
              <a:t>, I. (2014). Neural Turing Machines.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, 1–26. </a:t>
            </a:r>
            <a:r>
              <a:rPr lang="en-US" altLang="zh-CN" sz="1600" dirty="0" smtClean="0"/>
              <a:t>http</a:t>
            </a:r>
            <a:r>
              <a:rPr lang="en-US" altLang="zh-CN" sz="1600" dirty="0"/>
              <a:t>://arxiv.org/abs/1410.5401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54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通用近似</a:t>
            </a:r>
            <a:r>
              <a:rPr lang="zh-CN" altLang="en-US" dirty="0"/>
              <a:t>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由于优化算法和计算能力的限制</a:t>
            </a:r>
            <a:r>
              <a:rPr lang="zh-CN" altLang="en-US" dirty="0" smtClean="0"/>
              <a:t>，神经网络在</a:t>
            </a:r>
            <a:r>
              <a:rPr lang="zh-CN" altLang="en-US" dirty="0"/>
              <a:t>实践中很难达到通用近似的</a:t>
            </a:r>
            <a:r>
              <a:rPr lang="zh-CN" altLang="en-US" dirty="0" smtClean="0"/>
              <a:t>能力。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网络不能太复杂（参数太多）</a:t>
            </a:r>
            <a:endParaRPr lang="en-US" altLang="zh-CN" dirty="0" smtClean="0"/>
          </a:p>
          <a:p>
            <a:r>
              <a:rPr lang="zh-CN" altLang="en-US" dirty="0" smtClean="0"/>
              <a:t>如何提高网络能力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权重共享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汇聚操作</a:t>
            </a:r>
            <a:endParaRPr lang="en-US" altLang="zh-CN" dirty="0" smtClean="0"/>
          </a:p>
          <a:p>
            <a:pPr lvl="1"/>
            <a:r>
              <a:rPr lang="zh-CN" altLang="en-US" dirty="0"/>
              <a:t>？</a:t>
            </a:r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3810000" y="3210560"/>
          <a:ext cx="3581400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53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Differentiable neural </a:t>
            </a:r>
            <a:r>
              <a:rPr lang="en-US" altLang="zh-CN" dirty="0" smtClean="0"/>
              <a:t>computers (DeepMind)</a:t>
            </a:r>
            <a:endParaRPr lang="zh-CN" altLang="en-US" dirty="0"/>
          </a:p>
        </p:txBody>
      </p:sp>
      <p:pic>
        <p:nvPicPr>
          <p:cNvPr id="3078" name="Picture 6" descr="https://storage.googleapis.com/deepmind-live-cms-alt/images/dnc_figure1.width-1500_URmluW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89" y="1905000"/>
            <a:ext cx="7963711" cy="374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大脑中的注意力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人脑每个时刻接收的外界输入</a:t>
            </a:r>
            <a:r>
              <a:rPr lang="zh-CN" altLang="en-US" dirty="0" smtClean="0"/>
              <a:t>信息非常</a:t>
            </a:r>
            <a:r>
              <a:rPr lang="zh-CN" altLang="en-US" dirty="0"/>
              <a:t>多，包括来源于视觉、听觉、触觉的各种各样的信息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/>
              <a:t>就视觉来说，眼睛每秒钟都会发送千万比特的信息给视觉神经系统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人脑通过</a:t>
            </a:r>
            <a:r>
              <a:rPr lang="zh-CN" altLang="en-US" dirty="0" smtClean="0">
                <a:solidFill>
                  <a:srgbClr val="FF0000"/>
                </a:solidFill>
              </a:rPr>
              <a:t>注意力</a:t>
            </a:r>
            <a:r>
              <a:rPr lang="zh-CN" altLang="en-US" dirty="0" smtClean="0"/>
              <a:t>来解决</a:t>
            </a:r>
            <a:r>
              <a:rPr lang="zh-CN" altLang="en-US" dirty="0" smtClean="0">
                <a:solidFill>
                  <a:srgbClr val="FF0000"/>
                </a:solidFill>
              </a:rPr>
              <a:t>信息超载问题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4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注意力示例</a:t>
            </a:r>
            <a:endParaRPr lang="zh-CN" altLang="en-US" dirty="0"/>
          </a:p>
        </p:txBody>
      </p:sp>
      <p:pic>
        <p:nvPicPr>
          <p:cNvPr id="4098" name="Picture 2" descr="https://images.fastcompany.com/upload/nyt-heat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50" y="1905000"/>
            <a:ext cx="59055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注意力示例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当一个人在吵闹的鸡尾酒会上和朋友聊天时，尽管周围噪音干扰很多，他还是可以听到朋友的谈话内容，而忽略其他人的声音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</a:t>
            </a:r>
            <a:r>
              <a:rPr lang="zh-CN" altLang="en-US" dirty="0"/>
              <a:t>，如果未注意到的背景声中有重要的词（比如他的名字），他会马上注意到。</a:t>
            </a:r>
          </a:p>
        </p:txBody>
      </p:sp>
      <p:sp>
        <p:nvSpPr>
          <p:cNvPr id="2" name="矩形 1"/>
          <p:cNvSpPr/>
          <p:nvPr/>
        </p:nvSpPr>
        <p:spPr>
          <a:xfrm>
            <a:off x="3200400" y="5105400"/>
            <a:ext cx="266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鸡尾酒会效应</a:t>
            </a:r>
          </a:p>
        </p:txBody>
      </p:sp>
    </p:spTree>
    <p:extLst>
      <p:ext uri="{BB962C8B-B14F-4D97-AF65-F5344CB8AC3E}">
        <p14:creationId xmlns:p14="http://schemas.microsoft.com/office/powerpoint/2010/main" val="146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注意力实验</a:t>
            </a:r>
            <a:endParaRPr lang="zh-CN" altLang="en-US" dirty="0"/>
          </a:p>
        </p:txBody>
      </p:sp>
      <p:pic>
        <p:nvPicPr>
          <p:cNvPr id="1026" name="Picture 2" descr="https://cdn.psychologytoday.com/sites/default/files/styles/image-article_inline_full/public/blogs/99560/2013/07/129648-128919.jpg?itok=OgINS4L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200400" y="50292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所有黑色牌的数字之和为多少？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自下而上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自上而下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19400" y="2286000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汇聚（</a:t>
            </a:r>
            <a:r>
              <a:rPr lang="en-US" altLang="zh-CN" sz="2800" dirty="0" smtClean="0"/>
              <a:t>pooling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0884" y="4724400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会聚（</a:t>
            </a:r>
            <a:r>
              <a:rPr lang="en-US" altLang="zh-CN" sz="2800" dirty="0" smtClean="0"/>
              <a:t>focus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34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注意力模型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7215"/>
            <a:ext cx="8229600" cy="4601094"/>
          </a:xfrm>
        </p:spPr>
      </p:pic>
    </p:spTree>
    <p:extLst>
      <p:ext uri="{BB962C8B-B14F-4D97-AF65-F5344CB8AC3E}">
        <p14:creationId xmlns:p14="http://schemas.microsoft.com/office/powerpoint/2010/main" val="22967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大脑中的记忆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记忆：外界信息在人脑中的内部表示</a:t>
            </a:r>
            <a:endParaRPr lang="en-US" altLang="zh-CN" dirty="0" smtClean="0"/>
          </a:p>
          <a:p>
            <a:r>
              <a:rPr lang="zh-CN" altLang="en-US" dirty="0" smtClean="0"/>
              <a:t>记忆过程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工作记忆（短期记忆）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情景记忆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结构记忆</a:t>
            </a:r>
            <a:r>
              <a:rPr lang="zh-CN" altLang="en-US" dirty="0"/>
              <a:t>（</a:t>
            </a:r>
            <a:r>
              <a:rPr lang="zh-CN" altLang="en-US" dirty="0" smtClean="0"/>
              <a:t>长期记忆）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特点：联想记忆（</a:t>
            </a:r>
            <a:r>
              <a:rPr lang="en-US" altLang="zh-CN" dirty="0" smtClean="0"/>
              <a:t>Associative Memory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8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17612</TotalTime>
  <Words>478</Words>
  <Application>Microsoft Office PowerPoint</Application>
  <PresentationFormat>全屏显示(4:3)</PresentationFormat>
  <Paragraphs>86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华文楷体</vt:lpstr>
      <vt:lpstr>华文细黑</vt:lpstr>
      <vt:lpstr>宋体</vt:lpstr>
      <vt:lpstr>微软雅黑</vt:lpstr>
      <vt:lpstr>Arial</vt:lpstr>
      <vt:lpstr>Calibri</vt:lpstr>
      <vt:lpstr>Cambria</vt:lpstr>
      <vt:lpstr>Cambria Math</vt:lpstr>
      <vt:lpstr>Helvetica</vt:lpstr>
      <vt:lpstr>Wingdings</vt:lpstr>
      <vt:lpstr>Wingdings 3</vt:lpstr>
      <vt:lpstr>Origin</vt:lpstr>
      <vt:lpstr>注意力与记忆机制</vt:lpstr>
      <vt:lpstr>通用近似定理</vt:lpstr>
      <vt:lpstr>大脑中的注意力</vt:lpstr>
      <vt:lpstr>注意力示例</vt:lpstr>
      <vt:lpstr>注意力示例</vt:lpstr>
      <vt:lpstr>注意力实验</vt:lpstr>
      <vt:lpstr>如何实现？</vt:lpstr>
      <vt:lpstr>注意力模型</vt:lpstr>
      <vt:lpstr>大脑中的记忆</vt:lpstr>
      <vt:lpstr>联想记忆</vt:lpstr>
      <vt:lpstr>如何实现联想记忆？</vt:lpstr>
      <vt:lpstr>不严格的类比</vt:lpstr>
      <vt:lpstr>实验</vt:lpstr>
      <vt:lpstr>Hopfield网络</vt:lpstr>
      <vt:lpstr>外部记忆</vt:lpstr>
      <vt:lpstr>记忆网络</vt:lpstr>
      <vt:lpstr>Dynamic Memory Networks</vt:lpstr>
      <vt:lpstr>Dynamic Memory Networks</vt:lpstr>
      <vt:lpstr>神经图灵机</vt:lpstr>
      <vt:lpstr>Differentiable neural computers (DeepMind)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1737</cp:revision>
  <dcterms:created xsi:type="dcterms:W3CDTF">2009-03-19T21:17:53Z</dcterms:created>
  <dcterms:modified xsi:type="dcterms:W3CDTF">2018-07-02T07:20:43Z</dcterms:modified>
</cp:coreProperties>
</file>