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448" r:id="rId3"/>
    <p:sldId id="449" r:id="rId4"/>
    <p:sldId id="491" r:id="rId5"/>
    <p:sldId id="492" r:id="rId6"/>
    <p:sldId id="463" r:id="rId7"/>
    <p:sldId id="450" r:id="rId8"/>
    <p:sldId id="451" r:id="rId9"/>
    <p:sldId id="460" r:id="rId10"/>
    <p:sldId id="464" r:id="rId11"/>
    <p:sldId id="465" r:id="rId12"/>
    <p:sldId id="466" r:id="rId13"/>
    <p:sldId id="490" r:id="rId14"/>
    <p:sldId id="483" r:id="rId15"/>
    <p:sldId id="495" r:id="rId16"/>
    <p:sldId id="468" r:id="rId17"/>
    <p:sldId id="493" r:id="rId18"/>
    <p:sldId id="469" r:id="rId19"/>
    <p:sldId id="484" r:id="rId20"/>
    <p:sldId id="485" r:id="rId21"/>
    <p:sldId id="486" r:id="rId22"/>
    <p:sldId id="487" r:id="rId23"/>
    <p:sldId id="476" r:id="rId24"/>
    <p:sldId id="488" r:id="rId25"/>
    <p:sldId id="496" r:id="rId26"/>
    <p:sldId id="497" r:id="rId27"/>
    <p:sldId id="499" r:id="rId28"/>
    <p:sldId id="494" r:id="rId29"/>
    <p:sldId id="489" r:id="rId30"/>
    <p:sldId id="477" r:id="rId31"/>
    <p:sldId id="500" r:id="rId32"/>
    <p:sldId id="44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91"/>
            <p14:sldId id="492"/>
            <p14:sldId id="463"/>
            <p14:sldId id="450"/>
            <p14:sldId id="451"/>
            <p14:sldId id="460"/>
            <p14:sldId id="464"/>
            <p14:sldId id="465"/>
            <p14:sldId id="466"/>
            <p14:sldId id="490"/>
            <p14:sldId id="483"/>
            <p14:sldId id="495"/>
            <p14:sldId id="468"/>
            <p14:sldId id="493"/>
            <p14:sldId id="469"/>
            <p14:sldId id="484"/>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1" d="100"/>
          <a:sy n="61" d="100"/>
        </p:scale>
        <p:origin x="1235" y="35"/>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11/28/2018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Tanh</a:t>
            </a:r>
            <a:r>
              <a:rPr lang="zh-CN" altLang="en-US" dirty="0"/>
              <a:t>函数的输出是零中心化</a:t>
            </a:r>
          </a:p>
          <a:p>
            <a:r>
              <a:rPr lang="zh-CN" altLang="en-US" dirty="0"/>
              <a:t>的（</a:t>
            </a:r>
            <a:r>
              <a:rPr lang="en-US" altLang="zh-CN" dirty="0"/>
              <a:t>zero-centered</a:t>
            </a:r>
            <a:r>
              <a:rPr lang="zh-CN" altLang="en-US" dirty="0"/>
              <a:t>），而</a:t>
            </a:r>
            <a:r>
              <a:rPr lang="en-US" altLang="zh-CN" dirty="0"/>
              <a:t>logistic</a:t>
            </a:r>
            <a:r>
              <a:rPr lang="zh-CN" altLang="en-US" dirty="0"/>
              <a:t>函数的输出恒大于</a:t>
            </a:r>
            <a:r>
              <a:rPr lang="en-US" altLang="zh-CN" dirty="0"/>
              <a:t>0</a:t>
            </a:r>
            <a:r>
              <a:rPr lang="zh-CN" altLang="en-US" dirty="0"/>
              <a:t>。非零中心化的输出会使得</a:t>
            </a:r>
          </a:p>
          <a:p>
            <a:r>
              <a:rPr lang="zh-CN" altLang="en-US" dirty="0"/>
              <a:t>其后一层的神经元的输入发生偏置偏移（</a:t>
            </a:r>
            <a:r>
              <a:rPr lang="en-US" altLang="zh-CN" dirty="0"/>
              <a:t>bias shift</a:t>
            </a:r>
            <a:r>
              <a:rPr lang="zh-CN" altLang="en-US" dirty="0"/>
              <a:t>），并进一步使得梯度下降</a:t>
            </a:r>
          </a:p>
          <a:p>
            <a:r>
              <a:rPr lang="zh-CN" altLang="en-US" dirty="0"/>
              <a:t>的收敛速度变慢。</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14</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18</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 Id="rId4" Type="http://schemas.openxmlformats.org/officeDocument/2006/relationships/image" Target="../media/image19.tmp"/></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7.tmp"/><Relationship Id="rId4" Type="http://schemas.openxmlformats.org/officeDocument/2006/relationships/image" Target="../media/image26.tmp"/></Relationships>
</file>

<file path=ppt/slides/_rels/slide1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4.xml"/><Relationship Id="rId4" Type="http://schemas.openxmlformats.org/officeDocument/2006/relationships/image" Target="../media/image32.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nndl/exercise/tree/master/for_chapter_4_%20simple%20neural%20network"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前馈神经网络</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232757"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函数进行归一化后可以作为每个类的后验概率。</a:t>
            </a:r>
            <a:endParaRPr lang="en-US" altLang="zh-CN" dirty="0"/>
          </a:p>
          <a:p>
            <a:endParaRPr lang="en-US" altLang="zh-CN" dirty="0"/>
          </a:p>
          <a:p>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a:t>网络参数</a:t>
            </a:r>
            <a:r>
              <a:rPr lang="en-US" altLang="zh-CN" sz="2800" dirty="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24"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a:t>初始化</a:t>
                </a:r>
                <a:r>
                  <a:rPr lang="en-US" altLang="zh-CN" sz="2400" dirty="0"/>
                  <a:t>w</a:t>
                </a:r>
              </a:p>
              <a:p>
                <a:pPr marL="457200" indent="-457200">
                  <a:buFont typeface="+mj-lt"/>
                  <a:buAutoNum type="arabicPeriod"/>
                </a:pPr>
                <a:r>
                  <a:rPr lang="zh-CN" altLang="en-US" sz="2400" dirty="0"/>
                  <a:t>重复</a:t>
                </a:r>
                <a:endParaRPr lang="en-US" altLang="zh-CN" sz="2400" dirty="0"/>
              </a:p>
              <a:p>
                <a:pPr marL="914400" lvl="1" indent="-457200">
                  <a:buFont typeface="+mj-lt"/>
                  <a:buAutoNum type="arabicPeriod"/>
                </a:pPr>
                <a:r>
                  <a:rPr lang="zh-CN" altLang="en-US" sz="2400" dirty="0"/>
                  <a:t>计算梯度</a:t>
                </a:r>
                <a:r>
                  <a:rPr lang="en-US" altLang="zh-TW" sz="2400" dirty="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a:solidFill>
                      <a:srgbClr val="FF0000"/>
                    </a:solidFill>
                  </a:rPr>
                  <a:t>梯度：</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r>
              <a:rPr lang="zh-CN" altLang="en-US" dirty="0"/>
              <a:t>略，详见</a:t>
            </a:r>
            <a:r>
              <a:rPr lang="en-US" altLang="zh-CN" dirty="0"/>
              <a:t>4.4</a:t>
            </a:r>
            <a:r>
              <a:rPr lang="zh-CN" altLang="en-US" dirty="0"/>
              <a:t>节</a:t>
            </a:r>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533400" y="2362200"/>
                <a:ext cx="7922741" cy="677045"/>
              </a:xfrm>
              <a:prstGeom prst="rect">
                <a:avLst/>
              </a:prstGeom>
              <a:noFill/>
            </p:spPr>
            <p:txBody>
              <a:bodyPr wrap="square" rtlCol="0">
                <a:spAutoFit/>
              </a:bodyPr>
              <a:lstStyle/>
              <a:p>
                <a:pPr algn="ct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𝑦</m:t>
                    </m:r>
                    <m:r>
                      <a:rPr lang="en-US" altLang="zh-CN" sz="240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𝑦</m:t>
                        </m:r>
                      </m:num>
                      <m:den>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533400" y="2362200"/>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Tree>
    <p:extLst>
      <p:ext uri="{BB962C8B-B14F-4D97-AF65-F5344CB8AC3E}">
        <p14:creationId xmlns:p14="http://schemas.microsoft.com/office/powerpoint/2010/main" val="335436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自动微分与计算图</a:t>
            </a:r>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sz="3200"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1828800" y="2129896"/>
                <a:ext cx="5027141" cy="1848904"/>
              </a:xfrm>
              <a:prstGeom prst="rect">
                <a:avLst/>
              </a:prstGeom>
              <a:noFill/>
            </p:spPr>
            <p:txBody>
              <a:bodyPr wrap="square" rtlCol="0">
                <a:spAutoFit/>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i="1" smtClean="0">
                              <a:latin typeface="Cambria Math" panose="02040503050406030204" pitchFamily="18" charset="0"/>
                            </a:rPr>
                            <m:t>𝑦</m:t>
                          </m:r>
                        </m:num>
                        <m:den>
                          <m:r>
                            <a:rPr lang="en-US" altLang="zh-CN" sz="2800" i="1" smtClean="0">
                              <a:latin typeface="Cambria Math" panose="02040503050406030204" pitchFamily="18" charset="0"/>
                            </a:rPr>
                            <m:t>𝜕</m:t>
                          </m:r>
                          <m:r>
                            <a:rPr lang="en-US" altLang="zh-CN" sz="2800" i="1" smtClean="0">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1828800"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en-US" altLang="zh-CN" dirty="0"/>
              <a:t>1. </a:t>
            </a:r>
            <a:r>
              <a:rPr lang="zh-CN" altLang="en-US" dirty="0"/>
              <a:t>实现</a:t>
            </a:r>
            <a:endParaRPr lang="en-US" altLang="zh-CN" dirty="0"/>
          </a:p>
          <a:p>
            <a:pPr lvl="1"/>
            <a:r>
              <a:rPr lang="zh-CN" altLang="en-US" dirty="0"/>
              <a:t>使用</a:t>
            </a:r>
            <a:r>
              <a:rPr lang="en-US" altLang="zh-CN" dirty="0" err="1"/>
              <a:t>Numpy</a:t>
            </a:r>
            <a:r>
              <a:rPr lang="zh-CN" altLang="en-US" dirty="0"/>
              <a:t>实现前馈神经网络</a:t>
            </a:r>
            <a:endParaRPr lang="en-US" altLang="zh-CN" dirty="0"/>
          </a:p>
          <a:p>
            <a:r>
              <a:rPr lang="en-US" altLang="zh-CN" dirty="0"/>
              <a:t>2. </a:t>
            </a:r>
            <a:r>
              <a:rPr lang="zh-CN" altLang="en-US" dirty="0"/>
              <a:t>函数拟合</a:t>
            </a:r>
            <a:endParaRPr lang="en-US" altLang="zh-CN" dirty="0"/>
          </a:p>
          <a:p>
            <a:pPr lvl="1"/>
            <a:r>
              <a:rPr lang="zh-CN" altLang="en-US" dirty="0"/>
              <a:t>理论和实验证明，一个两层的</a:t>
            </a:r>
            <a:r>
              <a:rPr lang="en-US" altLang="zh-CN" dirty="0" err="1"/>
              <a:t>ReLU</a:t>
            </a:r>
            <a:r>
              <a:rPr lang="zh-CN" altLang="en-US" dirty="0"/>
              <a:t>网络可以模拟任何函数</a:t>
            </a:r>
            <a:endParaRPr lang="en-US" altLang="zh-CN" dirty="0"/>
          </a:p>
          <a:p>
            <a:endParaRPr lang="en-US" altLang="zh-CN" dirty="0"/>
          </a:p>
          <a:p>
            <a:r>
              <a:rPr lang="en-US" altLang="zh-CN" sz="2400" dirty="0">
                <a:hlinkClick r:id="rId2"/>
              </a:rPr>
              <a:t>https://github.com/nndl/exercise/tree/master/for_chapter_4_%20simple%20neural%20network</a:t>
            </a:r>
            <a:endParaRPr lang="en-US" altLang="zh-CN" sz="2400" dirty="0"/>
          </a:p>
          <a:p>
            <a:endParaRPr lang="zh-CN" altLang="en-US" dirty="0"/>
          </a:p>
        </p:txBody>
      </p:sp>
    </p:spTree>
    <p:extLst>
      <p:ext uri="{BB962C8B-B14F-4D97-AF65-F5344CB8AC3E}">
        <p14:creationId xmlns:p14="http://schemas.microsoft.com/office/powerpoint/2010/main" val="2196806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30" y="2286000"/>
            <a:ext cx="1578470" cy="53341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2269731" cy="47898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1643800" cy="91957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2759611" cy="93262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8" y="3246991"/>
            <a:ext cx="2503798" cy="89589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2737847" cy="84877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5208217"/>
            <a:ext cx="2060069" cy="261916"/>
          </a:xfrm>
          <a:prstGeom prst="rect">
            <a:avLst/>
          </a:prstGeom>
        </p:spPr>
      </p:pic>
    </p:spTree>
    <p:extLst>
      <p:ext uri="{BB962C8B-B14F-4D97-AF65-F5344CB8AC3E}">
        <p14:creationId xmlns:p14="http://schemas.microsoft.com/office/powerpoint/2010/main" val="318232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05200"/>
            <a:ext cx="6128817" cy="1921379"/>
          </a:xfrm>
          <a:prstGeom prst="rect">
            <a:avLst/>
          </a:prstGeom>
        </p:spPr>
      </p:pic>
    </p:spTree>
    <p:extLst>
      <p:ext uri="{BB962C8B-B14F-4D97-AF65-F5344CB8AC3E}">
        <p14:creationId xmlns:p14="http://schemas.microsoft.com/office/powerpoint/2010/main" val="103280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17712</TotalTime>
  <Words>1292</Words>
  <Application>Microsoft Office PowerPoint</Application>
  <PresentationFormat>全屏显示(4:3)</PresentationFormat>
  <Paragraphs>175</Paragraphs>
  <Slides>32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6"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常见激活函数</vt:lpstr>
      <vt:lpstr>常见激活函数</vt:lpstr>
      <vt:lpstr>常见激活函数及其导数</vt:lpstr>
      <vt:lpstr>人工神经网络</vt:lpstr>
      <vt:lpstr>人工神经网络</vt:lpstr>
      <vt:lpstr>前馈神经网络</vt:lpstr>
      <vt:lpstr>网络结构</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1824</cp:revision>
  <dcterms:created xsi:type="dcterms:W3CDTF">2009-03-19T21:17:53Z</dcterms:created>
  <dcterms:modified xsi:type="dcterms:W3CDTF">2018-11-28T14:16:09Z</dcterms:modified>
</cp:coreProperties>
</file>