
<file path=[Content_Types].xml><?xml version="1.0" encoding="utf-8"?>
<Types xmlns="http://schemas.openxmlformats.org/package/2006/content-types">
  <Default Extension="tmp" ContentType="image/png"/>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ink/ink1.xml" ContentType="application/inkml+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8"/>
  </p:notesMasterIdLst>
  <p:sldIdLst>
    <p:sldId id="256" r:id="rId2"/>
    <p:sldId id="918" r:id="rId3"/>
    <p:sldId id="1086" r:id="rId4"/>
    <p:sldId id="1041" r:id="rId5"/>
    <p:sldId id="1095" r:id="rId6"/>
    <p:sldId id="1039" r:id="rId7"/>
    <p:sldId id="1040" r:id="rId8"/>
    <p:sldId id="935" r:id="rId9"/>
    <p:sldId id="1038" r:id="rId10"/>
    <p:sldId id="1124" r:id="rId11"/>
    <p:sldId id="1049" r:id="rId12"/>
    <p:sldId id="1094" r:id="rId13"/>
    <p:sldId id="1050" r:id="rId14"/>
    <p:sldId id="1093" r:id="rId15"/>
    <p:sldId id="937" r:id="rId16"/>
    <p:sldId id="1153" r:id="rId17"/>
    <p:sldId id="1139" r:id="rId18"/>
    <p:sldId id="1051" r:id="rId19"/>
    <p:sldId id="1052" r:id="rId20"/>
    <p:sldId id="1053" r:id="rId21"/>
    <p:sldId id="1054" r:id="rId22"/>
    <p:sldId id="1056" r:id="rId23"/>
    <p:sldId id="1057" r:id="rId24"/>
    <p:sldId id="1058" r:id="rId25"/>
    <p:sldId id="1059" r:id="rId26"/>
    <p:sldId id="1060" r:id="rId27"/>
    <p:sldId id="1091" r:id="rId28"/>
    <p:sldId id="1092" r:id="rId29"/>
    <p:sldId id="1155" r:id="rId30"/>
    <p:sldId id="1268" r:id="rId31"/>
    <p:sldId id="1087" r:id="rId32"/>
    <p:sldId id="1269" r:id="rId33"/>
    <p:sldId id="1088" r:id="rId34"/>
    <p:sldId id="1150" r:id="rId35"/>
    <p:sldId id="1266" r:id="rId36"/>
    <p:sldId id="1267" r:id="rId37"/>
    <p:sldId id="1151" r:id="rId38"/>
    <p:sldId id="1154" r:id="rId39"/>
    <p:sldId id="1061" r:id="rId40"/>
    <p:sldId id="1062" r:id="rId41"/>
    <p:sldId id="1063" r:id="rId42"/>
    <p:sldId id="1064" r:id="rId43"/>
    <p:sldId id="1065" r:id="rId44"/>
    <p:sldId id="1066" r:id="rId45"/>
    <p:sldId id="1067" r:id="rId46"/>
    <p:sldId id="447"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918"/>
            <p14:sldId id="1086"/>
            <p14:sldId id="1041"/>
            <p14:sldId id="1095"/>
            <p14:sldId id="1039"/>
            <p14:sldId id="1040"/>
            <p14:sldId id="935"/>
            <p14:sldId id="1038"/>
            <p14:sldId id="1124"/>
            <p14:sldId id="1049"/>
            <p14:sldId id="1094"/>
            <p14:sldId id="1050"/>
            <p14:sldId id="1093"/>
            <p14:sldId id="937"/>
            <p14:sldId id="1153"/>
            <p14:sldId id="1139"/>
            <p14:sldId id="1051"/>
            <p14:sldId id="1052"/>
            <p14:sldId id="1053"/>
            <p14:sldId id="1054"/>
            <p14:sldId id="1056"/>
            <p14:sldId id="1057"/>
            <p14:sldId id="1058"/>
            <p14:sldId id="1059"/>
            <p14:sldId id="1060"/>
            <p14:sldId id="1091"/>
            <p14:sldId id="1092"/>
            <p14:sldId id="1155"/>
            <p14:sldId id="1268"/>
            <p14:sldId id="1087"/>
            <p14:sldId id="1269"/>
            <p14:sldId id="1088"/>
            <p14:sldId id="1150"/>
            <p14:sldId id="1266"/>
            <p14:sldId id="1267"/>
            <p14:sldId id="1151"/>
            <p14:sldId id="1154"/>
            <p14:sldId id="1061"/>
            <p14:sldId id="1062"/>
            <p14:sldId id="1063"/>
            <p14:sldId id="1064"/>
            <p14:sldId id="1065"/>
            <p14:sldId id="1066"/>
            <p14:sldId id="1067"/>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99" d="100"/>
          <a:sy n="99" d="100"/>
        </p:scale>
        <p:origin x="2222" y="77"/>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7-11-29T11:33:15.61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52 3 60,'-3'-2'38,"-2"2"-5,-8 0-10,-12 9-56,22 8-1,0-1-2,3 6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11/19/2018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7</a:t>
            </a:fld>
            <a:endParaRPr lang="en-US" altLang="zh-CN"/>
          </a:p>
        </p:txBody>
      </p:sp>
    </p:spTree>
    <p:extLst>
      <p:ext uri="{BB962C8B-B14F-4D97-AF65-F5344CB8AC3E}">
        <p14:creationId xmlns:p14="http://schemas.microsoft.com/office/powerpoint/2010/main" val="161060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间接因果关系（图</a:t>
            </a:r>
            <a:r>
              <a:rPr lang="en-US" altLang="zh-CN" dirty="0"/>
              <a:t>11.2a</a:t>
            </a:r>
            <a:r>
              <a:rPr lang="zh-CN" altLang="en-US" dirty="0"/>
              <a:t>） 在已知</a:t>
            </a:r>
            <a:r>
              <a:rPr lang="en-US" altLang="zh-CN" dirty="0"/>
              <a:t>x 2 </a:t>
            </a:r>
            <a:r>
              <a:rPr lang="zh-CN" altLang="en-US" dirty="0"/>
              <a:t>时，</a:t>
            </a:r>
            <a:r>
              <a:rPr lang="en-US" altLang="zh-CN" dirty="0"/>
              <a:t>x 1 </a:t>
            </a:r>
            <a:r>
              <a:rPr lang="zh-CN" altLang="en-US" dirty="0"/>
              <a:t>和</a:t>
            </a:r>
            <a:r>
              <a:rPr lang="en-US" altLang="zh-CN" dirty="0"/>
              <a:t>x 3 </a:t>
            </a:r>
            <a:r>
              <a:rPr lang="zh-CN" altLang="en-US" dirty="0"/>
              <a:t>为条件独立；</a:t>
            </a:r>
          </a:p>
          <a:p>
            <a:r>
              <a:rPr lang="zh-CN" altLang="en-US" dirty="0"/>
              <a:t>间接果因关系（图</a:t>
            </a:r>
            <a:r>
              <a:rPr lang="en-US" altLang="zh-CN" dirty="0"/>
              <a:t>11.2b</a:t>
            </a:r>
            <a:r>
              <a:rPr lang="zh-CN" altLang="en-US" dirty="0"/>
              <a:t>） 在已知</a:t>
            </a:r>
            <a:r>
              <a:rPr lang="en-US" altLang="zh-CN" dirty="0"/>
              <a:t>x 2 </a:t>
            </a:r>
            <a:r>
              <a:rPr lang="zh-CN" altLang="en-US" dirty="0"/>
              <a:t>时，</a:t>
            </a:r>
            <a:r>
              <a:rPr lang="en-US" altLang="zh-CN" dirty="0"/>
              <a:t>x 1 </a:t>
            </a:r>
            <a:r>
              <a:rPr lang="zh-CN" altLang="en-US" dirty="0"/>
              <a:t>和</a:t>
            </a:r>
            <a:r>
              <a:rPr lang="en-US" altLang="zh-CN" dirty="0"/>
              <a:t>x 3 </a:t>
            </a:r>
            <a:r>
              <a:rPr lang="zh-CN" altLang="en-US" dirty="0"/>
              <a:t>为条件独立；</a:t>
            </a:r>
          </a:p>
          <a:p>
            <a:r>
              <a:rPr lang="zh-CN" altLang="en-US" dirty="0"/>
              <a:t>共因关系（图</a:t>
            </a:r>
            <a:r>
              <a:rPr lang="en-US" altLang="zh-CN" dirty="0"/>
              <a:t>11.2c</a:t>
            </a:r>
            <a:r>
              <a:rPr lang="zh-CN" altLang="en-US" dirty="0"/>
              <a:t>） </a:t>
            </a:r>
            <a:r>
              <a:rPr lang="en-US" altLang="zh-CN" dirty="0"/>
              <a:t>x 1 </a:t>
            </a:r>
            <a:r>
              <a:rPr lang="zh-CN" altLang="en-US" dirty="0"/>
              <a:t>和 </a:t>
            </a:r>
            <a:r>
              <a:rPr lang="en-US" altLang="zh-CN" dirty="0"/>
              <a:t>x 3 </a:t>
            </a:r>
            <a:r>
              <a:rPr lang="zh-CN" altLang="en-US" dirty="0"/>
              <a:t>是不独立的，在已知</a:t>
            </a:r>
            <a:r>
              <a:rPr lang="en-US" altLang="zh-CN" dirty="0"/>
              <a:t>x 2 </a:t>
            </a:r>
            <a:r>
              <a:rPr lang="zh-CN" altLang="en-US" dirty="0"/>
              <a:t>时，</a:t>
            </a:r>
            <a:r>
              <a:rPr lang="en-US" altLang="zh-CN" dirty="0"/>
              <a:t>x 1 </a:t>
            </a:r>
            <a:r>
              <a:rPr lang="zh-CN" altLang="en-US" dirty="0"/>
              <a:t>和 </a:t>
            </a:r>
            <a:r>
              <a:rPr lang="en-US" altLang="zh-CN" dirty="0"/>
              <a:t>x 3 </a:t>
            </a:r>
            <a:r>
              <a:rPr lang="zh-CN" altLang="en-US" dirty="0"/>
              <a:t>条件独立；</a:t>
            </a:r>
          </a:p>
          <a:p>
            <a:r>
              <a:rPr lang="zh-CN" altLang="en-US" dirty="0"/>
              <a:t>共果关系（图</a:t>
            </a:r>
            <a:r>
              <a:rPr lang="en-US" altLang="zh-CN" dirty="0"/>
              <a:t>11.2d</a:t>
            </a:r>
            <a:r>
              <a:rPr lang="zh-CN" altLang="en-US" dirty="0"/>
              <a:t>） </a:t>
            </a:r>
            <a:r>
              <a:rPr lang="en-US" altLang="zh-CN" dirty="0"/>
              <a:t>x 1 </a:t>
            </a:r>
            <a:r>
              <a:rPr lang="zh-CN" altLang="en-US" dirty="0"/>
              <a:t>和 </a:t>
            </a:r>
            <a:r>
              <a:rPr lang="en-US" altLang="zh-CN" dirty="0"/>
              <a:t>x 3 </a:t>
            </a:r>
            <a:r>
              <a:rPr lang="zh-CN" altLang="en-US" dirty="0"/>
              <a:t>是独立的，在已知</a:t>
            </a:r>
            <a:r>
              <a:rPr lang="en-US" altLang="zh-CN" dirty="0"/>
              <a:t>x 2 </a:t>
            </a:r>
            <a:r>
              <a:rPr lang="zh-CN" altLang="en-US" dirty="0"/>
              <a:t>时，</a:t>
            </a:r>
            <a:r>
              <a:rPr lang="en-US" altLang="zh-CN" dirty="0"/>
              <a:t>x 1 </a:t>
            </a:r>
            <a:r>
              <a:rPr lang="zh-CN" altLang="en-US" dirty="0"/>
              <a:t>和 </a:t>
            </a:r>
            <a:r>
              <a:rPr lang="en-US" altLang="zh-CN" dirty="0"/>
              <a:t>x 3 </a:t>
            </a:r>
            <a:r>
              <a:rPr lang="zh-CN" altLang="en-US" dirty="0"/>
              <a:t>不独立</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9</a:t>
            </a:fld>
            <a:endParaRPr lang="en-US" altLang="zh-CN"/>
          </a:p>
        </p:txBody>
      </p:sp>
    </p:spTree>
    <p:extLst>
      <p:ext uri="{BB962C8B-B14F-4D97-AF65-F5344CB8AC3E}">
        <p14:creationId xmlns:p14="http://schemas.microsoft.com/office/powerpoint/2010/main" val="2886340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a:t>The name stems from the fact that, in a moral graph, two nodes that have a common child are required to be married by sharing an edge.[1]</a:t>
            </a:r>
            <a:endParaRPr lang="zh-CN" altLang="en-US"/>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97CA8A-A8E2-487B-A0E5-80BC963FA0C9}" type="slidenum">
              <a:rPr lang="en-GB" altLang="zh-CN" smtClean="0">
                <a:latin typeface="Calibri" panose="020F0502020204030204" pitchFamily="34" charset="0"/>
              </a:rPr>
              <a:pPr/>
              <a:t>24</a:t>
            </a:fld>
            <a:endParaRPr lang="en-GB" altLang="zh-CN">
              <a:latin typeface="Calibri" panose="020F0502020204030204" pitchFamily="34" charset="0"/>
            </a:endParaRPr>
          </a:p>
        </p:txBody>
      </p:sp>
    </p:spTree>
    <p:extLst>
      <p:ext uri="{BB962C8B-B14F-4D97-AF65-F5344CB8AC3E}">
        <p14:creationId xmlns:p14="http://schemas.microsoft.com/office/powerpoint/2010/main" val="1509468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收敛性证明 假设在第</a:t>
            </a:r>
            <a:r>
              <a:rPr lang="en-US" altLang="zh-CN" dirty="0"/>
              <a:t>t</a:t>
            </a:r>
            <a:r>
              <a:rPr lang="zh-CN" altLang="en-US" dirty="0"/>
              <a:t>步时参数为</a:t>
            </a:r>
            <a:r>
              <a:rPr lang="el-GR" altLang="zh-CN" dirty="0"/>
              <a:t>θ </a:t>
            </a:r>
            <a:r>
              <a:rPr lang="en-US" altLang="zh-CN" dirty="0"/>
              <a:t>t </a:t>
            </a:r>
            <a:r>
              <a:rPr lang="zh-CN" altLang="en-US" dirty="0"/>
              <a:t>，在</a:t>
            </a:r>
            <a:r>
              <a:rPr lang="en-US" altLang="zh-CN" dirty="0"/>
              <a:t>E</a:t>
            </a:r>
            <a:r>
              <a:rPr lang="zh-CN" altLang="en-US" dirty="0"/>
              <a:t>步时找到一个变分分布</a:t>
            </a:r>
            <a:r>
              <a:rPr lang="en-US" altLang="zh-CN" dirty="0"/>
              <a:t>q t+1 (z)</a:t>
            </a:r>
            <a:r>
              <a:rPr lang="zh-CN" altLang="en-US" dirty="0"/>
              <a:t>使得</a:t>
            </a:r>
          </a:p>
          <a:p>
            <a:r>
              <a:rPr lang="en-US" altLang="zh-CN" dirty="0" err="1"/>
              <a:t>logp</a:t>
            </a:r>
            <a:r>
              <a:rPr lang="en-US" altLang="zh-CN" dirty="0"/>
              <a:t>(x|</a:t>
            </a:r>
            <a:r>
              <a:rPr lang="el-GR" altLang="zh-CN" dirty="0"/>
              <a:t>θ </a:t>
            </a:r>
            <a:r>
              <a:rPr lang="en-US" altLang="zh-CN" dirty="0"/>
              <a:t>t ) = ELBO(</a:t>
            </a:r>
            <a:r>
              <a:rPr lang="en-US" altLang="zh-CN" dirty="0" err="1"/>
              <a:t>q,x</a:t>
            </a:r>
            <a:r>
              <a:rPr lang="en-US" altLang="zh-CN" dirty="0"/>
              <a:t>|</a:t>
            </a:r>
            <a:r>
              <a:rPr lang="el-GR" altLang="zh-CN" dirty="0"/>
              <a:t>θ </a:t>
            </a:r>
            <a:r>
              <a:rPr lang="en-US" altLang="zh-CN" dirty="0"/>
              <a:t>t )</a:t>
            </a:r>
            <a:r>
              <a:rPr lang="zh-CN" altLang="en-US" dirty="0"/>
              <a:t>。在</a:t>
            </a:r>
            <a:r>
              <a:rPr lang="en-US" altLang="zh-CN" dirty="0"/>
              <a:t>M</a:t>
            </a:r>
            <a:r>
              <a:rPr lang="zh-CN" altLang="en-US" dirty="0"/>
              <a:t>步时固定</a:t>
            </a:r>
            <a:r>
              <a:rPr lang="en-US" altLang="zh-CN" dirty="0"/>
              <a:t>q t+1 (z)</a:t>
            </a:r>
            <a:r>
              <a:rPr lang="zh-CN" altLang="en-US" dirty="0"/>
              <a:t>找到一组参数</a:t>
            </a:r>
            <a:r>
              <a:rPr lang="el-GR" altLang="zh-CN" dirty="0"/>
              <a:t>θ </a:t>
            </a:r>
            <a:r>
              <a:rPr lang="en-US" altLang="zh-CN" dirty="0"/>
              <a:t>t+1 </a:t>
            </a:r>
            <a:r>
              <a:rPr lang="zh-CN" altLang="en-US" dirty="0"/>
              <a:t>，使得</a:t>
            </a:r>
          </a:p>
          <a:p>
            <a:r>
              <a:rPr lang="en-US" altLang="zh-CN" dirty="0"/>
              <a:t>ELBO(q t+1 ,x|</a:t>
            </a:r>
            <a:r>
              <a:rPr lang="el-GR" altLang="zh-CN" dirty="0"/>
              <a:t>θ </a:t>
            </a:r>
            <a:r>
              <a:rPr lang="en-US" altLang="zh-CN" dirty="0"/>
              <a:t>t+1 ) ≥ ELBO(q t+1 ,x|</a:t>
            </a:r>
            <a:r>
              <a:rPr lang="el-GR" altLang="zh-CN" dirty="0"/>
              <a:t>θ </a:t>
            </a:r>
            <a:r>
              <a:rPr lang="en-US" altLang="zh-CN" dirty="0"/>
              <a:t>t )</a:t>
            </a:r>
            <a:r>
              <a:rPr lang="zh-CN" altLang="en-US" dirty="0"/>
              <a:t>。</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35</a:t>
            </a:fld>
            <a:endParaRPr lang="en-US" altLang="zh-CN"/>
          </a:p>
        </p:txBody>
      </p:sp>
    </p:spTree>
    <p:extLst>
      <p:ext uri="{BB962C8B-B14F-4D97-AF65-F5344CB8AC3E}">
        <p14:creationId xmlns:p14="http://schemas.microsoft.com/office/powerpoint/2010/main" val="394785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6.xml"/><Relationship Id="rId5" Type="http://schemas.openxmlformats.org/officeDocument/2006/relationships/image" Target="../media/image14.tmp"/><Relationship Id="rId4" Type="http://schemas.openxmlformats.org/officeDocument/2006/relationships/image" Target="../media/image13.tmp"/></Relationships>
</file>

<file path=ppt/slides/_rels/slide1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6.xml"/><Relationship Id="rId6" Type="http://schemas.openxmlformats.org/officeDocument/2006/relationships/image" Target="../media/image24.tmp"/><Relationship Id="rId5" Type="http://schemas.openxmlformats.org/officeDocument/2006/relationships/image" Target="../media/image23.tmp"/><Relationship Id="rId4" Type="http://schemas.openxmlformats.org/officeDocument/2006/relationships/image" Target="../media/image22.tmp"/></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6.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image" Target="../media/image33.jpeg"/></Relationships>
</file>

<file path=ppt/slides/_rels/slide2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39.png"/><Relationship Id="rId4" Type="http://schemas.openxmlformats.org/officeDocument/2006/relationships/image" Target="../media/image38.jpe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44.jpeg"/><Relationship Id="rId13" Type="http://schemas.openxmlformats.org/officeDocument/2006/relationships/image" Target="../media/image49.png"/><Relationship Id="rId3" Type="http://schemas.openxmlformats.org/officeDocument/2006/relationships/tags" Target="../tags/tag10.xml"/><Relationship Id="rId7" Type="http://schemas.openxmlformats.org/officeDocument/2006/relationships/image" Target="../media/image43.jpeg"/><Relationship Id="rId12" Type="http://schemas.openxmlformats.org/officeDocument/2006/relationships/image" Target="../media/image48.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4.xml"/><Relationship Id="rId11" Type="http://schemas.openxmlformats.org/officeDocument/2006/relationships/image" Target="../media/image47.png"/><Relationship Id="rId5" Type="http://schemas.openxmlformats.org/officeDocument/2006/relationships/tags" Target="../tags/tag12.xml"/><Relationship Id="rId15" Type="http://schemas.openxmlformats.org/officeDocument/2006/relationships/image" Target="../media/image73.emf"/><Relationship Id="rId10" Type="http://schemas.openxmlformats.org/officeDocument/2006/relationships/image" Target="../media/image46.png"/><Relationship Id="rId4" Type="http://schemas.openxmlformats.org/officeDocument/2006/relationships/tags" Target="../tags/tag11.xml"/><Relationship Id="rId9" Type="http://schemas.openxmlformats.org/officeDocument/2006/relationships/image" Target="../media/image45.png"/><Relationship Id="rId14" Type="http://schemas.openxmlformats.org/officeDocument/2006/relationships/customXml" Target="../ink/ink1.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image" Target="../media/image52.tmp"/><Relationship Id="rId1" Type="http://schemas.openxmlformats.org/officeDocument/2006/relationships/slideLayout" Target="../slideLayouts/slideLayout3.xml"/><Relationship Id="rId4" Type="http://schemas.openxmlformats.org/officeDocument/2006/relationships/image" Target="../media/image54.tmp"/></Relationships>
</file>

<file path=ppt/slides/_rels/slide33.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image" Target="../media/image56.tmp"/><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7.tmp"/><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9.tmp"/><Relationship Id="rId4" Type="http://schemas.openxmlformats.org/officeDocument/2006/relationships/image" Target="../media/image58.tmp"/></Relationships>
</file>

<file path=ppt/slides/_rels/slide36.xml.rels><?xml version="1.0" encoding="UTF-8" standalone="yes"?>
<Relationships xmlns="http://schemas.openxmlformats.org/package/2006/relationships"><Relationship Id="rId3" Type="http://schemas.openxmlformats.org/officeDocument/2006/relationships/image" Target="../media/image61.tmp"/><Relationship Id="rId2" Type="http://schemas.openxmlformats.org/officeDocument/2006/relationships/image" Target="../media/image60.tmp"/><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jpeg"/></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4.jpeg"/><Relationship Id="rId5" Type="http://schemas.openxmlformats.org/officeDocument/2006/relationships/image" Target="../media/image67.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8.jpeg"/></Relationships>
</file>

<file path=ppt/slides/_rels/slide43.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tags" Target="../tags/tag22.xml"/><Relationship Id="rId7" Type="http://schemas.openxmlformats.org/officeDocument/2006/relationships/image" Target="../media/image73.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72.png"/><Relationship Id="rId5" Type="http://schemas.openxmlformats.org/officeDocument/2006/relationships/image" Target="../media/image68.jpeg"/><Relationship Id="rId4"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77.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4.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概率图模型</a:t>
            </a:r>
            <a:endParaRPr lang="en-US" altLang="zh-CN" dirty="0"/>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常见的有向图模型</a:t>
            </a:r>
          </a:p>
        </p:txBody>
      </p:sp>
      <p:sp>
        <p:nvSpPr>
          <p:cNvPr id="3" name="内容占位符 2"/>
          <p:cNvSpPr>
            <a:spLocks noGrp="1"/>
          </p:cNvSpPr>
          <p:nvPr>
            <p:ph sz="quarter" idx="1"/>
          </p:nvPr>
        </p:nvSpPr>
        <p:spPr/>
        <p:txBody>
          <a:bodyPr/>
          <a:lstStyle/>
          <a:p>
            <a:r>
              <a:rPr lang="zh-CN" altLang="en-US" dirty="0"/>
              <a:t>朴素贝叶斯分类器</a:t>
            </a:r>
          </a:p>
          <a:p>
            <a:pPr lvl="1"/>
            <a:r>
              <a:rPr lang="zh-CN" altLang="en-US" dirty="0"/>
              <a:t>给定一个有</a:t>
            </a:r>
            <a:r>
              <a:rPr lang="en-US" altLang="zh-CN" dirty="0"/>
              <a:t>d</a:t>
            </a:r>
            <a:r>
              <a:rPr lang="zh-CN" altLang="en-US" dirty="0"/>
              <a:t>维特征的样本</a:t>
            </a:r>
            <a:r>
              <a:rPr lang="en-US" altLang="zh-CN" dirty="0"/>
              <a:t>x</a:t>
            </a:r>
            <a:r>
              <a:rPr lang="zh-CN" altLang="en-US" dirty="0"/>
              <a:t>和类别</a:t>
            </a:r>
            <a:r>
              <a:rPr lang="en-US" altLang="zh-CN" dirty="0"/>
              <a:t>y</a:t>
            </a:r>
            <a:r>
              <a:rPr lang="zh-CN" altLang="en-US" dirty="0"/>
              <a:t>，类别的后验概率为</a:t>
            </a:r>
          </a:p>
          <a:p>
            <a:pPr lvl="1"/>
            <a:endParaRPr lang="en-US" altLang="zh-CN" dirty="0"/>
          </a:p>
          <a:p>
            <a:endParaRPr lang="en-US" altLang="zh-CN" dirty="0"/>
          </a:p>
          <a:p>
            <a:endParaRPr lang="en-US" altLang="zh-CN" dirty="0"/>
          </a:p>
          <a:p>
            <a:r>
              <a:rPr lang="en-US" altLang="zh-CN" dirty="0"/>
              <a:t>Sigmoid</a:t>
            </a:r>
            <a:r>
              <a:rPr lang="zh-CN" altLang="en-US" dirty="0"/>
              <a:t>信念网络</a:t>
            </a:r>
            <a:endParaRPr lang="en-US" altLang="zh-CN" dirty="0"/>
          </a:p>
          <a:p>
            <a:pPr lvl="1"/>
            <a:r>
              <a:rPr lang="en-US" altLang="zh-CN" dirty="0"/>
              <a:t>Sigmoid</a:t>
            </a:r>
            <a:r>
              <a:rPr lang="zh-CN" altLang="en-US" dirty="0"/>
              <a:t>信念网络网络中的变量为二值变量，取值为</a:t>
            </a:r>
            <a:r>
              <a:rPr lang="en-US" altLang="zh-CN" dirty="0"/>
              <a:t> {0,1}</a:t>
            </a:r>
            <a:r>
              <a:rPr lang="zh-CN" altLang="en-US" dirty="0"/>
              <a:t>。</a:t>
            </a:r>
          </a:p>
          <a:p>
            <a:pPr lvl="1"/>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752599"/>
            <a:ext cx="3048000" cy="1666351"/>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667000"/>
            <a:ext cx="2574495" cy="896634"/>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5409565"/>
            <a:ext cx="3761626" cy="730830"/>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400" y="4572000"/>
            <a:ext cx="3505200" cy="1071691"/>
          </a:xfrm>
          <a:prstGeom prst="rect">
            <a:avLst/>
          </a:prstGeom>
        </p:spPr>
      </p:pic>
    </p:spTree>
    <p:extLst>
      <p:ext uri="{BB962C8B-B14F-4D97-AF65-F5344CB8AC3E}">
        <p14:creationId xmlns:p14="http://schemas.microsoft.com/office/powerpoint/2010/main" val="2014572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马尔可夫随机场</a:t>
            </a:r>
          </a:p>
        </p:txBody>
      </p:sp>
      <p:sp>
        <p:nvSpPr>
          <p:cNvPr id="3" name="内容占位符 2"/>
          <p:cNvSpPr>
            <a:spLocks noGrp="1"/>
          </p:cNvSpPr>
          <p:nvPr>
            <p:ph sz="quarter" idx="1"/>
          </p:nvPr>
        </p:nvSpPr>
        <p:spPr/>
        <p:txBody>
          <a:bodyPr/>
          <a:lstStyle/>
          <a:p>
            <a:r>
              <a:rPr lang="zh-CN" altLang="en-US" dirty="0"/>
              <a:t>马尔可夫随机场，也称无向图模型，是一类用无向图来表示一组具有马尔可夫性质的随机变量</a:t>
            </a:r>
            <a:r>
              <a:rPr lang="en-US" altLang="zh-CN" dirty="0"/>
              <a:t>X</a:t>
            </a:r>
            <a:r>
              <a:rPr lang="zh-CN" altLang="en-US" dirty="0"/>
              <a:t>的联合概率分布模型。</a:t>
            </a:r>
          </a:p>
        </p:txBody>
      </p:sp>
      <p:pic>
        <p:nvPicPr>
          <p:cNvPr id="9" name="图片 8">
            <a:extLst>
              <a:ext uri="{FF2B5EF4-FFF2-40B4-BE49-F238E27FC236}">
                <a16:creationId xmlns:a16="http://schemas.microsoft.com/office/drawing/2014/main" id="{B9A0BBA4-F47D-4A6C-B739-24E66E550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640" y="3276600"/>
            <a:ext cx="5660720" cy="2607197"/>
          </a:xfrm>
          <a:prstGeom prst="rect">
            <a:avLst/>
          </a:prstGeom>
        </p:spPr>
      </p:pic>
    </p:spTree>
    <p:extLst>
      <p:ext uri="{BB962C8B-B14F-4D97-AF65-F5344CB8AC3E}">
        <p14:creationId xmlns:p14="http://schemas.microsoft.com/office/powerpoint/2010/main" val="4277488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035FE-5280-44F4-982D-676DA018A3E7}"/>
              </a:ext>
            </a:extLst>
          </p:cNvPr>
          <p:cNvSpPr>
            <a:spLocks noGrp="1"/>
          </p:cNvSpPr>
          <p:nvPr>
            <p:ph type="title"/>
          </p:nvPr>
        </p:nvSpPr>
        <p:spPr/>
        <p:txBody>
          <a:bodyPr/>
          <a:lstStyle/>
          <a:p>
            <a:r>
              <a:rPr lang="zh-CN" altLang="en-US" dirty="0"/>
              <a:t>无向图的马尔可夫性</a:t>
            </a:r>
          </a:p>
        </p:txBody>
      </p:sp>
      <p:pic>
        <p:nvPicPr>
          <p:cNvPr id="5" name="图片 4">
            <a:extLst>
              <a:ext uri="{FF2B5EF4-FFF2-40B4-BE49-F238E27FC236}">
                <a16:creationId xmlns:a16="http://schemas.microsoft.com/office/drawing/2014/main" id="{B853849D-3A36-4A1B-A8B4-1B8DC7B02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667000"/>
            <a:ext cx="6244392" cy="1273644"/>
          </a:xfrm>
          <a:prstGeom prst="rect">
            <a:avLst/>
          </a:prstGeom>
        </p:spPr>
      </p:pic>
    </p:spTree>
    <p:extLst>
      <p:ext uri="{BB962C8B-B14F-4D97-AF65-F5344CB8AC3E}">
        <p14:creationId xmlns:p14="http://schemas.microsoft.com/office/powerpoint/2010/main" val="2043632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a:t>
            </a:r>
            <a:r>
              <a:rPr lang="en-US" altLang="zh-CN" dirty="0"/>
              <a:t>Clique</a:t>
            </a:r>
            <a:r>
              <a:rPr lang="zh-CN" altLang="en-US" dirty="0"/>
              <a:t>）</a:t>
            </a:r>
          </a:p>
        </p:txBody>
      </p:sp>
      <p:sp>
        <p:nvSpPr>
          <p:cNvPr id="9" name="内容占位符 8">
            <a:extLst>
              <a:ext uri="{FF2B5EF4-FFF2-40B4-BE49-F238E27FC236}">
                <a16:creationId xmlns:a16="http://schemas.microsoft.com/office/drawing/2014/main" id="{4FA55B38-6A4F-49D8-840E-7BA651147B86}"/>
              </a:ext>
            </a:extLst>
          </p:cNvPr>
          <p:cNvSpPr>
            <a:spLocks noGrp="1"/>
          </p:cNvSpPr>
          <p:nvPr>
            <p:ph sz="quarter" idx="1"/>
          </p:nvPr>
        </p:nvSpPr>
        <p:spPr/>
        <p:txBody>
          <a:bodyPr/>
          <a:lstStyle/>
          <a:p>
            <a:r>
              <a:rPr lang="zh-CN" altLang="en-US"/>
              <a:t>团：一个全连通子图，即团内的所有节点之间都连边。</a:t>
            </a:r>
            <a:endParaRPr lang="zh-CN" altLang="en-US" dirty="0"/>
          </a:p>
        </p:txBody>
      </p:sp>
      <p:pic>
        <p:nvPicPr>
          <p:cNvPr id="8" name="图片 7">
            <a:extLst>
              <a:ext uri="{FF2B5EF4-FFF2-40B4-BE49-F238E27FC236}">
                <a16:creationId xmlns:a16="http://schemas.microsoft.com/office/drawing/2014/main" id="{0F8993CF-DB18-4BEB-9A72-3A0D7CEBF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623973"/>
            <a:ext cx="3516178" cy="2128213"/>
          </a:xfrm>
          <a:prstGeom prst="rect">
            <a:avLst/>
          </a:prstGeom>
        </p:spPr>
      </p:pic>
      <p:sp>
        <p:nvSpPr>
          <p:cNvPr id="10" name="矩形 9">
            <a:extLst>
              <a:ext uri="{FF2B5EF4-FFF2-40B4-BE49-F238E27FC236}">
                <a16:creationId xmlns:a16="http://schemas.microsoft.com/office/drawing/2014/main" id="{052BBB66-F6E3-4277-9293-18EA3D87CCF9}"/>
              </a:ext>
            </a:extLst>
          </p:cNvPr>
          <p:cNvSpPr/>
          <p:nvPr/>
        </p:nvSpPr>
        <p:spPr>
          <a:xfrm>
            <a:off x="3810000" y="4842593"/>
            <a:ext cx="1236236" cy="369332"/>
          </a:xfrm>
          <a:prstGeom prst="rect">
            <a:avLst/>
          </a:prstGeom>
        </p:spPr>
        <p:txBody>
          <a:bodyPr wrap="none">
            <a:spAutoFit/>
          </a:bodyPr>
          <a:lstStyle/>
          <a:p>
            <a:r>
              <a:rPr lang="zh-CN" altLang="en-US" dirty="0"/>
              <a:t>共有7个团</a:t>
            </a:r>
          </a:p>
        </p:txBody>
      </p:sp>
    </p:spTree>
    <p:extLst>
      <p:ext uri="{BB962C8B-B14F-4D97-AF65-F5344CB8AC3E}">
        <p14:creationId xmlns:p14="http://schemas.microsoft.com/office/powerpoint/2010/main" val="284298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BA2B1-CE73-46DC-964A-53CF86995BD4}"/>
              </a:ext>
            </a:extLst>
          </p:cNvPr>
          <p:cNvSpPr>
            <a:spLocks noGrp="1"/>
          </p:cNvSpPr>
          <p:nvPr>
            <p:ph type="title"/>
          </p:nvPr>
        </p:nvSpPr>
        <p:spPr/>
        <p:txBody>
          <a:bodyPr/>
          <a:lstStyle/>
          <a:p>
            <a:r>
              <a:rPr lang="en-US" altLang="zh-CN" dirty="0"/>
              <a:t>Hammersley-Clifford</a:t>
            </a:r>
            <a:r>
              <a:rPr lang="zh-CN" altLang="en-US" dirty="0"/>
              <a:t>定理</a:t>
            </a:r>
          </a:p>
        </p:txBody>
      </p:sp>
      <p:sp>
        <p:nvSpPr>
          <p:cNvPr id="5" name="内容占位符 4">
            <a:extLst>
              <a:ext uri="{FF2B5EF4-FFF2-40B4-BE49-F238E27FC236}">
                <a16:creationId xmlns:a16="http://schemas.microsoft.com/office/drawing/2014/main" id="{D28984D4-7012-4861-8A38-3CB5578B0183}"/>
              </a:ext>
            </a:extLst>
          </p:cNvPr>
          <p:cNvSpPr>
            <a:spLocks noGrp="1"/>
          </p:cNvSpPr>
          <p:nvPr>
            <p:ph sz="quarter" idx="1"/>
          </p:nvPr>
        </p:nvSpPr>
        <p:spPr/>
        <p:txBody>
          <a:bodyPr/>
          <a:lstStyle/>
          <a:p>
            <a:r>
              <a:rPr lang="zh-CN" altLang="en-US" dirty="0"/>
              <a:t>无向图中的的联合概率可以分解为一系列定义在最大团上的非负函数的乘积形式。</a:t>
            </a:r>
          </a:p>
        </p:txBody>
      </p:sp>
      <p:pic>
        <p:nvPicPr>
          <p:cNvPr id="4" name="图片 3">
            <a:extLst>
              <a:ext uri="{FF2B5EF4-FFF2-40B4-BE49-F238E27FC236}">
                <a16:creationId xmlns:a16="http://schemas.microsoft.com/office/drawing/2014/main" id="{C0F8C3B3-91D6-4376-96FB-6F89F8AD3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765" y="2438400"/>
            <a:ext cx="5350469" cy="3701240"/>
          </a:xfrm>
          <a:prstGeom prst="rect">
            <a:avLst/>
          </a:prstGeom>
        </p:spPr>
      </p:pic>
    </p:spTree>
    <p:extLst>
      <p:ext uri="{BB962C8B-B14F-4D97-AF65-F5344CB8AC3E}">
        <p14:creationId xmlns:p14="http://schemas.microsoft.com/office/powerpoint/2010/main" val="1600533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马尔可夫网络</a:t>
            </a:r>
          </a:p>
        </p:txBody>
      </p:sp>
      <p:sp>
        <p:nvSpPr>
          <p:cNvPr id="3" name="内容占位符 2"/>
          <p:cNvSpPr>
            <a:spLocks noGrp="1"/>
          </p:cNvSpPr>
          <p:nvPr>
            <p:ph sz="quarter" idx="1"/>
          </p:nvPr>
        </p:nvSpPr>
        <p:spPr/>
        <p:txBody>
          <a:bodyPr/>
          <a:lstStyle/>
          <a:p>
            <a:r>
              <a:rPr lang="zh-CN" altLang="en-US" dirty="0"/>
              <a:t>马尔可夫网络的联合分布可以表示为</a:t>
            </a:r>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其中，</a:t>
            </a:r>
            <a:r>
              <a:rPr lang="en-US" altLang="zh-CN" dirty="0"/>
              <a:t> E(</a:t>
            </a:r>
            <a:r>
              <a:rPr lang="en-US" altLang="zh-CN" dirty="0" err="1"/>
              <a:t>X</a:t>
            </a:r>
            <a:r>
              <a:rPr lang="en-US" altLang="zh-CN" baseline="-25000" dirty="0" err="1"/>
              <a:t>c</a:t>
            </a:r>
            <a:r>
              <a:rPr lang="en-US" altLang="zh-CN" dirty="0"/>
              <a:t>)</a:t>
            </a:r>
            <a:r>
              <a:rPr lang="zh-CN" altLang="en-US" dirty="0"/>
              <a:t>为能量函数，</a:t>
            </a:r>
            <a:r>
              <a:rPr lang="en-US" altLang="zh-CN" dirty="0"/>
              <a:t>Z </a:t>
            </a:r>
            <a:r>
              <a:rPr lang="zh-CN" altLang="en-US" dirty="0"/>
              <a:t>是配分函数。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057400"/>
            <a:ext cx="4276939" cy="1686868"/>
          </a:xfrm>
          <a:prstGeom prst="rect">
            <a:avLst/>
          </a:prstGeom>
        </p:spPr>
      </p:pic>
    </p:spTree>
    <p:extLst>
      <p:ext uri="{BB962C8B-B14F-4D97-AF65-F5344CB8AC3E}">
        <p14:creationId xmlns:p14="http://schemas.microsoft.com/office/powerpoint/2010/main" val="2818465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常见的无向图模型</a:t>
            </a:r>
          </a:p>
        </p:txBody>
      </p:sp>
      <p:sp>
        <p:nvSpPr>
          <p:cNvPr id="3" name="内容占位符 2"/>
          <p:cNvSpPr>
            <a:spLocks noGrp="1"/>
          </p:cNvSpPr>
          <p:nvPr>
            <p:ph sz="quarter" idx="1"/>
          </p:nvPr>
        </p:nvSpPr>
        <p:spPr/>
        <p:txBody>
          <a:bodyPr/>
          <a:lstStyle/>
          <a:p>
            <a:r>
              <a:rPr lang="zh-CN" altLang="en-US" dirty="0"/>
              <a:t>对数线性模型</a:t>
            </a:r>
            <a:endParaRPr lang="en-US" altLang="zh-CN" dirty="0"/>
          </a:p>
          <a:p>
            <a:pPr lvl="1"/>
            <a:r>
              <a:rPr lang="zh-CN" altLang="en-US" dirty="0"/>
              <a:t>势能函数的一般定义为</a:t>
            </a:r>
            <a:endParaRPr lang="en-US" altLang="zh-CN" dirty="0"/>
          </a:p>
          <a:p>
            <a:pPr lvl="1"/>
            <a:endParaRPr lang="en-US" altLang="zh-CN" dirty="0"/>
          </a:p>
          <a:p>
            <a:pPr lvl="1"/>
            <a:r>
              <a:rPr lang="zh-CN" altLang="en-US" dirty="0"/>
              <a:t>联合概率</a:t>
            </a:r>
            <a:r>
              <a:rPr lang="en-US" altLang="zh-CN" dirty="0"/>
              <a:t>p(x)</a:t>
            </a:r>
            <a:r>
              <a:rPr lang="zh-CN" altLang="en-US" dirty="0"/>
              <a:t>的对数形式为</a:t>
            </a:r>
            <a:endParaRPr lang="en-US" altLang="zh-CN" dirty="0"/>
          </a:p>
          <a:p>
            <a:endParaRPr lang="en-US" altLang="zh-CN" dirty="0"/>
          </a:p>
          <a:p>
            <a:pPr lvl="1"/>
            <a:r>
              <a:rPr lang="zh-CN" altLang="en-US" dirty="0"/>
              <a:t>也称为</a:t>
            </a:r>
            <a:r>
              <a:rPr lang="zh-CN" altLang="en-US" dirty="0">
                <a:solidFill>
                  <a:srgbClr val="FF0000"/>
                </a:solidFill>
              </a:rPr>
              <a:t>最大熵模型</a:t>
            </a:r>
            <a:endParaRPr lang="en-US" altLang="zh-CN" dirty="0">
              <a:solidFill>
                <a:srgbClr val="FF0000"/>
              </a:solidFill>
            </a:endParaRPr>
          </a:p>
          <a:p>
            <a:r>
              <a:rPr lang="zh-CN" altLang="en-US" dirty="0"/>
              <a:t>条件随机场</a:t>
            </a:r>
            <a:endParaRPr lang="en-US" altLang="zh-CN" dirty="0"/>
          </a:p>
          <a:p>
            <a:pPr lvl="1"/>
            <a:r>
              <a:rPr lang="en-US" altLang="zh-CN" dirty="0"/>
              <a:t>y</a:t>
            </a:r>
            <a:r>
              <a:rPr lang="zh-CN" altLang="en-US" dirty="0"/>
              <a:t>一般为随机向量</a:t>
            </a:r>
            <a:endParaRPr lang="en-US" altLang="zh-CN" dirty="0"/>
          </a:p>
          <a:p>
            <a:pPr lvl="1"/>
            <a:r>
              <a:rPr lang="zh-CN" altLang="en-US" dirty="0"/>
              <a:t>条件概率</a:t>
            </a:r>
            <a:r>
              <a:rPr lang="en-US" altLang="zh-CN" dirty="0"/>
              <a:t>p(</a:t>
            </a:r>
            <a:r>
              <a:rPr lang="en-US" altLang="zh-CN" dirty="0" err="1"/>
              <a:t>y|x</a:t>
            </a:r>
            <a:r>
              <a:rPr lang="en-US" altLang="zh-CN" dirty="0"/>
              <a:t>)</a:t>
            </a:r>
            <a:endParaRPr lang="zh-CN" altLang="en-US" dirty="0"/>
          </a:p>
          <a:p>
            <a:pPr lvl="1"/>
            <a:endParaRPr lang="en-US" altLang="zh-CN" dirty="0"/>
          </a:p>
        </p:txBody>
      </p:sp>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536" y="2219776"/>
            <a:ext cx="2476573" cy="523424"/>
          </a:xfrm>
          <a:prstGeom prst="rect">
            <a:avLst/>
          </a:prstGeom>
        </p:spPr>
      </p:pic>
      <p:pic>
        <p:nvPicPr>
          <p:cNvPr id="9" name="图片 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332031"/>
            <a:ext cx="3336567" cy="518689"/>
          </a:xfrm>
          <a:prstGeom prst="rect">
            <a:avLst/>
          </a:prstGeom>
        </p:spPr>
      </p:pic>
      <p:pic>
        <p:nvPicPr>
          <p:cNvPr id="10" name="图片 9"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1676400"/>
            <a:ext cx="1016230" cy="1701837"/>
          </a:xfrm>
          <a:prstGeom prst="rect">
            <a:avLst/>
          </a:prstGeom>
        </p:spPr>
      </p:pic>
      <p:pic>
        <p:nvPicPr>
          <p:cNvPr id="11" name="图片 10" descr="屏幕剪辑"/>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4191000"/>
            <a:ext cx="3226297" cy="1809785"/>
          </a:xfrm>
          <a:prstGeom prst="rect">
            <a:avLst/>
          </a:prstGeom>
        </p:spPr>
      </p:pic>
      <p:pic>
        <p:nvPicPr>
          <p:cNvPr id="12" name="图片 11"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113" y="5679648"/>
            <a:ext cx="4245540" cy="642274"/>
          </a:xfrm>
          <a:prstGeom prst="rect">
            <a:avLst/>
          </a:prstGeom>
        </p:spPr>
      </p:pic>
    </p:spTree>
    <p:extLst>
      <p:ext uri="{BB962C8B-B14F-4D97-AF65-F5344CB8AC3E}">
        <p14:creationId xmlns:p14="http://schemas.microsoft.com/office/powerpoint/2010/main" val="402670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dirty="0"/>
              <a:t>模型对比</a:t>
            </a:r>
          </a:p>
        </p:txBody>
      </p:sp>
      <p:pic>
        <p:nvPicPr>
          <p:cNvPr id="106500" name="Picture 5" descr="“crf logistic hmm”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8029503" cy="337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5463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GB" altLang="zh-CN" dirty="0"/>
              <a:t>Illustration: Image De-Noising (1)</a:t>
            </a:r>
          </a:p>
        </p:txBody>
      </p:sp>
      <p:pic>
        <p:nvPicPr>
          <p:cNvPr id="59395"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Box 6"/>
          <p:cNvSpPr txBox="1">
            <a:spLocks noChangeArrowheads="1"/>
          </p:cNvSpPr>
          <p:nvPr/>
        </p:nvSpPr>
        <p:spPr bwMode="auto">
          <a:xfrm>
            <a:off x="1714500" y="4987925"/>
            <a:ext cx="157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1800"/>
              <a:t>Original Image</a:t>
            </a:r>
          </a:p>
        </p:txBody>
      </p:sp>
      <p:sp>
        <p:nvSpPr>
          <p:cNvPr id="59398" name="TextBox 7"/>
          <p:cNvSpPr txBox="1">
            <a:spLocks noChangeArrowheads="1"/>
          </p:cNvSpPr>
          <p:nvPr/>
        </p:nvSpPr>
        <p:spPr bwMode="auto">
          <a:xfrm>
            <a:off x="5500688" y="49911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1800"/>
              <a:t>Noisy Image</a:t>
            </a:r>
          </a:p>
        </p:txBody>
      </p:sp>
    </p:spTree>
    <p:extLst>
      <p:ext uri="{BB962C8B-B14F-4D97-AF65-F5344CB8AC3E}">
        <p14:creationId xmlns:p14="http://schemas.microsoft.com/office/powerpoint/2010/main" val="1831642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GB" altLang="zh-CN"/>
              <a:t>Illustration: Image De-Noising (2)</a:t>
            </a:r>
          </a:p>
        </p:txBody>
      </p:sp>
      <p:pic>
        <p:nvPicPr>
          <p:cNvPr id="60419" name="Picture 4" descr="Figure8.3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25" y="1758950"/>
            <a:ext cx="381000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10"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46600" y="2928938"/>
            <a:ext cx="3811588"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8"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95838" y="4395788"/>
            <a:ext cx="304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440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概率图模型</a:t>
            </a:r>
            <a:endParaRPr lang="zh-CN" altLang="en-US" dirty="0"/>
          </a:p>
        </p:txBody>
      </p:sp>
      <p:sp>
        <p:nvSpPr>
          <p:cNvPr id="3" name="内容占位符 2"/>
          <p:cNvSpPr>
            <a:spLocks noGrp="1"/>
          </p:cNvSpPr>
          <p:nvPr>
            <p:ph sz="quarter" idx="1"/>
          </p:nvPr>
        </p:nvSpPr>
        <p:spPr/>
        <p:txBody>
          <a:bodyPr/>
          <a:lstStyle/>
          <a:p>
            <a:r>
              <a:rPr lang="zh-CN" altLang="en-US" dirty="0"/>
              <a:t>概率图模型是指一种用图结构来描述多元随机变量之间条件独立关系的概率模型。</a:t>
            </a:r>
            <a:endParaRPr lang="en-US" altLang="zh-CN" dirty="0"/>
          </a:p>
          <a:p>
            <a:endParaRPr lang="en-US" altLang="zh-CN" dirty="0"/>
          </a:p>
          <a:p>
            <a:endParaRPr lang="en-US" altLang="zh-CN" dirty="0"/>
          </a:p>
          <a:p>
            <a:endParaRPr lang="en-US" altLang="zh-CN" dirty="0"/>
          </a:p>
          <a:p>
            <a:endParaRPr lang="en-US" altLang="zh-CN" dirty="0"/>
          </a:p>
          <a:p>
            <a:r>
              <a:rPr lang="zh-CN" altLang="en-US" dirty="0"/>
              <a:t>图中的</a:t>
            </a:r>
            <a:r>
              <a:rPr lang="zh-CN" altLang="en-US" dirty="0">
                <a:solidFill>
                  <a:srgbClr val="FF0000"/>
                </a:solidFill>
              </a:rPr>
              <a:t>每个节点</a:t>
            </a:r>
            <a:r>
              <a:rPr lang="zh-CN" altLang="en-US" dirty="0"/>
              <a:t>都对应一个随机变量，可以是观察变量，隐变量或是未知参数等；</a:t>
            </a:r>
            <a:r>
              <a:rPr lang="zh-CN" altLang="en-US" dirty="0">
                <a:solidFill>
                  <a:srgbClr val="FF0000"/>
                </a:solidFill>
              </a:rPr>
              <a:t>每个连接</a:t>
            </a:r>
            <a:r>
              <a:rPr lang="zh-CN" altLang="en-US" dirty="0"/>
              <a:t>表示两个随机变量之间具有依赖关系。</a:t>
            </a:r>
          </a:p>
        </p:txBody>
      </p:sp>
      <p:pic>
        <p:nvPicPr>
          <p:cNvPr id="4" name="图片 3" descr="屏幕剪辑">
            <a:extLst>
              <a:ext uri="{FF2B5EF4-FFF2-40B4-BE49-F238E27FC236}">
                <a16:creationId xmlns:a16="http://schemas.microsoft.com/office/drawing/2014/main" id="{422BDB92-554C-4B18-9ABD-49B7D1C06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438400"/>
            <a:ext cx="5419004" cy="1852651"/>
          </a:xfrm>
          <a:prstGeom prst="rect">
            <a:avLst/>
          </a:prstGeom>
        </p:spPr>
      </p:pic>
    </p:spTree>
    <p:extLst>
      <p:ext uri="{BB962C8B-B14F-4D97-AF65-F5344CB8AC3E}">
        <p14:creationId xmlns:p14="http://schemas.microsoft.com/office/powerpoint/2010/main" val="76213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GB" altLang="zh-CN"/>
              <a:t>Illustration: Image De-Noising (3)</a:t>
            </a:r>
          </a:p>
        </p:txBody>
      </p:sp>
      <p:pic>
        <p:nvPicPr>
          <p:cNvPr id="61443"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Box 6"/>
          <p:cNvSpPr txBox="1">
            <a:spLocks noChangeArrowheads="1"/>
          </p:cNvSpPr>
          <p:nvPr/>
        </p:nvSpPr>
        <p:spPr bwMode="auto">
          <a:xfrm>
            <a:off x="1857375" y="5000625"/>
            <a:ext cx="1428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Noisy Image</a:t>
            </a:r>
          </a:p>
        </p:txBody>
      </p:sp>
      <p:sp>
        <p:nvSpPr>
          <p:cNvPr id="61446" name="TextBox 7"/>
          <p:cNvSpPr txBox="1">
            <a:spLocks noChangeArrowheads="1"/>
          </p:cNvSpPr>
          <p:nvPr/>
        </p:nvSpPr>
        <p:spPr bwMode="auto">
          <a:xfrm>
            <a:off x="5500688" y="500062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(ICM)</a:t>
            </a:r>
          </a:p>
        </p:txBody>
      </p:sp>
    </p:spTree>
    <p:extLst>
      <p:ext uri="{BB962C8B-B14F-4D97-AF65-F5344CB8AC3E}">
        <p14:creationId xmlns:p14="http://schemas.microsoft.com/office/powerpoint/2010/main" val="1049976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GB" altLang="zh-CN"/>
              <a:t>Illustration: Image De-Noising (4)</a:t>
            </a:r>
          </a:p>
        </p:txBody>
      </p:sp>
      <p:pic>
        <p:nvPicPr>
          <p:cNvPr id="62467"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TextBox 7"/>
          <p:cNvSpPr txBox="1">
            <a:spLocks noChangeArrowheads="1"/>
          </p:cNvSpPr>
          <p:nvPr/>
        </p:nvSpPr>
        <p:spPr bwMode="auto">
          <a:xfrm>
            <a:off x="5214938" y="5000625"/>
            <a:ext cx="2857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(Graph cuts)</a:t>
            </a:r>
          </a:p>
        </p:txBody>
      </p:sp>
      <p:sp>
        <p:nvSpPr>
          <p:cNvPr id="62470" name="TextBox 8"/>
          <p:cNvSpPr txBox="1">
            <a:spLocks noChangeArrowheads="1"/>
          </p:cNvSpPr>
          <p:nvPr/>
        </p:nvSpPr>
        <p:spPr bwMode="auto">
          <a:xfrm>
            <a:off x="1449388" y="500062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(ICM)</a:t>
            </a:r>
          </a:p>
        </p:txBody>
      </p:sp>
    </p:spTree>
    <p:extLst>
      <p:ext uri="{BB962C8B-B14F-4D97-AF65-F5344CB8AC3E}">
        <p14:creationId xmlns:p14="http://schemas.microsoft.com/office/powerpoint/2010/main" val="370257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GB" altLang="zh-CN" sz="3400"/>
              <a:t>Converting Directed to Undirected Graphs (1)</a:t>
            </a:r>
          </a:p>
        </p:txBody>
      </p:sp>
      <p:pic>
        <p:nvPicPr>
          <p:cNvPr id="63491" name="Picture 2" descr="Figure8.32a.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1524000"/>
            <a:ext cx="60467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4" descr="Figure8.32b.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57338" y="5126038"/>
            <a:ext cx="6046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19" descr="TP_tmp.png"/>
          <p:cNvPicPr>
            <a:picLocks noChangeAspect="1"/>
          </p:cNvPicPr>
          <p:nvPr>
            <p:custDataLst>
              <p:tags r:id="rId1"/>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0100" y="2714625"/>
            <a:ext cx="50038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20" descr="TP_tmp.png"/>
          <p:cNvPicPr>
            <a:picLocks noChangeAspect="1"/>
          </p:cNvPicPr>
          <p:nvPr>
            <p:custDataLst>
              <p:tags r:id="rId2"/>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60500" y="4110038"/>
            <a:ext cx="622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eft Brace 14"/>
          <p:cNvSpPr/>
          <p:nvPr/>
        </p:nvSpPr>
        <p:spPr>
          <a:xfrm rot="16200000">
            <a:off x="3537744" y="2331244"/>
            <a:ext cx="142875" cy="1481137"/>
          </a:xfrm>
          <a:prstGeom prst="leftBrace">
            <a:avLst>
              <a:gd name="adj1" fmla="val 8333"/>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latin typeface="Calibri" panose="020F0502020204030204" pitchFamily="34" charset="0"/>
            </a:endParaRPr>
          </a:p>
        </p:txBody>
      </p:sp>
      <p:sp>
        <p:nvSpPr>
          <p:cNvPr id="16" name="Left-Right Arrow 15"/>
          <p:cNvSpPr/>
          <p:nvPr/>
        </p:nvSpPr>
        <p:spPr>
          <a:xfrm rot="17090660">
            <a:off x="3021807" y="3666331"/>
            <a:ext cx="928688" cy="142875"/>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
        <p:nvSpPr>
          <p:cNvPr id="17" name="Left-Right Arrow 16"/>
          <p:cNvSpPr/>
          <p:nvPr/>
        </p:nvSpPr>
        <p:spPr>
          <a:xfrm rot="17288802">
            <a:off x="4192587" y="3549651"/>
            <a:ext cx="1135063" cy="176212"/>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
        <p:nvSpPr>
          <p:cNvPr id="18" name="Left-Right Arrow 17"/>
          <p:cNvSpPr/>
          <p:nvPr/>
        </p:nvSpPr>
        <p:spPr>
          <a:xfrm rot="15433142">
            <a:off x="5865813" y="3556000"/>
            <a:ext cx="1133475" cy="174625"/>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Tree>
    <p:extLst>
      <p:ext uri="{BB962C8B-B14F-4D97-AF65-F5344CB8AC3E}">
        <p14:creationId xmlns:p14="http://schemas.microsoft.com/office/powerpoint/2010/main" val="3845096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GB" altLang="zh-CN" sz="3400">
                <a:solidFill>
                  <a:srgbClr val="000000"/>
                </a:solidFill>
              </a:rPr>
              <a:t>Converting Directed to Undirected Graphs (2)</a:t>
            </a:r>
            <a:endParaRPr lang="en-GB" altLang="zh-CN"/>
          </a:p>
        </p:txBody>
      </p:sp>
      <p:sp>
        <p:nvSpPr>
          <p:cNvPr id="64515" name="Content Placeholder 6"/>
          <p:cNvSpPr>
            <a:spLocks noGrp="1"/>
          </p:cNvSpPr>
          <p:nvPr>
            <p:ph idx="4294967295"/>
          </p:nvPr>
        </p:nvSpPr>
        <p:spPr>
          <a:xfrm>
            <a:off x="0" y="1428750"/>
            <a:ext cx="7924800" cy="4525963"/>
          </a:xfrm>
        </p:spPr>
        <p:txBody>
          <a:bodyPr/>
          <a:lstStyle/>
          <a:p>
            <a:pPr eaLnBrk="1" hangingPunct="1"/>
            <a:r>
              <a:rPr lang="en-GB" altLang="zh-CN" sz="2800"/>
              <a:t>Additional links</a:t>
            </a:r>
          </a:p>
        </p:txBody>
      </p:sp>
      <p:pic>
        <p:nvPicPr>
          <p:cNvPr id="64516" name="Picture 2" descr="Figure8.33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8375" y="2074863"/>
            <a:ext cx="2944813"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3" descr="Figure8.33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4938" y="2074863"/>
            <a:ext cx="2944812"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7"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44638" y="5076825"/>
            <a:ext cx="6043612"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p:cNvCxnSpPr/>
          <p:nvPr/>
        </p:nvCxnSpPr>
        <p:spPr>
          <a:xfrm>
            <a:off x="4286250" y="3429000"/>
            <a:ext cx="642938" cy="1588"/>
          </a:xfrm>
          <a:prstGeom prst="straightConnector1">
            <a:avLst/>
          </a:prstGeom>
          <a:ln w="635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79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r>
              <a:rPr lang="en-US" altLang="zh-CN"/>
              <a:t>Moral Graph </a:t>
            </a:r>
            <a:endParaRPr lang="zh-CN" altLang="en-US"/>
          </a:p>
        </p:txBody>
      </p:sp>
      <p:sp>
        <p:nvSpPr>
          <p:cNvPr id="65539" name="内容占位符 2"/>
          <p:cNvSpPr>
            <a:spLocks noGrp="1"/>
          </p:cNvSpPr>
          <p:nvPr>
            <p:ph idx="4294967295"/>
          </p:nvPr>
        </p:nvSpPr>
        <p:spPr>
          <a:xfrm>
            <a:off x="0" y="1219200"/>
            <a:ext cx="8229600" cy="4937125"/>
          </a:xfrm>
        </p:spPr>
        <p:txBody>
          <a:bodyPr/>
          <a:lstStyle/>
          <a:p>
            <a:pPr eaLnBrk="1" hangingPunct="1"/>
            <a:r>
              <a:rPr lang="en-US" altLang="zh-CN"/>
              <a:t>A moral graph of a directed acyclic graph G is an undirected graph in which each node of the original G is now connected to its Markov blanket. </a:t>
            </a:r>
            <a:endParaRPr lang="zh-CN" altLang="en-US"/>
          </a:p>
        </p:txBody>
      </p:sp>
      <p:pic>
        <p:nvPicPr>
          <p:cNvPr id="65540" name="Picture 2" descr="https://upload.wikimedia.org/wikipedia/commons/thumb/3/3d/MoralGraph-DAG1.png/200px-MoralGraph-DA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959225"/>
            <a:ext cx="19050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4" descr="https://upload.wikimedia.org/wikipedia/commons/thumb/8/80/Moralized_graph1.png/200px-Moralized_graph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4005263"/>
            <a:ext cx="19050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3986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GB" altLang="zh-CN"/>
              <a:t>Directed vs. Undirected Graphs (1)</a:t>
            </a:r>
          </a:p>
        </p:txBody>
      </p:sp>
      <p:pic>
        <p:nvPicPr>
          <p:cNvPr id="67587" name="Picture 2" descr="Figure8.3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7325" y="1928813"/>
            <a:ext cx="3681413"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7590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GB" altLang="zh-CN"/>
              <a:t>Directed vs. Undirected Graphs (2)</a:t>
            </a:r>
          </a:p>
        </p:txBody>
      </p:sp>
      <p:pic>
        <p:nvPicPr>
          <p:cNvPr id="68611" name="Picture 2" descr="Figure8.35.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69963" y="1714500"/>
            <a:ext cx="3224212"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Picture 3" descr="Figure8.36.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843588" y="1479550"/>
            <a:ext cx="2309812"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11" descr="TP_tmp.png"/>
          <p:cNvPicPr>
            <a:picLocks noChangeAspect="1"/>
          </p:cNvPicPr>
          <p:nvPr>
            <p:custDataLst>
              <p:tags r:id="rId1"/>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39925" y="4291013"/>
            <a:ext cx="11938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14" descr="TP_tmp.png"/>
          <p:cNvPicPr>
            <a:picLocks noChangeAspect="1"/>
          </p:cNvPicPr>
          <p:nvPr>
            <p:custDataLst>
              <p:tags r:id="rId2"/>
            </p:custDataLst>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5325" y="4791075"/>
            <a:ext cx="12446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16" descr="TP_tmp.png"/>
          <p:cNvPicPr>
            <a:picLocks noChangeAspect="1"/>
          </p:cNvPicPr>
          <p:nvPr>
            <p:custDataLst>
              <p:tags r:id="rId3"/>
            </p:custDataLst>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40488" y="4291013"/>
            <a:ext cx="1143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9" descr="TP_tmp.png"/>
          <p:cNvPicPr>
            <a:picLocks noChangeAspect="1"/>
          </p:cNvPicPr>
          <p:nvPr>
            <p:custDataLst>
              <p:tags r:id="rId4"/>
            </p:custDataLst>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4575" y="4795838"/>
            <a:ext cx="175418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7" name="Picture 10" descr="TP_tmp.png"/>
          <p:cNvPicPr>
            <a:picLocks noChangeAspect="1"/>
          </p:cNvPicPr>
          <p:nvPr>
            <p:custDataLst>
              <p:tags r:id="rId5"/>
            </p:custDataLst>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08700" y="5291138"/>
            <a:ext cx="175736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14">
            <p14:nvContentPartPr>
              <p14:cNvPr id="1026" name="Ink 24"/>
              <p14:cNvContentPartPr>
                <a14:cpLocks xmlns:a14="http://schemas.microsoft.com/office/drawing/2010/main" noRot="1" noChangeAspect="1" noEditPoints="1" noChangeArrowheads="1" noChangeShapeType="1"/>
              </p14:cNvContentPartPr>
              <p14:nvPr/>
            </p14:nvContentPartPr>
            <p14:xfrm>
              <a:off x="6804025" y="3573463"/>
              <a:ext cx="19050" cy="23812"/>
            </p14:xfrm>
          </p:contentPart>
        </mc:Choice>
        <mc:Fallback xmlns="">
          <p:pic>
            <p:nvPicPr>
              <p:cNvPr id="1026" name="Ink 24"/>
              <p:cNvPicPr>
                <a:picLocks noRot="1" noChangeAspect="1" noEditPoints="1" noChangeArrowheads="1" noChangeShapeType="1"/>
              </p:cNvPicPr>
              <p:nvPr/>
            </p:nvPicPr>
            <p:blipFill>
              <a:blip r:embed="rId15"/>
              <a:stretch>
                <a:fillRect/>
              </a:stretch>
            </p:blipFill>
            <p:spPr>
              <a:xfrm>
                <a:off x="6797555" y="3566969"/>
                <a:ext cx="31990" cy="36800"/>
              </a:xfrm>
              <a:prstGeom prst="rect">
                <a:avLst/>
              </a:prstGeom>
            </p:spPr>
          </p:pic>
        </mc:Fallback>
      </mc:AlternateContent>
    </p:spTree>
    <p:extLst>
      <p:ext uri="{BB962C8B-B14F-4D97-AF65-F5344CB8AC3E}">
        <p14:creationId xmlns:p14="http://schemas.microsoft.com/office/powerpoint/2010/main" val="3032172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dirty="0"/>
              <a:t>模型对比</a:t>
            </a:r>
          </a:p>
        </p:txBody>
      </p:sp>
      <p:sp>
        <p:nvSpPr>
          <p:cNvPr id="2" name="内容占位符 1"/>
          <p:cNvSpPr>
            <a:spLocks noGrp="1"/>
          </p:cNvSpPr>
          <p:nvPr>
            <p:ph sz="quarter" idx="1"/>
          </p:nvPr>
        </p:nvSpPr>
        <p:spPr/>
        <p:txBody>
          <a:bodyPr/>
          <a:lstStyle/>
          <a:p>
            <a:endParaRPr lang="zh-CN" altLang="en-US"/>
          </a:p>
        </p:txBody>
      </p:sp>
      <p:pic>
        <p:nvPicPr>
          <p:cNvPr id="106500" name="Picture 5" descr="“crf logistic hmm”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2262188"/>
            <a:ext cx="761047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4722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dirty="0"/>
              <a:t>概率主题模型</a:t>
            </a:r>
          </a:p>
        </p:txBody>
      </p:sp>
      <p:sp>
        <p:nvSpPr>
          <p:cNvPr id="2" name="内容占位符 1"/>
          <p:cNvSpPr>
            <a:spLocks noGrp="1"/>
          </p:cNvSpPr>
          <p:nvPr>
            <p:ph sz="quarter" idx="1"/>
          </p:nvPr>
        </p:nvSpPr>
        <p:spPr/>
        <p:txBody>
          <a:bodyPr/>
          <a:lstStyle/>
          <a:p>
            <a:endParaRPr lang="zh-CN" altLang="en-US"/>
          </a:p>
        </p:txBody>
      </p:sp>
      <p:pic>
        <p:nvPicPr>
          <p:cNvPr id="10752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3068638"/>
            <a:ext cx="6143625"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7081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1461B-FC16-4F99-9A77-559D4334C5E3}"/>
              </a:ext>
            </a:extLst>
          </p:cNvPr>
          <p:cNvSpPr>
            <a:spLocks noGrp="1"/>
          </p:cNvSpPr>
          <p:nvPr>
            <p:ph type="ctrTitle"/>
          </p:nvPr>
        </p:nvSpPr>
        <p:spPr/>
        <p:txBody>
          <a:bodyPr/>
          <a:lstStyle/>
          <a:p>
            <a:r>
              <a:rPr lang="zh-CN" altLang="en-US" dirty="0"/>
              <a:t>学习</a:t>
            </a:r>
          </a:p>
        </p:txBody>
      </p:sp>
    </p:spTree>
    <p:extLst>
      <p:ext uri="{BB962C8B-B14F-4D97-AF65-F5344CB8AC3E}">
        <p14:creationId xmlns:p14="http://schemas.microsoft.com/office/powerpoint/2010/main" val="342613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概率图模型</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33600"/>
            <a:ext cx="8382000" cy="2817480"/>
          </a:xfrm>
          <a:prstGeom prst="rect">
            <a:avLst/>
          </a:prstGeom>
        </p:spPr>
      </p:pic>
    </p:spTree>
    <p:extLst>
      <p:ext uri="{BB962C8B-B14F-4D97-AF65-F5344CB8AC3E}">
        <p14:creationId xmlns:p14="http://schemas.microsoft.com/office/powerpoint/2010/main" val="1895071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1461B-FC16-4F99-9A77-559D4334C5E3}"/>
              </a:ext>
            </a:extLst>
          </p:cNvPr>
          <p:cNvSpPr>
            <a:spLocks noGrp="1"/>
          </p:cNvSpPr>
          <p:nvPr>
            <p:ph type="ctrTitle"/>
          </p:nvPr>
        </p:nvSpPr>
        <p:spPr/>
        <p:txBody>
          <a:bodyPr/>
          <a:lstStyle/>
          <a:p>
            <a:r>
              <a:rPr lang="zh-CN" altLang="en-US" dirty="0"/>
              <a:t>不含隐变量的参数估计</a:t>
            </a:r>
          </a:p>
        </p:txBody>
      </p:sp>
    </p:spTree>
    <p:extLst>
      <p:ext uri="{BB962C8B-B14F-4D97-AF65-F5344CB8AC3E}">
        <p14:creationId xmlns:p14="http://schemas.microsoft.com/office/powerpoint/2010/main" val="2245623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有向图模型</a:t>
            </a:r>
          </a:p>
        </p:txBody>
      </p:sp>
      <p:sp>
        <p:nvSpPr>
          <p:cNvPr id="3" name="内容占位符 2"/>
          <p:cNvSpPr>
            <a:spLocks noGrp="1"/>
          </p:cNvSpPr>
          <p:nvPr>
            <p:ph sz="quarter" idx="1"/>
          </p:nvPr>
        </p:nvSpPr>
        <p:spPr/>
        <p:txBody>
          <a:bodyPr/>
          <a:lstStyle/>
          <a:p>
            <a:r>
              <a:rPr lang="zh-CN" altLang="en-US" dirty="0"/>
              <a:t>在贝叶斯网络中，所有变量</a:t>
            </a:r>
            <a:r>
              <a:rPr lang="en-US" altLang="zh-CN" dirty="0"/>
              <a:t>x</a:t>
            </a:r>
            <a:r>
              <a:rPr lang="zh-CN" altLang="en-US" dirty="0"/>
              <a:t>的联合概率分布可以分解为每个随机变量</a:t>
            </a:r>
            <a:r>
              <a:rPr lang="en-US" altLang="zh-CN" dirty="0" err="1"/>
              <a:t>x</a:t>
            </a:r>
            <a:r>
              <a:rPr lang="en-US" altLang="zh-CN" baseline="-25000" dirty="0" err="1"/>
              <a:t>k</a:t>
            </a:r>
            <a:r>
              <a:rPr lang="zh-CN" altLang="en-US" dirty="0"/>
              <a:t>的局部条件概率的连乘形式。</a:t>
            </a:r>
            <a:endParaRPr lang="en-US" altLang="zh-CN" dirty="0"/>
          </a:p>
          <a:p>
            <a:r>
              <a:rPr lang="zh-CN" altLang="en-US" dirty="0"/>
              <a:t>假设每个局部条件概率</a:t>
            </a:r>
            <a:r>
              <a:rPr lang="en-US" altLang="zh-CN" dirty="0"/>
              <a:t>p(</a:t>
            </a:r>
            <a:r>
              <a:rPr lang="en-US" altLang="zh-CN" dirty="0" err="1"/>
              <a:t>x</a:t>
            </a:r>
            <a:r>
              <a:rPr lang="en-US" altLang="zh-CN" baseline="-25000" dirty="0" err="1"/>
              <a:t>k</a:t>
            </a:r>
            <a:r>
              <a:rPr lang="en-US" altLang="zh-CN" dirty="0"/>
              <a:t> |x</a:t>
            </a:r>
            <a:r>
              <a:rPr lang="en-US" altLang="zh-CN" baseline="-25000" dirty="0"/>
              <a:t>π(k)</a:t>
            </a:r>
            <a:r>
              <a:rPr lang="en-US" altLang="zh-CN" dirty="0"/>
              <a:t>)</a:t>
            </a:r>
            <a:r>
              <a:rPr lang="zh-CN" altLang="en-US" dirty="0"/>
              <a:t>的参数为</a:t>
            </a:r>
            <a:r>
              <a:rPr lang="en-US" altLang="zh-CN" dirty="0" err="1"/>
              <a:t>θ</a:t>
            </a:r>
            <a:r>
              <a:rPr lang="en-US" altLang="zh-CN" baseline="-25000" dirty="0" err="1"/>
              <a:t>k</a:t>
            </a:r>
            <a:r>
              <a:rPr lang="zh-CN" altLang="en-US" dirty="0"/>
              <a:t>，则</a:t>
            </a:r>
            <a:r>
              <a:rPr lang="en-US" altLang="zh-CN" dirty="0"/>
              <a:t>x</a:t>
            </a:r>
            <a:r>
              <a:rPr lang="zh-CN" altLang="en-US" dirty="0"/>
              <a:t>的对数似然函数为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267200"/>
            <a:ext cx="4480600" cy="1007794"/>
          </a:xfrm>
          <a:prstGeom prst="rect">
            <a:avLst/>
          </a:prstGeom>
        </p:spPr>
      </p:pic>
    </p:spTree>
    <p:extLst>
      <p:ext uri="{BB962C8B-B14F-4D97-AF65-F5344CB8AC3E}">
        <p14:creationId xmlns:p14="http://schemas.microsoft.com/office/powerpoint/2010/main" val="591931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A4631-CF4C-4804-8633-F2FA41B04C2B}"/>
              </a:ext>
            </a:extLst>
          </p:cNvPr>
          <p:cNvSpPr>
            <a:spLocks noGrp="1"/>
          </p:cNvSpPr>
          <p:nvPr>
            <p:ph type="title"/>
          </p:nvPr>
        </p:nvSpPr>
        <p:spPr/>
        <p:txBody>
          <a:bodyPr/>
          <a:lstStyle/>
          <a:p>
            <a:r>
              <a:rPr lang="zh-CN" altLang="en-US" dirty="0"/>
              <a:t>无向图模型</a:t>
            </a:r>
          </a:p>
        </p:txBody>
      </p:sp>
      <p:sp>
        <p:nvSpPr>
          <p:cNvPr id="3" name="内容占位符 2">
            <a:extLst>
              <a:ext uri="{FF2B5EF4-FFF2-40B4-BE49-F238E27FC236}">
                <a16:creationId xmlns:a16="http://schemas.microsoft.com/office/drawing/2014/main" id="{BE20DB64-AE06-4CE4-B9D3-FC68A7F47205}"/>
              </a:ext>
            </a:extLst>
          </p:cNvPr>
          <p:cNvSpPr>
            <a:spLocks noGrp="1"/>
          </p:cNvSpPr>
          <p:nvPr>
            <p:ph sz="quarter" idx="1"/>
          </p:nvPr>
        </p:nvSpPr>
        <p:spPr/>
        <p:txBody>
          <a:bodyPr/>
          <a:lstStyle/>
          <a:p>
            <a:r>
              <a:rPr lang="zh-CN" altLang="en-US" dirty="0"/>
              <a:t>以对数线性模型为例，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偏导数</a:t>
            </a:r>
          </a:p>
        </p:txBody>
      </p:sp>
      <p:pic>
        <p:nvPicPr>
          <p:cNvPr id="5" name="图片 4">
            <a:extLst>
              <a:ext uri="{FF2B5EF4-FFF2-40B4-BE49-F238E27FC236}">
                <a16:creationId xmlns:a16="http://schemas.microsoft.com/office/drawing/2014/main" id="{0EFE02AD-E583-4C2A-B88D-D58B14219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133600"/>
            <a:ext cx="2639855" cy="549743"/>
          </a:xfrm>
          <a:prstGeom prst="rect">
            <a:avLst/>
          </a:prstGeom>
        </p:spPr>
      </p:pic>
      <p:pic>
        <p:nvPicPr>
          <p:cNvPr id="7" name="图片 6">
            <a:extLst>
              <a:ext uri="{FF2B5EF4-FFF2-40B4-BE49-F238E27FC236}">
                <a16:creationId xmlns:a16="http://schemas.microsoft.com/office/drawing/2014/main" id="{35FC757E-B211-4508-B176-D7312B296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877073"/>
            <a:ext cx="4827941" cy="1622014"/>
          </a:xfrm>
          <a:prstGeom prst="rect">
            <a:avLst/>
          </a:prstGeom>
        </p:spPr>
      </p:pic>
      <p:pic>
        <p:nvPicPr>
          <p:cNvPr id="9" name="图片 8">
            <a:extLst>
              <a:ext uri="{FF2B5EF4-FFF2-40B4-BE49-F238E27FC236}">
                <a16:creationId xmlns:a16="http://schemas.microsoft.com/office/drawing/2014/main" id="{AD7AB36E-9E8B-4F1C-B497-69145745F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5301334"/>
            <a:ext cx="3788328" cy="674932"/>
          </a:xfrm>
          <a:prstGeom prst="rect">
            <a:avLst/>
          </a:prstGeom>
        </p:spPr>
      </p:pic>
    </p:spTree>
    <p:extLst>
      <p:ext uri="{BB962C8B-B14F-4D97-AF65-F5344CB8AC3E}">
        <p14:creationId xmlns:p14="http://schemas.microsoft.com/office/powerpoint/2010/main" val="14688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含隐变量的参数学习</a:t>
            </a:r>
          </a:p>
        </p:txBody>
      </p:sp>
      <p:sp>
        <p:nvSpPr>
          <p:cNvPr id="3" name="内容占位符 2"/>
          <p:cNvSpPr>
            <a:spLocks noGrp="1"/>
          </p:cNvSpPr>
          <p:nvPr>
            <p:ph sz="quarter" idx="1"/>
          </p:nvPr>
        </p:nvSpPr>
        <p:spPr/>
        <p:txBody>
          <a:bodyPr/>
          <a:lstStyle/>
          <a:p>
            <a:r>
              <a:rPr lang="zh-CN" altLang="en-US" dirty="0"/>
              <a:t>如果图模型中包含隐变量，即有部分变量是不可观测的，就需要用</a:t>
            </a:r>
            <a:r>
              <a:rPr lang="en-US" altLang="zh-CN" dirty="0"/>
              <a:t>EM</a:t>
            </a:r>
            <a:r>
              <a:rPr lang="zh-CN" altLang="en-US" dirty="0"/>
              <a:t>算法进行参数估计。</a:t>
            </a:r>
          </a:p>
        </p:txBody>
      </p:sp>
      <p:pic>
        <p:nvPicPr>
          <p:cNvPr id="4" name="图片 3" descr="屏幕剪辑">
            <a:extLst>
              <a:ext uri="{FF2B5EF4-FFF2-40B4-BE49-F238E27FC236}">
                <a16:creationId xmlns:a16="http://schemas.microsoft.com/office/drawing/2014/main" id="{B079669F-31F0-459A-A660-65B715DE9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3047638"/>
            <a:ext cx="2267266" cy="2591162"/>
          </a:xfrm>
          <a:prstGeom prst="rect">
            <a:avLst/>
          </a:prstGeom>
        </p:spPr>
      </p:pic>
    </p:spTree>
    <p:extLst>
      <p:ext uri="{BB962C8B-B14F-4D97-AF65-F5344CB8AC3E}">
        <p14:creationId xmlns:p14="http://schemas.microsoft.com/office/powerpoint/2010/main" val="676030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a:t>
            </a:r>
            <a:r>
              <a:rPr lang="zh-CN" altLang="en-US" dirty="0"/>
              <a:t>算法</a:t>
            </a:r>
          </a:p>
        </p:txBody>
      </p:sp>
      <p:sp>
        <p:nvSpPr>
          <p:cNvPr id="3" name="内容占位符 2"/>
          <p:cNvSpPr>
            <a:spLocks noGrp="1"/>
          </p:cNvSpPr>
          <p:nvPr>
            <p:ph sz="quarter" idx="1"/>
          </p:nvPr>
        </p:nvSpPr>
        <p:spPr/>
        <p:txBody>
          <a:bodyPr/>
          <a:lstStyle/>
          <a:p>
            <a:r>
              <a:rPr lang="zh-CN" altLang="en-US" dirty="0"/>
              <a:t>假设有一组变量，有部分变量是是不可观测的，如何进行参数估计呢？</a:t>
            </a:r>
            <a:endParaRPr lang="en-US" altLang="zh-CN" dirty="0"/>
          </a:p>
          <a:p>
            <a:r>
              <a:rPr lang="zh-CN" altLang="en-US" dirty="0"/>
              <a:t>期望最大化算法</a:t>
            </a:r>
            <a:endParaRPr lang="en-US" altLang="zh-CN" dirty="0"/>
          </a:p>
          <a:p>
            <a:pPr lvl="1"/>
            <a:r>
              <a:rPr lang="en-US" altLang="zh-CN" dirty="0"/>
              <a:t>Expectation-Maximum</a:t>
            </a:r>
            <a:r>
              <a:rPr lang="zh-CN" altLang="en-US" dirty="0"/>
              <a:t>，</a:t>
            </a:r>
            <a:r>
              <a:rPr lang="en-US" altLang="zh-CN" dirty="0"/>
              <a:t>EM</a:t>
            </a:r>
            <a:r>
              <a:rPr lang="zh-CN" altLang="en-US" dirty="0"/>
              <a:t>算法</a:t>
            </a:r>
            <a:endParaRPr lang="en-US" altLang="zh-CN" dirty="0"/>
          </a:p>
          <a:p>
            <a:endParaRPr lang="zh-CN" altLang="en-US" dirty="0"/>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276600"/>
            <a:ext cx="6477000" cy="2715249"/>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1676400"/>
            <a:ext cx="2267266" cy="2591162"/>
          </a:xfrm>
          <a:prstGeom prst="rect">
            <a:avLst/>
          </a:prstGeom>
        </p:spPr>
      </p:pic>
    </p:spTree>
    <p:extLst>
      <p:ext uri="{BB962C8B-B14F-4D97-AF65-F5344CB8AC3E}">
        <p14:creationId xmlns:p14="http://schemas.microsoft.com/office/powerpoint/2010/main" val="2158415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a:t>
            </a:r>
            <a:r>
              <a:rPr lang="zh-CN" altLang="en-US" dirty="0"/>
              <a:t>算法</a:t>
            </a:r>
          </a:p>
        </p:txBody>
      </p:sp>
      <p:sp>
        <p:nvSpPr>
          <p:cNvPr id="10" name="内容占位符 9"/>
          <p:cNvSpPr>
            <a:spLocks noGrp="1"/>
          </p:cNvSpPr>
          <p:nvPr>
            <p:ph sz="quarter" idx="1"/>
          </p:nvPr>
        </p:nvSpPr>
        <p:spPr/>
        <p:txBody>
          <a:bodyPr/>
          <a:lstStyle/>
          <a:p>
            <a:endParaRPr lang="en-US" altLang="zh-CN" dirty="0"/>
          </a:p>
          <a:p>
            <a:endParaRPr lang="en-US" altLang="zh-CN" dirty="0"/>
          </a:p>
          <a:p>
            <a:endParaRPr lang="en-US" altLang="zh-CN" dirty="0"/>
          </a:p>
          <a:p>
            <a:endParaRPr lang="en-US" altLang="zh-CN" dirty="0"/>
          </a:p>
          <a:p>
            <a:r>
              <a:rPr lang="en-US" altLang="zh-CN" dirty="0"/>
              <a:t>E</a:t>
            </a:r>
            <a:r>
              <a:rPr lang="zh-CN" altLang="en-US" dirty="0"/>
              <a:t>步</a:t>
            </a:r>
            <a:endParaRPr lang="en-US" altLang="zh-CN" dirty="0"/>
          </a:p>
          <a:p>
            <a:endParaRPr lang="en-US" altLang="zh-CN" dirty="0"/>
          </a:p>
          <a:p>
            <a:endParaRPr lang="en-US" altLang="zh-CN" dirty="0"/>
          </a:p>
          <a:p>
            <a:r>
              <a:rPr lang="en-US" altLang="zh-CN" dirty="0"/>
              <a:t>M</a:t>
            </a:r>
            <a:r>
              <a:rPr lang="zh-CN" altLang="en-US" dirty="0"/>
              <a:t>步</a:t>
            </a:r>
          </a:p>
        </p:txBody>
      </p:sp>
      <p:pic>
        <p:nvPicPr>
          <p:cNvPr id="11" name="内容占位符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371600" y="1524000"/>
            <a:ext cx="585536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直接连接符 6"/>
          <p:cNvCxnSpPr/>
          <p:nvPr/>
        </p:nvCxnSpPr>
        <p:spPr>
          <a:xfrm>
            <a:off x="4299282" y="2362200"/>
            <a:ext cx="3276600"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a:off x="946482" y="2362200"/>
            <a:ext cx="2667000"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4" name="图片 3">
            <a:extLst>
              <a:ext uri="{FF2B5EF4-FFF2-40B4-BE49-F238E27FC236}">
                <a16:creationId xmlns:a16="http://schemas.microsoft.com/office/drawing/2014/main" id="{E46F3204-36D6-406D-A152-927B7B095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2381" y="4009719"/>
            <a:ext cx="3672972" cy="609557"/>
          </a:xfrm>
          <a:prstGeom prst="rect">
            <a:avLst/>
          </a:prstGeom>
        </p:spPr>
      </p:pic>
      <p:pic>
        <p:nvPicPr>
          <p:cNvPr id="6" name="图片 5">
            <a:extLst>
              <a:ext uri="{FF2B5EF4-FFF2-40B4-BE49-F238E27FC236}">
                <a16:creationId xmlns:a16="http://schemas.microsoft.com/office/drawing/2014/main" id="{70A889BD-6796-41E2-8505-9AB00966AD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2209" y="5486436"/>
            <a:ext cx="3750163" cy="533393"/>
          </a:xfrm>
          <a:prstGeom prst="rect">
            <a:avLst/>
          </a:prstGeom>
        </p:spPr>
      </p:pic>
    </p:spTree>
    <p:extLst>
      <p:ext uri="{BB962C8B-B14F-4D97-AF65-F5344CB8AC3E}">
        <p14:creationId xmlns:p14="http://schemas.microsoft.com/office/powerpoint/2010/main" val="346313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高斯混合模型</a:t>
            </a:r>
          </a:p>
        </p:txBody>
      </p:sp>
      <p:sp>
        <p:nvSpPr>
          <p:cNvPr id="2" name="内容占位符 1"/>
          <p:cNvSpPr>
            <a:spLocks noGrp="1"/>
          </p:cNvSpPr>
          <p:nvPr>
            <p:ph sz="quarter" idx="1"/>
          </p:nvPr>
        </p:nvSpPr>
        <p:spPr/>
        <p:txBody>
          <a:bodyPr/>
          <a:lstStyle/>
          <a:p>
            <a:r>
              <a:rPr lang="zh-CN" altLang="en-US" dirty="0"/>
              <a:t>高斯混合模型（</a:t>
            </a:r>
            <a:r>
              <a:rPr lang="en-US" altLang="zh-CN" dirty="0"/>
              <a:t>Gaussian Mixture Model</a:t>
            </a:r>
            <a:r>
              <a:rPr lang="zh-CN" altLang="en-US" dirty="0"/>
              <a:t>，</a:t>
            </a:r>
            <a:r>
              <a:rPr lang="en-US" altLang="zh-CN" dirty="0"/>
              <a:t>GMM</a:t>
            </a:r>
            <a:r>
              <a:rPr lang="zh-CN" altLang="en-US" dirty="0"/>
              <a:t>）是由多个高斯分布组成的模型，其密度函数为多个高斯密度函数的加权组合。</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119" y="3886200"/>
            <a:ext cx="5170681" cy="817065"/>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3200400" cy="3127456"/>
          </a:xfrm>
          <a:prstGeom prst="rect">
            <a:avLst/>
          </a:prstGeom>
        </p:spPr>
      </p:pic>
    </p:spTree>
    <p:extLst>
      <p:ext uri="{BB962C8B-B14F-4D97-AF65-F5344CB8AC3E}">
        <p14:creationId xmlns:p14="http://schemas.microsoft.com/office/powerpoint/2010/main" val="2354928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高斯混合模型的参数学习</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24000"/>
            <a:ext cx="6223981" cy="4460419"/>
          </a:xfrm>
          <a:prstGeom prst="rect">
            <a:avLst/>
          </a:prstGeom>
        </p:spPr>
      </p:pic>
    </p:spTree>
    <p:extLst>
      <p:ext uri="{BB962C8B-B14F-4D97-AF65-F5344CB8AC3E}">
        <p14:creationId xmlns:p14="http://schemas.microsoft.com/office/powerpoint/2010/main" val="2993981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1461B-FC16-4F99-9A77-559D4334C5E3}"/>
              </a:ext>
            </a:extLst>
          </p:cNvPr>
          <p:cNvSpPr>
            <a:spLocks noGrp="1"/>
          </p:cNvSpPr>
          <p:nvPr>
            <p:ph type="ctrTitle"/>
          </p:nvPr>
        </p:nvSpPr>
        <p:spPr/>
        <p:txBody>
          <a:bodyPr/>
          <a:lstStyle/>
          <a:p>
            <a:r>
              <a:rPr lang="zh-CN" altLang="en-US" dirty="0"/>
              <a:t>推断</a:t>
            </a:r>
          </a:p>
        </p:txBody>
      </p:sp>
    </p:spTree>
    <p:extLst>
      <p:ext uri="{BB962C8B-B14F-4D97-AF65-F5344CB8AC3E}">
        <p14:creationId xmlns:p14="http://schemas.microsoft.com/office/powerpoint/2010/main" val="1222489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GB" altLang="zh-CN"/>
              <a:t>Inference in Graphical Models</a:t>
            </a:r>
          </a:p>
        </p:txBody>
      </p:sp>
      <p:pic>
        <p:nvPicPr>
          <p:cNvPr id="69635" name="Picture 3" descr="Figure8.37.jpg"/>
          <p:cNvPicPr>
            <a:picLocks noChangeAspect="1"/>
          </p:cNvPicPr>
          <p:nvPr/>
        </p:nvPicPr>
        <p:blipFill>
          <a:blip r:embed="rId4">
            <a:extLst>
              <a:ext uri="{28A0092B-C50C-407E-A947-70E740481C1C}">
                <a14:useLocalDpi xmlns:a14="http://schemas.microsoft.com/office/drawing/2010/main" val="0"/>
              </a:ext>
            </a:extLst>
          </a:blip>
          <a:srcRect b="16515"/>
          <a:stretch>
            <a:fillRect/>
          </a:stretch>
        </p:blipFill>
        <p:spPr bwMode="auto">
          <a:xfrm>
            <a:off x="2571750" y="1857375"/>
            <a:ext cx="3786188"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5"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82750" y="4657725"/>
            <a:ext cx="249078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7"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05413" y="4521200"/>
            <a:ext cx="223361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54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概率图模型</a:t>
            </a:r>
          </a:p>
        </p:txBody>
      </p:sp>
      <p:sp>
        <p:nvSpPr>
          <p:cNvPr id="3" name="内容占位符 2"/>
          <p:cNvSpPr>
            <a:spLocks noGrp="1"/>
          </p:cNvSpPr>
          <p:nvPr>
            <p:ph sz="quarter" idx="1"/>
          </p:nvPr>
        </p:nvSpPr>
        <p:spPr/>
        <p:txBody>
          <a:bodyPr/>
          <a:lstStyle/>
          <a:p>
            <a:r>
              <a:rPr lang="zh-CN" altLang="en-US" dirty="0"/>
              <a:t>模型表示（图结构）</a:t>
            </a:r>
            <a:endParaRPr lang="en-US" altLang="zh-CN" dirty="0"/>
          </a:p>
          <a:p>
            <a:pPr lvl="1"/>
            <a:r>
              <a:rPr lang="zh-CN" altLang="en-US" dirty="0"/>
              <a:t>有向图</a:t>
            </a:r>
            <a:r>
              <a:rPr lang="en-US" altLang="zh-CN" dirty="0"/>
              <a:t> </a:t>
            </a:r>
          </a:p>
          <a:p>
            <a:pPr lvl="1"/>
            <a:r>
              <a:rPr lang="zh-CN" altLang="en-US" dirty="0"/>
              <a:t>无向图</a:t>
            </a:r>
            <a:endParaRPr lang="en-US" altLang="zh-CN" dirty="0"/>
          </a:p>
          <a:p>
            <a:pPr lvl="1"/>
            <a:endParaRPr lang="en-US" altLang="zh-CN" dirty="0"/>
          </a:p>
          <a:p>
            <a:endParaRPr lang="en-US" altLang="zh-CN" dirty="0"/>
          </a:p>
          <a:p>
            <a:r>
              <a:rPr lang="zh-CN" altLang="en-US" dirty="0"/>
              <a:t>推断</a:t>
            </a:r>
            <a:endParaRPr lang="en-US" altLang="zh-CN" dirty="0"/>
          </a:p>
          <a:p>
            <a:pPr lvl="1"/>
            <a:r>
              <a:rPr lang="zh-CN" altLang="en-US" dirty="0"/>
              <a:t>给定部分变量，推断另一部分变量的后验概率。</a:t>
            </a:r>
            <a:endParaRPr lang="en-US" altLang="zh-CN" dirty="0"/>
          </a:p>
          <a:p>
            <a:pPr lvl="1"/>
            <a:endParaRPr lang="en-US" altLang="zh-CN" dirty="0"/>
          </a:p>
          <a:p>
            <a:r>
              <a:rPr lang="zh-CN" altLang="en-US" dirty="0"/>
              <a:t>（参数）学习</a:t>
            </a:r>
            <a:endParaRPr lang="en-US" altLang="zh-CN" dirty="0"/>
          </a:p>
          <a:p>
            <a:pPr lvl="1"/>
            <a:r>
              <a:rPr lang="zh-CN" altLang="en-US" dirty="0"/>
              <a:t>给定一组训练样本，求解网络参数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905000"/>
            <a:ext cx="5934541" cy="2028903"/>
          </a:xfrm>
          <a:prstGeom prst="rect">
            <a:avLst/>
          </a:prstGeom>
        </p:spPr>
      </p:pic>
    </p:spTree>
    <p:extLst>
      <p:ext uri="{BB962C8B-B14F-4D97-AF65-F5344CB8AC3E}">
        <p14:creationId xmlns:p14="http://schemas.microsoft.com/office/powerpoint/2010/main" val="35920214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eaLnBrk="1" hangingPunct="1"/>
            <a:r>
              <a:rPr lang="en-GB" altLang="zh-CN"/>
              <a:t>Inference on a Chain</a:t>
            </a:r>
          </a:p>
        </p:txBody>
      </p:sp>
      <p:pic>
        <p:nvPicPr>
          <p:cNvPr id="70659" name="Picture 4" descr="TP_tmp.png"/>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3181350"/>
            <a:ext cx="609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6" descr="TP_tmp.png"/>
          <p:cNvPicPr>
            <a:picLocks noChangeAspect="1"/>
          </p:cNvPicPr>
          <p:nvPr>
            <p:custDataLst>
              <p:tags r:id="rId2"/>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16200" y="4129088"/>
            <a:ext cx="39116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9" descr="Figure8.32b.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60513" y="2000250"/>
            <a:ext cx="6046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2999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GB" altLang="zh-CN"/>
              <a:t>Inference on a Chain</a:t>
            </a:r>
          </a:p>
        </p:txBody>
      </p:sp>
      <p:pic>
        <p:nvPicPr>
          <p:cNvPr id="71683" name="Picture 3" descr="Figure8.3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8075" y="1519238"/>
            <a:ext cx="6883400"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4" name="Picture 12" descr="TP_tmp.png"/>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475" y="3071813"/>
            <a:ext cx="7618413"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2020888" y="1438275"/>
            <a:ext cx="1071562" cy="5000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
        <p:nvSpPr>
          <p:cNvPr id="12" name="Rectangle 11"/>
          <p:cNvSpPr/>
          <p:nvPr/>
        </p:nvSpPr>
        <p:spPr>
          <a:xfrm>
            <a:off x="6010275" y="1419225"/>
            <a:ext cx="1071563" cy="5000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Tree>
    <p:extLst>
      <p:ext uri="{BB962C8B-B14F-4D97-AF65-F5344CB8AC3E}">
        <p14:creationId xmlns:p14="http://schemas.microsoft.com/office/powerpoint/2010/main" val="3375687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GB" altLang="zh-CN"/>
              <a:t>Inference on a Chain</a:t>
            </a:r>
          </a:p>
        </p:txBody>
      </p:sp>
      <p:pic>
        <p:nvPicPr>
          <p:cNvPr id="72707" name="Picture 3" descr="Figure8.38.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08075" y="1519238"/>
            <a:ext cx="6883400"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8" name="Picture 7"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2163" y="2857500"/>
            <a:ext cx="5003800"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10"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0575" y="4562475"/>
            <a:ext cx="5006975"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858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GB" altLang="zh-CN"/>
              <a:t>Inference on a Chain</a:t>
            </a:r>
          </a:p>
        </p:txBody>
      </p:sp>
      <p:pic>
        <p:nvPicPr>
          <p:cNvPr id="73731" name="Picture 3" descr="Figure8.38.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08075" y="1519238"/>
            <a:ext cx="6883400"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Picture 5" descr="TP_tmp.png"/>
          <p:cNvPicPr>
            <a:picLocks noChangeAspect="1"/>
          </p:cNvPicPr>
          <p:nvPr>
            <p:custDataLst>
              <p:tags r:id="rId1"/>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250" y="3425825"/>
            <a:ext cx="2767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7" descr="TP_tmp.png"/>
          <p:cNvPicPr>
            <a:picLocks noChangeAspect="1"/>
          </p:cNvPicPr>
          <p:nvPr>
            <p:custDataLst>
              <p:tags r:id="rId2"/>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00563" y="3425825"/>
            <a:ext cx="3910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9" descr="TP_tmp.png"/>
          <p:cNvPicPr>
            <a:picLocks noChangeAspect="1"/>
          </p:cNvPicPr>
          <p:nvPr>
            <p:custDataLst>
              <p:tags r:id="rId3"/>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38513" y="4500563"/>
            <a:ext cx="24622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9311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GB" altLang="zh-CN"/>
              <a:t>Inference on a Chain</a:t>
            </a:r>
          </a:p>
        </p:txBody>
      </p:sp>
      <p:sp>
        <p:nvSpPr>
          <p:cNvPr id="74755" name="Content Placeholder 12"/>
          <p:cNvSpPr>
            <a:spLocks noGrp="1"/>
          </p:cNvSpPr>
          <p:nvPr>
            <p:ph sz="quarter" idx="1"/>
          </p:nvPr>
        </p:nvSpPr>
        <p:spPr/>
        <p:txBody>
          <a:bodyPr/>
          <a:lstStyle/>
          <a:p>
            <a:pPr eaLnBrk="1" hangingPunct="1">
              <a:spcAft>
                <a:spcPts val="600"/>
              </a:spcAft>
            </a:pPr>
            <a:r>
              <a:rPr lang="en-GB" altLang="zh-CN"/>
              <a:t>To compute local marginals:</a:t>
            </a:r>
          </a:p>
          <a:p>
            <a:pPr marL="534988" lvl="1" indent="-171450" eaLnBrk="1" hangingPunct="1">
              <a:buFont typeface="Arial" panose="020B0604020202020204" pitchFamily="34" charset="0"/>
              <a:buChar char="•"/>
            </a:pPr>
            <a:r>
              <a:rPr lang="en-GB" altLang="zh-CN"/>
              <a:t>Compute and store all forward messages,             .</a:t>
            </a:r>
          </a:p>
          <a:p>
            <a:pPr marL="534988" lvl="1" indent="-171450" eaLnBrk="1" hangingPunct="1">
              <a:buFont typeface="Arial" panose="020B0604020202020204" pitchFamily="34" charset="0"/>
              <a:buChar char="•"/>
            </a:pPr>
            <a:r>
              <a:rPr lang="en-GB" altLang="zh-CN"/>
              <a:t>Compute and store all backward messages,             . </a:t>
            </a:r>
          </a:p>
          <a:p>
            <a:pPr marL="534988" lvl="1" indent="-171450" eaLnBrk="1" hangingPunct="1">
              <a:buFont typeface="Arial" panose="020B0604020202020204" pitchFamily="34" charset="0"/>
              <a:buChar char="•"/>
            </a:pPr>
            <a:r>
              <a:rPr lang="en-GB" altLang="zh-CN"/>
              <a:t>Compute </a:t>
            </a:r>
            <a:r>
              <a:rPr lang="en-GB" altLang="zh-CN">
                <a:latin typeface="cmmi10" pitchFamily="34" charset="0"/>
              </a:rPr>
              <a:t>Z</a:t>
            </a:r>
            <a:r>
              <a:rPr lang="en-GB" altLang="zh-CN"/>
              <a:t> at any node </a:t>
            </a:r>
            <a:r>
              <a:rPr lang="en-GB" altLang="zh-CN">
                <a:latin typeface="cmmi10" pitchFamily="34" charset="0"/>
              </a:rPr>
              <a:t>x</a:t>
            </a:r>
            <a:r>
              <a:rPr lang="en-GB" altLang="zh-CN" baseline="-20000">
                <a:latin typeface="cmmi10" pitchFamily="34" charset="0"/>
              </a:rPr>
              <a:t>m</a:t>
            </a:r>
            <a:r>
              <a:rPr lang="en-GB" altLang="zh-CN"/>
              <a:t> </a:t>
            </a:r>
          </a:p>
          <a:p>
            <a:pPr marL="534988" lvl="1" indent="-171450" eaLnBrk="1" hangingPunct="1">
              <a:buFont typeface="Arial" panose="020B0604020202020204" pitchFamily="34" charset="0"/>
              <a:buChar char="•"/>
            </a:pPr>
            <a:r>
              <a:rPr lang="en-GB" altLang="zh-CN"/>
              <a:t>Compute</a:t>
            </a:r>
            <a:br>
              <a:rPr lang="en-GB" altLang="zh-CN"/>
            </a:br>
            <a:br>
              <a:rPr lang="en-GB" altLang="zh-CN"/>
            </a:br>
            <a:br>
              <a:rPr lang="en-GB" altLang="zh-CN"/>
            </a:br>
            <a:r>
              <a:rPr lang="en-GB" altLang="zh-CN"/>
              <a:t>for all variables required.</a:t>
            </a:r>
          </a:p>
          <a:p>
            <a:pPr eaLnBrk="1" hangingPunct="1"/>
            <a:endParaRPr lang="en-GB" altLang="zh-CN"/>
          </a:p>
        </p:txBody>
      </p:sp>
      <p:pic>
        <p:nvPicPr>
          <p:cNvPr id="74756" name="Picture 13"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19800" y="1905000"/>
            <a:ext cx="98266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14"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72200" y="2328247"/>
            <a:ext cx="9525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Picture 15" descr="TP_tmp.png"/>
          <p:cNvPicPr>
            <a:picLocks noChangeAspect="1"/>
          </p:cNvPicPr>
          <p:nvPr>
            <p:custDataLst>
              <p:tags r:id="rId3"/>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67000" y="3354705"/>
            <a:ext cx="3429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920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其它推断方法</a:t>
            </a:r>
          </a:p>
        </p:txBody>
      </p:sp>
      <p:sp>
        <p:nvSpPr>
          <p:cNvPr id="3" name="内容占位符 2"/>
          <p:cNvSpPr>
            <a:spLocks noGrp="1"/>
          </p:cNvSpPr>
          <p:nvPr>
            <p:ph sz="quarter" idx="1"/>
          </p:nvPr>
        </p:nvSpPr>
        <p:spPr/>
        <p:txBody>
          <a:bodyPr/>
          <a:lstStyle/>
          <a:p>
            <a:r>
              <a:rPr lang="zh-CN" altLang="en-US" dirty="0"/>
              <a:t>因子图 </a:t>
            </a:r>
            <a:r>
              <a:rPr lang="en-GB" altLang="zh-CN" dirty="0"/>
              <a:t>Factor Graphs</a:t>
            </a:r>
          </a:p>
          <a:p>
            <a:endParaRPr lang="en-GB" altLang="zh-CN" dirty="0"/>
          </a:p>
          <a:p>
            <a:r>
              <a:rPr lang="en-GB" altLang="zh-CN" dirty="0"/>
              <a:t>Loopy Belief Propagation</a:t>
            </a:r>
          </a:p>
          <a:p>
            <a:endParaRPr lang="en-GB" altLang="zh-CN" dirty="0"/>
          </a:p>
          <a:p>
            <a:r>
              <a:rPr lang="zh-CN" altLang="en-US" dirty="0"/>
              <a:t>近似推断</a:t>
            </a:r>
          </a:p>
        </p:txBody>
      </p:sp>
    </p:spTree>
    <p:extLst>
      <p:ext uri="{BB962C8B-B14F-4D97-AF65-F5344CB8AC3E}">
        <p14:creationId xmlns:p14="http://schemas.microsoft.com/office/powerpoint/2010/main" val="4040548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144EB-6791-4D47-A6B9-B3F0D20D8120}"/>
              </a:ext>
            </a:extLst>
          </p:cNvPr>
          <p:cNvSpPr>
            <a:spLocks noGrp="1"/>
          </p:cNvSpPr>
          <p:nvPr>
            <p:ph type="ctrTitle"/>
          </p:nvPr>
        </p:nvSpPr>
        <p:spPr/>
        <p:txBody>
          <a:bodyPr/>
          <a:lstStyle/>
          <a:p>
            <a:r>
              <a:rPr lang="zh-CN" altLang="en-US" dirty="0"/>
              <a:t>模型表示</a:t>
            </a:r>
          </a:p>
        </p:txBody>
      </p:sp>
    </p:spTree>
    <p:extLst>
      <p:ext uri="{BB962C8B-B14F-4D97-AF65-F5344CB8AC3E}">
        <p14:creationId xmlns:p14="http://schemas.microsoft.com/office/powerpoint/2010/main" val="2993118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贝叶斯网络</a:t>
            </a:r>
            <a:endParaRPr lang="zh-CN" altLang="en-US" dirty="0"/>
          </a:p>
        </p:txBody>
      </p:sp>
      <p:sp>
        <p:nvSpPr>
          <p:cNvPr id="8" name="内容占位符 7">
            <a:extLst>
              <a:ext uri="{FF2B5EF4-FFF2-40B4-BE49-F238E27FC236}">
                <a16:creationId xmlns:a16="http://schemas.microsoft.com/office/drawing/2014/main" id="{A4931C8E-5DD2-447E-984B-4FE471733D19}"/>
              </a:ext>
            </a:extLst>
          </p:cNvPr>
          <p:cNvSpPr>
            <a:spLocks noGrp="1"/>
          </p:cNvSpPr>
          <p:nvPr>
            <p:ph sz="quarter" idx="1"/>
          </p:nvPr>
        </p:nvSpPr>
        <p:spPr/>
        <p:txBody>
          <a:bodyPr/>
          <a:lstStyle/>
          <a:p>
            <a:r>
              <a:rPr lang="zh-CN" altLang="en-US" dirty="0"/>
              <a:t>有向图模型（</a:t>
            </a:r>
            <a:r>
              <a:rPr lang="en-US" altLang="zh-CN" dirty="0"/>
              <a:t>Directed Graphical model</a:t>
            </a:r>
            <a:r>
              <a:rPr lang="zh-CN" altLang="en-US" dirty="0"/>
              <a:t>），也称为贝叶斯网络（</a:t>
            </a:r>
            <a:r>
              <a:rPr lang="en-US" altLang="zh-CN" dirty="0"/>
              <a:t>Bayesian Network</a:t>
            </a:r>
            <a:r>
              <a:rPr lang="zh-CN" altLang="en-US" dirty="0"/>
              <a:t>），或信念网络（</a:t>
            </a:r>
            <a:r>
              <a:rPr lang="en-US" altLang="zh-CN" dirty="0"/>
              <a:t>Belief Network</a:t>
            </a:r>
            <a:r>
              <a:rPr lang="zh-CN" altLang="en-US" dirty="0"/>
              <a:t>，</a:t>
            </a:r>
            <a:r>
              <a:rPr lang="en-US" altLang="zh-CN" dirty="0"/>
              <a:t>BN</a:t>
            </a:r>
            <a:r>
              <a:rPr lang="zh-CN" altLang="en-US" dirty="0"/>
              <a:t>）。</a:t>
            </a:r>
          </a:p>
        </p:txBody>
      </p:sp>
      <p:pic>
        <p:nvPicPr>
          <p:cNvPr id="6" name="图片 5">
            <a:extLst>
              <a:ext uri="{FF2B5EF4-FFF2-40B4-BE49-F238E27FC236}">
                <a16:creationId xmlns:a16="http://schemas.microsoft.com/office/drawing/2014/main" id="{F07C43EE-4CB2-4AD1-9C38-FDCAF2C62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819400"/>
            <a:ext cx="5522170" cy="3478081"/>
          </a:xfrm>
          <a:prstGeom prst="rect">
            <a:avLst/>
          </a:prstGeom>
        </p:spPr>
      </p:pic>
    </p:spTree>
    <p:extLst>
      <p:ext uri="{BB962C8B-B14F-4D97-AF65-F5344CB8AC3E}">
        <p14:creationId xmlns:p14="http://schemas.microsoft.com/office/powerpoint/2010/main" val="4124587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pic>
        <p:nvPicPr>
          <p:cNvPr id="4" name="Picture 4" descr="Figure8.1.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196306"/>
            <a:ext cx="2309812"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Figure8.2.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1160721"/>
            <a:ext cx="2719387"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TP_tmp.png"/>
          <p:cNvPicPr>
            <a:picLocks noChangeAspect="1"/>
          </p:cNvPicPr>
          <p:nvPr>
            <p:custDataLst>
              <p:tags r:id="rId1"/>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9000" y="5334000"/>
            <a:ext cx="5586412"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TP_tmp.png"/>
          <p:cNvPicPr>
            <a:picLocks noChangeAspect="1"/>
          </p:cNvPicPr>
          <p:nvPr>
            <p:custDataLst>
              <p:tags r:id="rId2"/>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7800" y="4754027"/>
            <a:ext cx="5080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301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局部马尔可夫性质</a:t>
            </a:r>
          </a:p>
        </p:txBody>
      </p:sp>
      <p:sp>
        <p:nvSpPr>
          <p:cNvPr id="3" name="内容占位符 2"/>
          <p:cNvSpPr>
            <a:spLocks noGrp="1"/>
          </p:cNvSpPr>
          <p:nvPr>
            <p:ph sz="quarter" idx="1"/>
          </p:nvPr>
        </p:nvSpPr>
        <p:spPr/>
        <p:txBody>
          <a:bodyPr/>
          <a:lstStyle/>
          <a:p>
            <a:r>
              <a:rPr lang="zh-CN" altLang="en-US" dirty="0"/>
              <a:t>利用图模型的局部马尔可夫性，我们可以对多元变量的联合概率进行简化，从而降低建模的复杂度。</a:t>
            </a:r>
            <a:endParaRPr lang="en-US" altLang="zh-CN" dirty="0"/>
          </a:p>
          <a:p>
            <a:r>
              <a:rPr lang="zh-CN" altLang="en-US" dirty="0"/>
              <a:t>以贝叶斯网络为例，</a:t>
            </a:r>
            <a:endParaRPr lang="en-US" altLang="zh-CN" dirty="0"/>
          </a:p>
          <a:p>
            <a:endParaRPr lang="en-US" altLang="zh-CN" dirty="0"/>
          </a:p>
          <a:p>
            <a:pPr lvl="1"/>
            <a:endParaRPr lang="en-US" altLang="zh-CN" dirty="0"/>
          </a:p>
          <a:p>
            <a:pPr lvl="1"/>
            <a:r>
              <a:rPr lang="zh-CN" altLang="en-US" dirty="0"/>
              <a:t>是</a:t>
            </a:r>
            <a:r>
              <a:rPr lang="en-US" altLang="zh-CN" dirty="0"/>
              <a:t>4</a:t>
            </a:r>
            <a:r>
              <a:rPr lang="zh-CN" altLang="en-US" dirty="0"/>
              <a:t>个局部条件概率的乘积，这样只需要</a:t>
            </a:r>
            <a:r>
              <a:rPr lang="en-US" altLang="zh-CN" dirty="0"/>
              <a:t>1 + 2 + 2 + 4 = 9</a:t>
            </a:r>
            <a:r>
              <a:rPr lang="zh-CN" altLang="en-US" dirty="0"/>
              <a:t>个独立参数。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352800"/>
            <a:ext cx="7105917" cy="732568"/>
          </a:xfrm>
          <a:prstGeom prst="rect">
            <a:avLst/>
          </a:prstGeom>
        </p:spPr>
      </p:pic>
    </p:spTree>
    <p:extLst>
      <p:ext uri="{BB962C8B-B14F-4D97-AF65-F5344CB8AC3E}">
        <p14:creationId xmlns:p14="http://schemas.microsoft.com/office/powerpoint/2010/main" val="3907772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条件独立性</a:t>
            </a:r>
          </a:p>
        </p:txBody>
      </p:sp>
      <p:sp>
        <p:nvSpPr>
          <p:cNvPr id="3" name="内容占位符 2"/>
          <p:cNvSpPr>
            <a:spLocks noGrp="1"/>
          </p:cNvSpPr>
          <p:nvPr>
            <p:ph sz="quarter" idx="1"/>
          </p:nvPr>
        </p:nvSpPr>
        <p:spPr/>
        <p:txBody>
          <a:bodyPr/>
          <a:lstStyle/>
          <a:p>
            <a:r>
              <a:rPr lang="zh-CN" altLang="en-US" sz="2400" dirty="0"/>
              <a:t>在贝叶斯网络中，如果两个节点是直接连接的，它们肯定是非条件独立的，是直接因果关系。</a:t>
            </a:r>
            <a:endParaRPr lang="en-US" altLang="zh-CN" sz="2400" dirty="0"/>
          </a:p>
          <a:p>
            <a:r>
              <a:rPr lang="zh-CN" altLang="en-US" sz="2400" dirty="0"/>
              <a:t>父节点是“因”，子节点是“果”。</a:t>
            </a:r>
          </a:p>
          <a:p>
            <a:r>
              <a:rPr lang="zh-CN" altLang="en-US" sz="2400" dirty="0"/>
              <a:t>如果两个节点不是直接连接的，但是它们之间有一条经过其他节点的路径连接互连接，它们之间的条件独立性就比较复杂。</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468537"/>
            <a:ext cx="4963218" cy="2715004"/>
          </a:xfrm>
          <a:prstGeom prst="rect">
            <a:avLst/>
          </a:prstGeom>
        </p:spPr>
      </p:pic>
    </p:spTree>
    <p:extLst>
      <p:ext uri="{BB962C8B-B14F-4D97-AF65-F5344CB8AC3E}">
        <p14:creationId xmlns:p14="http://schemas.microsoft.com/office/powerpoint/2010/main" val="4153472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p( x_{1}, \ldots, x_{7} ) &amp;= &amp; p(x_1) p(x_2) p(x_3) p(x_4|x_1, x_2, x_3) \\&#10;    &amp; &amp; p(x_5|x_1, x_3) p(x_6|x_4) p(x_7|x_4, x_5)&#10;\end{eqnarray*}&#10;\end{document}&#10;"/>
  <p:tag name="FILENAME" val="TP_tmp"/>
  <p:tag name="FORMAT" val="png256"/>
  <p:tag name="RES" val="600"/>
  <p:tag name="BLEND" val="0"/>
  <p:tag name="TRANSPARENT" val="1"/>
  <p:tag name="TBUG" val="0"/>
  <p:tag name="ALLOWFS" val="0"/>
  <p:tag name="ORIGWIDTH" val="220"/>
  <p:tag name="PICTUREFILESIZE" val="8262"/>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nocondindep{A}{B}{\emptyset}&#10;\]&#10;\end{document}&#10;"/>
  <p:tag name="FILENAME" val="TP_tmp"/>
  <p:tag name="FORMAT" val="png256"/>
  <p:tag name="RES" val="600"/>
  <p:tag name="BLEND" val="0"/>
  <p:tag name="TRANSPARENT" val="1"/>
  <p:tag name="TBUG" val="0"/>
  <p:tag name="ALLOWFS" val="0"/>
  <p:tag name="ORIGWIDTH" val="45"/>
  <p:tag name="PICTUREFILESIZE" val="2023"/>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A}{B}{C \cup D}&#10;\]&#10;\end{document}&#10;"/>
  <p:tag name="FILENAME" val="TP_tmp"/>
  <p:tag name="FORMAT" val="png256"/>
  <p:tag name="RES" val="600"/>
  <p:tag name="BLEND" val="0"/>
  <p:tag name="TRANSPARENT" val="1"/>
  <p:tag name="TBUG" val="0"/>
  <p:tag name="ALLOWFS" val="0"/>
  <p:tag name="ORIGWIDTH" val="69"/>
  <p:tag name="PICTUREFILESIZE" val="2246"/>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C}{D}{A \cup B}&#10;\]&#10;\end{document}&#10;"/>
  <p:tag name="FILENAME" val="TP_tmp"/>
  <p:tag name="FORMAT" val="png256"/>
  <p:tag name="RES" val="600"/>
  <p:tag name="BLEND" val="0"/>
  <p:tag name="TRANSPARENT" val="1"/>
  <p:tag name="TBUG" val="0"/>
  <p:tag name="ALLOWFS" val="0"/>
  <p:tag name="ORIGWIDTH" val="69"/>
  <p:tag name="PICTUREFILESIZE" val="2278"/>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y) = \sum_{x^\prime} p(y|x^\prime)p(x^\prime)&#10;\]&#10;\end{document}&#10;"/>
  <p:tag name="FILENAME" val="TP_tmp"/>
  <p:tag name="FORMAT" val="png256"/>
  <p:tag name="RES" val="600"/>
  <p:tag name="BLEND" val="0"/>
  <p:tag name="TRANSPARENT" val="1"/>
  <p:tag name="TBUG" val="0"/>
  <p:tag name="ALLOWFS" val="0"/>
  <p:tag name="ORIGWIDTH" val="98"/>
  <p:tag name="PICTUREFILESIZE" val="3907"/>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x|y) = \frac{p(y|x)p(x)}{p(y)}&#10;\]&#10;\end{document}&#10;"/>
  <p:tag name="FILENAME" val="TP_tmp"/>
  <p:tag name="FORMAT" val="png256"/>
  <p:tag name="RES" val="600"/>
  <p:tag name="BLEND" val="0"/>
  <p:tag name="TRANSPARENT" val="1"/>
  <p:tag name="TBUG" val="0"/>
  <p:tag name="ALLOWFS" val="0"/>
  <p:tag name="ORIGWIDTH" val="88"/>
  <p:tag name="PICTUREFILESIZE" val="4508"/>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x) = \frac{1}{Z} \psi_{1,2}(x_1,x_2)&#10;  \psi_{2,3}(x_2,x_3) \cdots \psi_{N-1,N}(x_{N-1},x_N)&#10;\]&#10;\end{document}&#10;"/>
  <p:tag name="FILENAME" val="TP_tmp"/>
  <p:tag name="FORMAT" val="png256"/>
  <p:tag name="RES" val="600"/>
  <p:tag name="BLEND" val="0"/>
  <p:tag name="TRANSPARENT" val="1"/>
  <p:tag name="TBUG" val="0"/>
  <p:tag name="ALLOWFS" val="0"/>
  <p:tag name="ORIGWIDTH" val="240"/>
  <p:tag name="PICTUREFILESIZE" val="6850"/>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x_n) = \sum_{x_1} \cdots \sum_{x_{n-1}} \sum_{x_{n+1}}&#10;  \cdots \sum_{x_N} p(\bfx)&#10;\]&#10;\end{document}&#10;"/>
  <p:tag name="FILENAME" val="TP_tmp"/>
  <p:tag name="FORMAT" val="png256"/>
  <p:tag name="RES" val="600"/>
  <p:tag name="BLEND" val="0"/>
  <p:tag name="TRANSPARENT" val="1"/>
  <p:tag name="TBUG" val="0"/>
  <p:tag name="ALLOWFS" val="0"/>
  <p:tag name="ORIGWIDTH" val="154"/>
  <p:tag name="PICTUREFILESIZE" val="5134"/>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usepackage{color}&#10;\input{C:/Users/markussv/depots/CMBBOOK/latex/prml-utils}&#10;\begin{document}&#10;\begin{eqnarray*}&#10;    p(x_n)  &amp; = &amp;  \frac{1}{Z} &#10; \color{red} \underbrace{&#10;    \color{black}  \left[ \sum_{x_{n-1}}&#10;    \psi_{n-1,n}(x_{n-1},x_n) \cdots&#10;    \left[ \sum_{x_1} \psi_{1,2}(x_1,x_2)&#10;    \right] \cdots \right] }_{\mbox{&#10;    \color{black} $\mesg_\alpha(x_n)$} } \\&#10;    &amp; &amp; \color{red} \underbrace{ \color{black} \left[ \sum_{x_{n+1}}&#10;    \psi_{n,{n+1}}(x_n,x_{n+1}) \cdots&#10;    \left[ \sum_{x_N} \psi_{N-1,N}(x_{N-1},x_N)&#10;    \right] \cdots \right] }_{\mbox{ \color{black} $\mesg_\beta(x_n)$} }&#10;    \color{black}&#10;\end{eqnarray*}&#10;\end{document}&#10;"/>
  <p:tag name="FILENAME" val="TP_tmp"/>
  <p:tag name="FORMAT" val="png256"/>
  <p:tag name="RES" val="600"/>
  <p:tag name="BLEND" val="0"/>
  <p:tag name="TRANSPARENT" val="1"/>
  <p:tag name="TBUG" val="0"/>
  <p:tag name="ALLOWFS" val="0"/>
  <p:tag name="ORIGWIDTH" val="300"/>
  <p:tag name="PICTUREFILESIZE" val="23858"/>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mesg_\alpha(x_n) &amp;=&amp; \sum_{x_{n-1}} \psi_{n-1,n}(x_{n-1},x_n) \left[&#10;  \sum_{x_{n-2}} \cdots \right] \\&#10;  &amp;=&amp; \sum_{x_{n-1}} \psi_{n-1,n}(x_{n-1},x_n) \mesg_\alpha(x_{n-1}).&#10;\end{eqnarray*}&#10;\end{document}&#10;"/>
  <p:tag name="FILENAME" val="TP_tmp"/>
  <p:tag name="FORMAT" val="png256"/>
  <p:tag name="RES" val="600"/>
  <p:tag name="BLEND" val="0"/>
  <p:tag name="TRANSPARENT" val="1"/>
  <p:tag name="TBUG" val="0"/>
  <p:tag name="ALLOWFS" val="0"/>
  <p:tag name="ORIGWIDTH" val="197"/>
  <p:tag name="PICTUREFILESIZE" val="10933"/>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mesg_\beta(x_n) &amp;=&amp; \sum_{x_{n+1}} \psi_{n,n+1}(x_{n},x_{n+1}) \left[&#10;  \sum_{x_{n+2}} \cdots \right] \\&#10;  &amp;=&amp; \sum_{x_{n+1}} \psi_{n,n+1}(x_{n},x_{n+1}) \mesg_\beta(x_{n+1}).&#10;\end{eqnarray*}&#10;\end{document}&#10;"/>
  <p:tag name="FILENAME" val="TP_tmp"/>
  <p:tag name="FORMAT" val="png256"/>
  <p:tag name="RES" val="600"/>
  <p:tag name="BLEND" val="0"/>
  <p:tag name="TRANSPARENT" val="1"/>
  <p:tag name="TBUG" val="0"/>
  <p:tag name="ALLOWFS" val="0"/>
  <p:tag name="ORIGWIDTH" val="197"/>
  <p:tag name="PICTUREFILESIZE" val="11433"/>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a,b,c) = p(c|a,b) p(a,b) = p(c|a,b)p(b|a)p(a)&#10;\]&#10;\end{document}&#10;"/>
  <p:tag name="FILENAME" val="TP_tmp"/>
  <p:tag name="FORMAT" val="png256"/>
  <p:tag name="RES" val="600"/>
  <p:tag name="BLEND" val="0"/>
  <p:tag name="TRANSPARENT" val="1"/>
  <p:tag name="TBUG" val="0"/>
  <p:tag name="ALLOWFS" val="0"/>
  <p:tag name="ORIGWIDTH" val="200"/>
  <p:tag name="PICTUREFILESIZE" val="4642"/>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mesg_\alpha(x_2) = \sum_{x_1} \psi_{1,2}(x_1,x_2)&#10;\]&#10;\end{document}&#10;"/>
  <p:tag name="FILENAME" val="TP_tmp"/>
  <p:tag name="FORMAT" val="png256"/>
  <p:tag name="RES" val="600"/>
  <p:tag name="BLEND" val="0"/>
  <p:tag name="TRANSPARENT" val="1"/>
  <p:tag name="TBUG" val="0"/>
  <p:tag name="ALLOWFS" val="0"/>
  <p:tag name="ORIGWIDTH" val="109"/>
  <p:tag name="PICTUREFILESIZE" val="4174"/>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mu_{\beta}(x_{N-1}) = \sum_{x_N} \psi_{N-1,N}(x_{N-1},x_N)&#10;\]&#10;\end{document}&#10;"/>
  <p:tag name="FILENAME" val="TP_tmp"/>
  <p:tag name="FORMAT" val="png256"/>
  <p:tag name="RES" val="600"/>
  <p:tag name="BLEND" val="0"/>
  <p:tag name="TRANSPARENT" val="1"/>
  <p:tag name="TBUG" val="0"/>
  <p:tag name="ALLOWFS" val="0"/>
  <p:tag name="ORIGWIDTH" val="154"/>
  <p:tag name="PICTUREFILESIZE" val="4876"/>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Z = \sum_{x_{n}} \mesg_\alpha(x_n) \mesg_\beta(x_n)&#10;\]&#10;\end{document}&#10;"/>
  <p:tag name="FILENAME" val="TP_tmp"/>
  <p:tag name="FORMAT" val="png256"/>
  <p:tag name="RES" val="600"/>
  <p:tag name="BLEND" val="0"/>
  <p:tag name="TRANSPARENT" val="1"/>
  <p:tag name="TBUG" val="0"/>
  <p:tag name="ALLOWFS" val="0"/>
  <p:tag name="ORIGWIDTH" val="97"/>
  <p:tag name="PICTUREFILESIZE" val="3841"/>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mesg_\alpha(x_n)&#10;\]&#10;\end{document}&#10;"/>
  <p:tag name="FILENAME" val="TP_tmp"/>
  <p:tag name="FORMAT" val="png256"/>
  <p:tag name="RES" val="600"/>
  <p:tag name="BLEND" val="0"/>
  <p:tag name="TRANSPARENT" val="1"/>
  <p:tag name="TBUG" val="0"/>
  <p:tag name="ALLOWFS" val="0"/>
  <p:tag name="ORIGWIDTH" val="31"/>
  <p:tag name="PICTUREFILESIZE" val="1811"/>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mesg_\beta(x_n)&#10;\]&#10;\end{document}&#10;"/>
  <p:tag name="FILENAME" val="TP_tmp"/>
  <p:tag name="FORMAT" val="png256"/>
  <p:tag name="RES" val="600"/>
  <p:tag name="BLEND" val="0"/>
  <p:tag name="TRANSPARENT" val="1"/>
  <p:tag name="TBUG" val="0"/>
  <p:tag name="ALLOWFS" val="0"/>
  <p:tag name="ORIGWIDTH" val="30"/>
  <p:tag name="PICTUREFILESIZE" val="1824"/>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x_n) =  \frac{1}{Z} \mesg_\alpha(x_n) \mesg_\beta(x_n)&#10;\]&#10;\end{document}&#10;"/>
  <p:tag name="FILENAME" val="TP_tmp"/>
  <p:tag name="FORMAT" val="png256"/>
  <p:tag name="RES" val="600"/>
  <p:tag name="BLEND" val="0"/>
  <p:tag name="TRANSPARENT" val="1"/>
  <p:tag name="TBUG" val="0"/>
  <p:tag name="ALLOWFS" val="0"/>
  <p:tag name="ORIGWIDTH" val="108"/>
  <p:tag name="PICTUREFILESIZE" val="3911"/>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E(\bfx, \bfy) &amp; = &amp; h \sum_i x_i - \beta \sum_{\{i,j\}} x_i x_j \\&#10;  &amp; &amp; \quad  - \eta \sum_i x_i y_i&#10;\end{eqnarray*}&#10;\end{document}&#10;"/>
  <p:tag name="FILENAME" val="TP_tmp"/>
  <p:tag name="FORMAT" val="png256"/>
  <p:tag name="RES" val="600"/>
  <p:tag name="BLEND" val="0"/>
  <p:tag name="TRANSPARENT" val="1"/>
  <p:tag name="TBUG" val="0"/>
  <p:tag name="ALLOWFS" val="0"/>
  <p:tag name="ORIGWIDTH" val="150"/>
  <p:tag name="PICTUREFILESIZE" val="7515"/>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x, \bfy) = \frac{1}{Z} \exp \{ - E(\bfx, \bfy) \}&#10;\]&#10;\end{document}&#10;"/>
  <p:tag name="FILENAME" val="TP_tmp"/>
  <p:tag name="FORMAT" val="png256"/>
  <p:tag name="RES" val="600"/>
  <p:tag name="BLEND" val="0"/>
  <p:tag name="TRANSPARENT" val="1"/>
  <p:tag name="TBUG" val="0"/>
  <p:tag name="ALLOWFS" val="0"/>
  <p:tag name="ORIGWIDTH" val="120"/>
  <p:tag name="PICTUREFILESIZE" val="4141"/>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x) = p(x_1) p(x_2|x_1) \thickspace p(x_3|x_2) \cdots p(x_N|x_{N-1})&#10;\]&#10;\end{document}&#10;"/>
  <p:tag name="FILENAME" val="TP_tmp"/>
  <p:tag name="FORMAT" val="png256"/>
  <p:tag name="RES" val="600"/>
  <p:tag name="BLEND" val="0"/>
  <p:tag name="TRANSPARENT" val="1"/>
  <p:tag name="TBUG" val="0"/>
  <p:tag name="ALLOWFS" val="0"/>
  <p:tag name="ORIGWIDTH" val="197"/>
  <p:tag name="PICTUREFILESIZE" val="5073"/>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usepackage{color}&#10;\input{C:/Users/markussv/depots/CMBBOOK/latex/prml-utils}&#10;\begin{document}&#10;\[&#10;p(\bfx) = \color{red} \frac{1}{Z} \color{black} \thickspace \psi_{1,2} (x_1, x_2)&#10;  \thickspace  \psi_{2,3} (x_2, x_3) \cdots \psi_{N-1,N} (x_{N-1}, x_N)&#10;\]&#10;\end{document}&#10;"/>
  <p:tag name="FILENAME" val="TP_tmp"/>
  <p:tag name="FORMAT" val="png256"/>
  <p:tag name="RES" val="600"/>
  <p:tag name="BLEND" val="0"/>
  <p:tag name="TRANSPARENT" val="1"/>
  <p:tag name="TBUG" val="0"/>
  <p:tag name="ALLOWFS" val="0"/>
  <p:tag name="ORIGWIDTH" val="245"/>
  <p:tag name="PICTUREFILESIZE" val="6866"/>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p(\bfx) &amp; = &amp; p(x_1) p(x_2) p(x_3) p(x_4|x_1, x_2, x_3) \\&#10;&amp; = &amp; \frac{1}{Z}  \psi_{A}(x_1, x_2, x_3) \psi_{B}(x_2, x_3, x_4)&#10;\psi_{C}(x_1, x_2, x_4) &#10;\end{eqnarray*}&#10;\end{document}&#10;"/>
  <p:tag name="FILENAME" val="TP_tmp"/>
  <p:tag name="FORMAT" val="png256"/>
  <p:tag name="RES" val="600"/>
  <p:tag name="BLEND" val="0"/>
  <p:tag name="TRANSPARENT" val="1"/>
  <p:tag name="TBUG" val="0"/>
  <p:tag name="ALLOWFS" val="0"/>
  <p:tag name="ORIGWIDTH" val="238"/>
  <p:tag name="PICTUREFILESIZE" val="9559"/>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A}{B}{\emptyset}&#10;\]&#10;\end{document}&#10;"/>
  <p:tag name="FILENAME" val="TP_tmp"/>
  <p:tag name="FORMAT" val="png256"/>
  <p:tag name="RES" val="600"/>
  <p:tag name="BLEND" val="0"/>
  <p:tag name="TRANSPARENT" val="1"/>
  <p:tag name="TBUG" val="0"/>
  <p:tag name="ALLOWFS" val="0"/>
  <p:tag name="ORIGWIDTH" val="47"/>
  <p:tag name="PICTUREFILESIZE" val="1872"/>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nocondindep{A}{B}{C}&#10;\]&#10;\end{document}&#10;"/>
  <p:tag name="FILENAME" val="TP_tmp"/>
  <p:tag name="FORMAT" val="png256"/>
  <p:tag name="RES" val="600"/>
  <p:tag name="BLEND" val="0"/>
  <p:tag name="TRANSPARENT" val="1"/>
  <p:tag name="TBUG" val="0"/>
  <p:tag name="ALLOWFS" val="0"/>
  <p:tag name="ORIGWIDTH" val="49"/>
  <p:tag name="PICTUREFILESIZE" val="206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17647</TotalTime>
  <Words>1060</Words>
  <Application>Microsoft Office PowerPoint</Application>
  <PresentationFormat>全屏显示(4:3)</PresentationFormat>
  <Paragraphs>152</Paragraphs>
  <Slides>46</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46</vt:i4>
      </vt:variant>
    </vt:vector>
  </HeadingPairs>
  <TitlesOfParts>
    <vt:vector size="58" baseType="lpstr">
      <vt:lpstr>cmmi10</vt:lpstr>
      <vt:lpstr>华文楷体</vt:lpstr>
      <vt:lpstr>华文细黑</vt:lpstr>
      <vt:lpstr>宋体</vt:lpstr>
      <vt:lpstr>微软雅黑</vt:lpstr>
      <vt:lpstr>Arial</vt:lpstr>
      <vt:lpstr>Calibri</vt:lpstr>
      <vt:lpstr>Cambria</vt:lpstr>
      <vt:lpstr>Helvetica</vt:lpstr>
      <vt:lpstr>Wingdings</vt:lpstr>
      <vt:lpstr>Wingdings 3</vt:lpstr>
      <vt:lpstr>Origin</vt:lpstr>
      <vt:lpstr>概率图模型</vt:lpstr>
      <vt:lpstr>概率图模型</vt:lpstr>
      <vt:lpstr>概率图模型</vt:lpstr>
      <vt:lpstr>概率图模型</vt:lpstr>
      <vt:lpstr>模型表示</vt:lpstr>
      <vt:lpstr>贝叶斯网络</vt:lpstr>
      <vt:lpstr>练习</vt:lpstr>
      <vt:lpstr>局部马尔可夫性质</vt:lpstr>
      <vt:lpstr>条件独立性</vt:lpstr>
      <vt:lpstr>常见的有向图模型</vt:lpstr>
      <vt:lpstr>马尔可夫随机场</vt:lpstr>
      <vt:lpstr>无向图的马尔可夫性</vt:lpstr>
      <vt:lpstr>团（Clique）</vt:lpstr>
      <vt:lpstr>Hammersley-Clifford定理</vt:lpstr>
      <vt:lpstr>马尔可夫网络</vt:lpstr>
      <vt:lpstr>常见的无向图模型</vt:lpstr>
      <vt:lpstr>模型对比</vt:lpstr>
      <vt:lpstr>Illustration: Image De-Noising (1)</vt:lpstr>
      <vt:lpstr>Illustration: Image De-Noising (2)</vt:lpstr>
      <vt:lpstr>Illustration: Image De-Noising (3)</vt:lpstr>
      <vt:lpstr>Illustration: Image De-Noising (4)</vt:lpstr>
      <vt:lpstr>Converting Directed to Undirected Graphs (1)</vt:lpstr>
      <vt:lpstr>Converting Directed to Undirected Graphs (2)</vt:lpstr>
      <vt:lpstr>Moral Graph </vt:lpstr>
      <vt:lpstr>Directed vs. Undirected Graphs (1)</vt:lpstr>
      <vt:lpstr>Directed vs. Undirected Graphs (2)</vt:lpstr>
      <vt:lpstr>模型对比</vt:lpstr>
      <vt:lpstr>概率主题模型</vt:lpstr>
      <vt:lpstr>学习</vt:lpstr>
      <vt:lpstr>不含隐变量的参数估计</vt:lpstr>
      <vt:lpstr>有向图模型</vt:lpstr>
      <vt:lpstr>无向图模型</vt:lpstr>
      <vt:lpstr>含隐变量的参数学习</vt:lpstr>
      <vt:lpstr>EM算法</vt:lpstr>
      <vt:lpstr>EM算法</vt:lpstr>
      <vt:lpstr>高斯混合模型</vt:lpstr>
      <vt:lpstr>高斯混合模型的参数学习</vt:lpstr>
      <vt:lpstr>推断</vt:lpstr>
      <vt:lpstr>Inference in Graphical Models</vt:lpstr>
      <vt:lpstr>Inference on a Chain</vt:lpstr>
      <vt:lpstr>Inference on a Chain</vt:lpstr>
      <vt:lpstr>Inference on a Chain</vt:lpstr>
      <vt:lpstr>Inference on a Chain</vt:lpstr>
      <vt:lpstr>Inference on a Chain</vt:lpstr>
      <vt:lpstr>其它推断方法</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1761</cp:revision>
  <dcterms:created xsi:type="dcterms:W3CDTF">2009-03-19T21:17:53Z</dcterms:created>
  <dcterms:modified xsi:type="dcterms:W3CDTF">2018-11-19T04:38:21Z</dcterms:modified>
</cp:coreProperties>
</file>