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3"/>
  </p:notesMasterIdLst>
  <p:sldIdLst>
    <p:sldId id="256" r:id="rId2"/>
    <p:sldId id="448" r:id="rId3"/>
    <p:sldId id="468" r:id="rId4"/>
    <p:sldId id="511" r:id="rId5"/>
    <p:sldId id="510" r:id="rId6"/>
    <p:sldId id="469" r:id="rId7"/>
    <p:sldId id="506" r:id="rId8"/>
    <p:sldId id="508" r:id="rId9"/>
    <p:sldId id="509" r:id="rId10"/>
    <p:sldId id="507" r:id="rId11"/>
    <p:sldId id="470" r:id="rId12"/>
    <p:sldId id="482" r:id="rId13"/>
    <p:sldId id="486" r:id="rId14"/>
    <p:sldId id="487" r:id="rId15"/>
    <p:sldId id="483" r:id="rId16"/>
    <p:sldId id="488" r:id="rId17"/>
    <p:sldId id="473" r:id="rId18"/>
    <p:sldId id="505" r:id="rId19"/>
    <p:sldId id="474" r:id="rId20"/>
    <p:sldId id="477" r:id="rId21"/>
    <p:sldId id="478" r:id="rId22"/>
    <p:sldId id="496" r:id="rId23"/>
    <p:sldId id="497" r:id="rId24"/>
    <p:sldId id="498" r:id="rId25"/>
    <p:sldId id="499" r:id="rId26"/>
    <p:sldId id="504" r:id="rId27"/>
    <p:sldId id="480" r:id="rId28"/>
    <p:sldId id="481" r:id="rId29"/>
    <p:sldId id="502" r:id="rId30"/>
    <p:sldId id="503" r:id="rId31"/>
    <p:sldId id="447"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68"/>
            <p14:sldId id="511"/>
            <p14:sldId id="510"/>
            <p14:sldId id="469"/>
            <p14:sldId id="506"/>
            <p14:sldId id="508"/>
            <p14:sldId id="509"/>
            <p14:sldId id="507"/>
            <p14:sldId id="470"/>
            <p14:sldId id="482"/>
            <p14:sldId id="486"/>
            <p14:sldId id="487"/>
            <p14:sldId id="483"/>
            <p14:sldId id="488"/>
            <p14:sldId id="473"/>
            <p14:sldId id="505"/>
            <p14:sldId id="474"/>
            <p14:sldId id="477"/>
            <p14:sldId id="478"/>
            <p14:sldId id="496"/>
            <p14:sldId id="497"/>
            <p14:sldId id="498"/>
            <p14:sldId id="499"/>
            <p14:sldId id="504"/>
            <p14:sldId id="480"/>
            <p14:sldId id="481"/>
            <p14:sldId id="502"/>
            <p14:sldId id="503"/>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7" d="100"/>
          <a:sy n="67" d="100"/>
        </p:scale>
        <p:origin x="1677" y="41"/>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smtClean="0"/>
            <a:t>所有损害优化的方法都是正则化。</a:t>
          </a:r>
          <a:endParaRPr lang="zh-CN" altLang="en-US" sz="2400" dirty="0"/>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smtClean="0"/>
            <a:t>增加优化约束</a:t>
          </a:r>
          <a:endParaRPr lang="en-US" altLang="zh-CN" sz="2000" dirty="0" smtClean="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smtClean="0"/>
            <a:t>干扰优化过程</a:t>
          </a:r>
          <a:endParaRPr lang="zh-CN" altLang="en-US" sz="2000" dirty="0"/>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t>
        <a:bodyPr/>
        <a:lstStyle/>
        <a:p>
          <a:endParaRPr lang="zh-CN" altLang="en-US"/>
        </a:p>
      </dgm:t>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t>
        <a:bodyPr/>
        <a:lstStyle/>
        <a:p>
          <a:endParaRPr lang="zh-CN" altLang="en-US"/>
        </a:p>
      </dgm:t>
    </dgm:pt>
    <dgm:pt modelId="{0A43440D-1F09-40F2-B6E7-0FC9C4298197}" type="pres">
      <dgm:prSet presAssocID="{5B2E383B-9F26-4DA9-983E-E153C7FFFA10}" presName="rootConnector1" presStyleLbl="node1" presStyleIdx="0" presStyleCnt="0"/>
      <dgm:spPr/>
      <dgm:t>
        <a:bodyPr/>
        <a:lstStyle/>
        <a:p>
          <a:endParaRPr lang="zh-CN" altLang="en-US"/>
        </a:p>
      </dgm:t>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t>
        <a:bodyPr/>
        <a:lstStyle/>
        <a:p>
          <a:endParaRPr lang="zh-CN" altLang="en-US"/>
        </a:p>
      </dgm:t>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t>
        <a:bodyPr/>
        <a:lstStyle/>
        <a:p>
          <a:endParaRPr lang="zh-CN" altLang="en-US"/>
        </a:p>
      </dgm:t>
    </dgm:pt>
    <dgm:pt modelId="{3E20DBAE-BE56-4FE8-B27C-7A331CE5D7F0}" type="pres">
      <dgm:prSet presAssocID="{DB307B8E-5B07-4FB9-927C-FCB1686BA255}" presName="rootConnector" presStyleLbl="node2" presStyleIdx="0" presStyleCnt="2"/>
      <dgm:spPr/>
      <dgm:t>
        <a:bodyPr/>
        <a:lstStyle/>
        <a:p>
          <a:endParaRPr lang="zh-CN" altLang="en-US"/>
        </a:p>
      </dgm:t>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t>
        <a:bodyPr/>
        <a:lstStyle/>
        <a:p>
          <a:endParaRPr lang="zh-CN" altLang="en-US"/>
        </a:p>
      </dgm:t>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t>
        <a:bodyPr/>
        <a:lstStyle/>
        <a:p>
          <a:endParaRPr lang="zh-CN" altLang="en-US"/>
        </a:p>
      </dgm:t>
    </dgm:pt>
    <dgm:pt modelId="{9A3819C4-B074-4F09-9908-28A73234B65F}" type="pres">
      <dgm:prSet presAssocID="{3A66B05C-C306-4566-ADB4-BD58EF99E13F}" presName="rootConnector" presStyleLbl="node2" presStyleIdx="1" presStyleCnt="2"/>
      <dgm:spPr/>
      <dgm:t>
        <a:bodyPr/>
        <a:lstStyle/>
        <a:p>
          <a:endParaRPr lang="zh-CN" altLang="en-US"/>
        </a:p>
      </dgm:t>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F98C9DC3-DA36-491B-BE8A-49718298771D}" type="presOf" srcId="{013B59AA-A8DF-4C7C-9DB4-7BB8FC4371C0}" destId="{E5BF9C94-5509-4F79-AC82-D0991D6614CC}"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C81B5CC3-E7EF-4012-9950-B3EC99F54573}" srcId="{F6FB202F-FB08-4046-B511-8154FB49289C}" destId="{5B2E383B-9F26-4DA9-983E-E153C7FFFA10}" srcOrd="0" destOrd="0" parTransId="{0BDF28E4-3DD2-49C4-ADA0-8A4D042CDCAA}" sibTransId="{1C7A80F1-86C4-424F-9840-90BCB07D654B}"/>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95258471-3EC3-4E26-A09A-7D644341A566}" type="presOf" srcId="{DB307B8E-5B07-4FB9-927C-FCB1686BA255}" destId="{D2B477F3-791F-46FC-A50D-FA3601860E25}"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36FB4D0B-6E75-4594-9473-CB7A73DE5504}" type="presOf" srcId="{3A66B05C-C306-4566-ADB4-BD58EF99E13F}" destId="{7509D6B6-898D-4FC7-8441-00720BF18D07}" srcOrd="0" destOrd="0" presId="urn:microsoft.com/office/officeart/2005/8/layout/orgChart1"/>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kern="1200" dirty="0" smtClean="0"/>
            <a:t>所有损害优化的方法都是正则化。</a:t>
          </a:r>
          <a:endParaRPr lang="zh-CN" altLang="en-US" sz="2400" kern="1200" dirty="0"/>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dirty="0" smtClean="0"/>
            <a:t>增加优化约束</a:t>
          </a:r>
          <a:endParaRPr lang="en-US" altLang="zh-CN" sz="2000" kern="1200" dirty="0" smtClean="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dirty="0" smtClean="0"/>
            <a:t>干扰优化过程</a:t>
          </a:r>
          <a:endParaRPr lang="zh-CN" altLang="en-US" sz="2000" kern="1200" dirty="0"/>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9/13/2018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ppt</a:t>
            </a:r>
            <a:r>
              <a:rPr lang="zh-CN" altLang="en-US" dirty="0" smtClean="0"/>
              <a:t>有错</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8</a:t>
            </a:fld>
            <a:endParaRPr lang="en-US" altLang="zh-CN"/>
          </a:p>
        </p:txBody>
      </p:sp>
    </p:spTree>
    <p:extLst>
      <p:ext uri="{BB962C8B-B14F-4D97-AF65-F5344CB8AC3E}">
        <p14:creationId xmlns:p14="http://schemas.microsoft.com/office/powerpoint/2010/main" val="204481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泛化错误可以衡量一个机器学习模型是否可以很好地泛化到未知数据。机器学习的目标是减少泛化错误。</a:t>
            </a:r>
            <a:r>
              <a:rPr lang="en-US" altLang="zh-CN" dirty="0" smtClean="0"/>
              <a:t>%</a:t>
            </a:r>
            <a:r>
              <a:rPr lang="zh-CN" altLang="en-US" dirty="0" smtClean="0"/>
              <a:t>泛化错误一般表现为一个模型在训练集和测试集上错误率的。</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19</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smtClean="0"/>
              <a:t>L1/L2</a:t>
            </a:r>
            <a:r>
              <a:rPr lang="zh-CN" altLang="en-US" dirty="0" smtClean="0"/>
              <a:t>正则化</a:t>
            </a:r>
            <a:endParaRPr lang="en-US" altLang="zh-CN" dirty="0" smtClean="0"/>
          </a:p>
          <a:p>
            <a:pPr lvl="1"/>
            <a:r>
              <a:rPr lang="en-US" altLang="zh-CN" dirty="0" smtClean="0"/>
              <a:t>Dropout</a:t>
            </a:r>
          </a:p>
          <a:p>
            <a:pPr lvl="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20</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27</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拉特马赫</a:t>
            </a:r>
            <a:r>
              <a:rPr lang="en-US" altLang="zh-CN" dirty="0" smtClean="0"/>
              <a:t>(</a:t>
            </a:r>
            <a:r>
              <a:rPr lang="en-US" altLang="zh-CN" dirty="0" err="1" smtClean="0"/>
              <a:t>Rademacher</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30</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39551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71874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7244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smtClean="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smtClean="0">
                <a:latin typeface="+mn-ea"/>
                <a:ea typeface="+mn-ea"/>
              </a:rPr>
              <a:t>《</a:t>
            </a:r>
            <a:r>
              <a:rPr lang="zh-CN" altLang="en-US" sz="1400" dirty="0" smtClean="0">
                <a:latin typeface="+mn-ea"/>
                <a:ea typeface="+mn-ea"/>
              </a:rPr>
              <a:t>神经网络与深度学习</a:t>
            </a:r>
            <a:r>
              <a:rPr lang="en-US" altLang="zh-CN" sz="1400" dirty="0" smtClean="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3.xml"/><Relationship Id="rId4" Type="http://schemas.openxmlformats.org/officeDocument/2006/relationships/image" Target="../media/image20.tmp"/></Relationships>
</file>

<file path=ppt/slides/_rels/slide1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160.png"/><Relationship Id="rId1" Type="http://schemas.openxmlformats.org/officeDocument/2006/relationships/slideLayout" Target="../slideLayouts/slideLayout3.xml"/><Relationship Id="rId4" Type="http://schemas.openxmlformats.org/officeDocument/2006/relationships/image" Target="../media/image22.tmp"/></Relationships>
</file>

<file path=ppt/slides/_rels/slide1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tmp"/><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3.png"/><Relationship Id="rId10" Type="http://schemas.openxmlformats.org/officeDocument/2006/relationships/image" Target="../media/image34.tmp"/><Relationship Id="rId4" Type="http://schemas.openxmlformats.org/officeDocument/2006/relationships/image" Target="../media/image32.png"/><Relationship Id="rId9" Type="http://schemas.openxmlformats.org/officeDocument/2006/relationships/image" Target="../media/image21.tmp"/></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6.jpeg"/><Relationship Id="rId5" Type="http://schemas.openxmlformats.org/officeDocument/2006/relationships/oleObject" Target="../embeddings/oleObject2.bin"/><Relationship Id="rId10" Type="http://schemas.openxmlformats.org/officeDocument/2006/relationships/image" Target="../media/image5.jpeg"/><Relationship Id="rId4" Type="http://schemas.openxmlformats.org/officeDocument/2006/relationships/image" Target="../media/image2.wmf"/><Relationship Id="rId9"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29.tmp"/><Relationship Id="rId3" Type="http://schemas.openxmlformats.org/officeDocument/2006/relationships/diagramLayout" Target="../diagrams/layout1.xml"/><Relationship Id="rId7" Type="http://schemas.openxmlformats.org/officeDocument/2006/relationships/image" Target="../media/image36.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3.xml"/><Relationship Id="rId4" Type="http://schemas.openxmlformats.org/officeDocument/2006/relationships/image" Target="../media/image39.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tmp"/><Relationship Id="rId1" Type="http://schemas.openxmlformats.org/officeDocument/2006/relationships/slideLayout" Target="../slideLayouts/slideLayout3.xml"/><Relationship Id="rId5" Type="http://schemas.openxmlformats.org/officeDocument/2006/relationships/image" Target="../media/image43.tmp"/><Relationship Id="rId4" Type="http://schemas.openxmlformats.org/officeDocument/2006/relationships/image" Target="../media/image42.tmp"/></Relationships>
</file>

<file path=ppt/slides/_rels/slide27.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5.tmp"/></Relationships>
</file>

<file path=ppt/slides/_rels/slide28.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8.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0.tm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60.png"/><Relationship Id="rId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机器学习概述</a:t>
            </a:r>
          </a:p>
        </p:txBody>
      </p:sp>
      <p:sp>
        <p:nvSpPr>
          <p:cNvPr id="6" name="副标题 5"/>
          <p:cNvSpPr>
            <a:spLocks noGrp="1"/>
          </p:cNvSpPr>
          <p:nvPr>
            <p:ph type="subTitle" idx="1"/>
          </p:nvPr>
        </p:nvSpPr>
        <p:spPr/>
        <p:txBody>
          <a:bodyPr/>
          <a:lstStyle/>
          <a:p>
            <a:r>
              <a:rPr lang="en-US" altLang="zh-CN" dirty="0" smtClean="0"/>
              <a:t>《</a:t>
            </a:r>
            <a:r>
              <a:rPr lang="zh-CN" altLang="en-US" dirty="0" smtClean="0"/>
              <a:t>神经网络与深度学习</a:t>
            </a:r>
            <a:r>
              <a:rPr lang="en-US" altLang="zh-CN" dirty="0" smtClean="0"/>
              <a:t>》</a:t>
            </a:r>
            <a:endParaRPr lang="zh-CN" altLang="en-US" dirty="0"/>
          </a:p>
        </p:txBody>
      </p:sp>
      <p:sp>
        <p:nvSpPr>
          <p:cNvPr id="15" name="Text Placeholder 14"/>
          <p:cNvSpPr>
            <a:spLocks noGrp="1"/>
          </p:cNvSpPr>
          <p:nvPr>
            <p:ph type="body" sz="quarter" idx="10"/>
          </p:nvPr>
        </p:nvSpPr>
        <p:spPr/>
        <p:txBody>
          <a:bodyPr/>
          <a:lstStyle/>
          <a:p>
            <a:r>
              <a:rPr lang="en-US" altLang="zh-CN" dirty="0" smtClean="0">
                <a:hlinkClick r:id="rId3"/>
              </a:rPr>
              <a:t>https</a:t>
            </a:r>
            <a:r>
              <a:rPr lang="en-US" altLang="zh-CN" dirty="0">
                <a:hlinkClick r:id="rId3"/>
              </a:rPr>
              <a:t>://nndl.github.io</a:t>
            </a:r>
            <a:r>
              <a:rPr lang="en-US" altLang="zh-CN" dirty="0" smtClean="0">
                <a:hlinkClick r:id="rId3"/>
              </a:rPr>
              <a:t>/</a:t>
            </a:r>
            <a:endParaRPr lang="en-US" altLang="zh-CN" dirty="0" smtClean="0"/>
          </a:p>
          <a:p>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交叉熵损失函数</a:t>
            </a:r>
            <a:endParaRPr lang="en-US" altLang="zh-CN" dirty="0"/>
          </a:p>
        </p:txBody>
      </p:sp>
      <p:sp>
        <p:nvSpPr>
          <p:cNvPr id="3" name="内容占位符 2"/>
          <p:cNvSpPr>
            <a:spLocks noGrp="1"/>
          </p:cNvSpPr>
          <p:nvPr>
            <p:ph sz="quarter" idx="1"/>
          </p:nvPr>
        </p:nvSpPr>
        <p:spPr/>
        <p:txBody>
          <a:bodyPr/>
          <a:lstStyle/>
          <a:p>
            <a:pPr lvl="1"/>
            <a:r>
              <a:rPr lang="zh-CN" altLang="en-US" dirty="0" smtClean="0"/>
              <a:t>负</a:t>
            </a:r>
            <a:r>
              <a:rPr lang="zh-CN" altLang="en-US" dirty="0"/>
              <a:t>对数似然</a:t>
            </a:r>
            <a:r>
              <a:rPr lang="zh-CN" altLang="en-US" dirty="0" smtClean="0"/>
              <a:t>损失函数</a:t>
            </a:r>
            <a:endParaRPr lang="en-US" altLang="zh-CN" dirty="0" smtClean="0"/>
          </a:p>
          <a:p>
            <a:endParaRPr lang="en-US" altLang="zh-CN" dirty="0"/>
          </a:p>
          <a:p>
            <a:pPr marL="205978" lvl="1" indent="0">
              <a:buNone/>
            </a:pPr>
            <a:endParaRPr lang="en-US" altLang="zh-CN" dirty="0" smtClean="0"/>
          </a:p>
          <a:p>
            <a:pPr lvl="1"/>
            <a:r>
              <a:rPr lang="zh-CN" altLang="en-US" dirty="0" smtClean="0"/>
              <a:t>对于</a:t>
            </a:r>
            <a:r>
              <a:rPr lang="zh-CN" altLang="en-US" dirty="0"/>
              <a:t>一个三类分类问题，类别为</a:t>
            </a:r>
            <a:r>
              <a:rPr lang="en-US" altLang="zh-CN" dirty="0"/>
              <a:t>[0,0,1]</a:t>
            </a:r>
            <a:r>
              <a:rPr lang="zh-CN" altLang="en-US" dirty="0"/>
              <a:t>，预测的类别概率为</a:t>
            </a:r>
            <a:r>
              <a:rPr lang="en-US" altLang="zh-CN" dirty="0"/>
              <a:t>[0.3,0.3,0.4]</a:t>
            </a:r>
            <a:r>
              <a:rPr lang="zh-CN" altLang="en-US" dirty="0" smtClean="0"/>
              <a:t>，则</a:t>
            </a:r>
            <a:endParaRPr lang="en-US" altLang="zh-CN" dirty="0" smtClean="0"/>
          </a:p>
          <a:p>
            <a:pPr lvl="1"/>
            <a:endParaRPr lang="en-US" altLang="zh-CN" dirty="0" smtClean="0"/>
          </a:p>
          <a:p>
            <a:endParaRPr lang="en-US" altLang="zh-CN" dirty="0"/>
          </a:p>
          <a:p>
            <a:endParaRPr lang="en-US" altLang="zh-CN" dirty="0" smtClean="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51944"/>
            <a:ext cx="6456836" cy="1124064"/>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762" y="3470630"/>
            <a:ext cx="4703712" cy="1762462"/>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223" y="1752600"/>
            <a:ext cx="2884790" cy="647717"/>
          </a:xfrm>
          <a:prstGeom prst="rect">
            <a:avLst/>
          </a:prstGeom>
        </p:spPr>
      </p:pic>
    </p:spTree>
    <p:extLst>
      <p:ext uri="{BB962C8B-B14F-4D97-AF65-F5344CB8AC3E}">
        <p14:creationId xmlns:p14="http://schemas.microsoft.com/office/powerpoint/2010/main" val="2459107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sz="2800" dirty="0" smtClean="0"/>
                  <a:t>期望风险未知，通过</a:t>
                </a:r>
                <a:r>
                  <a:rPr lang="zh-CN" altLang="en-US" sz="2800" dirty="0" smtClean="0">
                    <a:solidFill>
                      <a:srgbClr val="FF0000"/>
                    </a:solidFill>
                  </a:rPr>
                  <a:t>经验风险</a:t>
                </a:r>
                <a:r>
                  <a:rPr lang="zh-CN" altLang="en-US" sz="2800" dirty="0" smtClean="0"/>
                  <a:t>近似</a:t>
                </a:r>
                <a:endParaRPr lang="en-US" altLang="zh-CN" sz="2800" dirty="0" smtClean="0"/>
              </a:p>
              <a:p>
                <a:pPr lvl="1"/>
                <a:r>
                  <a:rPr lang="zh-CN" altLang="en-US" sz="2000" dirty="0"/>
                  <a:t>训练数据：</a:t>
                </a:r>
                <a14:m>
                  <m:oMath xmlns:m="http://schemas.openxmlformats.org/officeDocument/2006/math">
                    <m:r>
                      <a:rPr lang="zh-CN" altLang="en-US" sz="2000" i="1" dirty="0">
                        <a:latin typeface="Cambria Math" panose="02040503050406030204" pitchFamily="18" charset="0"/>
                      </a:rPr>
                      <m:t>𝒟</m:t>
                    </m:r>
                    <m:r>
                      <a:rPr lang="en-US" altLang="zh-CN" sz="2000" dirty="0">
                        <a:latin typeface="Cambria Math" panose="02040503050406030204" pitchFamily="18" charset="0"/>
                      </a:rPr>
                      <m:t>=</m:t>
                    </m:r>
                    <m:d>
                      <m:dPr>
                        <m:begChr m:val="{"/>
                        <m:endChr m:val="}"/>
                        <m:ctrlPr>
                          <a:rPr lang="en-US" altLang="zh-CN" sz="2000" i="1" dirty="0">
                            <a:latin typeface="Cambria Math" panose="02040503050406030204" pitchFamily="18" charset="0"/>
                          </a:rPr>
                        </m:ctrlPr>
                      </m:dPr>
                      <m:e>
                        <m:sSup>
                          <m:sSupPr>
                            <m:ctrlPr>
                              <a:rPr lang="en-US" altLang="zh-CN" sz="2000" i="1" dirty="0">
                                <a:latin typeface="Cambria Math" panose="02040503050406030204" pitchFamily="18" charset="0"/>
                              </a:rPr>
                            </m:ctrlPr>
                          </m:sSupPr>
                          <m:e>
                            <m:r>
                              <m:rPr>
                                <m:sty m:val="p"/>
                              </m:rPr>
                              <a:rPr lang="en-US" altLang="zh-CN" sz="2000" dirty="0">
                                <a:latin typeface="Cambria Math" panose="02040503050406030204" pitchFamily="18" charset="0"/>
                              </a:rPr>
                              <m:t>x</m:t>
                            </m:r>
                          </m:e>
                          <m:sup>
                            <m:d>
                              <m:dPr>
                                <m:ctrlPr>
                                  <a:rPr lang="en-US" altLang="zh-CN" sz="2000" i="1" dirty="0">
                                    <a:latin typeface="Cambria Math" panose="02040503050406030204" pitchFamily="18" charset="0"/>
                                  </a:rPr>
                                </m:ctrlPr>
                              </m:dPr>
                              <m:e>
                                <m:r>
                                  <a:rPr lang="en-US" altLang="zh-CN" sz="2000" dirty="0">
                                    <a:latin typeface="Cambria Math" panose="02040503050406030204" pitchFamily="18" charset="0"/>
                                  </a:rPr>
                                  <m:t>𝑖</m:t>
                                </m:r>
                              </m:e>
                            </m:d>
                          </m:sup>
                        </m:sSup>
                        <m:r>
                          <a:rPr lang="en-US" altLang="zh-CN" sz="2000" dirty="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dirty="0">
                                <a:latin typeface="Cambria Math" panose="02040503050406030204" pitchFamily="18" charset="0"/>
                              </a:rPr>
                              <m:t>𝑦</m:t>
                            </m:r>
                          </m:e>
                          <m:sup>
                            <m:d>
                              <m:dPr>
                                <m:ctrlPr>
                                  <a:rPr lang="en-US" altLang="zh-CN" sz="2000" i="1" dirty="0">
                                    <a:latin typeface="Cambria Math" panose="02040503050406030204" pitchFamily="18" charset="0"/>
                                  </a:rPr>
                                </m:ctrlPr>
                              </m:dPr>
                              <m:e>
                                <m:r>
                                  <a:rPr lang="en-US" altLang="zh-CN" sz="2000" dirty="0">
                                    <a:latin typeface="Cambria Math" panose="02040503050406030204" pitchFamily="18" charset="0"/>
                                  </a:rPr>
                                  <m:t>𝑖</m:t>
                                </m:r>
                              </m:e>
                            </m:d>
                          </m:sup>
                        </m:sSup>
                      </m:e>
                    </m:d>
                    <m:r>
                      <a:rPr lang="en-US" altLang="zh-CN" sz="2000" dirty="0">
                        <a:latin typeface="Cambria Math" panose="02040503050406030204" pitchFamily="18" charset="0"/>
                      </a:rPr>
                      <m:t>, </m:t>
                    </m:r>
                    <m:r>
                      <a:rPr lang="en-US" altLang="zh-CN" sz="2000" dirty="0">
                        <a:latin typeface="Cambria Math" panose="02040503050406030204" pitchFamily="18" charset="0"/>
                      </a:rPr>
                      <m:t>𝑖</m:t>
                    </m:r>
                    <m:r>
                      <a:rPr lang="en-US" altLang="zh-CN" sz="2000" dirty="0">
                        <a:latin typeface="Cambria Math" panose="02040503050406030204" pitchFamily="18" charset="0"/>
                      </a:rPr>
                      <m:t>∈[1,</m:t>
                    </m:r>
                    <m:r>
                      <a:rPr lang="en-US" altLang="zh-CN" sz="2000" dirty="0">
                        <a:latin typeface="Cambria Math" panose="02040503050406030204" pitchFamily="18" charset="0"/>
                      </a:rPr>
                      <m:t>𝑁</m:t>
                    </m:r>
                    <m:r>
                      <a:rPr lang="en-US" altLang="zh-CN" sz="2000" dirty="0">
                        <a:latin typeface="Cambria Math" panose="02040503050406030204" pitchFamily="18" charset="0"/>
                      </a:rPr>
                      <m:t>]</m:t>
                    </m:r>
                  </m:oMath>
                </a14:m>
                <a:endParaRPr lang="en-US" altLang="zh-CN" sz="2000" dirty="0"/>
              </a:p>
              <a:p>
                <a:pPr lvl="1"/>
                <a:endParaRPr lang="en-US" altLang="zh-CN" sz="2000" dirty="0" smtClean="0"/>
              </a:p>
              <a:p>
                <a:endParaRPr lang="en-US" altLang="zh-CN" sz="2800" dirty="0" smtClean="0"/>
              </a:p>
              <a:p>
                <a:endParaRPr lang="en-US" altLang="zh-CN" sz="2800" dirty="0" smtClean="0">
                  <a:solidFill>
                    <a:srgbClr val="FF0000"/>
                  </a:solidFill>
                </a:endParaRPr>
              </a:p>
              <a:p>
                <a:r>
                  <a:rPr lang="zh-CN" altLang="en-US" sz="2800" dirty="0" smtClean="0">
                    <a:solidFill>
                      <a:srgbClr val="FF0000"/>
                    </a:solidFill>
                  </a:rPr>
                  <a:t>经验风险最小</a:t>
                </a:r>
                <a:r>
                  <a:rPr lang="zh-CN" altLang="en-US" sz="2800" dirty="0">
                    <a:solidFill>
                      <a:srgbClr val="FF0000"/>
                    </a:solidFill>
                  </a:rPr>
                  <a:t>化</a:t>
                </a:r>
                <a:endParaRPr lang="en-US" altLang="zh-CN" sz="2800" dirty="0" smtClean="0">
                  <a:solidFill>
                    <a:srgbClr val="FF0000"/>
                  </a:solidFill>
                </a:endParaRPr>
              </a:p>
              <a:p>
                <a:pPr lvl="1"/>
                <a:r>
                  <a:rPr lang="zh-CN" altLang="en-US" sz="2000" dirty="0" smtClean="0"/>
                  <a:t>在</a:t>
                </a:r>
                <a:r>
                  <a:rPr lang="zh-CN" altLang="en-US" sz="2000" dirty="0"/>
                  <a:t>选择合适的风险函数后，我们寻找一个参数</a:t>
                </a:r>
                <a:r>
                  <a:rPr lang="en-US" altLang="zh-CN" sz="2000" dirty="0" smtClean="0"/>
                  <a:t>θ</a:t>
                </a:r>
                <a:r>
                  <a:rPr lang="en-US" altLang="zh-CN" sz="2000" baseline="30000" dirty="0" smtClean="0"/>
                  <a:t>∗</a:t>
                </a:r>
                <a:r>
                  <a:rPr lang="en-US" altLang="zh-CN" sz="2000" dirty="0" smtClean="0"/>
                  <a:t> </a:t>
                </a:r>
                <a:r>
                  <a:rPr lang="zh-CN" altLang="en-US" sz="2000" dirty="0"/>
                  <a:t>，</a:t>
                </a:r>
                <a:r>
                  <a:rPr lang="zh-CN" altLang="en-US" sz="2000" dirty="0" smtClean="0"/>
                  <a:t>使得经验风险</a:t>
                </a:r>
                <a:r>
                  <a:rPr lang="zh-CN" altLang="en-US" sz="2000" dirty="0"/>
                  <a:t>函数最小化</a:t>
                </a:r>
                <a:r>
                  <a:rPr lang="zh-CN" altLang="en-US" sz="2000" dirty="0" smtClean="0"/>
                  <a:t>。</a:t>
                </a:r>
                <a:endParaRPr lang="en-US" altLang="zh-CN" sz="2000" dirty="0"/>
              </a:p>
              <a:p>
                <a:endParaRPr lang="en-US" altLang="zh-CN" sz="2800" dirty="0" smtClean="0"/>
              </a:p>
              <a:p>
                <a:endParaRPr lang="en-US" altLang="zh-CN" sz="2800" dirty="0" smtClean="0"/>
              </a:p>
              <a:p>
                <a:r>
                  <a:rPr lang="zh-CN" altLang="en-US" sz="2800" dirty="0" smtClean="0"/>
                  <a:t>机器学习问题转化</a:t>
                </a:r>
                <a:r>
                  <a:rPr lang="zh-CN" altLang="en-US" sz="2800" dirty="0"/>
                  <a:t>成为一个</a:t>
                </a:r>
                <a:r>
                  <a:rPr lang="zh-CN" altLang="en-US" sz="2800" dirty="0">
                    <a:solidFill>
                      <a:srgbClr val="FF0000"/>
                    </a:solidFill>
                  </a:rPr>
                  <a:t>最优化问题</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741" t="-1235" r="-741" b="-2222"/>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350532"/>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4572000"/>
            <a:ext cx="3227673" cy="848148"/>
          </a:xfrm>
          <a:prstGeom prst="rect">
            <a:avLst/>
          </a:prstGeom>
        </p:spPr>
      </p:pic>
    </p:spTree>
    <p:extLst>
      <p:ext uri="{BB962C8B-B14F-4D97-AF65-F5344CB8AC3E}">
        <p14:creationId xmlns:p14="http://schemas.microsoft.com/office/powerpoint/2010/main" val="3810509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a:t>
            </a:r>
            <a:r>
              <a:rPr lang="zh-CN" altLang="en-US" dirty="0" smtClean="0"/>
              <a:t>下降法</a:t>
            </a:r>
            <a:endParaRPr lang="zh-CN" altLang="en-US" dirty="0"/>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7200" y="1993771"/>
            <a:ext cx="3857625" cy="39719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4822825" y="2024075"/>
            <a:ext cx="3355975" cy="332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619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批量梯度下降法</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772025" y="1828800"/>
            <a:ext cx="4371975" cy="3943350"/>
          </a:xfrm>
        </p:spPr>
      </p:pic>
      <p:pic>
        <p:nvPicPr>
          <p:cNvPr id="6" name="图片 5"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7200" y="1808584"/>
            <a:ext cx="4258269" cy="1600423"/>
          </a:xfrm>
          <a:prstGeom prst="rect">
            <a:avLst/>
          </a:prstGeom>
        </p:spPr>
      </p:pic>
      <p:sp>
        <p:nvSpPr>
          <p:cNvPr id="7" name="矩形 6"/>
          <p:cNvSpPr/>
          <p:nvPr/>
        </p:nvSpPr>
        <p:spPr>
          <a:xfrm>
            <a:off x="300334" y="4419600"/>
            <a:ext cx="4572000" cy="954107"/>
          </a:xfrm>
          <a:prstGeom prst="rect">
            <a:avLst/>
          </a:prstGeom>
        </p:spPr>
        <p:txBody>
          <a:bodyPr>
            <a:spAutoFit/>
          </a:bodyPr>
          <a:lstStyle/>
          <a:p>
            <a:r>
              <a:rPr lang="zh-CN" altLang="en-US" sz="2800" dirty="0"/>
              <a:t>搜索步长α中也叫作学习率（Learning Rate）</a:t>
            </a:r>
          </a:p>
        </p:txBody>
      </p:sp>
    </p:spTree>
    <p:extLst>
      <p:ext uri="{BB962C8B-B14F-4D97-AF65-F5344CB8AC3E}">
        <p14:creationId xmlns:p14="http://schemas.microsoft.com/office/powerpoint/2010/main" val="537238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p:txBody>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a:t>）也叫增量梯度下降</a:t>
            </a:r>
            <a:r>
              <a:rPr lang="zh-CN" altLang="en-US" dirty="0" smtClean="0"/>
              <a:t>，每个</a:t>
            </a:r>
            <a:r>
              <a:rPr lang="zh-CN" altLang="en-US" dirty="0"/>
              <a:t>样本都进行</a:t>
            </a:r>
            <a:r>
              <a:rPr lang="zh-CN" altLang="en-US" dirty="0" smtClean="0"/>
              <a:t>更新</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小批量（</a:t>
            </a:r>
            <a:r>
              <a:rPr lang="en-US" altLang="zh-CN" dirty="0"/>
              <a:t>Mini-</a:t>
            </a:r>
            <a:r>
              <a:rPr lang="en-US" altLang="zh-CN" dirty="0" err="1"/>
              <a:t>Batach</a:t>
            </a:r>
            <a:r>
              <a:rPr lang="zh-CN" altLang="en-US" dirty="0"/>
              <a:t>）随机梯度下降法</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30480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随机梯度下降法</a:t>
            </a:r>
          </a:p>
        </p:txBody>
      </p:sp>
      <p:pic>
        <p:nvPicPr>
          <p:cNvPr id="4" name="内容占位符 3" descr="屏幕剪辑"/>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533400" y="1752600"/>
            <a:ext cx="7315200" cy="4221340"/>
          </a:xfrm>
        </p:spPr>
      </p:pic>
    </p:spTree>
    <p:extLst>
      <p:ext uri="{BB962C8B-B14F-4D97-AF65-F5344CB8AC3E}">
        <p14:creationId xmlns:p14="http://schemas.microsoft.com/office/powerpoint/2010/main" val="2297471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sz="quarter" idx="1"/>
          </p:nvPr>
        </p:nvSpPr>
        <p:spPr/>
        <p:txBody>
          <a:bodyPr/>
          <a:lstStyle/>
          <a:p>
            <a:r>
              <a:rPr lang="zh-CN" altLang="en-US" dirty="0"/>
              <a:t>我们使用一个验证集（</a:t>
            </a:r>
            <a:r>
              <a:rPr lang="en-US" altLang="zh-CN" dirty="0"/>
              <a:t>Validation Dataset</a:t>
            </a:r>
            <a:r>
              <a:rPr lang="zh-CN" altLang="en-US" dirty="0" smtClean="0"/>
              <a:t>）来</a:t>
            </a:r>
            <a:r>
              <a:rPr lang="zh-CN" altLang="en-US" dirty="0"/>
              <a:t>测试每一次迭代的参数在验证集上</a:t>
            </a:r>
            <a:r>
              <a:rPr lang="zh-CN" altLang="en-US" dirty="0" smtClean="0"/>
              <a:t>是否最</a:t>
            </a:r>
            <a:r>
              <a:rPr lang="zh-CN" altLang="en-US" dirty="0"/>
              <a:t>优。如果在验证集上的错误率不再下降，就停止迭代</a:t>
            </a:r>
            <a:r>
              <a:rPr lang="zh-CN" altLang="en-US" dirty="0" smtClean="0"/>
              <a:t>。</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38400" y="3052886"/>
            <a:ext cx="3906056" cy="3164723"/>
          </a:xfrm>
          <a:prstGeom prst="rect">
            <a:avLst/>
          </a:prstGeom>
        </p:spPr>
      </p:pic>
    </p:spTree>
    <p:extLst>
      <p:ext uri="{BB962C8B-B14F-4D97-AF65-F5344CB8AC3E}">
        <p14:creationId xmlns:p14="http://schemas.microsoft.com/office/powerpoint/2010/main" val="2550150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 </a:t>
            </a:r>
            <a:r>
              <a:rPr lang="en-US" altLang="zh-CN" dirty="0"/>
              <a:t>= </a:t>
            </a:r>
            <a:r>
              <a:rPr lang="zh-CN" altLang="en-US" dirty="0"/>
              <a:t>优化？</a:t>
            </a:r>
          </a:p>
        </p:txBody>
      </p:sp>
      <p:sp>
        <p:nvSpPr>
          <p:cNvPr id="3" name="文本框 2"/>
          <p:cNvSpPr txBox="1"/>
          <p:nvPr/>
        </p:nvSpPr>
        <p:spPr>
          <a:xfrm>
            <a:off x="2286000" y="1524000"/>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smtClean="0"/>
              <a:t>机器学习 </a:t>
            </a:r>
            <a:r>
              <a:rPr lang="en-US" altLang="zh-CN" sz="3200" dirty="0" smtClean="0"/>
              <a:t>= </a:t>
            </a:r>
            <a:r>
              <a:rPr lang="zh-CN" altLang="en-US" sz="3200" dirty="0" smtClean="0"/>
              <a:t>优化？</a:t>
            </a:r>
            <a:endParaRPr lang="zh-CN" altLang="en-US" sz="32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62200"/>
            <a:ext cx="7957665" cy="2117339"/>
          </a:xfrm>
          <a:prstGeom prst="rect">
            <a:avLst/>
          </a:prstGeom>
        </p:spPr>
      </p:pic>
      <p:sp>
        <p:nvSpPr>
          <p:cNvPr id="5" name="矩形 4"/>
          <p:cNvSpPr/>
          <p:nvPr/>
        </p:nvSpPr>
        <p:spPr>
          <a:xfrm>
            <a:off x="2305396" y="4778431"/>
            <a:ext cx="4572000" cy="923330"/>
          </a:xfrm>
          <a:prstGeom prst="rect">
            <a:avLst/>
          </a:prstGeom>
        </p:spPr>
        <p:txBody>
          <a:bodyPr>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p:txBody>
      </p:sp>
      <p:sp>
        <p:nvSpPr>
          <p:cNvPr id="7" name="爆炸形 2 6"/>
          <p:cNvSpPr/>
          <p:nvPr/>
        </p:nvSpPr>
        <p:spPr>
          <a:xfrm>
            <a:off x="5181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smtClean="0"/>
              <a:t>！</a:t>
            </a:r>
            <a:endParaRPr lang="zh-CN" altLang="en-US" sz="2400" dirty="0"/>
          </a:p>
        </p:txBody>
      </p:sp>
    </p:spTree>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过拟合</a:t>
            </a:r>
          </a:p>
        </p:txBody>
      </p:sp>
      <p:sp>
        <p:nvSpPr>
          <p:cNvPr id="3" name="内容占位符 2"/>
          <p:cNvSpPr>
            <a:spLocks noGrp="1"/>
          </p:cNvSpPr>
          <p:nvPr>
            <p:ph sz="quarter" idx="1"/>
          </p:nvPr>
        </p:nvSpPr>
        <p:spPr/>
        <p:txBody>
          <a:bodyPr/>
          <a:lstStyle/>
          <a:p>
            <a:r>
              <a:rPr lang="zh-CN" altLang="en-US" dirty="0"/>
              <a:t>过</a:t>
            </a:r>
            <a:r>
              <a:rPr lang="zh-CN" altLang="en-US" dirty="0" smtClean="0"/>
              <a:t>拟合：</a:t>
            </a:r>
            <a:r>
              <a:rPr lang="zh-CN" altLang="en-US" dirty="0" smtClean="0">
                <a:solidFill>
                  <a:srgbClr val="FF0000"/>
                </a:solidFill>
              </a:rPr>
              <a:t>经验风险</a:t>
            </a:r>
            <a:r>
              <a:rPr lang="zh-CN" altLang="en-US" dirty="0">
                <a:solidFill>
                  <a:srgbClr val="FF0000"/>
                </a:solidFill>
              </a:rPr>
              <a:t>最小化原则</a:t>
            </a:r>
            <a:r>
              <a:rPr lang="zh-CN" altLang="en-US" dirty="0"/>
              <a:t>很容易导致模型在训练集上错误率很低，但是在</a:t>
            </a:r>
            <a:r>
              <a:rPr lang="zh-CN" altLang="en-US" dirty="0" smtClean="0"/>
              <a:t>未知</a:t>
            </a:r>
            <a:r>
              <a:rPr lang="zh-CN" altLang="en-US" dirty="0"/>
              <a:t>数据上错误率很高</a:t>
            </a:r>
            <a:r>
              <a:rPr lang="zh-CN" altLang="en-US" dirty="0" smtClean="0"/>
              <a:t>。</a:t>
            </a:r>
            <a:endParaRPr lang="en-US" altLang="zh-CN" dirty="0" smtClean="0"/>
          </a:p>
          <a:p>
            <a:pPr lvl="1"/>
            <a:r>
              <a:rPr lang="zh-CN" altLang="en-US" dirty="0" smtClean="0"/>
              <a:t>过</a:t>
            </a:r>
            <a:r>
              <a:rPr lang="zh-CN" altLang="en-US" dirty="0"/>
              <a:t>拟合问题往往是由于</a:t>
            </a:r>
            <a:r>
              <a:rPr lang="zh-CN" altLang="en-US" dirty="0" smtClean="0"/>
              <a:t>训练</a:t>
            </a:r>
            <a:r>
              <a:rPr lang="zh-CN" altLang="en-US" dirty="0"/>
              <a:t>数据少和噪声等原因造成的。</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6800" y="3719564"/>
            <a:ext cx="6307494" cy="2524482"/>
          </a:xfrm>
          <a:prstGeom prst="rect">
            <a:avLst/>
          </a:prstGeom>
        </p:spPr>
      </p:pic>
    </p:spTree>
    <p:extLst>
      <p:ext uri="{BB962C8B-B14F-4D97-AF65-F5344CB8AC3E}">
        <p14:creationId xmlns:p14="http://schemas.microsoft.com/office/powerpoint/2010/main" val="3931367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泛化错误</a:t>
            </a:r>
            <a:endParaRPr lang="zh-CN" altLang="en-US"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3160" y="2115674"/>
            <a:ext cx="3696216" cy="543001"/>
          </a:xfrm>
          <a:prstGeom prst="rect">
            <a:avLst/>
          </a:prstGeom>
        </p:spPr>
      </p:pic>
      <p:sp>
        <p:nvSpPr>
          <p:cNvPr id="4" name="矩形 3"/>
          <p:cNvSpPr/>
          <p:nvPr/>
        </p:nvSpPr>
        <p:spPr>
          <a:xfrm>
            <a:off x="1427043"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6126862"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3400617"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95400" y="2768804"/>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364862" y="2992043"/>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3962400" y="3601017"/>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smtClean="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3962400" y="3601017"/>
                <a:ext cx="973343" cy="1015663"/>
              </a:xfrm>
              <a:prstGeom prst="rect">
                <a:avLst/>
              </a:prstGeom>
              <a:blipFill>
                <a:blip r:embed="rId8"/>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82427" y="1974108"/>
            <a:ext cx="2909826" cy="598322"/>
          </a:xfrm>
          <a:prstGeom prst="rect">
            <a:avLst/>
          </a:prstGeom>
        </p:spPr>
      </p:pic>
      <p:pic>
        <p:nvPicPr>
          <p:cNvPr id="11" name="图片 10"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34513" y="5214724"/>
            <a:ext cx="3129725" cy="473541"/>
          </a:xfrm>
          <a:prstGeom prst="rect">
            <a:avLst/>
          </a:prstGeom>
        </p:spPr>
      </p:pic>
    </p:spTree>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机器学习 </a:t>
            </a:r>
            <a:r>
              <a:rPr lang="en-US" altLang="zh-TW" dirty="0" smtClean="0"/>
              <a:t>≈ </a:t>
            </a:r>
            <a:r>
              <a:rPr lang="zh-CN" altLang="en-US" dirty="0" smtClean="0"/>
              <a:t>构建一个映射函数</a:t>
            </a:r>
            <a:endParaRPr lang="zh-TW" altLang="en-US" dirty="0"/>
          </a:p>
        </p:txBody>
      </p:sp>
      <p:sp>
        <p:nvSpPr>
          <p:cNvPr id="3" name="內容版面配置區 2"/>
          <p:cNvSpPr>
            <a:spLocks noGrp="1"/>
          </p:cNvSpPr>
          <p:nvPr>
            <p:ph sz="quarter" idx="1"/>
          </p:nvPr>
        </p:nvSpPr>
        <p:spPr/>
        <p:txBody>
          <a:bodyPr>
            <a:normAutofit/>
          </a:bodyPr>
          <a:lstStyle/>
          <a:p>
            <a:r>
              <a:rPr lang="zh-CN" altLang="en-US" sz="3600" dirty="0" smtClean="0"/>
              <a:t>语音识别</a:t>
            </a:r>
            <a:endParaRPr lang="en-US" altLang="zh-TW" sz="3600" dirty="0"/>
          </a:p>
          <a:p>
            <a:endParaRPr lang="en-US" altLang="zh-TW" sz="3600" dirty="0"/>
          </a:p>
          <a:p>
            <a:r>
              <a:rPr lang="zh-CN" altLang="en-US" sz="3600" dirty="0" smtClean="0"/>
              <a:t>图像识别</a:t>
            </a:r>
            <a:endParaRPr lang="en-US" altLang="zh-TW" sz="3600" dirty="0"/>
          </a:p>
          <a:p>
            <a:endParaRPr lang="en-US" altLang="zh-TW" sz="3600" dirty="0"/>
          </a:p>
          <a:p>
            <a:r>
              <a:rPr lang="zh-CN" altLang="en-US" sz="3600" dirty="0" smtClean="0"/>
              <a:t>围棋</a:t>
            </a:r>
            <a:endParaRPr lang="en-US" altLang="zh-CN" sz="3600" dirty="0" smtClean="0"/>
          </a:p>
          <a:p>
            <a:endParaRPr lang="en-US" altLang="zh-TW" sz="3600" dirty="0"/>
          </a:p>
          <a:p>
            <a:r>
              <a:rPr lang="zh-CN" altLang="en-US" sz="3600" dirty="0" smtClean="0"/>
              <a:t>对话系统</a:t>
            </a:r>
            <a:endParaRPr lang="zh-TW" altLang="en-US" sz="3600" dirty="0"/>
          </a:p>
        </p:txBody>
      </p:sp>
      <p:graphicFrame>
        <p:nvGraphicFramePr>
          <p:cNvPr id="4" name="Object 12"/>
          <p:cNvGraphicFramePr>
            <a:graphicFrameLocks noChangeAspect="1"/>
          </p:cNvGraphicFramePr>
          <p:nvPr>
            <p:extLst/>
          </p:nvPr>
        </p:nvGraphicFramePr>
        <p:xfrm>
          <a:off x="2029665" y="1823150"/>
          <a:ext cx="3822700" cy="460375"/>
        </p:xfrm>
        <a:graphic>
          <a:graphicData uri="http://schemas.openxmlformats.org/presentationml/2006/ole">
            <mc:AlternateContent xmlns:mc="http://schemas.openxmlformats.org/markup-compatibility/2006">
              <mc:Choice xmlns:v="urn:schemas-microsoft-com:vml" Requires="v">
                <p:oleObj spid="_x0000_s1190"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2029665" y="182315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1981200" y="3191520"/>
          <a:ext cx="3822700" cy="460375"/>
        </p:xfrm>
        <a:graphic>
          <a:graphicData uri="http://schemas.openxmlformats.org/presentationml/2006/ole">
            <mc:AlternateContent xmlns:mc="http://schemas.openxmlformats.org/markup-compatibility/2006">
              <mc:Choice xmlns:v="urn:schemas-microsoft-com:vml" Requires="v">
                <p:oleObj spid="_x0000_s1191"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1981200" y="319152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981200" y="4269454"/>
          <a:ext cx="3822700" cy="460375"/>
        </p:xfrm>
        <a:graphic>
          <a:graphicData uri="http://schemas.openxmlformats.org/presentationml/2006/ole">
            <mc:AlternateContent xmlns:mc="http://schemas.openxmlformats.org/markup-compatibility/2006">
              <mc:Choice xmlns:v="urn:schemas-microsoft-com:vml" Requires="v">
                <p:oleObj spid="_x0000_s1192"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1981200" y="4269454"/>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012029" y="5504931"/>
          <a:ext cx="3578225" cy="460375"/>
        </p:xfrm>
        <a:graphic>
          <a:graphicData uri="http://schemas.openxmlformats.org/presentationml/2006/ole">
            <mc:AlternateContent xmlns:mc="http://schemas.openxmlformats.org/markup-compatibility/2006">
              <mc:Choice xmlns:v="urn:schemas-microsoft-com:vml" Requires="v">
                <p:oleObj spid="_x0000_s1193"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2012029" y="5504931"/>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5803900" y="3160097"/>
            <a:ext cx="947054" cy="523220"/>
          </a:xfrm>
          <a:prstGeom prst="rect">
            <a:avLst/>
          </a:prstGeom>
          <a:noFill/>
        </p:spPr>
        <p:txBody>
          <a:bodyPr wrap="square" rtlCol="0">
            <a:spAutoFit/>
          </a:bodyPr>
          <a:lstStyle/>
          <a:p>
            <a:r>
              <a:rPr lang="en-US" altLang="zh-TW" sz="2800" dirty="0" smtClean="0"/>
              <a:t>“</a:t>
            </a:r>
            <a:r>
              <a:rPr lang="zh-CN" altLang="en-US" sz="2800" dirty="0"/>
              <a:t>猫</a:t>
            </a:r>
            <a:r>
              <a:rPr lang="en-US" altLang="zh-TW" sz="2800" dirty="0" smtClean="0"/>
              <a:t>”</a:t>
            </a:r>
            <a:endParaRPr lang="zh-TW" altLang="en-US" sz="2800" dirty="0"/>
          </a:p>
        </p:txBody>
      </p:sp>
      <p:sp>
        <p:nvSpPr>
          <p:cNvPr id="9" name="文字方塊 8"/>
          <p:cNvSpPr txBox="1"/>
          <p:nvPr/>
        </p:nvSpPr>
        <p:spPr>
          <a:xfrm>
            <a:off x="5852364" y="1791967"/>
            <a:ext cx="2898395" cy="523220"/>
          </a:xfrm>
          <a:prstGeom prst="rect">
            <a:avLst/>
          </a:prstGeom>
          <a:noFill/>
        </p:spPr>
        <p:txBody>
          <a:bodyPr wrap="square" rtlCol="0">
            <a:spAutoFit/>
          </a:bodyPr>
          <a:lstStyle/>
          <a:p>
            <a:r>
              <a:rPr lang="en-US" altLang="zh-TW" sz="2800" dirty="0" smtClean="0"/>
              <a:t>“</a:t>
            </a:r>
            <a:r>
              <a:rPr lang="zh-CN" altLang="en-US" sz="2800" dirty="0" smtClean="0"/>
              <a:t>你好</a:t>
            </a:r>
            <a:r>
              <a:rPr lang="en-US" altLang="zh-TW" sz="2800" dirty="0" smtClean="0"/>
              <a:t>”</a:t>
            </a:r>
            <a:endParaRPr lang="zh-TW" altLang="en-US" sz="2800" dirty="0"/>
          </a:p>
        </p:txBody>
      </p:sp>
      <p:sp>
        <p:nvSpPr>
          <p:cNvPr id="10" name="文字方塊 9"/>
          <p:cNvSpPr txBox="1"/>
          <p:nvPr/>
        </p:nvSpPr>
        <p:spPr>
          <a:xfrm>
            <a:off x="5803901" y="4211765"/>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5959707" y="5523781"/>
            <a:ext cx="3031893" cy="523220"/>
          </a:xfrm>
          <a:prstGeom prst="rect">
            <a:avLst/>
          </a:prstGeom>
          <a:noFill/>
        </p:spPr>
        <p:txBody>
          <a:bodyPr wrap="square" rtlCol="0">
            <a:spAutoFit/>
          </a:bodyPr>
          <a:lstStyle/>
          <a:p>
            <a:r>
              <a:rPr lang="en-US" altLang="zh-TW" sz="2800" dirty="0" smtClean="0"/>
              <a:t>“</a:t>
            </a:r>
            <a:r>
              <a:rPr lang="zh-CN" altLang="en-US" sz="2800" dirty="0" smtClean="0"/>
              <a:t>今天天气真不错</a:t>
            </a:r>
            <a:r>
              <a:rPr lang="en-US" altLang="zh-TW" sz="2800" dirty="0" smtClean="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23351" y="1766681"/>
            <a:ext cx="2921108" cy="516844"/>
          </a:xfrm>
          <a:prstGeom prst="rect">
            <a:avLst/>
          </a:prstGeom>
        </p:spPr>
      </p:pic>
      <p:sp>
        <p:nvSpPr>
          <p:cNvPr id="15" name="矩形 14"/>
          <p:cNvSpPr/>
          <p:nvPr/>
        </p:nvSpPr>
        <p:spPr>
          <a:xfrm>
            <a:off x="2451141" y="5458130"/>
            <a:ext cx="2659840" cy="523220"/>
          </a:xfrm>
          <a:prstGeom prst="rect">
            <a:avLst/>
          </a:prstGeom>
        </p:spPr>
        <p:txBody>
          <a:bodyPr wrap="square">
            <a:spAutoFit/>
          </a:bodyPr>
          <a:lstStyle/>
          <a:p>
            <a:pPr algn="ctr"/>
            <a:r>
              <a:rPr lang="en-US" altLang="zh-TW" sz="2800" dirty="0" smtClean="0"/>
              <a:t>“</a:t>
            </a:r>
            <a:r>
              <a:rPr lang="zh-CN" altLang="en-US" sz="2800" dirty="0" smtClean="0"/>
              <a:t>你好</a:t>
            </a:r>
            <a:r>
              <a:rPr lang="en-US" altLang="zh-TW" sz="2800" dirty="0" smtClean="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8698" y="4094918"/>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372948" y="5939135"/>
            <a:ext cx="2773299" cy="461665"/>
          </a:xfrm>
          <a:prstGeom prst="rect">
            <a:avLst/>
          </a:prstGeom>
          <a:noFill/>
        </p:spPr>
        <p:txBody>
          <a:bodyPr wrap="square" rtlCol="0">
            <a:spAutoFit/>
          </a:bodyPr>
          <a:lstStyle/>
          <a:p>
            <a:pPr algn="ctr"/>
            <a:r>
              <a:rPr lang="zh-CN" altLang="en-US" sz="2400" dirty="0" smtClean="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5189174" y="5939134"/>
            <a:ext cx="2773299" cy="461665"/>
          </a:xfrm>
          <a:prstGeom prst="rect">
            <a:avLst/>
          </a:prstGeom>
          <a:noFill/>
        </p:spPr>
        <p:txBody>
          <a:bodyPr wrap="square" rtlCol="0">
            <a:spAutoFit/>
          </a:bodyPr>
          <a:lstStyle/>
          <a:p>
            <a:pPr algn="ctr"/>
            <a:r>
              <a:rPr lang="zh-CN" altLang="en-US" sz="2400" dirty="0" smtClean="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9642" y="3046563"/>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6600847" y="4242542"/>
            <a:ext cx="2543153" cy="461665"/>
          </a:xfrm>
          <a:prstGeom prst="rect">
            <a:avLst/>
          </a:prstGeom>
          <a:noFill/>
        </p:spPr>
        <p:txBody>
          <a:bodyPr wrap="square" rtlCol="0">
            <a:spAutoFit/>
          </a:bodyPr>
          <a:lstStyle/>
          <a:p>
            <a:pPr algn="ctr"/>
            <a:r>
              <a:rPr lang="en-US" altLang="zh-TW" sz="2400" dirty="0" smtClean="0"/>
              <a:t>(</a:t>
            </a:r>
            <a:r>
              <a:rPr lang="zh-CN" altLang="en-US" sz="2400" dirty="0" smtClean="0"/>
              <a:t>落子位置</a:t>
            </a:r>
            <a:r>
              <a:rPr lang="en-US" altLang="zh-TW" sz="2400" dirty="0" smtClean="0"/>
              <a:t>)</a:t>
            </a:r>
            <a:endParaRPr lang="zh-TW" altLang="en-US" sz="2400" dirty="0"/>
          </a:p>
        </p:txBody>
      </p:sp>
    </p:spTree>
    <p:extLst>
      <p:ext uri="{BB962C8B-B14F-4D97-AF65-F5344CB8AC3E}">
        <p14:creationId xmlns:p14="http://schemas.microsoft.com/office/powerpoint/2010/main" val="1999908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1203325" y="2825750"/>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smtClean="0"/>
              <a:t>如何减少泛化错误？</a:t>
            </a:r>
            <a:endParaRPr lang="zh-CN" altLang="en-US" dirty="0"/>
          </a:p>
        </p:txBody>
      </p:sp>
      <p:sp>
        <p:nvSpPr>
          <p:cNvPr id="5" name="矩形 4"/>
          <p:cNvSpPr/>
          <p:nvPr/>
        </p:nvSpPr>
        <p:spPr>
          <a:xfrm>
            <a:off x="4876799"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2514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4684439" y="2138442"/>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2301728" y="2138442"/>
            <a:ext cx="2031325" cy="461665"/>
          </a:xfrm>
          <a:prstGeom prst="rect">
            <a:avLst/>
          </a:prstGeom>
        </p:spPr>
        <p:txBody>
          <a:bodyPr wrap="none">
            <a:spAutoFit/>
          </a:bodyPr>
          <a:lstStyle/>
          <a:p>
            <a:r>
              <a:rPr lang="zh-CN" altLang="en-US" sz="2400" dirty="0" smtClean="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正则化（</a:t>
            </a:r>
            <a:r>
              <a:rPr lang="en-US" altLang="zh-CN" dirty="0"/>
              <a:t>regularization</a:t>
            </a:r>
            <a:r>
              <a:rPr lang="zh-CN" altLang="en-US" dirty="0" smtClean="0"/>
              <a:t>）</a:t>
            </a:r>
            <a:endParaRPr lang="zh-CN" altLang="en-US" dirty="0"/>
          </a:p>
        </p:txBody>
      </p:sp>
      <p:graphicFrame>
        <p:nvGraphicFramePr>
          <p:cNvPr id="5" name="内容占位符 4"/>
          <p:cNvGraphicFramePr>
            <a:graphicFrameLocks noGrp="1"/>
          </p:cNvGraphicFramePr>
          <p:nvPr>
            <p:ph sz="quarter" idx="1"/>
            <p:extLst/>
          </p:nvPr>
        </p:nvGraphicFramePr>
        <p:xfrm>
          <a:off x="1143000" y="1066800"/>
          <a:ext cx="67056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âl2 regularizationâçå¾çæç´¢ç»æ"/>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85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descr="屏幕剪辑"/>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181403" y="3657600"/>
            <a:ext cx="3048197" cy="2469678"/>
          </a:xfrm>
          <a:prstGeom prst="rect">
            <a:avLst/>
          </a:prstGeom>
        </p:spPr>
      </p:pic>
      <p:sp>
        <p:nvSpPr>
          <p:cNvPr id="2" name="文本框 1"/>
          <p:cNvSpPr txBox="1"/>
          <p:nvPr/>
        </p:nvSpPr>
        <p:spPr>
          <a:xfrm>
            <a:off x="1620640" y="2971800"/>
            <a:ext cx="2133918" cy="338554"/>
          </a:xfrm>
          <a:prstGeom prst="rect">
            <a:avLst/>
          </a:prstGeom>
          <a:noFill/>
        </p:spPr>
        <p:txBody>
          <a:bodyPr wrap="none" rtlCol="0">
            <a:spAutoFit/>
          </a:bodyPr>
          <a:lstStyle/>
          <a:p>
            <a:pPr algn="ctr"/>
            <a:r>
              <a:rPr lang="en-US" altLang="zh-CN" sz="1600" dirty="0" smtClean="0">
                <a:solidFill>
                  <a:srgbClr val="FF0000"/>
                </a:solidFill>
              </a:rPr>
              <a:t>L1/L2</a:t>
            </a:r>
            <a:r>
              <a:rPr lang="zh-CN" altLang="en-US" sz="1600" dirty="0" smtClean="0">
                <a:solidFill>
                  <a:srgbClr val="FF0000"/>
                </a:solidFill>
              </a:rPr>
              <a:t>约束、数据增强</a:t>
            </a:r>
            <a:endParaRPr lang="zh-CN" altLang="en-US" sz="1600" dirty="0">
              <a:solidFill>
                <a:srgbClr val="FF0000"/>
              </a:solidFill>
            </a:endParaRPr>
          </a:p>
        </p:txBody>
      </p:sp>
      <p:sp>
        <p:nvSpPr>
          <p:cNvPr id="7" name="文本框 6"/>
          <p:cNvSpPr txBox="1"/>
          <p:nvPr/>
        </p:nvSpPr>
        <p:spPr>
          <a:xfrm>
            <a:off x="4724400" y="2971800"/>
            <a:ext cx="3467616" cy="584775"/>
          </a:xfrm>
          <a:prstGeom prst="rect">
            <a:avLst/>
          </a:prstGeom>
          <a:noFill/>
        </p:spPr>
        <p:txBody>
          <a:bodyPr wrap="none" rtlCol="0">
            <a:spAutoFit/>
          </a:bodyPr>
          <a:lstStyle/>
          <a:p>
            <a:pPr algn="ctr"/>
            <a:r>
              <a:rPr lang="zh-CN" altLang="en-US" sz="1600" dirty="0" smtClean="0">
                <a:solidFill>
                  <a:srgbClr val="FF0000"/>
                </a:solidFill>
              </a:rPr>
              <a:t>权重衰减、随机梯度下降、提前停止</a:t>
            </a:r>
            <a:endParaRPr lang="en-US" altLang="zh-CN" sz="1600" dirty="0" smtClean="0">
              <a:solidFill>
                <a:srgbClr val="FF0000"/>
              </a:solidFill>
            </a:endParaRPr>
          </a:p>
          <a:p>
            <a:endParaRPr lang="zh-CN" altLang="en-US" sz="1600" dirty="0">
              <a:solidFill>
                <a:srgbClr val="FF0000"/>
              </a:solidFill>
            </a:endParaRPr>
          </a:p>
        </p:txBody>
      </p:sp>
    </p:spTree>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5EC9E0-8F5D-45CB-A733-A5612A87189B}"/>
                                            </p:graphicEl>
                                          </p:spTgt>
                                        </p:tgtEl>
                                        <p:attrNameLst>
                                          <p:attrName>style.visibility</p:attrName>
                                        </p:attrNameLst>
                                      </p:cBhvr>
                                      <p:to>
                                        <p:strVal val="visible"/>
                                      </p:to>
                                    </p:set>
                                    <p:animEffect transition="in" filter="fade">
                                      <p:cBhvr>
                                        <p:cTn id="7" dur="500"/>
                                        <p:tgtEl>
                                          <p:spTgt spid="5">
                                            <p:graphicEl>
                                              <a:dgm id="{D05EC9E0-8F5D-45CB-A733-A5612A8718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461715-315F-4B67-AE64-A74F48E9AF89}"/>
                                            </p:graphicEl>
                                          </p:spTgt>
                                        </p:tgtEl>
                                        <p:attrNameLst>
                                          <p:attrName>style.visibility</p:attrName>
                                        </p:attrNameLst>
                                      </p:cBhvr>
                                      <p:to>
                                        <p:strVal val="visible"/>
                                      </p:to>
                                    </p:set>
                                    <p:animEffect transition="in" filter="fade">
                                      <p:cBhvr>
                                        <p:cTn id="12" dur="500"/>
                                        <p:tgtEl>
                                          <p:spTgt spid="5">
                                            <p:graphicEl>
                                              <a:dgm id="{AF461715-315F-4B67-AE64-A74F48E9AF8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2B477F3-791F-46FC-A50D-FA3601860E25}"/>
                                            </p:graphicEl>
                                          </p:spTgt>
                                        </p:tgtEl>
                                        <p:attrNameLst>
                                          <p:attrName>style.visibility</p:attrName>
                                        </p:attrNameLst>
                                      </p:cBhvr>
                                      <p:to>
                                        <p:strVal val="visible"/>
                                      </p:to>
                                    </p:set>
                                    <p:animEffect transition="in" filter="fade">
                                      <p:cBhvr>
                                        <p:cTn id="15" dur="500"/>
                                        <p:tgtEl>
                                          <p:spTgt spid="5">
                                            <p:graphicEl>
                                              <a:dgm id="{D2B477F3-791F-46FC-A50D-FA3601860E25}"/>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E5BF9C94-5509-4F79-AC82-D0991D6614CC}"/>
                                            </p:graphicEl>
                                          </p:spTgt>
                                        </p:tgtEl>
                                        <p:attrNameLst>
                                          <p:attrName>style.visibility</p:attrName>
                                        </p:attrNameLst>
                                      </p:cBhvr>
                                      <p:to>
                                        <p:strVal val="visible"/>
                                      </p:to>
                                    </p:set>
                                    <p:animEffect transition="in" filter="fade">
                                      <p:cBhvr>
                                        <p:cTn id="26" dur="500"/>
                                        <p:tgtEl>
                                          <p:spTgt spid="5">
                                            <p:graphicEl>
                                              <a:dgm id="{E5BF9C94-5509-4F79-AC82-D0991D6614CC}"/>
                                            </p:graphic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graphicEl>
                                              <a:dgm id="{7509D6B6-898D-4FC7-8441-00720BF18D07}"/>
                                            </p:graphicEl>
                                          </p:spTgt>
                                        </p:tgtEl>
                                        <p:attrNameLst>
                                          <p:attrName>style.visibility</p:attrName>
                                        </p:attrNameLst>
                                      </p:cBhvr>
                                      <p:to>
                                        <p:strVal val="visible"/>
                                      </p:to>
                                    </p:set>
                                    <p:animEffect transition="in" filter="fade">
                                      <p:cBhvr>
                                        <p:cTn id="35" dur="500"/>
                                        <p:tgtEl>
                                          <p:spTgt spid="5">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线性回归</a:t>
            </a:r>
            <a:endParaRPr lang="zh-CN" altLang="en-US" dirty="0"/>
          </a:p>
        </p:txBody>
      </p:sp>
    </p:spTree>
    <p:extLst>
      <p:ext uri="{BB962C8B-B14F-4D97-AF65-F5344CB8AC3E}">
        <p14:creationId xmlns:p14="http://schemas.microsoft.com/office/powerpoint/2010/main" val="8801062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smtClean="0"/>
              <a:t>模型：</a:t>
            </a:r>
            <a:endParaRPr lang="en-US" altLang="zh-CN" dirty="0" smtClean="0"/>
          </a:p>
          <a:p>
            <a:endParaRPr lang="en-US" altLang="zh-CN" dirty="0"/>
          </a:p>
          <a:p>
            <a:pPr lvl="1"/>
            <a:r>
              <a:rPr lang="zh-CN" altLang="en-US" sz="2000" dirty="0"/>
              <a:t>增广权重向量和增广</a:t>
            </a:r>
            <a:r>
              <a:rPr lang="zh-CN" altLang="en-US" sz="2000" dirty="0" smtClean="0"/>
              <a:t>特征向量</a:t>
            </a:r>
            <a:endParaRPr lang="en-US" altLang="zh-CN" sz="2000" dirty="0" smtClean="0"/>
          </a:p>
          <a:p>
            <a:pPr lvl="1"/>
            <a:endParaRPr lang="en-US" altLang="zh-CN" sz="2000" dirty="0"/>
          </a:p>
          <a:p>
            <a:pPr lvl="1"/>
            <a:endParaRPr lang="en-US" altLang="zh-CN" sz="2000" dirty="0" smtClean="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498" y="2180591"/>
            <a:ext cx="2743200" cy="672084"/>
          </a:xfrm>
          <a:prstGeom prst="rect">
            <a:avLst/>
          </a:prstGeom>
        </p:spPr>
      </p:pic>
      <p:pic>
        <p:nvPicPr>
          <p:cNvPr id="6" name="图片 5"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2971800"/>
            <a:ext cx="5126954" cy="3071270"/>
          </a:xfrm>
          <a:prstGeom prst="rect">
            <a:avLst/>
          </a:prstGeom>
        </p:spPr>
      </p:pic>
    </p:spTree>
    <p:extLst>
      <p:ext uri="{BB962C8B-B14F-4D97-AF65-F5344CB8AC3E}">
        <p14:creationId xmlns:p14="http://schemas.microsoft.com/office/powerpoint/2010/main" val="1512807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优化方法</a:t>
            </a:r>
            <a:endParaRPr lang="zh-CN" altLang="en-US" dirty="0"/>
          </a:p>
        </p:txBody>
      </p:sp>
      <p:sp>
        <p:nvSpPr>
          <p:cNvPr id="3" name="内容占位符 2"/>
          <p:cNvSpPr>
            <a:spLocks noGrp="1"/>
          </p:cNvSpPr>
          <p:nvPr>
            <p:ph sz="quarter" idx="1"/>
          </p:nvPr>
        </p:nvSpPr>
        <p:spPr/>
        <p:txBody>
          <a:bodyPr/>
          <a:lstStyle/>
          <a:p>
            <a:r>
              <a:rPr lang="zh-CN" altLang="en-US" dirty="0" smtClean="0"/>
              <a:t>经验风险最小化（最小二乘法）</a:t>
            </a:r>
            <a:endParaRPr lang="en-US" altLang="zh-CN" dirty="0" smtClean="0"/>
          </a:p>
          <a:p>
            <a:r>
              <a:rPr lang="zh-CN" altLang="en-US" dirty="0"/>
              <a:t>结构风险最小化（岭回归）</a:t>
            </a:r>
            <a:endParaRPr lang="en-US" altLang="zh-CN" dirty="0" smtClean="0"/>
          </a:p>
          <a:p>
            <a:r>
              <a:rPr lang="zh-CN" altLang="en-US" dirty="0" smtClean="0"/>
              <a:t>最大似然估计</a:t>
            </a:r>
            <a:endParaRPr lang="en-US" altLang="zh-CN" dirty="0" smtClean="0"/>
          </a:p>
          <a:p>
            <a:r>
              <a:rPr lang="zh-CN" altLang="en-US" dirty="0"/>
              <a:t>最大</a:t>
            </a:r>
            <a:r>
              <a:rPr lang="zh-CN" altLang="en-US" dirty="0" smtClean="0"/>
              <a:t>后验估计</a:t>
            </a:r>
            <a:endParaRPr lang="zh-CN" altLang="en-US" dirty="0"/>
          </a:p>
        </p:txBody>
      </p:sp>
    </p:spTree>
    <p:extLst>
      <p:ext uri="{BB962C8B-B14F-4D97-AF65-F5344CB8AC3E}">
        <p14:creationId xmlns:p14="http://schemas.microsoft.com/office/powerpoint/2010/main" val="142973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机器学习的几个关键点</a:t>
            </a:r>
            <a:endParaRPr lang="zh-CN" altLang="en-US" dirty="0"/>
          </a:p>
        </p:txBody>
      </p:sp>
    </p:spTree>
    <p:extLst>
      <p:ext uri="{BB962C8B-B14F-4D97-AF65-F5344CB8AC3E}">
        <p14:creationId xmlns:p14="http://schemas.microsoft.com/office/powerpoint/2010/main" val="19038434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如何选择一个合适的模型？</a:t>
            </a:r>
            <a:endParaRPr lang="zh-CN" altLang="en-US" dirty="0"/>
          </a:p>
        </p:txBody>
      </p:sp>
      <p:sp>
        <p:nvSpPr>
          <p:cNvPr id="3" name="内容占位符 2"/>
          <p:cNvSpPr>
            <a:spLocks noGrp="1"/>
          </p:cNvSpPr>
          <p:nvPr>
            <p:ph sz="quarter" idx="1"/>
          </p:nvPr>
        </p:nvSpPr>
        <p:spPr/>
        <p:txBody>
          <a:bodyPr/>
          <a:lstStyle/>
          <a:p>
            <a:r>
              <a:rPr lang="zh-CN" altLang="en-US" dirty="0" smtClean="0"/>
              <a:t>模型选择</a:t>
            </a:r>
            <a:endParaRPr lang="en-US" altLang="zh-CN" dirty="0" smtClean="0"/>
          </a:p>
          <a:p>
            <a:pPr lvl="1"/>
            <a:r>
              <a:rPr lang="zh-CN" altLang="en-US" dirty="0" smtClean="0"/>
              <a:t>拟合</a:t>
            </a:r>
            <a:r>
              <a:rPr lang="zh-CN" altLang="en-US" dirty="0"/>
              <a:t>能力强的模型一般复杂度会比较高，</a:t>
            </a:r>
            <a:r>
              <a:rPr lang="zh-CN" altLang="en-US" dirty="0" smtClean="0"/>
              <a:t>容易过</a:t>
            </a:r>
            <a:r>
              <a:rPr lang="zh-CN" altLang="en-US" dirty="0"/>
              <a:t>拟合</a:t>
            </a:r>
            <a:r>
              <a:rPr lang="zh-CN" altLang="en-US" dirty="0" smtClean="0"/>
              <a:t>。</a:t>
            </a:r>
            <a:endParaRPr lang="en-US" altLang="zh-CN" dirty="0" smtClean="0"/>
          </a:p>
          <a:p>
            <a:pPr lvl="1"/>
            <a:r>
              <a:rPr lang="zh-CN" altLang="en-US" dirty="0" smtClean="0"/>
              <a:t>如果</a:t>
            </a:r>
            <a:r>
              <a:rPr lang="zh-CN" altLang="en-US" dirty="0"/>
              <a:t>限制</a:t>
            </a:r>
            <a:r>
              <a:rPr lang="zh-CN" altLang="en-US" dirty="0" smtClean="0"/>
              <a:t>模型复杂</a:t>
            </a:r>
            <a:r>
              <a:rPr lang="zh-CN" altLang="en-US" dirty="0"/>
              <a:t>度，</a:t>
            </a:r>
            <a:r>
              <a:rPr lang="zh-CN" altLang="en-US" dirty="0" smtClean="0"/>
              <a:t>降低拟合</a:t>
            </a:r>
            <a:r>
              <a:rPr lang="zh-CN" altLang="en-US" dirty="0"/>
              <a:t>能力</a:t>
            </a:r>
            <a:r>
              <a:rPr lang="zh-CN" altLang="en-US" dirty="0" smtClean="0"/>
              <a:t>，可能会欠</a:t>
            </a:r>
            <a:r>
              <a:rPr lang="zh-CN" altLang="en-US" dirty="0"/>
              <a:t>拟合</a:t>
            </a:r>
            <a:r>
              <a:rPr lang="zh-CN" altLang="en-US" dirty="0" smtClean="0"/>
              <a:t>。</a:t>
            </a:r>
            <a:endParaRPr lang="en-US" altLang="zh-CN" dirty="0" smtClean="0"/>
          </a:p>
          <a:p>
            <a:r>
              <a:rPr lang="zh-CN" altLang="en-US" dirty="0" smtClean="0"/>
              <a:t>偏差</a:t>
            </a:r>
            <a:r>
              <a:rPr lang="zh-CN" altLang="en-US" dirty="0"/>
              <a:t>与</a:t>
            </a:r>
            <a:r>
              <a:rPr lang="zh-CN" altLang="en-US" dirty="0" smtClean="0"/>
              <a:t>方差分解</a:t>
            </a:r>
            <a:endParaRPr lang="en-US" altLang="zh-CN" dirty="0" smtClean="0"/>
          </a:p>
          <a:p>
            <a:pPr lvl="1"/>
            <a:r>
              <a:rPr lang="zh-CN" altLang="en-US" dirty="0"/>
              <a:t>期望错误可以分解为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78" y="3409676"/>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76"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987" y="5474292"/>
            <a:ext cx="3264694" cy="643446"/>
          </a:xfrm>
          <a:prstGeom prst="rect">
            <a:avLst/>
          </a:prstGeom>
        </p:spPr>
      </p:pic>
      <p:cxnSp>
        <p:nvCxnSpPr>
          <p:cNvPr id="11" name="直接连接符 10"/>
          <p:cNvCxnSpPr>
            <a:endCxn id="7" idx="0"/>
          </p:cNvCxnSpPr>
          <p:nvPr/>
        </p:nvCxnSpPr>
        <p:spPr>
          <a:xfrm>
            <a:off x="6324600" y="4045951"/>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1808313" y="4125419"/>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4843334" y="4045951"/>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模型选择：偏差与方差</a:t>
            </a:r>
            <a:endParaRPr lang="zh-CN" altLang="en-US"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710" y="1600200"/>
            <a:ext cx="4560290" cy="4114800"/>
          </a:xfrm>
          <a:prstGeom prst="rect">
            <a:avLst/>
          </a:prstGeom>
        </p:spPr>
      </p:pic>
      <p:sp>
        <p:nvSpPr>
          <p:cNvPr id="5" name="矩形 4"/>
          <p:cNvSpPr/>
          <p:nvPr/>
        </p:nvSpPr>
        <p:spPr>
          <a:xfrm>
            <a:off x="164109" y="1676399"/>
            <a:ext cx="2362200" cy="2057399"/>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1114" y="2332700"/>
            <a:ext cx="4384138" cy="2802195"/>
          </a:xfrm>
          <a:prstGeom prst="rect">
            <a:avLst/>
          </a:prstGeom>
        </p:spPr>
      </p:pic>
    </p:spTree>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集成模型：有效的降低方差的方法</a:t>
            </a:r>
          </a:p>
        </p:txBody>
      </p:sp>
      <p:sp>
        <p:nvSpPr>
          <p:cNvPr id="3" name="内容占位符 2"/>
          <p:cNvSpPr>
            <a:spLocks noGrp="1"/>
          </p:cNvSpPr>
          <p:nvPr>
            <p:ph sz="quarter" idx="1"/>
          </p:nvPr>
        </p:nvSpPr>
        <p:spPr>
          <a:xfrm>
            <a:off x="438150" y="1219200"/>
            <a:ext cx="8229600" cy="4937760"/>
          </a:xfrm>
        </p:spPr>
        <p:txBody>
          <a:bodyPr/>
          <a:lstStyle/>
          <a:p>
            <a:r>
              <a:rPr lang="zh-CN" altLang="en-US" dirty="0" smtClean="0"/>
              <a:t>集成模型</a:t>
            </a:r>
            <a:endParaRPr lang="en-US" altLang="zh-CN" dirty="0" smtClean="0"/>
          </a:p>
          <a:p>
            <a:endParaRPr lang="en-US" altLang="zh-CN" dirty="0"/>
          </a:p>
          <a:p>
            <a:endParaRPr lang="en-US" altLang="zh-CN" dirty="0" smtClean="0"/>
          </a:p>
          <a:p>
            <a:pPr lvl="1"/>
            <a:r>
              <a:rPr lang="zh-CN" altLang="en-US" dirty="0" smtClean="0"/>
              <a:t>通过</a:t>
            </a:r>
            <a:r>
              <a:rPr lang="zh-CN" altLang="en-US" dirty="0"/>
              <a:t>多个高方差模型的平均来降低</a:t>
            </a:r>
            <a:r>
              <a:rPr lang="zh-CN" altLang="en-US" dirty="0" smtClean="0"/>
              <a:t>方差。</a:t>
            </a:r>
            <a:endParaRPr lang="en-US" altLang="zh-CN" dirty="0" smtClean="0"/>
          </a:p>
          <a:p>
            <a:endParaRPr lang="en-US" altLang="zh-CN" dirty="0"/>
          </a:p>
          <a:p>
            <a:r>
              <a:rPr lang="zh-CN" altLang="en-US" dirty="0"/>
              <a:t>集成模型的期望</a:t>
            </a:r>
            <a:r>
              <a:rPr lang="zh-CN" altLang="en-US" dirty="0" smtClean="0"/>
              <a:t>错误大于</a:t>
            </a:r>
            <a:r>
              <a:rPr lang="zh-CN" altLang="en-US" dirty="0"/>
              <a:t>等于所有模型的平均期望错误的</a:t>
            </a:r>
            <a:r>
              <a:rPr lang="en-US" altLang="zh-CN" dirty="0"/>
              <a:t>1/M</a:t>
            </a:r>
            <a:r>
              <a:rPr lang="zh-CN" altLang="en-US" dirty="0"/>
              <a:t>，小于</a:t>
            </a:r>
            <a:r>
              <a:rPr lang="zh-CN" altLang="en-US" dirty="0" smtClean="0"/>
              <a:t>等于所有</a:t>
            </a:r>
            <a:r>
              <a:rPr lang="zh-CN" altLang="en-US" dirty="0"/>
              <a:t>模型的平均期望错误。</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76400"/>
            <a:ext cx="2770487" cy="82733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800600"/>
            <a:ext cx="3929862" cy="758642"/>
          </a:xfrm>
          <a:prstGeom prst="rect">
            <a:avLst/>
          </a:prstGeom>
        </p:spPr>
      </p:pic>
    </p:spTree>
    <p:extLst>
      <p:ext uri="{BB962C8B-B14F-4D97-AF65-F5344CB8AC3E}">
        <p14:creationId xmlns:p14="http://schemas.microsoft.com/office/powerpoint/2010/main" val="3225584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PAC</a:t>
            </a:r>
            <a:r>
              <a:rPr lang="zh-CN" altLang="en-US" dirty="0" smtClean="0"/>
              <a:t>学习</a:t>
            </a:r>
            <a:r>
              <a:rPr lang="en-US" altLang="zh-CN" dirty="0" smtClean="0"/>
              <a:t/>
            </a:r>
            <a:br>
              <a:rPr lang="en-US" altLang="zh-CN" dirty="0" smtClean="0"/>
            </a:br>
            <a:r>
              <a:rPr lang="en-US" altLang="zh-CN" sz="2400" dirty="0">
                <a:solidFill>
                  <a:srgbClr val="FF0000"/>
                </a:solidFill>
              </a:rPr>
              <a:t>Probably Approximately </a:t>
            </a:r>
            <a:r>
              <a:rPr lang="en-US" altLang="zh-CN" sz="2400" dirty="0" smtClean="0">
                <a:solidFill>
                  <a:srgbClr val="FF0000"/>
                </a:solidFill>
              </a:rPr>
              <a:t>Correct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a:t>根据大数定律，当训练集大小</a:t>
            </a:r>
            <a:r>
              <a:rPr lang="en-US" altLang="zh-CN" dirty="0"/>
              <a:t>|D|</a:t>
            </a:r>
            <a:r>
              <a:rPr lang="zh-CN" altLang="en-US" dirty="0" smtClean="0"/>
              <a:t>趋向无穷大</a:t>
            </a:r>
            <a:r>
              <a:rPr lang="zh-CN" altLang="en-US" dirty="0"/>
              <a:t>时，泛化错误</a:t>
            </a:r>
            <a:r>
              <a:rPr lang="zh-CN" altLang="en-US" dirty="0" smtClean="0"/>
              <a:t>趋向于</a:t>
            </a:r>
            <a:r>
              <a:rPr lang="en-US" altLang="zh-CN" dirty="0"/>
              <a:t>0</a:t>
            </a:r>
            <a:r>
              <a:rPr lang="zh-CN" altLang="en-US" dirty="0"/>
              <a:t>，</a:t>
            </a:r>
            <a:r>
              <a:rPr lang="zh-CN" altLang="en-US" dirty="0" smtClean="0"/>
              <a:t>即经验风险</a:t>
            </a:r>
            <a:r>
              <a:rPr lang="zh-CN" altLang="en-US" dirty="0"/>
              <a:t>趋近于期望风险</a:t>
            </a:r>
            <a:r>
              <a:rPr lang="zh-CN" altLang="en-US" dirty="0" smtClean="0"/>
              <a:t>。</a:t>
            </a:r>
            <a:endParaRPr lang="en-US" altLang="zh-CN" dirty="0" smtClean="0"/>
          </a:p>
          <a:p>
            <a:endParaRPr lang="en-US" altLang="zh-CN" dirty="0"/>
          </a:p>
          <a:p>
            <a:endParaRPr lang="en-US" altLang="zh-CN" dirty="0" smtClean="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286000"/>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810000"/>
            <a:ext cx="4521591" cy="883920"/>
          </a:xfrm>
          <a:prstGeom prst="rect">
            <a:avLst/>
          </a:prstGeom>
        </p:spPr>
      </p:pic>
      <p:sp>
        <p:nvSpPr>
          <p:cNvPr id="6" name="矩形 5"/>
          <p:cNvSpPr/>
          <p:nvPr/>
        </p:nvSpPr>
        <p:spPr>
          <a:xfrm>
            <a:off x="3616404" y="4693920"/>
            <a:ext cx="2351926" cy="369332"/>
          </a:xfrm>
          <a:prstGeom prst="rect">
            <a:avLst/>
          </a:prstGeom>
        </p:spPr>
        <p:txBody>
          <a:bodyPr wrap="none">
            <a:spAutoFit/>
          </a:bodyPr>
          <a:lstStyle/>
          <a:p>
            <a:r>
              <a:rPr lang="zh-CN" altLang="en-US" dirty="0">
                <a:solidFill>
                  <a:srgbClr val="FF0000"/>
                </a:solidFill>
              </a:rPr>
              <a:t>近似</a:t>
            </a:r>
            <a:r>
              <a:rPr lang="zh-CN" altLang="en-US" dirty="0" smtClean="0">
                <a:solidFill>
                  <a:srgbClr val="FF0000"/>
                </a:solidFill>
              </a:rPr>
              <a:t>正确，</a:t>
            </a:r>
            <a:r>
              <a:rPr lang="el-GR" altLang="zh-CN" dirty="0" smtClean="0">
                <a:solidFill>
                  <a:srgbClr val="FF0000"/>
                </a:solidFill>
              </a:rPr>
              <a:t>0 </a:t>
            </a:r>
            <a:r>
              <a:rPr lang="el-GR" altLang="zh-CN" dirty="0">
                <a:solidFill>
                  <a:srgbClr val="FF0000"/>
                </a:solidFill>
              </a:rPr>
              <a:t>&lt; ϵ </a:t>
            </a:r>
            <a:r>
              <a:rPr lang="el-GR" altLang="zh-CN" dirty="0" smtClean="0">
                <a:solidFill>
                  <a:srgbClr val="FF0000"/>
                </a:solidFill>
              </a:rPr>
              <a:t>&lt;</a:t>
            </a:r>
            <a:r>
              <a:rPr lang="en-US" altLang="zh-CN" dirty="0" smtClean="0">
                <a:solidFill>
                  <a:srgbClr val="FF0000"/>
                </a:solidFill>
              </a:rPr>
              <a:t>0.5</a:t>
            </a:r>
            <a:endParaRPr lang="el-GR" altLang="zh-CN" dirty="0">
              <a:solidFill>
                <a:srgbClr val="FF0000"/>
              </a:solidFill>
            </a:endParaRPr>
          </a:p>
        </p:txBody>
      </p:sp>
      <p:cxnSp>
        <p:nvCxnSpPr>
          <p:cNvPr id="8" name="直接连接符 7"/>
          <p:cNvCxnSpPr/>
          <p:nvPr/>
        </p:nvCxnSpPr>
        <p:spPr>
          <a:xfrm>
            <a:off x="3048000" y="46939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590800" y="50632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378404" y="5180092"/>
            <a:ext cx="2098596" cy="369332"/>
          </a:xfrm>
          <a:prstGeom prst="rect">
            <a:avLst/>
          </a:prstGeom>
        </p:spPr>
        <p:txBody>
          <a:bodyPr wrap="square">
            <a:spAutoFit/>
          </a:bodyPr>
          <a:lstStyle/>
          <a:p>
            <a:r>
              <a:rPr lang="zh-CN" altLang="en-US" dirty="0" smtClean="0">
                <a:solidFill>
                  <a:srgbClr val="FF0000"/>
                </a:solidFill>
              </a:rPr>
              <a:t>可能，</a:t>
            </a:r>
            <a:r>
              <a:rPr lang="el-GR" altLang="zh-CN" dirty="0" smtClean="0">
                <a:solidFill>
                  <a:srgbClr val="FF0000"/>
                </a:solidFill>
              </a:rPr>
              <a:t>0 </a:t>
            </a:r>
            <a:r>
              <a:rPr lang="el-GR" altLang="zh-CN" dirty="0">
                <a:solidFill>
                  <a:srgbClr val="FF0000"/>
                </a:solidFill>
              </a:rPr>
              <a:t>&lt; δ </a:t>
            </a:r>
            <a:r>
              <a:rPr lang="el-GR" altLang="zh-CN" dirty="0" smtClean="0">
                <a:solidFill>
                  <a:srgbClr val="FF0000"/>
                </a:solidFill>
              </a:rPr>
              <a:t>&lt;</a:t>
            </a:r>
            <a:r>
              <a:rPr lang="en-US" altLang="zh-CN" dirty="0" smtClean="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pic>
        <p:nvPicPr>
          <p:cNvPr id="3" name="图片 2"/>
          <p:cNvPicPr>
            <a:picLocks noChangeAspect="1"/>
          </p:cNvPicPr>
          <p:nvPr/>
        </p:nvPicPr>
        <p:blipFill>
          <a:blip r:embed="rId2"/>
          <a:stretch>
            <a:fillRect/>
          </a:stretch>
        </p:blipFill>
        <p:spPr>
          <a:xfrm>
            <a:off x="156635" y="2895600"/>
            <a:ext cx="8530165" cy="2667000"/>
          </a:xfrm>
          <a:prstGeom prst="rect">
            <a:avLst/>
          </a:prstGeom>
        </p:spPr>
      </p:pic>
      <p:sp>
        <p:nvSpPr>
          <p:cNvPr id="5" name="矩形 4"/>
          <p:cNvSpPr/>
          <p:nvPr/>
        </p:nvSpPr>
        <p:spPr>
          <a:xfrm>
            <a:off x="3398460" y="3505200"/>
            <a:ext cx="1519765" cy="830997"/>
          </a:xfrm>
          <a:prstGeom prst="rect">
            <a:avLst/>
          </a:prstGeom>
          <a:solidFill>
            <a:schemeClr val="bg1"/>
          </a:solidFill>
        </p:spPr>
        <p:txBody>
          <a:bodyPr wrap="square" rtlCol="0" anchor="ctr">
            <a:spAutoFit/>
          </a:bodyPr>
          <a:lstStyle/>
          <a:p>
            <a:pPr algn="ctr"/>
            <a:endParaRPr lang="en-US" altLang="zh-CN" sz="2400" dirty="0" smtClean="0"/>
          </a:p>
          <a:p>
            <a:pPr algn="ctr"/>
            <a:endParaRPr lang="zh-CN" altLang="en-US" sz="2400" dirty="0"/>
          </a:p>
        </p:txBody>
      </p:sp>
      <p:sp>
        <p:nvSpPr>
          <p:cNvPr id="6" name="文本框 5"/>
          <p:cNvSpPr txBox="1"/>
          <p:nvPr/>
        </p:nvSpPr>
        <p:spPr>
          <a:xfrm>
            <a:off x="381000" y="5562600"/>
            <a:ext cx="1980029" cy="369332"/>
          </a:xfrm>
          <a:prstGeom prst="rect">
            <a:avLst/>
          </a:prstGeom>
          <a:noFill/>
        </p:spPr>
        <p:txBody>
          <a:bodyPr wrap="none" rtlCol="0">
            <a:spAutoFit/>
          </a:bodyPr>
          <a:lstStyle/>
          <a:p>
            <a:r>
              <a:rPr lang="zh-CN" altLang="en-US" dirty="0" smtClean="0"/>
              <a:t>独立同分布 </a:t>
            </a:r>
            <a:r>
              <a:rPr lang="en-US" altLang="zh-CN" dirty="0" smtClean="0"/>
              <a:t>p(</a:t>
            </a:r>
            <a:r>
              <a:rPr lang="en-US" altLang="zh-CN" dirty="0" err="1" smtClean="0"/>
              <a:t>x,y</a:t>
            </a:r>
            <a:r>
              <a:rPr lang="en-US" altLang="zh-CN" dirty="0" smtClean="0"/>
              <a:t>)</a:t>
            </a:r>
            <a:endParaRPr lang="zh-CN" altLang="en-US" dirty="0"/>
          </a:p>
        </p:txBody>
      </p:sp>
      <p:sp>
        <p:nvSpPr>
          <p:cNvPr id="4" name="矩形 3"/>
          <p:cNvSpPr/>
          <p:nvPr/>
        </p:nvSpPr>
        <p:spPr>
          <a:xfrm>
            <a:off x="149378" y="4299466"/>
            <a:ext cx="6251422" cy="1796534"/>
          </a:xfrm>
          <a:prstGeom prst="rect">
            <a:avLst/>
          </a:prstGeom>
          <a:solidFill>
            <a:schemeClr val="bg1"/>
          </a:solidFill>
        </p:spPr>
        <p:txBody>
          <a:bodyPr wrap="square" rtlCol="0" anchor="ctr">
            <a:spAutoFit/>
          </a:bodyPr>
          <a:lstStyle/>
          <a:p>
            <a:pPr algn="ctr"/>
            <a:endParaRPr lang="zh-CN" altLang="en-US" sz="2400" dirty="0"/>
          </a:p>
        </p:txBody>
      </p:sp>
      <p:sp>
        <p:nvSpPr>
          <p:cNvPr id="7" name="矩形 6"/>
          <p:cNvSpPr/>
          <p:nvPr/>
        </p:nvSpPr>
        <p:spPr>
          <a:xfrm>
            <a:off x="762000" y="1279653"/>
            <a:ext cx="7924800" cy="1015663"/>
          </a:xfrm>
          <a:prstGeom prst="rect">
            <a:avLst/>
          </a:prstGeom>
        </p:spPr>
        <p:txBody>
          <a:bodyPr wrap="square">
            <a:spAutoFit/>
          </a:bodyPr>
          <a:lstStyle/>
          <a:p>
            <a:r>
              <a:rPr lang="zh-CN" altLang="en-US" sz="2000" dirty="0"/>
              <a:t>机器学习：从数据中获得决策（预测）</a:t>
            </a:r>
            <a:r>
              <a:rPr lang="zh-CN" altLang="en-US" sz="2000" dirty="0" smtClean="0"/>
              <a:t>函数使得</a:t>
            </a:r>
            <a:r>
              <a:rPr lang="zh-CN" altLang="en-US" sz="2000" dirty="0"/>
              <a:t>机器可以根据数据进行自动学习，通过算法使得机器能从大量历史数据中学习规律从而对新的样本做决策。</a:t>
            </a:r>
            <a:endParaRPr lang="en-US" altLang="zh-CN" sz="2000" dirty="0"/>
          </a:p>
        </p:txBody>
      </p:sp>
    </p:spTree>
    <p:extLst>
      <p:ext uri="{BB962C8B-B14F-4D97-AF65-F5344CB8AC3E}">
        <p14:creationId xmlns:p14="http://schemas.microsoft.com/office/powerpoint/2010/main" val="15598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样本复杂度</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如果固定</a:t>
                </a:r>
                <a:r>
                  <a:rPr lang="en-US" altLang="zh-CN" dirty="0"/>
                  <a:t>ϵ,δ</a:t>
                </a:r>
                <a:r>
                  <a:rPr lang="zh-CN" altLang="en-US" dirty="0"/>
                  <a:t>，可以反过来</a:t>
                </a:r>
                <a:r>
                  <a:rPr lang="zh-CN" altLang="en-US" dirty="0" smtClean="0"/>
                  <a:t>计算</a:t>
                </a:r>
                <a:r>
                  <a:rPr lang="zh-CN" altLang="en-US" dirty="0"/>
                  <a:t>出样本复杂度</a:t>
                </a:r>
                <a:r>
                  <a:rPr lang="zh-CN" altLang="en-US" dirty="0" smtClean="0"/>
                  <a:t>为</a:t>
                </a:r>
                <a:endParaRPr lang="en-US" altLang="zh-CN" dirty="0" smtClean="0"/>
              </a:p>
              <a:p>
                <a:endParaRPr lang="en-US" altLang="zh-CN" dirty="0"/>
              </a:p>
              <a:p>
                <a:pPr lvl="1"/>
                <a:endParaRPr lang="en-US" altLang="zh-CN" dirty="0" smtClean="0"/>
              </a:p>
              <a:p>
                <a:pPr lvl="1"/>
                <a:r>
                  <a:rPr lang="zh-CN" altLang="en-US" dirty="0" smtClean="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a:t>
                </a:r>
                <a:r>
                  <a:rPr lang="zh-CN" altLang="en-US" dirty="0" smtClean="0"/>
                  <a:t>大小，可以用</a:t>
                </a:r>
                <a:r>
                  <a:rPr lang="en-US" altLang="zh-CN" dirty="0" err="1" smtClean="0"/>
                  <a:t>Rademacher</a:t>
                </a:r>
                <a:r>
                  <a:rPr lang="zh-CN" altLang="en-US" dirty="0" smtClean="0"/>
                  <a:t>复杂性或</a:t>
                </a:r>
                <a:r>
                  <a:rPr lang="en-US" altLang="zh-CN" dirty="0" smtClean="0"/>
                  <a:t>VC</a:t>
                </a:r>
                <a:r>
                  <a:rPr lang="zh-CN" altLang="en-US" dirty="0" smtClean="0"/>
                  <a:t>维来衡量。</a:t>
                </a:r>
                <a:endParaRPr lang="zh-CN" altLang="en-US" dirty="0"/>
              </a:p>
              <a:p>
                <a:endParaRPr lang="en-US" altLang="zh-CN" dirty="0" smtClean="0"/>
              </a:p>
              <a:p>
                <a:r>
                  <a:rPr lang="en-US" altLang="zh-CN" sz="2400" dirty="0" smtClean="0"/>
                  <a:t>PAC</a:t>
                </a:r>
                <a:r>
                  <a:rPr lang="zh-CN" altLang="en-US" sz="2400" dirty="0" smtClean="0"/>
                  <a:t>学习理论可以帮助分析一个机器学习方法在什么条件下可以学习到</a:t>
                </a:r>
                <a:r>
                  <a:rPr lang="zh-CN" altLang="en-US" sz="2400" dirty="0"/>
                  <a:t>一个近似正确的分类器</a:t>
                </a:r>
                <a:r>
                  <a:rPr lang="zh-CN" altLang="en-US" sz="2400" dirty="0" smtClean="0"/>
                  <a:t>。</a:t>
                </a:r>
                <a:endParaRPr lang="en-US" altLang="zh-CN" sz="2400" dirty="0" smtClean="0"/>
              </a:p>
              <a:p>
                <a:endParaRPr lang="en-US" altLang="zh-CN" sz="2400" dirty="0" smtClean="0"/>
              </a:p>
              <a:p>
                <a:r>
                  <a:rPr lang="zh-CN" altLang="en-US" sz="2400" dirty="0" smtClean="0"/>
                  <a:t>如果</a:t>
                </a:r>
                <a:r>
                  <a:rPr lang="zh-CN" altLang="en-US" sz="2400" dirty="0"/>
                  <a:t>希望模型的假设</a:t>
                </a:r>
                <a:r>
                  <a:rPr lang="zh-CN" altLang="en-US" sz="2400" dirty="0" smtClean="0"/>
                  <a:t>空间越</a:t>
                </a:r>
                <a:r>
                  <a:rPr lang="zh-CN" altLang="en-US" sz="2400" dirty="0"/>
                  <a:t>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常见的机器学习问题</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2966012" cy="2286000"/>
          </a:xfrm>
          <a:prstGeom prst="rect">
            <a:avLst/>
          </a:prstGeom>
        </p:spPr>
      </p:pic>
      <p:sp>
        <p:nvSpPr>
          <p:cNvPr id="5" name="文本框 4"/>
          <p:cNvSpPr txBox="1"/>
          <p:nvPr/>
        </p:nvSpPr>
        <p:spPr>
          <a:xfrm>
            <a:off x="914399" y="4980214"/>
            <a:ext cx="2362200" cy="523220"/>
          </a:xfrm>
          <a:prstGeom prst="rect">
            <a:avLst/>
          </a:prstGeom>
          <a:noFill/>
        </p:spPr>
        <p:txBody>
          <a:bodyPr wrap="square" rtlCol="0">
            <a:spAutoFit/>
          </a:bodyPr>
          <a:lstStyle/>
          <a:p>
            <a:pPr algn="ctr"/>
            <a:r>
              <a:rPr lang="zh-CN" altLang="en-US" sz="2800" dirty="0" smtClean="0"/>
              <a:t>分类</a:t>
            </a:r>
            <a:endParaRPr lang="zh-CN" altLang="en-US" sz="2800" dirty="0"/>
          </a:p>
        </p:txBody>
      </p:sp>
      <p:pic>
        <p:nvPicPr>
          <p:cNvPr id="8" name="图片 7"/>
          <p:cNvPicPr>
            <a:picLocks noChangeAspect="1"/>
          </p:cNvPicPr>
          <p:nvPr/>
        </p:nvPicPr>
        <p:blipFill>
          <a:blip r:embed="rId3"/>
          <a:stretch>
            <a:fillRect/>
          </a:stretch>
        </p:blipFill>
        <p:spPr>
          <a:xfrm>
            <a:off x="5029199" y="2895600"/>
            <a:ext cx="3324225" cy="1371600"/>
          </a:xfrm>
          <a:prstGeom prst="rect">
            <a:avLst/>
          </a:prstGeom>
        </p:spPr>
      </p:pic>
      <p:sp>
        <p:nvSpPr>
          <p:cNvPr id="9" name="文本框 8"/>
          <p:cNvSpPr txBox="1"/>
          <p:nvPr/>
        </p:nvSpPr>
        <p:spPr>
          <a:xfrm>
            <a:off x="5510211" y="4969328"/>
            <a:ext cx="2362200" cy="523220"/>
          </a:xfrm>
          <a:prstGeom prst="rect">
            <a:avLst/>
          </a:prstGeom>
          <a:noFill/>
        </p:spPr>
        <p:txBody>
          <a:bodyPr wrap="square" rtlCol="0">
            <a:spAutoFit/>
          </a:bodyPr>
          <a:lstStyle/>
          <a:p>
            <a:pPr algn="ctr"/>
            <a:r>
              <a:rPr lang="zh-CN" altLang="en-US" sz="2800" dirty="0" smtClean="0"/>
              <a:t>聚类</a:t>
            </a:r>
            <a:endParaRPr lang="zh-CN" altLang="en-US" sz="2800" dirty="0"/>
          </a:p>
        </p:txBody>
      </p:sp>
    </p:spTree>
    <p:extLst>
      <p:ext uri="{BB962C8B-B14F-4D97-AF65-F5344CB8AC3E}">
        <p14:creationId xmlns:p14="http://schemas.microsoft.com/office/powerpoint/2010/main" val="3191425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常见的机器学习类型</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4737" y="1905000"/>
            <a:ext cx="8232063" cy="3733800"/>
          </a:xfrm>
          <a:prstGeom prst="rect">
            <a:avLst/>
          </a:prstGeom>
        </p:spPr>
      </p:pic>
    </p:spTree>
    <p:extLst>
      <p:ext uri="{BB962C8B-B14F-4D97-AF65-F5344CB8AC3E}">
        <p14:creationId xmlns:p14="http://schemas.microsoft.com/office/powerpoint/2010/main" val="2369954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机器学习的三要素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smtClean="0">
                    <a:solidFill>
                      <a:srgbClr val="FF0000"/>
                    </a:solidFill>
                  </a:rPr>
                  <a:t>模型</a:t>
                </a:r>
                <a:endParaRPr lang="zh-CN" altLang="en-US" dirty="0">
                  <a:solidFill>
                    <a:srgbClr val="FF0000"/>
                  </a:solidFill>
                </a:endParaRPr>
              </a:p>
              <a:p>
                <a:pPr lvl="1"/>
                <a:r>
                  <a:rPr lang="zh-CN" altLang="en-US" dirty="0" smtClean="0"/>
                  <a:t>线性方法：</a:t>
                </a:r>
                <a:endParaRPr lang="en-US" altLang="zh-CN" dirty="0" smtClean="0"/>
              </a:p>
              <a:p>
                <a:pPr lvl="1"/>
                <a:r>
                  <a:rPr lang="zh-CN" altLang="en-US" dirty="0" smtClean="0"/>
                  <a:t>广义</a:t>
                </a:r>
                <a:r>
                  <a:rPr lang="zh-CN" altLang="en-US" dirty="0"/>
                  <a:t>线性方法</a:t>
                </a:r>
                <a:r>
                  <a:rPr lang="zh-CN" altLang="en-US" dirty="0" smtClean="0"/>
                  <a:t>：</a:t>
                </a:r>
                <a:endParaRPr lang="en-US" altLang="zh-CN" dirty="0" smtClean="0"/>
              </a:p>
              <a:p>
                <a:pPr lvl="2"/>
                <a:r>
                  <a:rPr lang="zh-CN" altLang="en-US" dirty="0" smtClean="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smtClean="0"/>
                  <a:t>为</a:t>
                </a:r>
                <a:r>
                  <a:rPr lang="zh-CN" altLang="en-US" dirty="0"/>
                  <a:t>可学习的非线性基函数，</a:t>
                </a:r>
                <a14:m>
                  <m:oMath xmlns:m="http://schemas.openxmlformats.org/officeDocument/2006/math">
                    <m:r>
                      <m:rPr>
                        <m:nor/>
                      </m:rPr>
                      <a:rPr lang="en-US" altLang="zh-CN" dirty="0"/>
                      <m:t>f</m:t>
                    </m:r>
                    <m:r>
                      <m:rPr>
                        <m:nor/>
                      </m:rPr>
                      <a:rPr lang="en-US" altLang="zh-CN" dirty="0"/>
                      <m:t>(</m:t>
                    </m:r>
                    <m:r>
                      <m:rPr>
                        <m:nor/>
                      </m:rPr>
                      <a:rPr lang="en-US" altLang="zh-CN" b="1" dirty="0"/>
                      <m:t>x</m:t>
                    </m:r>
                    <m:r>
                      <m:rPr>
                        <m:nor/>
                      </m:rPr>
                      <a:rPr lang="en-US" altLang="zh-CN" dirty="0"/>
                      <m:t>,</m:t>
                    </m:r>
                    <m:r>
                      <m:rPr>
                        <m:nor/>
                      </m:rPr>
                      <a:rPr lang="el-GR" altLang="zh-CN" dirty="0"/>
                      <m:t>θ</m:t>
                    </m:r>
                    <m:r>
                      <m:rPr>
                        <m:nor/>
                      </m:rPr>
                      <a:rPr lang="el-GR" altLang="zh-CN" dirty="0"/>
                      <m:t>)</m:t>
                    </m:r>
                  </m:oMath>
                </a14:m>
                <a:r>
                  <a:rPr lang="zh-CN" altLang="en-US" dirty="0" smtClean="0"/>
                  <a:t>就</a:t>
                </a:r>
                <a:r>
                  <a:rPr lang="zh-CN" altLang="en-US" dirty="0"/>
                  <a:t>等价于</a:t>
                </a:r>
                <a:r>
                  <a:rPr lang="zh-CN" altLang="en-US" dirty="0" smtClean="0"/>
                  <a:t>神经网络。</a:t>
                </a:r>
                <a:endParaRPr lang="zh-CN" altLang="en-US" dirty="0"/>
              </a:p>
              <a:p>
                <a:endParaRPr lang="en-US" altLang="zh-CN" dirty="0" smtClean="0">
                  <a:solidFill>
                    <a:srgbClr val="FF0000"/>
                  </a:solidFill>
                </a:endParaRPr>
              </a:p>
              <a:p>
                <a:r>
                  <a:rPr lang="zh-CN" altLang="en-US" dirty="0" smtClean="0">
                    <a:solidFill>
                      <a:srgbClr val="FF0000"/>
                    </a:solidFill>
                  </a:rPr>
                  <a:t>学习准则</a:t>
                </a:r>
                <a:endParaRPr lang="en-US" altLang="zh-CN" dirty="0" smtClean="0">
                  <a:solidFill>
                    <a:srgbClr val="FF0000"/>
                  </a:solidFill>
                </a:endParaRPr>
              </a:p>
              <a:p>
                <a:pPr lvl="1"/>
                <a:r>
                  <a:rPr lang="zh-CN" altLang="en-US" dirty="0" smtClean="0">
                    <a:solidFill>
                      <a:schemeClr val="tx1"/>
                    </a:solidFill>
                  </a:rPr>
                  <a:t>期望风险</a:t>
                </a:r>
                <a:endParaRPr lang="en-US" altLang="zh-CN" dirty="0" smtClean="0">
                  <a:solidFill>
                    <a:schemeClr val="tx1"/>
                  </a:solidFill>
                </a:endParaRPr>
              </a:p>
              <a:p>
                <a:endParaRPr lang="en-US" altLang="zh-CN" dirty="0" smtClean="0">
                  <a:solidFill>
                    <a:srgbClr val="FF0000"/>
                  </a:solidFill>
                </a:endParaRPr>
              </a:p>
              <a:p>
                <a:r>
                  <a:rPr lang="zh-CN" altLang="en-US" dirty="0" smtClean="0">
                    <a:solidFill>
                      <a:srgbClr val="FF0000"/>
                    </a:solidFill>
                  </a:rPr>
                  <a:t>优化</a:t>
                </a:r>
                <a:endParaRPr lang="en-US" altLang="zh-CN" dirty="0" smtClean="0">
                  <a:solidFill>
                    <a:srgbClr val="FF0000"/>
                  </a:solidFill>
                </a:endParaRPr>
              </a:p>
              <a:p>
                <a:pPr lvl="1"/>
                <a:r>
                  <a:rPr lang="zh-CN" altLang="en-US" dirty="0" smtClean="0">
                    <a:solidFill>
                      <a:schemeClr val="tx1"/>
                    </a:solidFill>
                  </a:rPr>
                  <a:t>梯度下降</a:t>
                </a:r>
                <a:endParaRPr lang="zh-CN" altLang="en-US"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895600" y="4495800"/>
            <a:ext cx="4219401" cy="61986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1600200"/>
            <a:ext cx="2299412" cy="496083"/>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211522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损失函数</a:t>
            </a:r>
            <a:endParaRPr lang="zh-CN" altLang="en-US" dirty="0"/>
          </a:p>
        </p:txBody>
      </p:sp>
      <p:sp>
        <p:nvSpPr>
          <p:cNvPr id="3" name="内容占位符 2"/>
          <p:cNvSpPr>
            <a:spLocks noGrp="1"/>
          </p:cNvSpPr>
          <p:nvPr>
            <p:ph sz="quarter" idx="1"/>
          </p:nvPr>
        </p:nvSpPr>
        <p:spPr/>
        <p:txBody>
          <a:bodyPr/>
          <a:lstStyle/>
          <a:p>
            <a:r>
              <a:rPr lang="en-US" altLang="zh-CN" dirty="0"/>
              <a:t>0-1</a:t>
            </a:r>
            <a:r>
              <a:rPr lang="zh-CN" altLang="en-US" dirty="0" smtClean="0"/>
              <a:t>损失函数</a:t>
            </a:r>
            <a:endParaRPr lang="en-US" altLang="zh-CN" dirty="0" smtClean="0"/>
          </a:p>
          <a:p>
            <a:endParaRPr lang="en-US" altLang="zh-CN" dirty="0"/>
          </a:p>
          <a:p>
            <a:endParaRPr lang="en-US" altLang="zh-CN" dirty="0" smtClean="0"/>
          </a:p>
          <a:p>
            <a:r>
              <a:rPr lang="zh-CN" altLang="en-US" dirty="0" smtClean="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62200" y="1676400"/>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43200" y="3916679"/>
            <a:ext cx="3200400" cy="665683"/>
          </a:xfrm>
          <a:prstGeom prst="rect">
            <a:avLst/>
          </a:prstGeom>
        </p:spPr>
      </p:pic>
    </p:spTree>
    <p:extLst>
      <p:ext uri="{BB962C8B-B14F-4D97-AF65-F5344CB8AC3E}">
        <p14:creationId xmlns:p14="http://schemas.microsoft.com/office/powerpoint/2010/main" val="2729636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后验概率的损失函数</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lstStyle/>
              <a:p>
                <a:r>
                  <a:rPr lang="zh-CN" altLang="en-US" dirty="0"/>
                  <a:t>直接建模条件概率</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endParaRPr lang="en-US" altLang="zh-CN" dirty="0" smtClean="0"/>
              </a:p>
              <a:p>
                <a:r>
                  <a:rPr lang="zh-CN" altLang="en-US" dirty="0" smtClean="0"/>
                  <a:t>真实</a:t>
                </a:r>
                <a:r>
                  <a:rPr lang="zh-CN" altLang="en-US" dirty="0" smtClean="0"/>
                  <a:t>条件概率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smtClean="0"/>
              </a:p>
              <a:p>
                <a:r>
                  <a:rPr lang="zh-CN" altLang="en-US" dirty="0" smtClean="0"/>
                  <a:t>如何</a:t>
                </a:r>
                <a:r>
                  <a:rPr lang="zh-CN" altLang="en-US" dirty="0" smtClean="0"/>
                  <a:t>衡量两个条件分布的差异？</a:t>
                </a:r>
                <a:endParaRPr lang="en-US" altLang="zh-CN" dirty="0" smtClean="0"/>
              </a:p>
              <a:p>
                <a:pPr lvl="1"/>
                <a:endParaRPr lang="en-US" altLang="zh-CN" dirty="0" smtClean="0"/>
              </a:p>
              <a:p>
                <a:r>
                  <a:rPr lang="en-US" altLang="zh-CN" dirty="0" smtClean="0"/>
                  <a:t>KL</a:t>
                </a:r>
                <a:r>
                  <a:rPr lang="zh-CN" altLang="en-US" dirty="0" smtClean="0"/>
                  <a:t>散度</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752600" y="3645413"/>
                <a:ext cx="4901150" cy="1088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D</m:t>
                          </m:r>
                        </m:e>
                        <m:sub>
                          <m:r>
                            <m:rPr>
                              <m:sty m:val="p"/>
                            </m:rPr>
                            <a:rPr lang="en-US" altLang="zh-CN" b="0" i="0" smtClean="0">
                              <a:latin typeface="Cambria Math" panose="02040503050406030204" pitchFamily="18" charset="0"/>
                            </a:rPr>
                            <m:t>kl</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den>
                              </m:f>
                            </m:e>
                          </m:func>
                        </m:e>
                      </m:nary>
                    </m:oMath>
                  </m:oMathPara>
                </a14:m>
                <a:endParaRPr lang="en-US" altLang="zh-CN" dirty="0"/>
              </a:p>
              <a:p>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1752600" y="3645413"/>
                <a:ext cx="4901150" cy="108843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938907" y="4697111"/>
                <a:ext cx="2816092" cy="1088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func>
                        </m:e>
                      </m:nary>
                    </m:oMath>
                  </m:oMathPara>
                </a14:m>
                <a:endParaRPr lang="en-US" altLang="zh-CN" dirty="0"/>
              </a:p>
              <a:p>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3938907" y="4697111"/>
                <a:ext cx="2816092" cy="1088439"/>
              </a:xfrm>
              <a:prstGeom prst="rect">
                <a:avLst/>
              </a:prstGeom>
              <a:blipFill>
                <a:blip r:embed="rId6"/>
                <a:stretch>
                  <a:fillRect/>
                </a:stretch>
              </a:blipFill>
            </p:spPr>
            <p:txBody>
              <a:bodyPr/>
              <a:lstStyle/>
              <a:p>
                <a:r>
                  <a:rPr lang="zh-CN" altLang="en-US">
                    <a:noFill/>
                  </a:rPr>
                  <a:t> </a:t>
                </a:r>
              </a:p>
            </p:txBody>
          </p:sp>
        </mc:Fallback>
      </mc:AlternateContent>
      <p:sp>
        <p:nvSpPr>
          <p:cNvPr id="6" name="矩形 5"/>
          <p:cNvSpPr/>
          <p:nvPr/>
        </p:nvSpPr>
        <p:spPr>
          <a:xfrm>
            <a:off x="4319907" y="5823650"/>
            <a:ext cx="2253228" cy="369332"/>
          </a:xfrm>
          <a:prstGeom prst="rect">
            <a:avLst/>
          </a:prstGeom>
        </p:spPr>
        <p:txBody>
          <a:bodyPr wrap="square">
            <a:spAutoFit/>
          </a:bodyPr>
          <a:lstStyle/>
          <a:p>
            <a:pPr algn="ctr"/>
            <a:r>
              <a:rPr lang="zh-CN" altLang="en-US" dirty="0">
                <a:solidFill>
                  <a:srgbClr val="FF0000"/>
                </a:solidFill>
              </a:rPr>
              <a:t>交叉熵损失</a:t>
            </a:r>
            <a:endParaRPr lang="zh-CN" altLang="en-US" dirty="0"/>
          </a:p>
        </p:txBody>
      </p:sp>
    </p:spTree>
    <p:extLst>
      <p:ext uri="{BB962C8B-B14F-4D97-AF65-F5344CB8AC3E}">
        <p14:creationId xmlns:p14="http://schemas.microsoft.com/office/powerpoint/2010/main" val="131191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219200" y="3200400"/>
            <a:ext cx="6278154" cy="2899909"/>
          </a:xfrm>
          <a:prstGeom prst="rect">
            <a:avLst/>
          </a:prstGeom>
        </p:spPr>
      </p:pic>
      <p:sp>
        <p:nvSpPr>
          <p:cNvPr id="2" name="标题 1"/>
          <p:cNvSpPr>
            <a:spLocks noGrp="1"/>
          </p:cNvSpPr>
          <p:nvPr>
            <p:ph type="title"/>
          </p:nvPr>
        </p:nvSpPr>
        <p:spPr/>
        <p:txBody>
          <a:bodyPr/>
          <a:lstStyle/>
          <a:p>
            <a:r>
              <a:rPr lang="zh-CN" altLang="en-US" dirty="0">
                <a:solidFill>
                  <a:srgbClr val="FF0000"/>
                </a:solidFill>
              </a:rPr>
              <a:t>交叉熵损失</a:t>
            </a:r>
          </a:p>
        </p:txBody>
      </p:sp>
      <mc:AlternateContent xmlns:mc="http://schemas.openxmlformats.org/markup-compatibility/2006" xmlns:a14="http://schemas.microsoft.com/office/drawing/2010/main">
        <mc:Choice Requires="a14">
          <p:sp>
            <p:nvSpPr>
              <p:cNvPr id="4" name="矩形 3"/>
              <p:cNvSpPr/>
              <p:nvPr/>
            </p:nvSpPr>
            <p:spPr>
              <a:xfrm>
                <a:off x="1600200" y="2599297"/>
                <a:ext cx="1862176" cy="369332"/>
              </a:xfrm>
              <a:prstGeom prst="rect">
                <a:avLst/>
              </a:prstGeom>
            </p:spPr>
            <p:txBody>
              <a:bodyPr wrap="none">
                <a:spAutoFit/>
              </a:bodyPr>
              <a:lstStyle/>
              <a:p>
                <a:r>
                  <a:rPr lang="zh-CN" altLang="en-US" dirty="0" smtClean="0">
                    <a:solidFill>
                      <a:srgbClr val="FF0000"/>
                    </a:solidFill>
                  </a:rPr>
                  <a:t>真实概率</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𝑝</m:t>
                        </m:r>
                      </m:e>
                      <m:sub>
                        <m:r>
                          <a:rPr lang="en-US" altLang="zh-CN" i="1">
                            <a:solidFill>
                              <a:srgbClr val="FF0000"/>
                            </a:solidFill>
                            <a:latin typeface="Cambria Math" panose="02040503050406030204" pitchFamily="18" charset="0"/>
                          </a:rPr>
                          <m:t>𝑟</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𝑦</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oMath>
                </a14:m>
                <a:endParaRPr lang="en-US" altLang="zh-CN" dirty="0">
                  <a:solidFill>
                    <a:srgbClr val="FF000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1600200" y="2599297"/>
                <a:ext cx="1862176" cy="369332"/>
              </a:xfrm>
              <a:prstGeom prst="rect">
                <a:avLst/>
              </a:prstGeom>
              <a:blipFill>
                <a:blip r:embed="rId3"/>
                <a:stretch>
                  <a:fillRect l="-2951" t="-6557" r="-656"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876800" y="2599297"/>
                <a:ext cx="3314241" cy="369332"/>
              </a:xfrm>
              <a:prstGeom prst="rect">
                <a:avLst/>
              </a:prstGeom>
            </p:spPr>
            <p:txBody>
              <a:bodyPr wrap="none">
                <a:spAutoFit/>
              </a:bodyPr>
              <a:lstStyle/>
              <a:p>
                <a:r>
                  <a:rPr lang="zh-CN" altLang="en-US" dirty="0" smtClean="0">
                    <a:solidFill>
                      <a:srgbClr val="FF0000"/>
                    </a:solidFill>
                  </a:rPr>
                  <a:t>预测</a:t>
                </a:r>
                <a:r>
                  <a:rPr lang="zh-CN" altLang="en-US" dirty="0">
                    <a:solidFill>
                      <a:srgbClr val="FF0000"/>
                    </a:solidFill>
                  </a:rPr>
                  <a:t>概率的负对数</a:t>
                </a:r>
                <a14:m>
                  <m:oMath xmlns:m="http://schemas.openxmlformats.org/officeDocument/2006/math">
                    <m:func>
                      <m:funcPr>
                        <m:ctrlPr>
                          <a:rPr lang="en-US" altLang="zh-CN" b="0" i="1" smtClean="0">
                            <a:solidFill>
                              <a:srgbClr val="FF0000"/>
                            </a:solidFill>
                            <a:latin typeface="Cambria Math" panose="02040503050406030204" pitchFamily="18" charset="0"/>
                          </a:rPr>
                        </m:ctrlPr>
                      </m:funcPr>
                      <m:fName>
                        <m:r>
                          <a:rPr lang="en-US" altLang="zh-CN" b="0" i="0"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log</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𝑝</m:t>
                            </m:r>
                          </m:e>
                          <m:sub>
                            <m:r>
                              <a:rPr lang="en-US" altLang="zh-CN" i="1">
                                <a:solidFill>
                                  <a:srgbClr val="FF0000"/>
                                </a:solidFill>
                                <a:latin typeface="Cambria Math" panose="02040503050406030204" pitchFamily="18" charset="0"/>
                              </a:rPr>
                              <m:t>𝜃</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𝑦</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e>
                    </m:func>
                  </m:oMath>
                </a14:m>
                <a:endParaRPr lang="zh-CN" altLang="en-US" dirty="0">
                  <a:solidFill>
                    <a:srgbClr val="FF0000"/>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4876800" y="2599297"/>
                <a:ext cx="3314241" cy="369332"/>
              </a:xfrm>
              <a:prstGeom prst="rect">
                <a:avLst/>
              </a:prstGeom>
              <a:blipFill>
                <a:blip r:embed="rId4"/>
                <a:stretch>
                  <a:fillRect l="-1471" t="-6557" r="-184"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950231" y="1394972"/>
                <a:ext cx="2816092" cy="1088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func>
                        </m:e>
                      </m:nary>
                    </m:oMath>
                  </m:oMathPara>
                </a14:m>
                <a:endParaRPr lang="en-US" altLang="zh-CN" dirty="0"/>
              </a:p>
              <a:p>
                <a:endParaRPr lang="en-US" altLang="zh-CN"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950231" y="1394972"/>
                <a:ext cx="2816092" cy="108843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622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17810</TotalTime>
  <Words>797</Words>
  <Application>Microsoft Office PowerPoint</Application>
  <PresentationFormat>全屏显示(4:3)</PresentationFormat>
  <Paragraphs>164</Paragraphs>
  <Slides>31</Slides>
  <Notes>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4"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机器学习概述</vt:lpstr>
      <vt:lpstr>机器学习 ≈ 构建一个映射函数</vt:lpstr>
      <vt:lpstr>什么是机器学习？</vt:lpstr>
      <vt:lpstr>常见的机器学习问题</vt:lpstr>
      <vt:lpstr>常见的机器学习类型</vt:lpstr>
      <vt:lpstr>机器学习的三要素</vt:lpstr>
      <vt:lpstr>损失函数</vt:lpstr>
      <vt:lpstr>后验概率的损失函数</vt:lpstr>
      <vt:lpstr>交叉熵损失</vt:lpstr>
      <vt:lpstr>交叉熵损失函数</vt:lpstr>
      <vt:lpstr>参数学习</vt:lpstr>
      <vt:lpstr>优化：梯度下降法</vt:lpstr>
      <vt:lpstr>批量梯度下降法</vt:lpstr>
      <vt:lpstr>随机梯度下降法</vt:lpstr>
      <vt:lpstr> 随机梯度下降法</vt:lpstr>
      <vt:lpstr>提前停止</vt:lpstr>
      <vt:lpstr>机器学习 = 优化？</vt:lpstr>
      <vt:lpstr>过拟合</vt:lpstr>
      <vt:lpstr>泛化错误</vt:lpstr>
      <vt:lpstr>如何减少泛化错误？</vt:lpstr>
      <vt:lpstr>正则化（regularization）</vt:lpstr>
      <vt:lpstr>线性回归</vt:lpstr>
      <vt:lpstr>线性回归（Linear Regression）</vt:lpstr>
      <vt:lpstr>优化方法</vt:lpstr>
      <vt:lpstr>机器学习的几个关键点</vt:lpstr>
      <vt:lpstr>如何选择一个合适的模型？</vt:lpstr>
      <vt:lpstr>模型选择：偏差与方差</vt:lpstr>
      <vt:lpstr>集成模型：有效的降低方差的方法</vt:lpstr>
      <vt:lpstr>PAC学习 Probably Approximately Correct</vt:lpstr>
      <vt:lpstr>样本复杂度</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1767</cp:revision>
  <dcterms:created xsi:type="dcterms:W3CDTF">2009-03-19T21:17:53Z</dcterms:created>
  <dcterms:modified xsi:type="dcterms:W3CDTF">2018-09-13T05:02:46Z</dcterms:modified>
</cp:coreProperties>
</file>