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5"/>
  </p:notesMasterIdLst>
  <p:sldIdLst>
    <p:sldId id="256" r:id="rId2"/>
    <p:sldId id="448" r:id="rId3"/>
    <p:sldId id="449" r:id="rId4"/>
    <p:sldId id="491" r:id="rId5"/>
    <p:sldId id="492" r:id="rId6"/>
    <p:sldId id="501" r:id="rId7"/>
    <p:sldId id="463" r:id="rId8"/>
    <p:sldId id="450" r:id="rId9"/>
    <p:sldId id="451" r:id="rId10"/>
    <p:sldId id="460" r:id="rId11"/>
    <p:sldId id="464" r:id="rId12"/>
    <p:sldId id="465" r:id="rId13"/>
    <p:sldId id="466" r:id="rId14"/>
    <p:sldId id="490" r:id="rId15"/>
    <p:sldId id="483" r:id="rId16"/>
    <p:sldId id="495" r:id="rId17"/>
    <p:sldId id="468" r:id="rId18"/>
    <p:sldId id="493" r:id="rId19"/>
    <p:sldId id="469" r:id="rId20"/>
    <p:sldId id="484" r:id="rId21"/>
    <p:sldId id="485" r:id="rId22"/>
    <p:sldId id="486" r:id="rId23"/>
    <p:sldId id="487" r:id="rId24"/>
    <p:sldId id="476" r:id="rId25"/>
    <p:sldId id="488" r:id="rId26"/>
    <p:sldId id="496" r:id="rId27"/>
    <p:sldId id="497" r:id="rId28"/>
    <p:sldId id="499" r:id="rId29"/>
    <p:sldId id="494" r:id="rId30"/>
    <p:sldId id="489" r:id="rId31"/>
    <p:sldId id="477" r:id="rId32"/>
    <p:sldId id="500" r:id="rId33"/>
    <p:sldId id="447"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49"/>
            <p14:sldId id="491"/>
            <p14:sldId id="492"/>
            <p14:sldId id="501"/>
            <p14:sldId id="463"/>
            <p14:sldId id="450"/>
            <p14:sldId id="451"/>
            <p14:sldId id="460"/>
            <p14:sldId id="464"/>
            <p14:sldId id="465"/>
            <p14:sldId id="466"/>
            <p14:sldId id="490"/>
            <p14:sldId id="483"/>
            <p14:sldId id="495"/>
            <p14:sldId id="468"/>
            <p14:sldId id="493"/>
            <p14:sldId id="469"/>
            <p14:sldId id="484"/>
            <p14:sldId id="485"/>
            <p14:sldId id="486"/>
            <p14:sldId id="487"/>
            <p14:sldId id="476"/>
            <p14:sldId id="488"/>
            <p14:sldId id="496"/>
            <p14:sldId id="497"/>
            <p14:sldId id="499"/>
            <p14:sldId id="494"/>
            <p14:sldId id="489"/>
            <p14:sldId id="477"/>
            <p14:sldId id="500"/>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9006" autoAdjust="0"/>
  </p:normalViewPr>
  <p:slideViewPr>
    <p:cSldViewPr>
      <p:cViewPr varScale="1">
        <p:scale>
          <a:sx n="62" d="100"/>
          <a:sy n="62" d="100"/>
        </p:scale>
        <p:origin x="1208" y="37"/>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hProcess6" loCatId="process" qsTypeId="urn:microsoft.com/office/officeart/2005/8/quickstyle/simple5"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1</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2</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3</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97C498C3-B6DD-4290-809A-7F41DCC94602}">
      <dgm:prSet/>
      <dgm:spPr/>
      <dgm:t>
        <a:bodyPr/>
        <a:lstStyle/>
        <a:p>
          <a:r>
            <a:rPr lang="zh-CN" altLang="en-US" sz="2800" dirty="0"/>
            <a:t>定义网络</a:t>
          </a:r>
          <a:endParaRPr lang="zh-TW" altLang="en-US" sz="2800" dirty="0"/>
        </a:p>
      </dgm:t>
    </dgm:pt>
    <dgm:pt modelId="{6314B85C-C1B5-4C04-BF45-32703679BBBA}" type="parTrans" cxnId="{2444E9F2-EEFC-4FDE-A1A5-773A690FCD99}">
      <dgm:prSet/>
      <dgm:spPr/>
      <dgm:t>
        <a:bodyPr/>
        <a:lstStyle/>
        <a:p>
          <a:endParaRPr lang="zh-CN" altLang="en-US"/>
        </a:p>
      </dgm:t>
    </dgm:pt>
    <dgm:pt modelId="{358CAB3F-6F45-413B-A28E-E7A5D580FDF8}" type="sibTrans" cxnId="{2444E9F2-EEFC-4FDE-A1A5-773A690FCD99}">
      <dgm:prSet/>
      <dgm:spPr/>
      <dgm:t>
        <a:bodyPr/>
        <a:lstStyle/>
        <a:p>
          <a:endParaRPr lang="zh-CN" altLang="en-US"/>
        </a:p>
      </dgm:t>
    </dgm:pt>
    <dgm:pt modelId="{854A7D3E-C7E2-40B6-99D5-A6D8684A36A8}">
      <dgm:prSet/>
      <dgm:spPr/>
      <dgm:t>
        <a:bodyPr/>
        <a:lstStyle/>
        <a:p>
          <a:r>
            <a:rPr lang="zh-CN" altLang="en-US" sz="2800" dirty="0"/>
            <a:t>损失函数</a:t>
          </a:r>
          <a:endParaRPr lang="zh-TW" altLang="en-US" sz="2800" dirty="0"/>
        </a:p>
      </dgm:t>
    </dgm:pt>
    <dgm:pt modelId="{E2C9C274-FA30-427A-936A-05EA62464929}" type="parTrans" cxnId="{54045EA9-E1C2-4191-A908-F03A56174CBF}">
      <dgm:prSet/>
      <dgm:spPr/>
      <dgm:t>
        <a:bodyPr/>
        <a:lstStyle/>
        <a:p>
          <a:endParaRPr lang="zh-CN" altLang="en-US"/>
        </a:p>
      </dgm:t>
    </dgm:pt>
    <dgm:pt modelId="{8EAD3175-F7E4-4F81-B10F-5B52A5BCC1C8}" type="sibTrans" cxnId="{54045EA9-E1C2-4191-A908-F03A56174CBF}">
      <dgm:prSet/>
      <dgm:spPr/>
      <dgm:t>
        <a:bodyPr/>
        <a:lstStyle/>
        <a:p>
          <a:endParaRPr lang="zh-CN" altLang="en-US"/>
        </a:p>
      </dgm:t>
    </dgm:pt>
    <dgm:pt modelId="{8D04D858-8F20-4902-A6A2-A63AACE33B61}">
      <dgm:prSet/>
      <dgm:spPr/>
      <dgm:t>
        <a:bodyPr/>
        <a:lstStyle/>
        <a:p>
          <a:r>
            <a:rPr lang="zh-CN" altLang="en-US" sz="2800" dirty="0"/>
            <a:t>优化</a:t>
          </a:r>
          <a:endParaRPr lang="zh-TW" altLang="en-US" sz="2800" dirty="0"/>
        </a:p>
      </dgm:t>
    </dgm:pt>
    <dgm:pt modelId="{C723E8C3-242A-4E6E-AC85-5D7E41B4A677}" type="parTrans" cxnId="{DE8EB4F4-1C1B-4070-80FB-260E47B69A00}">
      <dgm:prSet/>
      <dgm:spPr/>
      <dgm:t>
        <a:bodyPr/>
        <a:lstStyle/>
        <a:p>
          <a:endParaRPr lang="zh-CN" altLang="en-US"/>
        </a:p>
      </dgm:t>
    </dgm:pt>
    <dgm:pt modelId="{49B7BD17-658F-45A2-8200-F2AD8B0B96D6}" type="sibTrans" cxnId="{DE8EB4F4-1C1B-4070-80FB-260E47B69A00}">
      <dgm:prSet/>
      <dgm:spPr/>
      <dgm:t>
        <a:bodyPr/>
        <a:lstStyle/>
        <a:p>
          <a:endParaRPr lang="zh-CN" altLang="en-US"/>
        </a:p>
      </dgm:t>
    </dgm:pt>
    <dgm:pt modelId="{A5E42E5A-1F14-444C-8D42-E6AA57977A47}" type="pres">
      <dgm:prSet presAssocID="{7ABBEAF7-C373-4176-BC82-DCCB6D5E3E26}" presName="theList" presStyleCnt="0">
        <dgm:presLayoutVars>
          <dgm:dir/>
          <dgm:animLvl val="lvl"/>
          <dgm:resizeHandles val="exact"/>
        </dgm:presLayoutVars>
      </dgm:prSet>
      <dgm:spPr/>
    </dgm:pt>
    <dgm:pt modelId="{49C10FD1-8373-4D80-8FE4-8C8DA1BC5B98}" type="pres">
      <dgm:prSet presAssocID="{801111EC-7761-4006-9B8D-BDD3478D6A0C}" presName="compNode" presStyleCnt="0"/>
      <dgm:spPr/>
    </dgm:pt>
    <dgm:pt modelId="{018F3831-3850-49DD-9A6B-D4223B9AB88A}" type="pres">
      <dgm:prSet presAssocID="{801111EC-7761-4006-9B8D-BDD3478D6A0C}" presName="noGeometry" presStyleCnt="0"/>
      <dgm:spPr/>
    </dgm:pt>
    <dgm:pt modelId="{B26D808F-7151-45D8-B910-A78C7EC5D375}" type="pres">
      <dgm:prSet presAssocID="{801111EC-7761-4006-9B8D-BDD3478D6A0C}" presName="childTextVisible" presStyleLbl="bgAccFollowNode1" presStyleIdx="0" presStyleCnt="3">
        <dgm:presLayoutVars>
          <dgm:bulletEnabled val="1"/>
        </dgm:presLayoutVars>
      </dgm:prSet>
      <dgm:spPr/>
    </dgm:pt>
    <dgm:pt modelId="{64FA673D-026D-4EF2-8FE1-D1290C6692DE}" type="pres">
      <dgm:prSet presAssocID="{801111EC-7761-4006-9B8D-BDD3478D6A0C}" presName="childTextHidden" presStyleLbl="bgAccFollowNode1" presStyleIdx="0" presStyleCnt="3"/>
      <dgm:spPr/>
    </dgm:pt>
    <dgm:pt modelId="{26507422-5EB3-4794-954B-10F5496864B4}" type="pres">
      <dgm:prSet presAssocID="{801111EC-7761-4006-9B8D-BDD3478D6A0C}" presName="parentText" presStyleLbl="node1" presStyleIdx="0" presStyleCnt="3">
        <dgm:presLayoutVars>
          <dgm:chMax val="1"/>
          <dgm:bulletEnabled val="1"/>
        </dgm:presLayoutVars>
      </dgm:prSet>
      <dgm:spPr/>
    </dgm:pt>
    <dgm:pt modelId="{F0AA544F-1805-4054-93CC-2107DC2D7D81}" type="pres">
      <dgm:prSet presAssocID="{801111EC-7761-4006-9B8D-BDD3478D6A0C}" presName="aSpace" presStyleCnt="0"/>
      <dgm:spPr/>
    </dgm:pt>
    <dgm:pt modelId="{0D0AD100-C8D5-475D-B652-CBFDAD990A70}" type="pres">
      <dgm:prSet presAssocID="{380F6D09-15D5-4E2B-BF8A-CECE4B7C4A20}" presName="compNode" presStyleCnt="0"/>
      <dgm:spPr/>
    </dgm:pt>
    <dgm:pt modelId="{CE668467-9A71-48D5-9668-F140D20EF8F9}" type="pres">
      <dgm:prSet presAssocID="{380F6D09-15D5-4E2B-BF8A-CECE4B7C4A20}" presName="noGeometry" presStyleCnt="0"/>
      <dgm:spPr/>
    </dgm:pt>
    <dgm:pt modelId="{63BF4F9E-DFD3-4F32-BB83-EDA34B3186AB}" type="pres">
      <dgm:prSet presAssocID="{380F6D09-15D5-4E2B-BF8A-CECE4B7C4A20}" presName="childTextVisible" presStyleLbl="bgAccFollowNode1" presStyleIdx="1" presStyleCnt="3">
        <dgm:presLayoutVars>
          <dgm:bulletEnabled val="1"/>
        </dgm:presLayoutVars>
      </dgm:prSet>
      <dgm:spPr/>
    </dgm:pt>
    <dgm:pt modelId="{56FD2A42-E9D7-4817-8A00-A6180A37758A}" type="pres">
      <dgm:prSet presAssocID="{380F6D09-15D5-4E2B-BF8A-CECE4B7C4A20}" presName="childTextHidden" presStyleLbl="bgAccFollowNode1" presStyleIdx="1" presStyleCnt="3"/>
      <dgm:spPr/>
    </dgm:pt>
    <dgm:pt modelId="{BD20842E-DDAC-4D2A-81A6-5E7B3DC6A9BA}" type="pres">
      <dgm:prSet presAssocID="{380F6D09-15D5-4E2B-BF8A-CECE4B7C4A20}" presName="parentText" presStyleLbl="node1" presStyleIdx="1" presStyleCnt="3">
        <dgm:presLayoutVars>
          <dgm:chMax val="1"/>
          <dgm:bulletEnabled val="1"/>
        </dgm:presLayoutVars>
      </dgm:prSet>
      <dgm:spPr/>
    </dgm:pt>
    <dgm:pt modelId="{D1551DF3-10EE-4460-8C6B-8F66703DA7F7}" type="pres">
      <dgm:prSet presAssocID="{380F6D09-15D5-4E2B-BF8A-CECE4B7C4A20}" presName="aSpace" presStyleCnt="0"/>
      <dgm:spPr/>
    </dgm:pt>
    <dgm:pt modelId="{20F60610-F71F-4DA0-8D4B-245E93FB2FAA}" type="pres">
      <dgm:prSet presAssocID="{680F7195-4FD3-481E-8A2B-5AD54C8280AB}" presName="compNode" presStyleCnt="0"/>
      <dgm:spPr/>
    </dgm:pt>
    <dgm:pt modelId="{6E8193CF-467D-424C-881E-873B8B07C5A2}" type="pres">
      <dgm:prSet presAssocID="{680F7195-4FD3-481E-8A2B-5AD54C8280AB}" presName="noGeometry" presStyleCnt="0"/>
      <dgm:spPr/>
    </dgm:pt>
    <dgm:pt modelId="{25708548-ACE5-456A-9BB2-8335CF56201B}" type="pres">
      <dgm:prSet presAssocID="{680F7195-4FD3-481E-8A2B-5AD54C8280AB}" presName="childTextVisible" presStyleLbl="bgAccFollowNode1" presStyleIdx="2" presStyleCnt="3">
        <dgm:presLayoutVars>
          <dgm:bulletEnabled val="1"/>
        </dgm:presLayoutVars>
      </dgm:prSet>
      <dgm:spPr/>
    </dgm:pt>
    <dgm:pt modelId="{6CD1B83E-A39D-4414-BCC7-A9116F1953AE}" type="pres">
      <dgm:prSet presAssocID="{680F7195-4FD3-481E-8A2B-5AD54C8280AB}" presName="childTextHidden" presStyleLbl="bgAccFollowNode1" presStyleIdx="2" presStyleCnt="3"/>
      <dgm:spPr/>
    </dgm:pt>
    <dgm:pt modelId="{51AD05C7-9BB6-4F43-AAA2-1D0412419A6C}" type="pres">
      <dgm:prSet presAssocID="{680F7195-4FD3-481E-8A2B-5AD54C8280AB}" presName="parentText" presStyleLbl="node1" presStyleIdx="2" presStyleCnt="3">
        <dgm:presLayoutVars>
          <dgm:chMax val="1"/>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BC9680F-BC80-4FAE-BF94-0E90F34E4838}" type="presOf" srcId="{380F6D09-15D5-4E2B-BF8A-CECE4B7C4A20}" destId="{BD20842E-DDAC-4D2A-81A6-5E7B3DC6A9BA}" srcOrd="0" destOrd="0" presId="urn:microsoft.com/office/officeart/2005/8/layout/hProcess6"/>
    <dgm:cxn modelId="{817FAE28-7A67-410A-8AAA-0D47EE688E3B}" type="presOf" srcId="{8D04D858-8F20-4902-A6A2-A63AACE33B61}" destId="{25708548-ACE5-456A-9BB2-8335CF56201B}" srcOrd="0" destOrd="0" presId="urn:microsoft.com/office/officeart/2005/8/layout/hProcess6"/>
    <dgm:cxn modelId="{3796133B-9324-48E1-895B-CB33B607472F}" srcId="{7ABBEAF7-C373-4176-BC82-DCCB6D5E3E26}" destId="{680F7195-4FD3-481E-8A2B-5AD54C8280AB}" srcOrd="2" destOrd="0" parTransId="{E0770B27-10B9-4E3F-A134-B86908A61FFE}" sibTransId="{382B596D-4079-47F6-BAC4-80EDB1CFB95D}"/>
    <dgm:cxn modelId="{AEB5C264-9299-433C-ADC7-E08F9F77A7D3}" type="presOf" srcId="{7ABBEAF7-C373-4176-BC82-DCCB6D5E3E26}" destId="{A5E42E5A-1F14-444C-8D42-E6AA57977A47}" srcOrd="0" destOrd="0" presId="urn:microsoft.com/office/officeart/2005/8/layout/hProcess6"/>
    <dgm:cxn modelId="{0E020966-40CD-4C1C-8889-E10C2A492ED5}" type="presOf" srcId="{680F7195-4FD3-481E-8A2B-5AD54C8280AB}" destId="{51AD05C7-9BB6-4F43-AAA2-1D0412419A6C}" srcOrd="0" destOrd="0" presId="urn:microsoft.com/office/officeart/2005/8/layout/hProcess6"/>
    <dgm:cxn modelId="{979AB58B-F601-4A02-9211-A25BA7A6DA75}" type="presOf" srcId="{97C498C3-B6DD-4290-809A-7F41DCC94602}" destId="{64FA673D-026D-4EF2-8FE1-D1290C6692DE}" srcOrd="1" destOrd="0" presId="urn:microsoft.com/office/officeart/2005/8/layout/hProcess6"/>
    <dgm:cxn modelId="{7DBA789E-FBE8-47EE-B779-737798DB8CF2}" srcId="{7ABBEAF7-C373-4176-BC82-DCCB6D5E3E26}" destId="{380F6D09-15D5-4E2B-BF8A-CECE4B7C4A20}" srcOrd="1" destOrd="0" parTransId="{35DF94FE-4269-42A8-B274-51E32D4D5D54}" sibTransId="{D60C5607-81DE-4CC8-91B3-C56E5666A49F}"/>
    <dgm:cxn modelId="{8B90B3A2-4D2C-4FEB-9F35-4639FF461F9B}" type="presOf" srcId="{8D04D858-8F20-4902-A6A2-A63AACE33B61}" destId="{6CD1B83E-A39D-4414-BCC7-A9116F1953AE}" srcOrd="1" destOrd="0" presId="urn:microsoft.com/office/officeart/2005/8/layout/hProcess6"/>
    <dgm:cxn modelId="{54045EA9-E1C2-4191-A908-F03A56174CBF}" srcId="{380F6D09-15D5-4E2B-BF8A-CECE4B7C4A20}" destId="{854A7D3E-C7E2-40B6-99D5-A6D8684A36A8}" srcOrd="0" destOrd="0" parTransId="{E2C9C274-FA30-427A-936A-05EA62464929}" sibTransId="{8EAD3175-F7E4-4F81-B10F-5B52A5BCC1C8}"/>
    <dgm:cxn modelId="{BCFC2FBE-7595-4511-99E4-2BAE50FB7AE8}" type="presOf" srcId="{801111EC-7761-4006-9B8D-BDD3478D6A0C}" destId="{26507422-5EB3-4794-954B-10F5496864B4}" srcOrd="0" destOrd="0" presId="urn:microsoft.com/office/officeart/2005/8/layout/hProcess6"/>
    <dgm:cxn modelId="{8D26CED0-6985-4AB1-A4FC-D1124A811014}" type="presOf" srcId="{854A7D3E-C7E2-40B6-99D5-A6D8684A36A8}" destId="{56FD2A42-E9D7-4817-8A00-A6180A37758A}" srcOrd="1" destOrd="0" presId="urn:microsoft.com/office/officeart/2005/8/layout/hProcess6"/>
    <dgm:cxn modelId="{231DC6DA-A416-4900-BE47-9E2689E7661F}" type="presOf" srcId="{854A7D3E-C7E2-40B6-99D5-A6D8684A36A8}" destId="{63BF4F9E-DFD3-4F32-BB83-EDA34B3186AB}" srcOrd="0" destOrd="0" presId="urn:microsoft.com/office/officeart/2005/8/layout/hProcess6"/>
    <dgm:cxn modelId="{F6632FE9-3F07-4AC2-A8FC-AECA14EA9AEC}" type="presOf" srcId="{97C498C3-B6DD-4290-809A-7F41DCC94602}" destId="{B26D808F-7151-45D8-B910-A78C7EC5D375}" srcOrd="0" destOrd="0" presId="urn:microsoft.com/office/officeart/2005/8/layout/hProcess6"/>
    <dgm:cxn modelId="{2444E9F2-EEFC-4FDE-A1A5-773A690FCD99}" srcId="{801111EC-7761-4006-9B8D-BDD3478D6A0C}" destId="{97C498C3-B6DD-4290-809A-7F41DCC94602}" srcOrd="0" destOrd="0" parTransId="{6314B85C-C1B5-4C04-BF45-32703679BBBA}" sibTransId="{358CAB3F-6F45-413B-A28E-E7A5D580FDF8}"/>
    <dgm:cxn modelId="{DE8EB4F4-1C1B-4070-80FB-260E47B69A00}" srcId="{680F7195-4FD3-481E-8A2B-5AD54C8280AB}" destId="{8D04D858-8F20-4902-A6A2-A63AACE33B61}" srcOrd="0" destOrd="0" parTransId="{C723E8C3-242A-4E6E-AC85-5D7E41B4A677}" sibTransId="{49B7BD17-658F-45A2-8200-F2AD8B0B96D6}"/>
    <dgm:cxn modelId="{AA1D2459-77EE-473C-A8A3-AACB744037F8}" type="presParOf" srcId="{A5E42E5A-1F14-444C-8D42-E6AA57977A47}" destId="{49C10FD1-8373-4D80-8FE4-8C8DA1BC5B98}" srcOrd="0" destOrd="0" presId="urn:microsoft.com/office/officeart/2005/8/layout/hProcess6"/>
    <dgm:cxn modelId="{3EF0E65D-F70D-4574-898A-FAB35A7241BB}" type="presParOf" srcId="{49C10FD1-8373-4D80-8FE4-8C8DA1BC5B98}" destId="{018F3831-3850-49DD-9A6B-D4223B9AB88A}" srcOrd="0" destOrd="0" presId="urn:microsoft.com/office/officeart/2005/8/layout/hProcess6"/>
    <dgm:cxn modelId="{644C4DEE-C54E-4D19-BB65-1A66748451A0}" type="presParOf" srcId="{49C10FD1-8373-4D80-8FE4-8C8DA1BC5B98}" destId="{B26D808F-7151-45D8-B910-A78C7EC5D375}" srcOrd="1" destOrd="0" presId="urn:microsoft.com/office/officeart/2005/8/layout/hProcess6"/>
    <dgm:cxn modelId="{E80B246F-0B37-4183-B1B6-CC86C4B7042E}" type="presParOf" srcId="{49C10FD1-8373-4D80-8FE4-8C8DA1BC5B98}" destId="{64FA673D-026D-4EF2-8FE1-D1290C6692DE}" srcOrd="2" destOrd="0" presId="urn:microsoft.com/office/officeart/2005/8/layout/hProcess6"/>
    <dgm:cxn modelId="{B4C77B1B-350C-4E68-B162-52369279C6B0}" type="presParOf" srcId="{49C10FD1-8373-4D80-8FE4-8C8DA1BC5B98}" destId="{26507422-5EB3-4794-954B-10F5496864B4}" srcOrd="3" destOrd="0" presId="urn:microsoft.com/office/officeart/2005/8/layout/hProcess6"/>
    <dgm:cxn modelId="{F80345AE-8336-4DD6-B77F-A20096D6CBDE}" type="presParOf" srcId="{A5E42E5A-1F14-444C-8D42-E6AA57977A47}" destId="{F0AA544F-1805-4054-93CC-2107DC2D7D81}" srcOrd="1" destOrd="0" presId="urn:microsoft.com/office/officeart/2005/8/layout/hProcess6"/>
    <dgm:cxn modelId="{370D3E7F-5909-450E-A469-251F9713CEF0}" type="presParOf" srcId="{A5E42E5A-1F14-444C-8D42-E6AA57977A47}" destId="{0D0AD100-C8D5-475D-B652-CBFDAD990A70}" srcOrd="2" destOrd="0" presId="urn:microsoft.com/office/officeart/2005/8/layout/hProcess6"/>
    <dgm:cxn modelId="{F207BE1E-4804-43D6-B165-2D5BD97ED51B}" type="presParOf" srcId="{0D0AD100-C8D5-475D-B652-CBFDAD990A70}" destId="{CE668467-9A71-48D5-9668-F140D20EF8F9}" srcOrd="0" destOrd="0" presId="urn:microsoft.com/office/officeart/2005/8/layout/hProcess6"/>
    <dgm:cxn modelId="{750D83BC-0DB0-4244-9572-CBEFF7411267}" type="presParOf" srcId="{0D0AD100-C8D5-475D-B652-CBFDAD990A70}" destId="{63BF4F9E-DFD3-4F32-BB83-EDA34B3186AB}" srcOrd="1" destOrd="0" presId="urn:microsoft.com/office/officeart/2005/8/layout/hProcess6"/>
    <dgm:cxn modelId="{05EEFB4E-54A5-4C3A-A198-D94550657B06}" type="presParOf" srcId="{0D0AD100-C8D5-475D-B652-CBFDAD990A70}" destId="{56FD2A42-E9D7-4817-8A00-A6180A37758A}" srcOrd="2" destOrd="0" presId="urn:microsoft.com/office/officeart/2005/8/layout/hProcess6"/>
    <dgm:cxn modelId="{4D99AA0E-3B0B-4593-A928-79A60E3C9749}" type="presParOf" srcId="{0D0AD100-C8D5-475D-B652-CBFDAD990A70}" destId="{BD20842E-DDAC-4D2A-81A6-5E7B3DC6A9BA}" srcOrd="3" destOrd="0" presId="urn:microsoft.com/office/officeart/2005/8/layout/hProcess6"/>
    <dgm:cxn modelId="{B0DB9CC0-0439-462B-B2F9-61B3441CA20D}" type="presParOf" srcId="{A5E42E5A-1F14-444C-8D42-E6AA57977A47}" destId="{D1551DF3-10EE-4460-8C6B-8F66703DA7F7}" srcOrd="3" destOrd="0" presId="urn:microsoft.com/office/officeart/2005/8/layout/hProcess6"/>
    <dgm:cxn modelId="{5FDF3D4C-B231-4E7A-A119-4B45671099AB}" type="presParOf" srcId="{A5E42E5A-1F14-444C-8D42-E6AA57977A47}" destId="{20F60610-F71F-4DA0-8D4B-245E93FB2FAA}" srcOrd="4" destOrd="0" presId="urn:microsoft.com/office/officeart/2005/8/layout/hProcess6"/>
    <dgm:cxn modelId="{7C247BCC-2625-494C-BA9B-6210F4C9F835}" type="presParOf" srcId="{20F60610-F71F-4DA0-8D4B-245E93FB2FAA}" destId="{6E8193CF-467D-424C-881E-873B8B07C5A2}" srcOrd="0" destOrd="0" presId="urn:microsoft.com/office/officeart/2005/8/layout/hProcess6"/>
    <dgm:cxn modelId="{D288E975-4E94-4CA4-A6ED-43509FC63ABD}" type="presParOf" srcId="{20F60610-F71F-4DA0-8D4B-245E93FB2FAA}" destId="{25708548-ACE5-456A-9BB2-8335CF56201B}" srcOrd="1" destOrd="0" presId="urn:microsoft.com/office/officeart/2005/8/layout/hProcess6"/>
    <dgm:cxn modelId="{02F297B2-636E-4E2E-B7B5-4A8E1C4946F5}" type="presParOf" srcId="{20F60610-F71F-4DA0-8D4B-245E93FB2FAA}" destId="{6CD1B83E-A39D-4414-BCC7-A9116F1953AE}" srcOrd="2" destOrd="0" presId="urn:microsoft.com/office/officeart/2005/8/layout/hProcess6"/>
    <dgm:cxn modelId="{63FC23D5-166A-4992-B233-27BD6A706EE3}" type="presParOf" srcId="{20F60610-F71F-4DA0-8D4B-245E93FB2FAA}" destId="{51AD05C7-9BB6-4F43-AAA2-1D0412419A6C}"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D808F-7151-45D8-B910-A78C7EC5D375}">
      <dsp:nvSpPr>
        <dsp:cNvPr id="0" name=""/>
        <dsp:cNvSpPr/>
      </dsp:nvSpPr>
      <dsp:spPr>
        <a:xfrm>
          <a:off x="422879" y="1018298"/>
          <a:ext cx="1678798" cy="1467481"/>
        </a:xfrm>
        <a:prstGeom prst="rightArrow">
          <a:avLst>
            <a:gd name="adj1" fmla="val 70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定义网络</a:t>
          </a:r>
          <a:endParaRPr lang="zh-TW" altLang="en-US" sz="2800" kern="1200" dirty="0"/>
        </a:p>
      </dsp:txBody>
      <dsp:txXfrm>
        <a:off x="842579" y="1238420"/>
        <a:ext cx="818414" cy="1027237"/>
      </dsp:txXfrm>
    </dsp:sp>
    <dsp:sp modelId="{26507422-5EB3-4794-954B-10F5496864B4}">
      <dsp:nvSpPr>
        <dsp:cNvPr id="0" name=""/>
        <dsp:cNvSpPr/>
      </dsp:nvSpPr>
      <dsp:spPr>
        <a:xfrm>
          <a:off x="3179" y="1332339"/>
          <a:ext cx="839399" cy="839399"/>
        </a:xfrm>
        <a:prstGeom prst="ellipse">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1</a:t>
          </a:r>
          <a:endParaRPr lang="zh-TW" altLang="en-US" sz="2800" kern="1200" dirty="0"/>
        </a:p>
      </dsp:txBody>
      <dsp:txXfrm>
        <a:off x="126106" y="1455266"/>
        <a:ext cx="593545" cy="593545"/>
      </dsp:txXfrm>
    </dsp:sp>
    <dsp:sp modelId="{63BF4F9E-DFD3-4F32-BB83-EDA34B3186AB}">
      <dsp:nvSpPr>
        <dsp:cNvPr id="0" name=""/>
        <dsp:cNvSpPr/>
      </dsp:nvSpPr>
      <dsp:spPr>
        <a:xfrm>
          <a:off x="2626302" y="1018298"/>
          <a:ext cx="1678798" cy="1467481"/>
        </a:xfrm>
        <a:prstGeom prst="rightArrow">
          <a:avLst>
            <a:gd name="adj1" fmla="val 70000"/>
            <a:gd name="adj2" fmla="val 50000"/>
          </a:avLst>
        </a:prstGeom>
        <a:solidFill>
          <a:schemeClr val="accent4">
            <a:tint val="40000"/>
            <a:alpha val="90000"/>
            <a:hueOff val="420344"/>
            <a:satOff val="-6182"/>
            <a:lumOff val="-677"/>
            <a:alphaOff val="0"/>
          </a:schemeClr>
        </a:solidFill>
        <a:ln w="9525" cap="flat" cmpd="sng" algn="ctr">
          <a:solidFill>
            <a:schemeClr val="accent4">
              <a:tint val="40000"/>
              <a:alpha val="90000"/>
              <a:hueOff val="420344"/>
              <a:satOff val="-6182"/>
              <a:lumOff val="-677"/>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420344"/>
              <a:satOff val="-6182"/>
              <a:lumOff val="-677"/>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损失函数</a:t>
          </a:r>
          <a:endParaRPr lang="zh-TW" altLang="en-US" sz="2800" kern="1200" dirty="0"/>
        </a:p>
      </dsp:txBody>
      <dsp:txXfrm>
        <a:off x="3046002" y="1238420"/>
        <a:ext cx="818414" cy="1027237"/>
      </dsp:txXfrm>
    </dsp:sp>
    <dsp:sp modelId="{BD20842E-DDAC-4D2A-81A6-5E7B3DC6A9BA}">
      <dsp:nvSpPr>
        <dsp:cNvPr id="0" name=""/>
        <dsp:cNvSpPr/>
      </dsp:nvSpPr>
      <dsp:spPr>
        <a:xfrm>
          <a:off x="2206603" y="1332339"/>
          <a:ext cx="839399" cy="839399"/>
        </a:xfrm>
        <a:prstGeom prst="ellipse">
          <a:avLst/>
        </a:prstGeom>
        <a:gradFill rotWithShape="0">
          <a:gsLst>
            <a:gs pos="0">
              <a:schemeClr val="accent4">
                <a:hueOff val="609019"/>
                <a:satOff val="-10536"/>
                <a:lumOff val="-2255"/>
                <a:alphaOff val="0"/>
                <a:shade val="63000"/>
              </a:schemeClr>
            </a:gs>
            <a:gs pos="30000">
              <a:schemeClr val="accent4">
                <a:hueOff val="609019"/>
                <a:satOff val="-10536"/>
                <a:lumOff val="-2255"/>
                <a:alphaOff val="0"/>
                <a:shade val="90000"/>
                <a:satMod val="110000"/>
              </a:schemeClr>
            </a:gs>
            <a:gs pos="45000">
              <a:schemeClr val="accent4">
                <a:hueOff val="609019"/>
                <a:satOff val="-10536"/>
                <a:lumOff val="-2255"/>
                <a:alphaOff val="0"/>
                <a:shade val="100000"/>
                <a:satMod val="118000"/>
              </a:schemeClr>
            </a:gs>
            <a:gs pos="55000">
              <a:schemeClr val="accent4">
                <a:hueOff val="609019"/>
                <a:satOff val="-10536"/>
                <a:lumOff val="-2255"/>
                <a:alphaOff val="0"/>
                <a:shade val="100000"/>
                <a:satMod val="118000"/>
              </a:schemeClr>
            </a:gs>
            <a:gs pos="73000">
              <a:schemeClr val="accent4">
                <a:hueOff val="609019"/>
                <a:satOff val="-10536"/>
                <a:lumOff val="-2255"/>
                <a:alphaOff val="0"/>
                <a:shade val="90000"/>
                <a:satMod val="110000"/>
              </a:schemeClr>
            </a:gs>
            <a:gs pos="100000">
              <a:schemeClr val="accent4">
                <a:hueOff val="609019"/>
                <a:satOff val="-10536"/>
                <a:lumOff val="-2255"/>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609019"/>
              <a:satOff val="-10536"/>
              <a:lumOff val="-225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2</a:t>
          </a:r>
          <a:endParaRPr lang="zh-TW" altLang="en-US" sz="2800" kern="1200" dirty="0"/>
        </a:p>
      </dsp:txBody>
      <dsp:txXfrm>
        <a:off x="2329530" y="1455266"/>
        <a:ext cx="593545" cy="593545"/>
      </dsp:txXfrm>
    </dsp:sp>
    <dsp:sp modelId="{25708548-ACE5-456A-9BB2-8335CF56201B}">
      <dsp:nvSpPr>
        <dsp:cNvPr id="0" name=""/>
        <dsp:cNvSpPr/>
      </dsp:nvSpPr>
      <dsp:spPr>
        <a:xfrm>
          <a:off x="4829726" y="1018298"/>
          <a:ext cx="1678798" cy="1467481"/>
        </a:xfrm>
        <a:prstGeom prst="rightArrow">
          <a:avLst>
            <a:gd name="adj1" fmla="val 70000"/>
            <a:gd name="adj2" fmla="val 50000"/>
          </a:avLst>
        </a:prstGeom>
        <a:solidFill>
          <a:schemeClr val="accent4">
            <a:tint val="40000"/>
            <a:alpha val="90000"/>
            <a:hueOff val="840688"/>
            <a:satOff val="-12365"/>
            <a:lumOff val="-1354"/>
            <a:alphaOff val="0"/>
          </a:schemeClr>
        </a:solidFill>
        <a:ln w="9525" cap="flat" cmpd="sng" algn="ctr">
          <a:solidFill>
            <a:schemeClr val="accent4">
              <a:tint val="40000"/>
              <a:alpha val="90000"/>
              <a:hueOff val="840688"/>
              <a:satOff val="-12365"/>
              <a:lumOff val="-1354"/>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840688"/>
              <a:satOff val="-12365"/>
              <a:lumOff val="-1354"/>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优化</a:t>
          </a:r>
          <a:endParaRPr lang="zh-TW" altLang="en-US" sz="2800" kern="1200" dirty="0"/>
        </a:p>
      </dsp:txBody>
      <dsp:txXfrm>
        <a:off x="5249426" y="1238420"/>
        <a:ext cx="818414" cy="1027237"/>
      </dsp:txXfrm>
    </dsp:sp>
    <dsp:sp modelId="{51AD05C7-9BB6-4F43-AAA2-1D0412419A6C}">
      <dsp:nvSpPr>
        <dsp:cNvPr id="0" name=""/>
        <dsp:cNvSpPr/>
      </dsp:nvSpPr>
      <dsp:spPr>
        <a:xfrm>
          <a:off x="4410026" y="1332339"/>
          <a:ext cx="839399" cy="839399"/>
        </a:xfrm>
        <a:prstGeom prst="ellipse">
          <a:avLst/>
        </a:prstGeom>
        <a:gradFill rotWithShape="0">
          <a:gsLst>
            <a:gs pos="0">
              <a:schemeClr val="accent4">
                <a:hueOff val="1218038"/>
                <a:satOff val="-21072"/>
                <a:lumOff val="-4510"/>
                <a:alphaOff val="0"/>
                <a:shade val="63000"/>
              </a:schemeClr>
            </a:gs>
            <a:gs pos="30000">
              <a:schemeClr val="accent4">
                <a:hueOff val="1218038"/>
                <a:satOff val="-21072"/>
                <a:lumOff val="-4510"/>
                <a:alphaOff val="0"/>
                <a:shade val="90000"/>
                <a:satMod val="110000"/>
              </a:schemeClr>
            </a:gs>
            <a:gs pos="45000">
              <a:schemeClr val="accent4">
                <a:hueOff val="1218038"/>
                <a:satOff val="-21072"/>
                <a:lumOff val="-4510"/>
                <a:alphaOff val="0"/>
                <a:shade val="100000"/>
                <a:satMod val="118000"/>
              </a:schemeClr>
            </a:gs>
            <a:gs pos="55000">
              <a:schemeClr val="accent4">
                <a:hueOff val="1218038"/>
                <a:satOff val="-21072"/>
                <a:lumOff val="-4510"/>
                <a:alphaOff val="0"/>
                <a:shade val="100000"/>
                <a:satMod val="118000"/>
              </a:schemeClr>
            </a:gs>
            <a:gs pos="73000">
              <a:schemeClr val="accent4">
                <a:hueOff val="1218038"/>
                <a:satOff val="-21072"/>
                <a:lumOff val="-4510"/>
                <a:alphaOff val="0"/>
                <a:shade val="90000"/>
                <a:satMod val="110000"/>
              </a:schemeClr>
            </a:gs>
            <a:gs pos="100000">
              <a:schemeClr val="accent4">
                <a:hueOff val="1218038"/>
                <a:satOff val="-21072"/>
                <a:lumOff val="-451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1218038"/>
              <a:satOff val="-21072"/>
              <a:lumOff val="-451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3</a:t>
          </a:r>
          <a:endParaRPr lang="zh-TW" altLang="en-US" sz="2800" kern="1200" dirty="0"/>
        </a:p>
      </dsp:txBody>
      <dsp:txXfrm>
        <a:off x="4532953" y="1455266"/>
        <a:ext cx="593545" cy="5935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3/15/2019</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\item \</a:t>
            </a:r>
            <a:r>
              <a:rPr lang="en-US" altLang="zh-CN" dirty="0" err="1"/>
              <a:t>textbf</a:t>
            </a:r>
            <a:r>
              <a:rPr lang="en-US" altLang="zh-CN" dirty="0"/>
              <a:t>{</a:t>
            </a:r>
            <a:r>
              <a:rPr lang="zh-CN" altLang="en-US" dirty="0"/>
              <a:t>细胞体</a:t>
            </a:r>
            <a:r>
              <a:rPr lang="en-US" altLang="zh-CN" dirty="0"/>
              <a:t>}</a:t>
            </a:r>
            <a:r>
              <a:rPr lang="zh-CN" altLang="en-US" dirty="0"/>
              <a:t>（</a:t>
            </a:r>
            <a:r>
              <a:rPr lang="en-US" altLang="zh-CN" dirty="0"/>
              <a:t>Soma</a:t>
            </a:r>
            <a:r>
              <a:rPr lang="zh-CN" altLang="en-US" dirty="0"/>
              <a:t>）中的神经细胞膜上有各种受体和离子通道，胞膜的受体可与相应的化学物质神经递质结合，引起离子通透性及膜内外电位差发生改变，产生相应的生理活动：</a:t>
            </a:r>
            <a:r>
              <a:rPr lang="en-US" altLang="zh-CN" dirty="0"/>
              <a:t>\</a:t>
            </a:r>
            <a:r>
              <a:rPr lang="en-US" altLang="zh-CN" dirty="0" err="1"/>
              <a:t>textbf</a:t>
            </a:r>
            <a:r>
              <a:rPr lang="en-US" altLang="zh-CN" dirty="0"/>
              <a:t>{</a:t>
            </a:r>
            <a:r>
              <a:rPr lang="zh-CN" altLang="en-US" dirty="0"/>
              <a:t>兴奋</a:t>
            </a:r>
            <a:r>
              <a:rPr lang="en-US" altLang="zh-CN" dirty="0"/>
              <a:t>}</a:t>
            </a:r>
            <a:r>
              <a:rPr lang="zh-CN" altLang="en-US" dirty="0"/>
              <a:t>或</a:t>
            </a:r>
            <a:r>
              <a:rPr lang="en-US" altLang="zh-CN" dirty="0"/>
              <a:t>\</a:t>
            </a:r>
            <a:r>
              <a:rPr lang="en-US" altLang="zh-CN" dirty="0" err="1"/>
              <a:t>textbf</a:t>
            </a:r>
            <a:r>
              <a:rPr lang="en-US" altLang="zh-CN" dirty="0"/>
              <a:t>{</a:t>
            </a:r>
            <a:r>
              <a:rPr lang="zh-CN" altLang="en-US" dirty="0"/>
              <a:t>抑制</a:t>
            </a:r>
            <a:r>
              <a:rPr lang="en-US" altLang="zh-CN" dirty="0"/>
              <a:t>}</a:t>
            </a:r>
            <a:r>
              <a:rPr lang="zh-CN" altLang="en-US" dirty="0"/>
              <a:t>。</a:t>
            </a:r>
          </a:p>
          <a:p>
            <a:r>
              <a:rPr lang="en-US" altLang="zh-CN" dirty="0"/>
              <a:t>\item </a:t>
            </a:r>
            <a:r>
              <a:rPr lang="zh-CN" altLang="en-US" dirty="0"/>
              <a:t>细胞突起是由细胞体延伸出来的细长部分，又可分为树突和轴突。</a:t>
            </a:r>
          </a:p>
          <a:p>
            <a:r>
              <a:rPr lang="en-US" altLang="zh-CN" dirty="0"/>
              <a:t>\item \</a:t>
            </a:r>
            <a:r>
              <a:rPr lang="en-US" altLang="zh-CN" dirty="0" err="1"/>
              <a:t>textbf</a:t>
            </a:r>
            <a:r>
              <a:rPr lang="en-US" altLang="zh-CN" dirty="0"/>
              <a:t>{</a:t>
            </a:r>
            <a:r>
              <a:rPr lang="zh-CN" altLang="en-US" dirty="0"/>
              <a:t>树突</a:t>
            </a:r>
            <a:r>
              <a:rPr lang="en-US" altLang="zh-CN" dirty="0"/>
              <a:t>}</a:t>
            </a:r>
            <a:r>
              <a:rPr lang="zh-CN" altLang="en-US" dirty="0"/>
              <a:t>（</a:t>
            </a:r>
            <a:r>
              <a:rPr lang="en-US" altLang="zh-CN" dirty="0"/>
              <a:t>Dendrite</a:t>
            </a:r>
            <a:r>
              <a:rPr lang="zh-CN" altLang="en-US" dirty="0"/>
              <a:t>）可以接受刺激并将兴奋传入细胞体。每个神经元可以有一或多个树突。</a:t>
            </a:r>
          </a:p>
          <a:p>
            <a:r>
              <a:rPr lang="en-US" altLang="zh-CN" dirty="0"/>
              <a:t>\item \</a:t>
            </a:r>
            <a:r>
              <a:rPr lang="en-US" altLang="zh-CN" dirty="0" err="1"/>
              <a:t>textbf</a:t>
            </a:r>
            <a:r>
              <a:rPr lang="en-US" altLang="zh-CN" dirty="0"/>
              <a:t>{</a:t>
            </a:r>
            <a:r>
              <a:rPr lang="zh-CN" altLang="en-US" dirty="0"/>
              <a:t>轴突</a:t>
            </a:r>
            <a:r>
              <a:rPr lang="en-US" altLang="zh-CN" dirty="0"/>
              <a:t>}(Axons)</a:t>
            </a:r>
            <a:r>
              <a:rPr lang="zh-CN" altLang="en-US" dirty="0"/>
              <a:t>可以把兴奋从胞体传送到另一个神经元或其他组织。每个神经元只有一个轴突。</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a:t>
            </a:fld>
            <a:endParaRPr lang="en-US" altLang="zh-CN"/>
          </a:p>
        </p:txBody>
      </p:sp>
    </p:spTree>
    <p:extLst>
      <p:ext uri="{BB962C8B-B14F-4D97-AF65-F5344CB8AC3E}">
        <p14:creationId xmlns:p14="http://schemas.microsoft.com/office/powerpoint/2010/main" val="351911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Tanh</a:t>
            </a:r>
            <a:r>
              <a:rPr lang="zh-CN" altLang="en-US" dirty="0"/>
              <a:t>函数的输出是零中心化</a:t>
            </a:r>
          </a:p>
          <a:p>
            <a:r>
              <a:rPr lang="zh-CN" altLang="en-US" dirty="0"/>
              <a:t>的（</a:t>
            </a:r>
            <a:r>
              <a:rPr lang="en-US" altLang="zh-CN" dirty="0"/>
              <a:t>zero-centered</a:t>
            </a:r>
            <a:r>
              <a:rPr lang="zh-CN" altLang="en-US" dirty="0"/>
              <a:t>），而</a:t>
            </a:r>
            <a:r>
              <a:rPr lang="en-US" altLang="zh-CN" dirty="0"/>
              <a:t>logistic</a:t>
            </a:r>
            <a:r>
              <a:rPr lang="zh-CN" altLang="en-US" dirty="0"/>
              <a:t>函数的输出恒大于</a:t>
            </a:r>
            <a:r>
              <a:rPr lang="en-US" altLang="zh-CN" dirty="0"/>
              <a:t>0</a:t>
            </a:r>
            <a:r>
              <a:rPr lang="zh-CN" altLang="en-US" dirty="0"/>
              <a:t>。非零中心化的输出会使得</a:t>
            </a:r>
          </a:p>
          <a:p>
            <a:r>
              <a:rPr lang="zh-CN" altLang="en-US" dirty="0"/>
              <a:t>其后一层的神经元的输入发生偏置偏移（</a:t>
            </a:r>
            <a:r>
              <a:rPr lang="en-US" altLang="zh-CN" dirty="0"/>
              <a:t>bias shift</a:t>
            </a:r>
            <a:r>
              <a:rPr lang="zh-CN" altLang="en-US" dirty="0"/>
              <a:t>），并进一步使得梯度下降</a:t>
            </a:r>
          </a:p>
          <a:p>
            <a:r>
              <a:rPr lang="zh-CN" altLang="en-US" dirty="0"/>
              <a:t>的收敛速度变慢。</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4</a:t>
            </a:fld>
            <a:endParaRPr lang="en-US" altLang="zh-CN"/>
          </a:p>
        </p:txBody>
      </p:sp>
    </p:spTree>
    <p:extLst>
      <p:ext uri="{BB962C8B-B14F-4D97-AF65-F5344CB8AC3E}">
        <p14:creationId xmlns:p14="http://schemas.microsoft.com/office/powerpoint/2010/main" val="30617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神经网络的通用近似性质也被证明对于其它类型的激活函数，比如ReLU，也都是适用的。</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15</a:t>
            </a:fld>
            <a:endParaRPr lang="en-US" altLang="zh-CN"/>
          </a:p>
        </p:txBody>
      </p:sp>
    </p:spTree>
    <p:extLst>
      <p:ext uri="{BB962C8B-B14F-4D97-AF65-F5344CB8AC3E}">
        <p14:creationId xmlns:p14="http://schemas.microsoft.com/office/powerpoint/2010/main" val="419702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19</a:t>
            </a:fld>
            <a:endParaRPr lang="zh-TW" altLang="en-US"/>
          </a:p>
        </p:txBody>
      </p:sp>
    </p:spTree>
    <p:extLst>
      <p:ext uri="{BB962C8B-B14F-4D97-AF65-F5344CB8AC3E}">
        <p14:creationId xmlns:p14="http://schemas.microsoft.com/office/powerpoint/2010/main" val="178255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28</a:t>
            </a:fld>
            <a:endParaRPr lang="zh-TW" altLang="en-US"/>
          </a:p>
        </p:txBody>
      </p:sp>
    </p:spTree>
    <p:extLst>
      <p:ext uri="{BB962C8B-B14F-4D97-AF65-F5344CB8AC3E}">
        <p14:creationId xmlns:p14="http://schemas.microsoft.com/office/powerpoint/2010/main" val="280600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 Id="rId4" Type="http://schemas.openxmlformats.org/officeDocument/2006/relationships/image" Target="../media/image21.tmp"/></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tmp"/><Relationship Id="rId4" Type="http://schemas.openxmlformats.org/officeDocument/2006/relationships/image" Target="../media/image28.tmp"/></Relationships>
</file>

<file path=ppt/slides/_rels/slide19.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notesSlide" Target="../notesSlides/notesSlide5.xml"/><Relationship Id="rId7" Type="http://schemas.openxmlformats.org/officeDocument/2006/relationships/image" Target="../media/image9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0.wmf"/><Relationship Id="rId5" Type="http://schemas.openxmlformats.org/officeDocument/2006/relationships/oleObject" Target="../embeddings/oleObject1.bin"/><Relationship Id="rId4" Type="http://schemas.openxmlformats.org/officeDocument/2006/relationships/image" Target="../media/image77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structure%20of%20brain.mp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4.xml"/><Relationship Id="rId4" Type="http://schemas.openxmlformats.org/officeDocument/2006/relationships/image" Target="../media/image34.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8.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nndl/exercise/tree/master/for_chapter_4_%20simple%20neural%20network"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tmp"/><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7" Type="http://schemas.openxmlformats.org/officeDocument/2006/relationships/image" Target="../media/image12.tmp"/><Relationship Id="rId2" Type="http://schemas.openxmlformats.org/officeDocument/2006/relationships/image" Target="../media/image7.tmp"/><Relationship Id="rId1" Type="http://schemas.openxmlformats.org/officeDocument/2006/relationships/slideLayout" Target="../slideLayouts/slideLayout4.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前馈神经网络</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前馈神经网络</a:t>
            </a:r>
          </a:p>
        </p:txBody>
      </p:sp>
    </p:spTree>
    <p:extLst>
      <p:ext uri="{BB962C8B-B14F-4D97-AF65-F5344CB8AC3E}">
        <p14:creationId xmlns:p14="http://schemas.microsoft.com/office/powerpoint/2010/main" val="183769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sz="quarter" idx="1"/>
          </p:nvPr>
        </p:nvSpPr>
        <p:spPr/>
        <p:txBody>
          <a:bodyPr/>
          <a:lstStyle/>
          <a:p>
            <a:r>
              <a:rPr lang="zh-CN" altLang="en-US" dirty="0"/>
              <a:t>前馈神经网络（全连接神经网络、多层感知器）</a:t>
            </a:r>
            <a:endParaRPr lang="en-US" altLang="zh-CN" dirty="0"/>
          </a:p>
          <a:p>
            <a:pPr lvl="1"/>
            <a:r>
              <a:rPr lang="zh-CN" altLang="en-US" dirty="0"/>
              <a:t>各神经元分别属于不同的</a:t>
            </a:r>
            <a:r>
              <a:rPr lang="zh-CN" altLang="en-US" dirty="0">
                <a:solidFill>
                  <a:srgbClr val="FF0000"/>
                </a:solidFill>
              </a:rPr>
              <a:t>层</a:t>
            </a:r>
            <a:r>
              <a:rPr lang="zh-CN" altLang="en-US" dirty="0"/>
              <a:t>，层内无连接。</a:t>
            </a:r>
            <a:endParaRPr lang="en-US" altLang="zh-CN" dirty="0"/>
          </a:p>
          <a:p>
            <a:pPr lvl="1"/>
            <a:r>
              <a:rPr lang="zh-CN" altLang="en-US" dirty="0"/>
              <a:t>相邻两层之间的神经元全部</a:t>
            </a:r>
            <a:r>
              <a:rPr lang="zh-CN" altLang="en-US" dirty="0">
                <a:solidFill>
                  <a:srgbClr val="FF0000"/>
                </a:solidFill>
              </a:rPr>
              <a:t>两两连接</a:t>
            </a:r>
            <a:r>
              <a:rPr lang="zh-CN" altLang="en-US" dirty="0"/>
              <a:t>。</a:t>
            </a:r>
            <a:endParaRPr lang="en-US" altLang="zh-CN" dirty="0"/>
          </a:p>
          <a:p>
            <a:pPr lvl="1"/>
            <a:r>
              <a:rPr lang="zh-CN" altLang="en-US" dirty="0"/>
              <a:t>整个网络中无反馈，信号从输入层向输出层单向传播，可用一个有向无环图表示。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064182"/>
            <a:ext cx="3771900" cy="2155371"/>
          </a:xfrm>
          <a:prstGeom prst="rect">
            <a:avLst/>
          </a:prstGeom>
        </p:spPr>
      </p:pic>
    </p:spTree>
    <p:extLst>
      <p:ext uri="{BB962C8B-B14F-4D97-AF65-F5344CB8AC3E}">
        <p14:creationId xmlns:p14="http://schemas.microsoft.com/office/powerpoint/2010/main" val="292283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前馈网络</a:t>
            </a:r>
          </a:p>
        </p:txBody>
      </p:sp>
      <p:sp>
        <p:nvSpPr>
          <p:cNvPr id="5" name="内容占位符 4"/>
          <p:cNvSpPr>
            <a:spLocks noGrp="1"/>
          </p:cNvSpPr>
          <p:nvPr>
            <p:ph sz="quarter" idx="1"/>
          </p:nvPr>
        </p:nvSpPr>
        <p:spPr/>
        <p:txBody>
          <a:bodyPr/>
          <a:lstStyle/>
          <a:p>
            <a:r>
              <a:rPr lang="zh-CN" altLang="en-US" dirty="0"/>
              <a:t>给定一个前馈神经网络，我们用下面的记号来描述这样网络。</a:t>
            </a:r>
          </a:p>
        </p:txBody>
      </p:sp>
      <p:pic>
        <p:nvPicPr>
          <p:cNvPr id="7" name="图片 6"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95400" y="2667000"/>
            <a:ext cx="6258798" cy="3153215"/>
          </a:xfrm>
          <a:prstGeom prst="rect">
            <a:avLst/>
          </a:prstGeom>
        </p:spPr>
      </p:pic>
    </p:spTree>
    <p:extLst>
      <p:ext uri="{BB962C8B-B14F-4D97-AF65-F5344CB8AC3E}">
        <p14:creationId xmlns:p14="http://schemas.microsoft.com/office/powerpoint/2010/main" val="988559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前馈网络</a:t>
            </a:r>
          </a:p>
        </p:txBody>
      </p:sp>
      <p:sp>
        <p:nvSpPr>
          <p:cNvPr id="5" name="内容占位符 4"/>
          <p:cNvSpPr>
            <a:spLocks noGrp="1"/>
          </p:cNvSpPr>
          <p:nvPr>
            <p:ph sz="quarter" idx="1"/>
          </p:nvPr>
        </p:nvSpPr>
        <p:spPr/>
        <p:txBody>
          <a:bodyPr/>
          <a:lstStyle/>
          <a:p>
            <a:r>
              <a:rPr lang="zh-CN" altLang="en-US" dirty="0"/>
              <a:t>前馈神经网络通过下面公式进行信息传播。</a:t>
            </a:r>
            <a:endParaRPr lang="en-US" altLang="zh-CN" dirty="0"/>
          </a:p>
          <a:p>
            <a:endParaRPr lang="en-US" altLang="zh-CN" dirty="0"/>
          </a:p>
          <a:p>
            <a:endParaRPr lang="en-US" altLang="zh-CN" dirty="0"/>
          </a:p>
          <a:p>
            <a:endParaRPr lang="en-US" altLang="zh-CN" dirty="0"/>
          </a:p>
          <a:p>
            <a:endParaRPr lang="en-US" altLang="zh-CN" dirty="0"/>
          </a:p>
          <a:p>
            <a:r>
              <a:rPr lang="zh-CN" altLang="en-US" dirty="0"/>
              <a:t>前馈计算：</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667000" y="1905000"/>
            <a:ext cx="3029373" cy="571580"/>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333842" y="2709773"/>
            <a:ext cx="1695687" cy="619211"/>
          </a:xfrm>
          <a:prstGeom prst="rect">
            <a:avLst/>
          </a:prstGeom>
        </p:spPr>
      </p:pic>
      <p:pic>
        <p:nvPicPr>
          <p:cNvPr id="6" name="图片 5" descr="屏幕剪辑"/>
          <p:cNvPicPr>
            <a:picLocks noChangeAspect="1"/>
          </p:cNvPicPr>
          <p:nvPr/>
        </p:nvPicPr>
        <p:blipFill rotWithShape="1">
          <a:blip r:embed="rId4">
            <a:extLst>
              <a:ext uri="{28A0092B-C50C-407E-A947-70E740481C1C}">
                <a14:useLocalDpi xmlns:a14="http://schemas.microsoft.com/office/drawing/2010/main"/>
              </a:ext>
            </a:extLst>
          </a:blip>
          <a:srcRect t="1" r="3464" b="16678"/>
          <a:stretch/>
        </p:blipFill>
        <p:spPr>
          <a:xfrm>
            <a:off x="232757" y="4800600"/>
            <a:ext cx="8377843" cy="381000"/>
          </a:xfrm>
          <a:prstGeom prst="rect">
            <a:avLst/>
          </a:prstGeom>
        </p:spPr>
      </p:pic>
    </p:spTree>
    <p:extLst>
      <p:ext uri="{BB962C8B-B14F-4D97-AF65-F5344CB8AC3E}">
        <p14:creationId xmlns:p14="http://schemas.microsoft.com/office/powerpoint/2010/main" val="2020899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深层前馈神经网络</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95400"/>
            <a:ext cx="6153647" cy="4944308"/>
          </a:xfrm>
          <a:prstGeom prst="rect">
            <a:avLst/>
          </a:prstGeom>
        </p:spPr>
      </p:pic>
    </p:spTree>
    <p:extLst>
      <p:ext uri="{BB962C8B-B14F-4D97-AF65-F5344CB8AC3E}">
        <p14:creationId xmlns:p14="http://schemas.microsoft.com/office/powerpoint/2010/main" val="68272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通用近似定理</a:t>
            </a:r>
          </a:p>
        </p:txBody>
      </p:sp>
      <p:sp>
        <p:nvSpPr>
          <p:cNvPr id="9" name="矩形 8"/>
          <p:cNvSpPr/>
          <p:nvPr/>
        </p:nvSpPr>
        <p:spPr>
          <a:xfrm>
            <a:off x="1143000" y="5012972"/>
            <a:ext cx="7239000" cy="1200329"/>
          </a:xfrm>
          <a:prstGeom prst="rect">
            <a:avLst/>
          </a:prstGeom>
        </p:spPr>
        <p:txBody>
          <a:bodyPr wrap="square">
            <a:spAutoFit/>
          </a:bodyPr>
          <a:lstStyle/>
          <a:p>
            <a:r>
              <a:rPr lang="zh-CN" altLang="en-US" dirty="0"/>
              <a:t>根据通用近似定理，对于具有线性输出层和至少一个使用“挤压”性质的激活函数的隐藏层组成的前馈神经网络，只要其隐藏层神经元的数量足够，它可以以任意的精度来近似任何从一个定义在实数空间中的有界闭集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980" y="1183124"/>
            <a:ext cx="5266040" cy="3829848"/>
          </a:xfrm>
          <a:prstGeom prst="rect">
            <a:avLst/>
          </a:prstGeom>
        </p:spPr>
      </p:pic>
    </p:spTree>
    <p:extLst>
      <p:ext uri="{BB962C8B-B14F-4D97-AF65-F5344CB8AC3E}">
        <p14:creationId xmlns:p14="http://schemas.microsoft.com/office/powerpoint/2010/main" val="4043031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神经网络可以作为一个“万能”函数来使用，可以用来进行复杂的特征转换，或逼近一个复杂的条件分布。</a:t>
                </a:r>
                <a:endParaRPr lang="en-US" altLang="zh-CN" dirty="0"/>
              </a:p>
              <a:p>
                <a:endParaRPr lang="en-US" altLang="zh-CN" dirty="0"/>
              </a:p>
              <a:p>
                <a:endParaRPr lang="en-US" altLang="zh-CN" dirty="0"/>
              </a:p>
              <a:p>
                <a:endParaRPr lang="en-US" altLang="zh-CN" dirty="0"/>
              </a:p>
              <a:p>
                <a:endParaRPr lang="en-US" altLang="zh-CN" dirty="0"/>
              </a:p>
              <a:p>
                <a:r>
                  <a:rPr lang="zh-CN" altLang="en-US" dirty="0"/>
                  <a:t>如果</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oMath>
                </a14:m>
                <a:r>
                  <a:rPr lang="zh-CN" altLang="en-US" dirty="0"/>
                  <a:t>为</a:t>
                </a:r>
                <a:r>
                  <a:rPr lang="en-US" altLang="zh-CN" dirty="0"/>
                  <a:t>logistic</a:t>
                </a:r>
                <a:r>
                  <a:rPr lang="zh-CN" altLang="en-US" dirty="0"/>
                  <a:t>回归，那么</a:t>
                </a:r>
                <a:r>
                  <a:rPr lang="en-US" altLang="zh-CN" dirty="0"/>
                  <a:t>logistic</a:t>
                </a:r>
                <a:r>
                  <a:rPr lang="zh-CN" altLang="en-US" dirty="0"/>
                  <a:t>回归分类器可以看成神经网络的最后一层。</a:t>
                </a: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728" r="-1556" b="-1235"/>
                </a:stretch>
              </a:blipFill>
            </p:spPr>
            <p:txBody>
              <a:bodyPr/>
              <a:lstStyle/>
              <a:p>
                <a:r>
                  <a:rPr lang="zh-CN" altLang="en-US">
                    <a:noFill/>
                  </a:rPr>
                  <a:t> </a:t>
                </a:r>
              </a:p>
            </p:txBody>
          </p:sp>
        </mc:Fallback>
      </mc:AlternateContent>
      <p:pic>
        <p:nvPicPr>
          <p:cNvPr id="19" name="图片 1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957" y="2873810"/>
            <a:ext cx="3271243" cy="707590"/>
          </a:xfrm>
          <a:prstGeom prst="rect">
            <a:avLst/>
          </a:prstGeom>
        </p:spPr>
      </p:pic>
      <p:sp>
        <p:nvSpPr>
          <p:cNvPr id="2" name="标题 1"/>
          <p:cNvSpPr>
            <a:spLocks noGrp="1"/>
          </p:cNvSpPr>
          <p:nvPr>
            <p:ph type="title"/>
          </p:nvPr>
        </p:nvSpPr>
        <p:spPr/>
        <p:txBody>
          <a:bodyPr/>
          <a:lstStyle/>
          <a:p>
            <a:r>
              <a:rPr lang="zh-CN" altLang="en-US" dirty="0"/>
              <a:t>应用到机器学习</a:t>
            </a:r>
          </a:p>
        </p:txBody>
      </p:sp>
      <p:cxnSp>
        <p:nvCxnSpPr>
          <p:cNvPr id="7" name="直接连接符 6"/>
          <p:cNvCxnSpPr/>
          <p:nvPr/>
        </p:nvCxnSpPr>
        <p:spPr>
          <a:xfrm>
            <a:off x="4114800" y="3505200"/>
            <a:ext cx="808224"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5791200" y="4343400"/>
            <a:ext cx="1415772" cy="461665"/>
          </a:xfrm>
          <a:prstGeom prst="rect">
            <a:avLst/>
          </a:prstGeom>
          <a:noFill/>
        </p:spPr>
        <p:txBody>
          <a:bodyPr wrap="none" rtlCol="0">
            <a:spAutoFit/>
          </a:bodyPr>
          <a:lstStyle/>
          <a:p>
            <a:r>
              <a:rPr lang="zh-CN" altLang="en-US" sz="2400" dirty="0"/>
              <a:t>神经网络</a:t>
            </a:r>
          </a:p>
        </p:txBody>
      </p:sp>
      <p:cxnSp>
        <p:nvCxnSpPr>
          <p:cNvPr id="11" name="直接连接符 10"/>
          <p:cNvCxnSpPr>
            <a:endCxn id="9" idx="0"/>
          </p:cNvCxnSpPr>
          <p:nvPr/>
        </p:nvCxnSpPr>
        <p:spPr>
          <a:xfrm>
            <a:off x="4419600" y="3505200"/>
            <a:ext cx="2079486"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634769" y="3581401"/>
            <a:ext cx="2080231" cy="38098"/>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2879506" y="4343399"/>
            <a:ext cx="1107996" cy="461665"/>
          </a:xfrm>
          <a:prstGeom prst="rect">
            <a:avLst/>
          </a:prstGeom>
          <a:noFill/>
        </p:spPr>
        <p:txBody>
          <a:bodyPr wrap="none" rtlCol="0">
            <a:spAutoFit/>
          </a:bodyPr>
          <a:lstStyle/>
          <a:p>
            <a:r>
              <a:rPr lang="zh-CN" altLang="en-US" sz="2400" dirty="0"/>
              <a:t>分类器</a:t>
            </a:r>
          </a:p>
        </p:txBody>
      </p:sp>
      <p:cxnSp>
        <p:nvCxnSpPr>
          <p:cNvPr id="16" name="直接连接符 15"/>
          <p:cNvCxnSpPr>
            <a:stCxn id="14" idx="0"/>
          </p:cNvCxnSpPr>
          <p:nvPr/>
        </p:nvCxnSpPr>
        <p:spPr>
          <a:xfrm flipV="1">
            <a:off x="3433504" y="3619499"/>
            <a:ext cx="1037359" cy="723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405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p:sp>
        <p:nvSpPr>
          <p:cNvPr id="3" name="内容占位符 2"/>
          <p:cNvSpPr>
            <a:spLocks noGrp="1"/>
          </p:cNvSpPr>
          <p:nvPr>
            <p:ph sz="quarter" idx="1"/>
          </p:nvPr>
        </p:nvSpPr>
        <p:spPr/>
        <p:txBody>
          <a:bodyPr/>
          <a:lstStyle/>
          <a:p>
            <a:r>
              <a:rPr lang="zh-CN" altLang="en-US" dirty="0"/>
              <a:t>对于多类分类问题</a:t>
            </a:r>
            <a:endParaRPr lang="en-US" altLang="zh-CN" dirty="0"/>
          </a:p>
          <a:p>
            <a:pPr lvl="1"/>
            <a:r>
              <a:rPr lang="zh-CN" altLang="en-US" dirty="0"/>
              <a:t>如果使用</a:t>
            </a:r>
            <a:r>
              <a:rPr lang="en-US" altLang="zh-CN" dirty="0"/>
              <a:t>softmax</a:t>
            </a:r>
            <a:r>
              <a:rPr lang="zh-CN" altLang="en-US" dirty="0"/>
              <a:t>回归分类器，相当于网络最后一层设置</a:t>
            </a:r>
            <a:r>
              <a:rPr lang="en-US" altLang="zh-CN" dirty="0"/>
              <a:t>C </a:t>
            </a:r>
            <a:r>
              <a:rPr lang="zh-CN" altLang="en-US" dirty="0"/>
              <a:t>个神经元，其输出经过</a:t>
            </a:r>
            <a:r>
              <a:rPr lang="en-US" altLang="zh-CN" dirty="0"/>
              <a:t>softmax</a:t>
            </a:r>
            <a:r>
              <a:rPr lang="zh-CN" altLang="en-US" dirty="0"/>
              <a:t>函数进行归一化后可以作为每个类的后验概率。</a:t>
            </a:r>
            <a:endParaRPr lang="en-US" altLang="zh-CN" dirty="0"/>
          </a:p>
          <a:p>
            <a:endParaRPr lang="en-US" altLang="zh-CN" dirty="0"/>
          </a:p>
          <a:p>
            <a:endParaRPr lang="en-US" altLang="zh-CN" dirty="0"/>
          </a:p>
          <a:p>
            <a:pPr lvl="1"/>
            <a:r>
              <a:rPr lang="zh-CN" altLang="en-US" dirty="0"/>
              <a:t>采用交叉熵损失函数，对于样本</a:t>
            </a:r>
            <a:r>
              <a:rPr lang="en-US" altLang="zh-CN" dirty="0"/>
              <a:t>(</a:t>
            </a:r>
            <a:r>
              <a:rPr lang="en-US" altLang="zh-CN" dirty="0" err="1"/>
              <a:t>x,y</a:t>
            </a:r>
            <a:r>
              <a:rPr lang="en-US" altLang="zh-CN" dirty="0"/>
              <a:t>)</a:t>
            </a:r>
            <a:r>
              <a:rPr lang="zh-CN" altLang="en-US" dirty="0"/>
              <a:t>，其损失函数为</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3048000"/>
            <a:ext cx="2620400" cy="778336"/>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393" y="5174137"/>
            <a:ext cx="2825869" cy="480999"/>
          </a:xfrm>
          <a:prstGeom prst="rect">
            <a:avLst/>
          </a:prstGeom>
        </p:spPr>
      </p:pic>
    </p:spTree>
    <p:extLst>
      <p:ext uri="{BB962C8B-B14F-4D97-AF65-F5344CB8AC3E}">
        <p14:creationId xmlns:p14="http://schemas.microsoft.com/office/powerpoint/2010/main" val="337480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给定训练集为</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sSubSup>
                      <m:sSubSupPr>
                        <m:ctrlPr>
                          <a:rPr lang="en-US" altLang="zh-CN" i="1" dirty="0" smtClean="0">
                            <a:latin typeface="Cambria Math" panose="02040503050406030204" pitchFamily="18" charset="0"/>
                          </a:rPr>
                        </m:ctrlPr>
                      </m:sSubSupPr>
                      <m:e>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 )}</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r>
                          <m:rPr>
                            <m:nor/>
                          </m:rPr>
                          <a:rPr lang="en-US" altLang="zh-CN" dirty="0"/>
                          <m:t> </m:t>
                        </m:r>
                      </m:sup>
                    </m:sSubSup>
                  </m:oMath>
                </a14:m>
                <a:r>
                  <a:rPr lang="en-US" altLang="zh-CN" dirty="0"/>
                  <a:t> </a:t>
                </a:r>
                <a:r>
                  <a:rPr lang="zh-CN" altLang="en-US" dirty="0"/>
                  <a:t>，将每个样本</a:t>
                </a:r>
                <a14:m>
                  <m:oMath xmlns:m="http://schemas.openxmlformats.org/officeDocument/2006/math">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输入给前馈神经网络，得到网络输出为 </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b="0" i="1" dirty="0" smtClean="0">
                                <a:latin typeface="Cambria Math" panose="02040503050406030204" pitchFamily="18" charset="0"/>
                              </a:rPr>
                            </m:ctrlPr>
                          </m:accPr>
                          <m:e>
                            <m:r>
                              <a:rPr lang="en-US" altLang="zh-CN" i="1" dirty="0">
                                <a:latin typeface="Cambria Math" panose="02040503050406030204" pitchFamily="18" charset="0"/>
                              </a:rPr>
                              <m:t>𝑦</m:t>
                            </m:r>
                          </m:e>
                        </m:acc>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，其在数据集</a:t>
                </a:r>
                <a:r>
                  <a:rPr lang="en-US" altLang="zh-CN" dirty="0"/>
                  <a:t>D</a:t>
                </a:r>
                <a:r>
                  <a:rPr lang="zh-CN" altLang="en-US" dirty="0"/>
                  <a:t>上的结构化风险函数为：</a:t>
                </a:r>
                <a:endParaRPr lang="en-US" altLang="zh-CN" dirty="0"/>
              </a:p>
              <a:p>
                <a:endParaRPr lang="en-US" altLang="zh-CN" dirty="0"/>
              </a:p>
              <a:p>
                <a:endParaRPr lang="en-US" altLang="zh-CN" dirty="0"/>
              </a:p>
              <a:p>
                <a:r>
                  <a:rPr lang="zh-CN" altLang="en-US" dirty="0"/>
                  <a:t>梯度下降</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111"/>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352800"/>
            <a:ext cx="4789840" cy="832779"/>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4800600"/>
            <a:ext cx="3040320" cy="725919"/>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4567" y="5563468"/>
            <a:ext cx="2875851" cy="594697"/>
          </a:xfrm>
          <a:prstGeom prst="rect">
            <a:avLst/>
          </a:prstGeom>
        </p:spPr>
      </p:pic>
    </p:spTree>
    <p:extLst>
      <p:ext uri="{BB962C8B-B14F-4D97-AF65-F5344CB8AC3E}">
        <p14:creationId xmlns:p14="http://schemas.microsoft.com/office/powerpoint/2010/main" val="1270783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梯度下降</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4229" y="3165979"/>
                <a:ext cx="1400487" cy="830997"/>
              </a:xfrm>
              <a:prstGeom prst="rect">
                <a:avLst/>
              </a:prstGeom>
              <a:noFill/>
            </p:spPr>
            <p:txBody>
              <a:bodyPr wrap="square" rtlCol="0">
                <a:spAutoFit/>
              </a:bodyPr>
              <a:lstStyle/>
              <a:p>
                <a:pPr algn="ctr"/>
                <a:r>
                  <a:rPr lang="en-US" altLang="zh-TW" sz="2400" dirty="0"/>
                  <a:t>Total </a:t>
                </a:r>
              </a:p>
              <a:p>
                <a:pPr algn="ctr"/>
                <a:r>
                  <a:rPr lang="en-US" altLang="zh-TW" sz="2400" dirty="0"/>
                  <a:t>Loss </a:t>
                </a:r>
                <a14:m>
                  <m:oMath xmlns:m="http://schemas.openxmlformats.org/officeDocument/2006/math">
                    <m:r>
                      <a:rPr lang="en-US" altLang="zh-TW" sz="2400" i="1">
                        <a:latin typeface="Cambria Math" panose="02040503050406030204" pitchFamily="18" charset="0"/>
                      </a:rPr>
                      <m:t>𝐿</m:t>
                    </m:r>
                  </m:oMath>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4229" y="3165979"/>
                <a:ext cx="1400487" cy="830997"/>
              </a:xfrm>
              <a:prstGeom prst="rect">
                <a:avLst/>
              </a:prstGeom>
              <a:blipFill rotWithShape="0">
                <a:blip r:embed="rId4"/>
                <a:stretch>
                  <a:fillRect t="-5839" b="-15328"/>
                </a:stretch>
              </a:blipFill>
            </p:spPr>
            <p:txBody>
              <a:bodyPr/>
              <a:lstStyle/>
              <a:p>
                <a:r>
                  <a:rPr lang="zh-TW" altLang="en-US">
                    <a:noFill/>
                  </a:rPr>
                  <a:t> </a:t>
                </a:r>
              </a:p>
            </p:txBody>
          </p:sp>
        </mc:Fallback>
      </mc:AlternateContent>
      <p:sp>
        <p:nvSpPr>
          <p:cNvPr id="26" name="文字方塊 25"/>
          <p:cNvSpPr txBox="1"/>
          <p:nvPr/>
        </p:nvSpPr>
        <p:spPr>
          <a:xfrm>
            <a:off x="5143866" y="458002"/>
            <a:ext cx="3926673" cy="523220"/>
          </a:xfrm>
          <a:prstGeom prst="rect">
            <a:avLst/>
          </a:prstGeom>
          <a:noFill/>
        </p:spPr>
        <p:txBody>
          <a:bodyPr wrap="square" rtlCol="0">
            <a:spAutoFit/>
          </a:bodyPr>
          <a:lstStyle/>
          <a:p>
            <a:r>
              <a:rPr lang="zh-CN" altLang="en-US" sz="2800" dirty="0"/>
              <a:t>网络参数</a:t>
            </a:r>
            <a:r>
              <a:rPr lang="en-US" altLang="zh-CN" sz="2800" dirty="0"/>
              <a:t>w</a:t>
            </a:r>
            <a:endParaRPr lang="zh-TW" altLang="en-US" sz="2800" dirty="0"/>
          </a:p>
        </p:txBody>
      </p:sp>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1128" name="方程式" r:id="rId5" imgW="152280" imgH="139680" progId="Equation.3">
                  <p:embed/>
                </p:oleObj>
              </mc:Choice>
              <mc:Fallback>
                <p:oleObj name="方程式" r:id="rId5" imgW="152280" imgH="139680" progId="Equation.3">
                  <p:embed/>
                  <p:pic>
                    <p:nvPicPr>
                      <p:cNvPr id="29" name="Object 12"/>
                      <p:cNvPicPr>
                        <a:picLocks noChangeAspect="1" noChangeArrowheads="1"/>
                      </p:cNvPicPr>
                      <p:nvPr/>
                    </p:nvPicPr>
                    <p:blipFill>
                      <a:blip r:embed="rId6"/>
                      <a:srcRect/>
                      <a:stretch>
                        <a:fillRect/>
                      </a:stretch>
                    </p:blipFill>
                    <p:spPr bwMode="auto">
                      <a:xfrm>
                        <a:off x="8290382" y="6148136"/>
                        <a:ext cx="327025" cy="298450"/>
                      </a:xfrm>
                      <a:prstGeom prst="rect">
                        <a:avLst/>
                      </a:prstGeom>
                      <a:noFill/>
                      <a:extLst/>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1830777" y="2026757"/>
                <a:ext cx="5203253" cy="1569660"/>
              </a:xfrm>
              <a:prstGeom prst="rect">
                <a:avLst/>
              </a:prstGeom>
              <a:noFill/>
            </p:spPr>
            <p:txBody>
              <a:bodyPr wrap="square" rtlCol="0">
                <a:spAutoFit/>
              </a:bodyPr>
              <a:lstStyle/>
              <a:p>
                <a:pPr marL="457200" indent="-457200">
                  <a:buFont typeface="+mj-lt"/>
                  <a:buAutoNum type="arabicPeriod"/>
                </a:pPr>
                <a:r>
                  <a:rPr lang="zh-CN" altLang="en-US" sz="2400" dirty="0"/>
                  <a:t>初始化</a:t>
                </a:r>
                <a:r>
                  <a:rPr lang="en-US" altLang="zh-CN" sz="2400" dirty="0"/>
                  <a:t>w</a:t>
                </a:r>
              </a:p>
              <a:p>
                <a:pPr marL="457200" indent="-457200">
                  <a:buFont typeface="+mj-lt"/>
                  <a:buAutoNum type="arabicPeriod"/>
                </a:pPr>
                <a:r>
                  <a:rPr lang="zh-CN" altLang="en-US" sz="2400" dirty="0"/>
                  <a:t>重复</a:t>
                </a:r>
                <a:endParaRPr lang="en-US" altLang="zh-CN" sz="2400" dirty="0"/>
              </a:p>
              <a:p>
                <a:pPr marL="914400" lvl="1" indent="-457200">
                  <a:buFont typeface="+mj-lt"/>
                  <a:buAutoNum type="arabicPeriod"/>
                </a:pPr>
                <a:r>
                  <a:rPr lang="zh-CN" altLang="en-US" sz="2400" dirty="0"/>
                  <a:t>计算梯度</a:t>
                </a:r>
                <a:r>
                  <a:rPr lang="en-US" altLang="zh-TW" sz="2400" dirty="0"/>
                  <a:t>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a:p>
                <a:pPr marL="914400" lvl="1" indent="-457200">
                  <a:buFont typeface="+mj-lt"/>
                  <a:buAutoNum type="arabicPeriod"/>
                </a:pPr>
                <a:r>
                  <a:rPr lang="zh-CN" altLang="en-US" sz="2400" dirty="0"/>
                  <a:t>更新参数</a:t>
                </a:r>
                <a14:m>
                  <m:oMath xmlns:m="http://schemas.openxmlformats.org/officeDocument/2006/math">
                    <m:r>
                      <a:rPr lang="en-US" altLang="zh-TW" sz="2400" i="1">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𝛼</m:t>
                    </m:r>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1830777" y="2026757"/>
                <a:ext cx="5203253" cy="1569660"/>
              </a:xfrm>
              <a:prstGeom prst="rect">
                <a:avLst/>
              </a:prstGeom>
              <a:blipFill>
                <a:blip r:embed="rId7"/>
                <a:stretch>
                  <a:fillRect l="-1522" t="-3488" b="-55426"/>
                </a:stretch>
              </a:blipFill>
            </p:spPr>
            <p:txBody>
              <a:bodyPr/>
              <a:lstStyle/>
              <a:p>
                <a:r>
                  <a:rPr lang="zh-CN" altLang="en-US">
                    <a:noFill/>
                  </a:rPr>
                  <a:t> </a:t>
                </a:r>
              </a:p>
            </p:txBody>
          </p:sp>
        </mc:Fallback>
      </mc:AlternateContent>
      <p:sp>
        <p:nvSpPr>
          <p:cNvPr id="55" name="手繪多邊形 54"/>
          <p:cNvSpPr/>
          <p:nvPr/>
        </p:nvSpPr>
        <p:spPr>
          <a:xfrm>
            <a:off x="994530" y="2472587"/>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925062" y="595030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1271969"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3535534" y="600811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左大括弧 4"/>
          <p:cNvSpPr/>
          <p:nvPr/>
        </p:nvSpPr>
        <p:spPr>
          <a:xfrm rot="5400000">
            <a:off x="2646903" y="5028801"/>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6" name="直線接點 35"/>
          <p:cNvCxnSpPr/>
          <p:nvPr/>
        </p:nvCxnSpPr>
        <p:spPr>
          <a:xfrm>
            <a:off x="3631433" y="5127346"/>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2985632" y="5019049"/>
            <a:ext cx="1231903" cy="239227"/>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4595041" y="598879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p:cNvCxnSpPr/>
          <p:nvPr/>
        </p:nvCxnSpPr>
        <p:spPr>
          <a:xfrm>
            <a:off x="4724400" y="5257800"/>
            <a:ext cx="0" cy="89865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左大括弧 38"/>
          <p:cNvSpPr/>
          <p:nvPr/>
        </p:nvSpPr>
        <p:spPr>
          <a:xfrm rot="5400000">
            <a:off x="3988570" y="5364414"/>
            <a:ext cx="312400" cy="1020060"/>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 name="矩形 2"/>
              <p:cNvSpPr/>
              <p:nvPr/>
            </p:nvSpPr>
            <p:spPr>
              <a:xfrm>
                <a:off x="5334000" y="1427052"/>
                <a:ext cx="3265638" cy="499560"/>
              </a:xfrm>
              <a:prstGeom prst="rect">
                <a:avLst/>
              </a:prstGeom>
            </p:spPr>
            <p:txBody>
              <a:bodyPr wrap="none">
                <a:spAutoFit/>
              </a:bodyPr>
              <a:lstStyle/>
              <a:p>
                <a:r>
                  <a:rPr lang="zh-CN" altLang="en-US" dirty="0">
                    <a:solidFill>
                      <a:srgbClr val="FF0000"/>
                    </a:solidFill>
                  </a:rPr>
                  <a:t>梯度：</a:t>
                </a:r>
                <a14:m>
                  <m:oMath xmlns:m="http://schemas.openxmlformats.org/officeDocument/2006/math">
                    <m:f>
                      <m:fPr>
                        <m:ctrlPr>
                          <a:rPr lang="en-US" altLang="zh-CN" i="1">
                            <a:solidFill>
                              <a:srgbClr val="FF0000"/>
                            </a:solidFill>
                            <a:latin typeface="Cambria Math" panose="02040503050406030204" pitchFamily="18" charset="0"/>
                            <a:ea typeface="Cambria Math" panose="02040503050406030204" pitchFamily="18" charset="0"/>
                          </a:rPr>
                        </m:ctrlPr>
                      </m:fPr>
                      <m:num>
                        <m:r>
                          <a:rPr lang="en-US" altLang="zh-TW" i="1">
                            <a:solidFill>
                              <a:srgbClr val="FF0000"/>
                            </a:solidFill>
                            <a:latin typeface="Cambria Math" panose="02040503050406030204" pitchFamily="18" charset="0"/>
                          </a:rPr>
                          <m:t>𝜕</m:t>
                        </m:r>
                        <m:r>
                          <m:rPr>
                            <m:sty m:val="p"/>
                          </m:rPr>
                          <a:rPr lang="en-US" altLang="zh-CN" i="1">
                            <a:solidFill>
                              <a:srgbClr val="FF0000"/>
                            </a:solidFill>
                            <a:latin typeface="Cambria Math" panose="02040503050406030204" pitchFamily="18" charset="0"/>
                          </a:rPr>
                          <m:t>L</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𝑤</m:t>
                        </m:r>
                        <m:r>
                          <a:rPr lang="en-US" altLang="zh-CN" i="1">
                            <a:solidFill>
                              <a:srgbClr val="FF0000"/>
                            </a:solidFill>
                            <a:latin typeface="Cambria Math" panose="02040503050406030204" pitchFamily="18" charset="0"/>
                          </a:rPr>
                          <m:t>)</m:t>
                        </m:r>
                      </m:num>
                      <m:den>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𝑤</m:t>
                        </m:r>
                      </m:den>
                    </m:f>
                    <m:r>
                      <a:rPr lang="en-US" altLang="zh-TW" b="0" i="1" smtClean="0">
                        <a:solidFill>
                          <a:srgbClr val="FF0000"/>
                        </a:solidFill>
                        <a:latin typeface="Cambria Math" panose="02040503050406030204" pitchFamily="18" charset="0"/>
                      </a:rPr>
                      <m:t>=</m:t>
                    </m:r>
                    <m:func>
                      <m:funcPr>
                        <m:ctrlPr>
                          <a:rPr lang="en-US" altLang="zh-TW" b="0" i="1" smtClean="0">
                            <a:solidFill>
                              <a:srgbClr val="FF0000"/>
                            </a:solidFill>
                            <a:latin typeface="Cambria Math" panose="02040503050406030204" pitchFamily="18" charset="0"/>
                          </a:rPr>
                        </m:ctrlPr>
                      </m:funcPr>
                      <m:fName>
                        <m:limLow>
                          <m:limLowPr>
                            <m:ctrlPr>
                              <a:rPr lang="en-US" altLang="zh-TW" b="0" i="1" smtClean="0">
                                <a:solidFill>
                                  <a:srgbClr val="FF0000"/>
                                </a:solidFill>
                                <a:latin typeface="Cambria Math" panose="02040503050406030204" pitchFamily="18" charset="0"/>
                              </a:rPr>
                            </m:ctrlPr>
                          </m:limLowPr>
                          <m:e>
                            <m:r>
                              <m:rPr>
                                <m:sty m:val="p"/>
                              </m:rPr>
                              <a:rPr lang="en-US" altLang="zh-TW" b="0" i="0" smtClean="0">
                                <a:solidFill>
                                  <a:srgbClr val="FF0000"/>
                                </a:solidFill>
                                <a:latin typeface="Cambria Math" panose="02040503050406030204" pitchFamily="18" charset="0"/>
                              </a:rPr>
                              <m:t>lim</m:t>
                            </m:r>
                          </m:e>
                          <m:lim>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0</m:t>
                            </m:r>
                          </m:lim>
                        </m:limLow>
                      </m:fName>
                      <m:e>
                        <m:f>
                          <m:fPr>
                            <m:ctrlPr>
                              <a:rPr lang="en-US" altLang="zh-TW" i="1">
                                <a:solidFill>
                                  <a:srgbClr val="FF0000"/>
                                </a:solidFill>
                                <a:latin typeface="Cambria Math" panose="02040503050406030204" pitchFamily="18" charset="0"/>
                              </a:rPr>
                            </m:ctrlPr>
                          </m:fPr>
                          <m:num>
                            <m:r>
                              <m:rPr>
                                <m:sty m:val="p"/>
                              </m:rPr>
                              <a:rPr lang="en-US" altLang="zh-TW">
                                <a:solidFill>
                                  <a:srgbClr val="FF0000"/>
                                </a:solidFill>
                                <a:latin typeface="Cambria Math" panose="02040503050406030204" pitchFamily="18" charset="0"/>
                              </a:rPr>
                              <m:t>L</m:t>
                            </m:r>
                            <m:r>
                              <a:rPr lang="en-US" altLang="zh-TW">
                                <a:solidFill>
                                  <a:srgbClr val="FF0000"/>
                                </a:solidFill>
                                <a:latin typeface="Cambria Math" panose="02040503050406030204" pitchFamily="18" charset="0"/>
                              </a:rPr>
                              <m:t>(</m:t>
                            </m:r>
                            <m:r>
                              <m:rPr>
                                <m:sty m:val="p"/>
                              </m:rPr>
                              <a:rPr lang="en-US" altLang="zh-TW">
                                <a:solidFill>
                                  <a:srgbClr val="FF0000"/>
                                </a:solidFill>
                                <a:latin typeface="Cambria Math" panose="02040503050406030204" pitchFamily="18" charset="0"/>
                              </a:rPr>
                              <m:t>w</m:t>
                            </m:r>
                            <m:r>
                              <a:rPr lang="en-US" altLang="zh-TW">
                                <a:solidFill>
                                  <a:srgbClr val="FF0000"/>
                                </a:solidFill>
                                <a:latin typeface="Cambria Math" panose="02040503050406030204" pitchFamily="18" charset="0"/>
                              </a:rPr>
                              <m:t>+</m:t>
                            </m:r>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a:solidFill>
                                  <a:srgbClr val="FF0000"/>
                                </a:solidFill>
                                <a:latin typeface="Cambria Math" panose="02040503050406030204" pitchFamily="18" charset="0"/>
                              </a:rPr>
                              <m:t>)</m:t>
                            </m:r>
                          </m:num>
                          <m:den>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den>
                        </m:f>
                      </m:e>
                    </m:func>
                  </m:oMath>
                </a14:m>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5334000" y="1427052"/>
                <a:ext cx="3265638" cy="499560"/>
              </a:xfrm>
              <a:prstGeom prst="rect">
                <a:avLst/>
              </a:prstGeom>
              <a:blipFill>
                <a:blip r:embed="rId8"/>
                <a:stretch>
                  <a:fillRect l="-1493" b="-8537"/>
                </a:stretch>
              </a:blipFill>
            </p:spPr>
            <p:txBody>
              <a:bodyPr/>
              <a:lstStyle/>
              <a:p>
                <a:r>
                  <a:rPr lang="zh-CN" altLang="en-US">
                    <a:noFill/>
                  </a:rPr>
                  <a:t> </a:t>
                </a:r>
              </a:p>
            </p:txBody>
          </p:sp>
        </mc:Fallback>
      </mc:AlternateContent>
      <p:sp>
        <p:nvSpPr>
          <p:cNvPr id="23" name="左大括弧 38"/>
          <p:cNvSpPr/>
          <p:nvPr/>
        </p:nvSpPr>
        <p:spPr>
          <a:xfrm rot="5400000">
            <a:off x="5222318" y="5317796"/>
            <a:ext cx="319651" cy="1275312"/>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3" name="直線接點 31"/>
          <p:cNvCxnSpPr/>
          <p:nvPr/>
        </p:nvCxnSpPr>
        <p:spPr>
          <a:xfrm>
            <a:off x="6019800" y="5909367"/>
            <a:ext cx="0" cy="29054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橢圓 69"/>
          <p:cNvSpPr/>
          <p:nvPr/>
        </p:nvSpPr>
        <p:spPr>
          <a:xfrm>
            <a:off x="5876499" y="604620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23"/>
          <p:cNvCxnSpPr/>
          <p:nvPr/>
        </p:nvCxnSpPr>
        <p:spPr>
          <a:xfrm>
            <a:off x="4049079" y="4876008"/>
            <a:ext cx="1361121" cy="745651"/>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5" grpId="0" animBg="1"/>
      <p:bldP spid="5" grpId="0" animBg="1"/>
      <p:bldP spid="31" grpId="0" animBg="1"/>
      <p:bldP spid="39" grpId="0" animBg="1"/>
      <p:bldP spid="23" grpId="0" animBg="1"/>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生物神经元</a:t>
            </a:r>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a:ext>
            </a:extLst>
          </a:blip>
          <a:stretch>
            <a:fillRect/>
          </a:stretch>
        </p:blipFill>
        <p:spPr>
          <a:xfrm>
            <a:off x="741988" y="1219200"/>
            <a:ext cx="7660024" cy="4937125"/>
          </a:xfrm>
        </p:spPr>
      </p:pic>
      <p:sp>
        <p:nvSpPr>
          <p:cNvPr id="5" name="矩形 4"/>
          <p:cNvSpPr/>
          <p:nvPr/>
        </p:nvSpPr>
        <p:spPr>
          <a:xfrm>
            <a:off x="4572000" y="4495800"/>
            <a:ext cx="4114800" cy="954107"/>
          </a:xfrm>
          <a:prstGeom prst="rect">
            <a:avLst/>
          </a:prstGeom>
        </p:spPr>
        <p:txBody>
          <a:bodyPr wrap="square">
            <a:spAutoFit/>
          </a:bodyPr>
          <a:lstStyle/>
          <a:p>
            <a:r>
              <a:rPr lang="zh-CN" altLang="en-US" sz="2800" dirty="0"/>
              <a:t>单个神经细胞只有两种状态：兴奋和抑制</a:t>
            </a:r>
          </a:p>
        </p:txBody>
      </p:sp>
      <p:sp>
        <p:nvSpPr>
          <p:cNvPr id="8" name="矩形 7"/>
          <p:cNvSpPr/>
          <p:nvPr/>
        </p:nvSpPr>
        <p:spPr>
          <a:xfrm>
            <a:off x="6248400" y="512782"/>
            <a:ext cx="2595582" cy="369332"/>
          </a:xfrm>
          <a:prstGeom prst="rect">
            <a:avLst/>
          </a:prstGeom>
        </p:spPr>
        <p:txBody>
          <a:bodyPr wrap="none">
            <a:spAutoFit/>
          </a:bodyPr>
          <a:lstStyle/>
          <a:p>
            <a:r>
              <a:rPr lang="en-US" altLang="zh-CN" dirty="0">
                <a:hlinkClick r:id="rId4" action="ppaction://hlinkfile"/>
              </a:rPr>
              <a:t>video:</a:t>
            </a:r>
            <a:r>
              <a:rPr lang="zh-CN" altLang="en-US" dirty="0">
                <a:hlinkClick r:id="rId4" action="ppaction://hlinkfile"/>
              </a:rPr>
              <a:t> structure of brain</a:t>
            </a:r>
            <a:endParaRPr lang="zh-CN" altLang="en-US" dirty="0"/>
          </a:p>
        </p:txBody>
      </p:sp>
    </p:spTree>
    <p:extLst>
      <p:ext uri="{BB962C8B-B14F-4D97-AF65-F5344CB8AC3E}">
        <p14:creationId xmlns:p14="http://schemas.microsoft.com/office/powerpoint/2010/main" val="3354367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如何计算梯度？</a:t>
            </a:r>
          </a:p>
        </p:txBody>
      </p:sp>
      <p:sp>
        <p:nvSpPr>
          <p:cNvPr id="3" name="内容占位符 2"/>
          <p:cNvSpPr>
            <a:spLocks noGrp="1"/>
          </p:cNvSpPr>
          <p:nvPr>
            <p:ph sz="quarter" idx="1"/>
          </p:nvPr>
        </p:nvSpPr>
        <p:spPr/>
        <p:txBody>
          <a:bodyPr/>
          <a:lstStyle/>
          <a:p>
            <a:r>
              <a:rPr lang="zh-CN" altLang="en-US" dirty="0"/>
              <a:t>神经网络为一个复杂的复合函数</a:t>
            </a:r>
            <a:endParaRPr lang="en-US" altLang="zh-CN" dirty="0"/>
          </a:p>
          <a:p>
            <a:pPr lvl="1"/>
            <a:r>
              <a:rPr lang="zh-CN" altLang="en-US" dirty="0"/>
              <a:t>链式法则</a:t>
            </a:r>
            <a:endParaRPr lang="en-US" altLang="zh-CN" dirty="0"/>
          </a:p>
          <a:p>
            <a:pPr marL="0" indent="0">
              <a:buNone/>
            </a:pPr>
            <a:endParaRPr lang="en-US" altLang="zh-CN" dirty="0"/>
          </a:p>
          <a:p>
            <a:endParaRPr lang="en-US" altLang="zh-CN" dirty="0"/>
          </a:p>
          <a:p>
            <a:r>
              <a:rPr lang="zh-CN" altLang="en-US" dirty="0"/>
              <a:t>反向传播算法</a:t>
            </a:r>
            <a:endParaRPr lang="en-US" altLang="zh-CN" dirty="0"/>
          </a:p>
          <a:p>
            <a:pPr lvl="1"/>
            <a:r>
              <a:rPr lang="zh-CN" altLang="en-US" dirty="0"/>
              <a:t>根据前馈网络的特点而设计的高效方法</a:t>
            </a:r>
            <a:endParaRPr lang="en-US" altLang="zh-CN" dirty="0"/>
          </a:p>
          <a:p>
            <a:pPr lvl="1"/>
            <a:r>
              <a:rPr lang="zh-CN" altLang="en-US" dirty="0"/>
              <a:t>略，详见</a:t>
            </a:r>
            <a:r>
              <a:rPr lang="en-US" altLang="zh-CN" dirty="0"/>
              <a:t>4.4</a:t>
            </a:r>
            <a:r>
              <a:rPr lang="zh-CN" altLang="en-US" dirty="0"/>
              <a:t>节</a:t>
            </a:r>
            <a:endParaRPr lang="en-US" altLang="zh-CN" dirty="0"/>
          </a:p>
          <a:p>
            <a:pPr lvl="1"/>
            <a:endParaRPr lang="en-US" altLang="zh-CN" dirty="0"/>
          </a:p>
          <a:p>
            <a:r>
              <a:rPr lang="zh-CN" altLang="en-US" dirty="0"/>
              <a:t>一个更加通用的计算方法</a:t>
            </a:r>
            <a:endParaRPr lang="en-US" altLang="zh-CN" dirty="0"/>
          </a:p>
          <a:p>
            <a:pPr lvl="1"/>
            <a:r>
              <a:rPr lang="zh-CN" altLang="en-US" dirty="0"/>
              <a:t>自动微分（</a:t>
            </a:r>
            <a:r>
              <a:rPr lang="en-US" altLang="zh-CN" dirty="0"/>
              <a:t>Automatic Differentiation</a:t>
            </a:r>
            <a:r>
              <a:rPr lang="zh-CN" altLang="en-US" dirty="0"/>
              <a:t>，</a:t>
            </a:r>
            <a:r>
              <a:rPr lang="en-US" altLang="zh-CN" dirty="0"/>
              <a:t>AD</a:t>
            </a:r>
            <a:r>
              <a:rPr lang="zh-CN" altLang="en-US" dirty="0"/>
              <a:t>）</a:t>
            </a:r>
          </a:p>
        </p:txBody>
      </p:sp>
      <mc:AlternateContent xmlns:mc="http://schemas.openxmlformats.org/markup-compatibility/2006" xmlns:a14="http://schemas.microsoft.com/office/drawing/2010/main">
        <mc:Choice Requires="a14">
          <p:sp>
            <p:nvSpPr>
              <p:cNvPr id="4" name="文本框 3"/>
              <p:cNvSpPr txBox="1"/>
              <p:nvPr/>
            </p:nvSpPr>
            <p:spPr>
              <a:xfrm flipH="1">
                <a:off x="533400" y="2362200"/>
                <a:ext cx="7922741" cy="677045"/>
              </a:xfrm>
              <a:prstGeom prst="rect">
                <a:avLst/>
              </a:prstGeom>
              <a:noFill/>
            </p:spPr>
            <p:txBody>
              <a:bodyPr wrap="square" rtlCol="0">
                <a:spAutoFit/>
              </a:bodyPr>
              <a:lstStyle/>
              <a:p>
                <a:pPr algn="ct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𝑦</m:t>
                    </m:r>
                    <m:r>
                      <a:rPr lang="en-US" altLang="zh-CN" sz="2400" i="1" smtClean="0">
                        <a:solidFill>
                          <a:srgbClr val="FF0000"/>
                        </a:solidFill>
                        <a:latin typeface="Cambria Math" panose="02040503050406030204" pitchFamily="18" charset="0"/>
                        <a:ea typeface="Cambria Math" panose="02040503050406030204" pitchFamily="18" charset="0"/>
                      </a:rPr>
                      <m:t>=</m:t>
                    </m:r>
                    <m:r>
                      <a:rPr lang="en-US" altLang="zh-CN" sz="2400" i="1" smtClean="0">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r>
                      <a:rPr lang="en-US" altLang="zh-CN" sz="2400" i="1">
                        <a:solidFill>
                          <a:srgbClr val="FF0000"/>
                        </a:solidFill>
                        <a:latin typeface="Cambria Math" panose="02040503050406030204" pitchFamily="18" charset="0"/>
                        <a:ea typeface="Cambria Math" panose="02040503050406030204" pitchFamily="18" charset="0"/>
                      </a:rPr>
                      <m:t>(</m:t>
                    </m:r>
                    <m:r>
                      <a:rPr lang="pt-BR"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
                      <m:dPr>
                        <m:ctrlPr>
                          <a:rPr lang="pt-BR" altLang="zh-CN" sz="2400" i="1">
                            <a:solidFill>
                              <a:srgbClr val="FF0000"/>
                            </a:solidFill>
                            <a:latin typeface="Cambria Math" panose="02040503050406030204" pitchFamily="18" charset="0"/>
                            <a:ea typeface="Cambria Math" panose="02040503050406030204" pitchFamily="18" charset="0"/>
                          </a:rPr>
                        </m:ctrlPr>
                      </m:dPr>
                      <m:e>
                        <m:r>
                          <a:rPr lang="pt-BR" altLang="zh-CN" sz="2400" i="1">
                            <a:solidFill>
                              <a:srgbClr val="FF0000"/>
                            </a:solidFill>
                            <a:latin typeface="Cambria Math" panose="02040503050406030204" pitchFamily="18" charset="0"/>
                            <a:ea typeface="Cambria Math" panose="02040503050406030204" pitchFamily="18" charset="0"/>
                          </a:rPr>
                          <m:t>𝑥</m:t>
                        </m:r>
                      </m:e>
                    </m:d>
                    <m:r>
                      <a:rPr lang="en-US" altLang="zh-CN" sz="2400" i="1">
                        <a:solidFill>
                          <a:srgbClr val="FF0000"/>
                        </a:solidFill>
                        <a:latin typeface="Cambria Math" panose="02040503050406030204" pitchFamily="18" charset="0"/>
                        <a:ea typeface="Cambria Math" panose="02040503050406030204" pitchFamily="18" charset="0"/>
                      </a:rPr>
                      <m:t>))))</m:t>
                    </m:r>
                  </m:oMath>
                </a14:m>
                <a:r>
                  <a:rPr lang="zh-CN" altLang="en-US" sz="2400" dirty="0">
                    <a:solidFill>
                      <a:srgbClr val="FF0000"/>
                    </a:solidFill>
                  </a:rPr>
                  <a:t> </a:t>
                </a:r>
                <a:r>
                  <a:rPr lang="en-US" altLang="zh-CN" sz="2400" dirty="0">
                    <a:solidFill>
                      <a:srgbClr val="FF0000"/>
                    </a:solidFill>
                  </a:rPr>
                  <a:t>→</a:t>
                </a:r>
                <a:r>
                  <a:rPr lang="zh-CN" altLang="en-US" sz="2400" dirty="0">
                    <a:solidFill>
                      <a:srgbClr val="FF0000"/>
                    </a:solidFill>
                  </a:rPr>
                  <a:t> </a:t>
                </a:r>
                <a14:m>
                  <m:oMath xmlns:m="http://schemas.openxmlformats.org/officeDocument/2006/math">
                    <m:f>
                      <m:fPr>
                        <m:ctrlPr>
                          <a:rPr lang="en-US" altLang="zh-CN" sz="2400" i="1" smtClean="0">
                            <a:solidFill>
                              <a:srgbClr val="FF0000"/>
                            </a:solidFill>
                            <a:latin typeface="Cambria Math" panose="02040503050406030204" pitchFamily="18" charset="0"/>
                          </a:rPr>
                        </m:ctrlPr>
                      </m:fPr>
                      <m:num>
                        <m:r>
                          <a:rPr lang="en-US" altLang="zh-CN" sz="2400" i="1" smtClean="0">
                            <a:solidFill>
                              <a:srgbClr val="FF0000"/>
                            </a:solidFill>
                            <a:latin typeface="Cambria Math" panose="02040503050406030204" pitchFamily="18" charset="0"/>
                          </a:rPr>
                          <m:t>𝜕</m:t>
                        </m:r>
                        <m:r>
                          <a:rPr lang="en-US" altLang="zh-CN" sz="2400" i="1" smtClean="0">
                            <a:solidFill>
                              <a:srgbClr val="FF0000"/>
                            </a:solidFill>
                            <a:latin typeface="Cambria Math" panose="02040503050406030204" pitchFamily="18" charset="0"/>
                          </a:rPr>
                          <m:t>𝑦</m:t>
                        </m:r>
                      </m:num>
                      <m:den>
                        <m:r>
                          <a:rPr lang="en-US" altLang="zh-CN" sz="2400" i="1" smtClean="0">
                            <a:solidFill>
                              <a:srgbClr val="FF0000"/>
                            </a:solidFill>
                            <a:latin typeface="Cambria Math" panose="02040503050406030204" pitchFamily="18" charset="0"/>
                          </a:rPr>
                          <m:t>𝜕</m:t>
                        </m:r>
                        <m:r>
                          <a:rPr lang="en-US" altLang="zh-CN" sz="2400" i="1" smtClean="0">
                            <a:solidFill>
                              <a:srgbClr val="FF0000"/>
                            </a:solidFill>
                            <a:latin typeface="Cambria Math" panose="02040503050406030204" pitchFamily="18" charset="0"/>
                          </a:rPr>
                          <m:t>𝑥</m:t>
                        </m:r>
                      </m:den>
                    </m:f>
                    <m:r>
                      <a:rPr lang="en-US" altLang="zh-CN" sz="2400" i="1">
                        <a:solidFill>
                          <a:srgbClr val="FF0000"/>
                        </a:solidFill>
                        <a:latin typeface="Cambria Math" panose="02040503050406030204" pitchFamily="18" charset="0"/>
                        <a:ea typeface="Cambria Math" panose="02040503050406030204" pitchFamily="18" charset="0"/>
                      </a:rPr>
                      <m:t>=</m:t>
                    </m:r>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1</m:t>
                        </m:r>
                      </m:num>
                      <m:den>
                        <m:r>
                          <a:rPr lang="en-US" altLang="zh-CN" sz="2400" i="1">
                            <a:solidFill>
                              <a:srgbClr val="FF0000"/>
                            </a:solidFill>
                            <a:latin typeface="Cambria Math" panose="02040503050406030204" pitchFamily="18" charset="0"/>
                          </a:rPr>
                          <m:t>𝜕</m:t>
                        </m:r>
                        <m:r>
                          <m:rPr>
                            <m:sty m:val="p"/>
                          </m:rPr>
                          <a:rPr lang="en-US" altLang="zh-CN" sz="2400" i="1">
                            <a:solidFill>
                              <a:srgbClr val="FF0000"/>
                            </a:solidFill>
                            <a:latin typeface="Cambria Math" panose="02040503050406030204" pitchFamily="18" charset="0"/>
                            <a:ea typeface="Cambria Math" panose="02040503050406030204" pitchFamily="18" charset="0"/>
                          </a:rPr>
                          <m:t>x</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2</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1</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3</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2</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3</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4</m:t>
                        </m:r>
                      </m:den>
                    </m:f>
                  </m:oMath>
                </a14:m>
                <a:endParaRPr lang="zh-CN" altLang="en-US" sz="2400" dirty="0">
                  <a:solidFill>
                    <a:srgbClr val="FF000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flipH="1">
                <a:off x="533400" y="2362200"/>
                <a:ext cx="7922741" cy="677045"/>
              </a:xfrm>
              <a:prstGeom prst="rect">
                <a:avLst/>
              </a:prstGeom>
              <a:blipFill>
                <a:blip r:embed="rId2"/>
                <a:stretch>
                  <a:fillRect b="-9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62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自动微分与计算图</a:t>
            </a:r>
          </a:p>
        </p:txBody>
      </p:sp>
      <p:sp>
        <p:nvSpPr>
          <p:cNvPr id="3" name="内容占位符 2"/>
          <p:cNvSpPr>
            <a:spLocks noGrp="1"/>
          </p:cNvSpPr>
          <p:nvPr>
            <p:ph sz="quarter" idx="1"/>
          </p:nvPr>
        </p:nvSpPr>
        <p:spPr/>
        <p:txBody>
          <a:bodyPr/>
          <a:lstStyle/>
          <a:p>
            <a:r>
              <a:rPr lang="zh-CN" altLang="en-US" dirty="0"/>
              <a:t>自动微分也是利用链式法则来自动计算一个复合函数的梯度。</a:t>
            </a:r>
            <a:endParaRPr lang="en-US" altLang="zh-CN" dirty="0"/>
          </a:p>
          <a:p>
            <a:endParaRPr lang="en-US" altLang="zh-CN" dirty="0"/>
          </a:p>
          <a:p>
            <a:endParaRPr lang="en-US" altLang="zh-CN" dirty="0"/>
          </a:p>
          <a:p>
            <a:r>
              <a:rPr lang="zh-CN" altLang="en-US" dirty="0"/>
              <a:t>计算图</a:t>
            </a: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514600"/>
            <a:ext cx="3696056" cy="762000"/>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4267200"/>
            <a:ext cx="6846016" cy="1600200"/>
          </a:xfrm>
          <a:prstGeom prst="rect">
            <a:avLst/>
          </a:prstGeom>
        </p:spPr>
      </p:pic>
    </p:spTree>
    <p:extLst>
      <p:ext uri="{BB962C8B-B14F-4D97-AF65-F5344CB8AC3E}">
        <p14:creationId xmlns:p14="http://schemas.microsoft.com/office/powerpoint/2010/main" val="322919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计算图</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12055"/>
            <a:ext cx="6007816" cy="140427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2508" y="1680144"/>
            <a:ext cx="4660996" cy="2901720"/>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472" y="5055197"/>
            <a:ext cx="5424055" cy="1288830"/>
          </a:xfrm>
          <a:prstGeom prst="rect">
            <a:avLst/>
          </a:prstGeom>
        </p:spPr>
      </p:pic>
      <p:sp>
        <p:nvSpPr>
          <p:cNvPr id="8" name="矩形 7"/>
          <p:cNvSpPr/>
          <p:nvPr/>
        </p:nvSpPr>
        <p:spPr>
          <a:xfrm>
            <a:off x="381000" y="4595719"/>
            <a:ext cx="3512500" cy="369332"/>
          </a:xfrm>
          <a:prstGeom prst="rect">
            <a:avLst/>
          </a:prstGeom>
        </p:spPr>
        <p:txBody>
          <a:bodyPr wrap="none">
            <a:spAutoFit/>
          </a:bodyPr>
          <a:lstStyle/>
          <a:p>
            <a:r>
              <a:rPr lang="zh-CN" altLang="en-US" dirty="0"/>
              <a:t>当</a:t>
            </a:r>
            <a:r>
              <a:rPr lang="en-US" altLang="zh-CN" dirty="0"/>
              <a:t>x = 1,w = 0,b = 0</a:t>
            </a:r>
            <a:r>
              <a:rPr lang="zh-CN" altLang="en-US" dirty="0"/>
              <a:t>时，可以得到</a:t>
            </a:r>
            <a:endParaRPr lang="en-US" altLang="zh-CN" dirty="0"/>
          </a:p>
        </p:txBody>
      </p:sp>
    </p:spTree>
    <p:extLst>
      <p:ext uri="{BB962C8B-B14F-4D97-AF65-F5344CB8AC3E}">
        <p14:creationId xmlns:p14="http://schemas.microsoft.com/office/powerpoint/2010/main" val="2029964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自动微分</a:t>
            </a:r>
            <a:endParaRPr lang="zh-CN" altLang="en-US" dirty="0"/>
          </a:p>
        </p:txBody>
      </p:sp>
      <p:sp>
        <p:nvSpPr>
          <p:cNvPr id="3" name="内容占位符 2"/>
          <p:cNvSpPr>
            <a:spLocks noGrp="1"/>
          </p:cNvSpPr>
          <p:nvPr>
            <p:ph sz="quarter" idx="1"/>
          </p:nvPr>
        </p:nvSpPr>
        <p:spPr/>
        <p:txBody>
          <a:bodyPr/>
          <a:lstStyle/>
          <a:p>
            <a:r>
              <a:rPr lang="zh-CN" altLang="en-US" dirty="0"/>
              <a:t>前向模式和反向模式</a:t>
            </a:r>
            <a:endParaRPr lang="en-US" altLang="zh-CN" dirty="0"/>
          </a:p>
          <a:p>
            <a:pPr lvl="1"/>
            <a:r>
              <a:rPr lang="zh-CN" altLang="en-US" dirty="0"/>
              <a:t>反向模式和反向传播的计算梯度的方式相同</a:t>
            </a:r>
            <a:endParaRPr lang="en-US" altLang="zh-CN" dirty="0"/>
          </a:p>
          <a:p>
            <a:endParaRPr lang="en-US" altLang="zh-CN" dirty="0"/>
          </a:p>
          <a:p>
            <a:r>
              <a:rPr lang="zh-CN" altLang="en-US" dirty="0"/>
              <a:t>如果函数和参数之间有多条路径，可以将这多条路径上的导数再进行相加，得到最终的梯度。</a:t>
            </a:r>
          </a:p>
        </p:txBody>
      </p:sp>
    </p:spTree>
    <p:extLst>
      <p:ext uri="{BB962C8B-B14F-4D97-AF65-F5344CB8AC3E}">
        <p14:creationId xmlns:p14="http://schemas.microsoft.com/office/powerpoint/2010/main" val="1580473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反向传播算法 </a:t>
            </a:r>
            <a:r>
              <a:rPr lang="en-US" altLang="zh-CN" dirty="0"/>
              <a:t>(</a:t>
            </a:r>
            <a:r>
              <a:rPr lang="zh-CN" altLang="en-US" dirty="0"/>
              <a:t>自动微分的反向模式）</a:t>
            </a:r>
          </a:p>
        </p:txBody>
      </p:sp>
      <p:sp>
        <p:nvSpPr>
          <p:cNvPr id="3" name="内容占位符 2"/>
          <p:cNvSpPr>
            <a:spLocks noGrp="1"/>
          </p:cNvSpPr>
          <p:nvPr>
            <p:ph sz="quarter" idx="1"/>
          </p:nvPr>
        </p:nvSpPr>
        <p:spPr/>
        <p:txBody>
          <a:bodyPr/>
          <a:lstStyle/>
          <a:p>
            <a:r>
              <a:rPr lang="zh-CN" altLang="en-US" sz="3200" dirty="0"/>
              <a:t>前馈神经网络的训练过程可以分为以下三步</a:t>
            </a:r>
          </a:p>
          <a:p>
            <a:pPr lvl="1"/>
            <a:r>
              <a:rPr lang="zh-CN" altLang="en-US" sz="2800" dirty="0">
                <a:solidFill>
                  <a:srgbClr val="FF0000"/>
                </a:solidFill>
              </a:rPr>
              <a:t>前向计算</a:t>
            </a:r>
            <a:r>
              <a:rPr lang="zh-CN" altLang="en-US" sz="2800" dirty="0"/>
              <a:t>每一层的状态和激活值，直到最后一层</a:t>
            </a:r>
          </a:p>
          <a:p>
            <a:pPr lvl="1"/>
            <a:r>
              <a:rPr lang="zh-CN" altLang="en-US" sz="2800" dirty="0">
                <a:solidFill>
                  <a:srgbClr val="FF0000"/>
                </a:solidFill>
              </a:rPr>
              <a:t>反向计算</a:t>
            </a:r>
            <a:r>
              <a:rPr lang="zh-CN" altLang="en-US" sz="2800" dirty="0"/>
              <a:t>每一层的参数的偏导数</a:t>
            </a:r>
            <a:endParaRPr lang="en-US" altLang="zh-CN" sz="2800" dirty="0"/>
          </a:p>
          <a:p>
            <a:pPr lvl="1"/>
            <a:r>
              <a:rPr lang="zh-CN" altLang="en-US" sz="2800" dirty="0">
                <a:solidFill>
                  <a:srgbClr val="FF0000"/>
                </a:solidFill>
              </a:rPr>
              <a:t>更新参数</a:t>
            </a:r>
          </a:p>
        </p:txBody>
      </p:sp>
    </p:spTree>
    <p:extLst>
      <p:ext uri="{BB962C8B-B14F-4D97-AF65-F5344CB8AC3E}">
        <p14:creationId xmlns:p14="http://schemas.microsoft.com/office/powerpoint/2010/main" val="3440884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静态计算图和动态计算图</a:t>
            </a:r>
          </a:p>
        </p:txBody>
      </p:sp>
      <p:sp>
        <p:nvSpPr>
          <p:cNvPr id="3" name="内容占位符 2"/>
          <p:cNvSpPr>
            <a:spLocks noGrp="1"/>
          </p:cNvSpPr>
          <p:nvPr>
            <p:ph sz="quarter" idx="1"/>
          </p:nvPr>
        </p:nvSpPr>
        <p:spPr/>
        <p:txBody>
          <a:bodyPr/>
          <a:lstStyle/>
          <a:p>
            <a:r>
              <a:rPr lang="zh-CN" altLang="en-US" sz="2800" dirty="0"/>
              <a:t>静态计算图是在编译时构建计算图，计算图构建好之后在程序运行时不能改变。</a:t>
            </a:r>
            <a:endParaRPr lang="en-US" altLang="zh-CN" sz="2800" dirty="0"/>
          </a:p>
          <a:p>
            <a:pPr lvl="1"/>
            <a:r>
              <a:rPr lang="en-US" altLang="zh-CN" sz="2000" dirty="0" err="1"/>
              <a:t>Theano</a:t>
            </a:r>
            <a:r>
              <a:rPr lang="zh-CN" altLang="en-US" sz="2000" dirty="0"/>
              <a:t>和</a:t>
            </a:r>
            <a:r>
              <a:rPr lang="en-US" altLang="zh-CN" sz="2000" dirty="0" err="1"/>
              <a:t>Tensorflow</a:t>
            </a:r>
            <a:endParaRPr lang="en-US" altLang="zh-CN" sz="2000" dirty="0"/>
          </a:p>
          <a:p>
            <a:r>
              <a:rPr lang="zh-CN" altLang="en-US" sz="2800" dirty="0"/>
              <a:t>动态计算图是在程序运行时动态构建。两种构建方式各有优缺点。</a:t>
            </a:r>
            <a:endParaRPr lang="en-US" altLang="zh-CN" sz="2800" dirty="0"/>
          </a:p>
          <a:p>
            <a:pPr lvl="1"/>
            <a:r>
              <a:rPr lang="en-US" altLang="zh-CN" sz="2000" dirty="0" err="1"/>
              <a:t>DyNet</a:t>
            </a:r>
            <a:r>
              <a:rPr lang="zh-CN" altLang="en-US" sz="2000" dirty="0"/>
              <a:t>，</a:t>
            </a:r>
            <a:r>
              <a:rPr lang="en-US" altLang="zh-CN" sz="2000" dirty="0" err="1"/>
              <a:t>Chainer</a:t>
            </a:r>
            <a:r>
              <a:rPr lang="zh-CN" altLang="en-US" sz="2000" dirty="0"/>
              <a:t>和</a:t>
            </a:r>
            <a:r>
              <a:rPr lang="en-US" altLang="zh-CN" sz="2000" dirty="0" err="1"/>
              <a:t>PyTorch</a:t>
            </a:r>
            <a:endParaRPr lang="en-US" altLang="zh-CN" sz="2000" dirty="0"/>
          </a:p>
          <a:p>
            <a:endParaRPr lang="en-US" altLang="zh-CN" sz="2800" dirty="0"/>
          </a:p>
          <a:p>
            <a:r>
              <a:rPr lang="zh-CN" altLang="en-US" sz="2800" dirty="0"/>
              <a:t>静态计算图在构建时可以进行优化，并行能力强，但灵活性比较差低。动态计算图则不容易优化，当不同输入的网络结构不一致时，难以并行计算，但是灵活性比较高。</a:t>
            </a:r>
            <a:endParaRPr lang="en-US" altLang="zh-CN" sz="2800" dirty="0"/>
          </a:p>
        </p:txBody>
      </p:sp>
    </p:spTree>
    <p:extLst>
      <p:ext uri="{BB962C8B-B14F-4D97-AF65-F5344CB8AC3E}">
        <p14:creationId xmlns:p14="http://schemas.microsoft.com/office/powerpoint/2010/main" val="3072051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43000"/>
            <a:ext cx="7391400" cy="5182618"/>
          </a:xfrm>
          <a:prstGeom prst="rect">
            <a:avLst/>
          </a:prstGeom>
        </p:spPr>
      </p:pic>
    </p:spTree>
    <p:extLst>
      <p:ext uri="{BB962C8B-B14F-4D97-AF65-F5344CB8AC3E}">
        <p14:creationId xmlns:p14="http://schemas.microsoft.com/office/powerpoint/2010/main" val="2025964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Getting started: 30 seconds to </a:t>
            </a:r>
            <a:r>
              <a:rPr lang="en-US" altLang="zh-CN" dirty="0" err="1"/>
              <a:t>Keras</a:t>
            </a:r>
            <a:endParaRPr lang="zh-CN" altLang="en-US" dirty="0"/>
          </a:p>
        </p:txBody>
      </p:sp>
      <p:sp>
        <p:nvSpPr>
          <p:cNvPr id="5" name="内容占位符 4"/>
          <p:cNvSpPr>
            <a:spLocks noGrp="1"/>
          </p:cNvSpPr>
          <p:nvPr>
            <p:ph sz="quarter" idx="1"/>
          </p:nvPr>
        </p:nvSpPr>
        <p:spPr/>
        <p:txBody>
          <a:bodyPr/>
          <a:lstStyle/>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keras.models</a:t>
            </a:r>
            <a:r>
              <a:rPr lang="en-US" altLang="zh-CN" sz="1600" dirty="0">
                <a:latin typeface="Arial" panose="020B0604020202020204" pitchFamily="34" charset="0"/>
              </a:rPr>
              <a:t> import Sequential</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keras.layers</a:t>
            </a:r>
            <a:r>
              <a:rPr lang="en-US" altLang="zh-CN" sz="1600" dirty="0">
                <a:latin typeface="Arial" panose="020B0604020202020204" pitchFamily="34" charset="0"/>
              </a:rPr>
              <a:t> import Dense, Activation</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keras.optimizers</a:t>
            </a:r>
            <a:r>
              <a:rPr lang="en-US" altLang="zh-CN" sz="1600" dirty="0">
                <a:latin typeface="Arial" panose="020B0604020202020204" pitchFamily="34" charset="0"/>
              </a:rPr>
              <a:t> import SGD</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model = Sequential()</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=64, </a:t>
            </a:r>
            <a:r>
              <a:rPr lang="en-US" altLang="zh-CN" sz="1600" dirty="0" err="1">
                <a:latin typeface="Arial" panose="020B0604020202020204" pitchFamily="34" charset="0"/>
              </a:rPr>
              <a:t>input_dim</a:t>
            </a:r>
            <a:r>
              <a:rPr lang="en-US" altLang="zh-CN" sz="1600" dirty="0">
                <a:latin typeface="Arial" panose="020B0604020202020204" pitchFamily="34" charset="0"/>
              </a:rPr>
              <a:t>=100))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a:t>
            </a:r>
            <a:r>
              <a:rPr lang="en-US" altLang="zh-CN" sz="1600" dirty="0" err="1">
                <a:latin typeface="Arial" panose="020B0604020202020204" pitchFamily="34" charset="0"/>
              </a:rPr>
              <a:t>relu</a:t>
            </a:r>
            <a:r>
              <a:rPr lang="en-US" altLang="zh-CN" sz="1600" dirty="0">
                <a:latin typeface="Arial" panose="020B0604020202020204" pitchFamily="34" charset="0"/>
              </a:rPr>
              <a:t>"))</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=10))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(Activation("softmax"))</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model.compile</a:t>
            </a:r>
            <a:r>
              <a:rPr lang="en-US" altLang="zh-CN" sz="1600" dirty="0">
                <a:latin typeface="Arial" panose="020B0604020202020204" pitchFamily="34" charset="0"/>
              </a:rPr>
              <a:t>(loss='</a:t>
            </a:r>
            <a:r>
              <a:rPr lang="en-US" altLang="zh-CN" sz="1600" dirty="0" err="1">
                <a:latin typeface="Arial" panose="020B0604020202020204" pitchFamily="34" charset="0"/>
              </a:rPr>
              <a:t>categorical_crossentropy</a:t>
            </a:r>
            <a:r>
              <a:rPr lang="en-US" altLang="zh-CN" sz="1600" dirty="0">
                <a:latin typeface="Arial" panose="020B0604020202020204" pitchFamily="34" charset="0"/>
              </a:rPr>
              <a:t>', </a:t>
            </a:r>
          </a:p>
          <a:p>
            <a:pPr marL="0" indent="0">
              <a:buNone/>
            </a:pPr>
            <a:r>
              <a:rPr lang="en-US" altLang="zh-CN" sz="1600" dirty="0">
                <a:latin typeface="Arial" panose="020B0604020202020204" pitchFamily="34" charset="0"/>
              </a:rPr>
              <a:t>   optimizer='</a:t>
            </a:r>
            <a:r>
              <a:rPr lang="en-US" altLang="zh-CN" sz="1600" dirty="0" err="1">
                <a:latin typeface="Arial" panose="020B0604020202020204" pitchFamily="34" charset="0"/>
              </a:rPr>
              <a:t>sgd</a:t>
            </a:r>
            <a:r>
              <a:rPr lang="en-US" altLang="zh-CN" sz="1600" dirty="0">
                <a:latin typeface="Arial" panose="020B0604020202020204" pitchFamily="34" charset="0"/>
              </a:rPr>
              <a:t>', metrics=['accuracy'])</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model.fit</a:t>
            </a:r>
            <a:r>
              <a:rPr lang="en-US" altLang="zh-CN" sz="1600" dirty="0">
                <a:latin typeface="Arial" panose="020B0604020202020204" pitchFamily="34" charset="0"/>
              </a:rPr>
              <a:t>(</a:t>
            </a:r>
            <a:r>
              <a:rPr lang="en-US" altLang="zh-CN" sz="1600" dirty="0" err="1">
                <a:latin typeface="Arial" panose="020B0604020202020204" pitchFamily="34" charset="0"/>
              </a:rPr>
              <a:t>X_train</a:t>
            </a:r>
            <a:r>
              <a:rPr lang="en-US" altLang="zh-CN" sz="1600" dirty="0">
                <a:latin typeface="Arial" panose="020B0604020202020204" pitchFamily="34" charset="0"/>
              </a:rPr>
              <a:t>, </a:t>
            </a:r>
            <a:r>
              <a:rPr lang="en-US" altLang="zh-CN" sz="1600" dirty="0" err="1">
                <a:latin typeface="Arial" panose="020B0604020202020204" pitchFamily="34" charset="0"/>
              </a:rPr>
              <a:t>Y_train</a:t>
            </a:r>
            <a:r>
              <a:rPr lang="en-US" altLang="zh-CN" sz="1600" dirty="0">
                <a:latin typeface="Arial" panose="020B0604020202020204" pitchFamily="34" charset="0"/>
              </a:rPr>
              <a:t>, </a:t>
            </a:r>
            <a:r>
              <a:rPr lang="en-US" altLang="zh-CN" sz="1600" dirty="0" err="1">
                <a:latin typeface="Arial" panose="020B0604020202020204" pitchFamily="34" charset="0"/>
              </a:rPr>
              <a:t>nb_epoch</a:t>
            </a:r>
            <a:r>
              <a:rPr lang="en-US" altLang="zh-CN" sz="1600" dirty="0">
                <a:latin typeface="Arial" panose="020B0604020202020204" pitchFamily="34" charset="0"/>
              </a:rPr>
              <a:t>=5, </a:t>
            </a:r>
            <a:r>
              <a:rPr lang="en-US" altLang="zh-CN" sz="1600" dirty="0" err="1">
                <a:latin typeface="Arial" panose="020B0604020202020204" pitchFamily="34" charset="0"/>
              </a:rPr>
              <a:t>batch_size</a:t>
            </a:r>
            <a:r>
              <a:rPr lang="en-US" altLang="zh-CN" sz="1600" dirty="0">
                <a:latin typeface="Arial" panose="020B0604020202020204" pitchFamily="34" charset="0"/>
              </a:rPr>
              <a:t>=32)</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loss = </a:t>
            </a:r>
            <a:r>
              <a:rPr lang="en-US" altLang="zh-CN" sz="1600" dirty="0" err="1">
                <a:latin typeface="Arial" panose="020B0604020202020204" pitchFamily="34" charset="0"/>
              </a:rPr>
              <a:t>model.evaluate</a:t>
            </a:r>
            <a:r>
              <a:rPr lang="en-US" altLang="zh-CN" sz="1600" dirty="0">
                <a:latin typeface="Arial" panose="020B0604020202020204" pitchFamily="34" charset="0"/>
              </a:rPr>
              <a:t>(</a:t>
            </a:r>
            <a:r>
              <a:rPr lang="en-US" altLang="zh-CN" sz="1600" dirty="0" err="1">
                <a:latin typeface="Arial" panose="020B0604020202020204" pitchFamily="34" charset="0"/>
              </a:rPr>
              <a:t>X_test</a:t>
            </a:r>
            <a:r>
              <a:rPr lang="en-US" altLang="zh-CN" sz="1600" dirty="0">
                <a:latin typeface="Arial" panose="020B0604020202020204" pitchFamily="34" charset="0"/>
              </a:rPr>
              <a:t>, </a:t>
            </a:r>
            <a:r>
              <a:rPr lang="en-US" altLang="zh-CN" sz="1600" dirty="0" err="1">
                <a:latin typeface="Arial" panose="020B0604020202020204" pitchFamily="34" charset="0"/>
              </a:rPr>
              <a:t>Y_test</a:t>
            </a:r>
            <a:r>
              <a:rPr lang="en-US" altLang="zh-CN" sz="1600" dirty="0">
                <a:latin typeface="Arial" panose="020B0604020202020204" pitchFamily="34" charset="0"/>
              </a:rPr>
              <a:t>, </a:t>
            </a:r>
            <a:r>
              <a:rPr lang="en-US" altLang="zh-CN" sz="1600" dirty="0" err="1">
                <a:latin typeface="Arial" panose="020B0604020202020204" pitchFamily="34" charset="0"/>
              </a:rPr>
              <a:t>batch_size</a:t>
            </a:r>
            <a:r>
              <a:rPr lang="en-US" altLang="zh-CN" sz="1600" dirty="0">
                <a:latin typeface="Arial" panose="020B0604020202020204" pitchFamily="34" charset="0"/>
              </a:rPr>
              <a:t>=32)</a:t>
            </a:r>
            <a:endParaRPr lang="zh-CN" altLang="en-US" sz="1600" dirty="0">
              <a:latin typeface="Arial" panose="020B0604020202020204" pitchFamily="34" charset="0"/>
            </a:endParaRPr>
          </a:p>
        </p:txBody>
      </p:sp>
    </p:spTree>
    <p:extLst>
      <p:ext uri="{BB962C8B-B14F-4D97-AF65-F5344CB8AC3E}">
        <p14:creationId xmlns:p14="http://schemas.microsoft.com/office/powerpoint/2010/main" val="750610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4294967295"/>
            <p:extLst/>
          </p:nvPr>
        </p:nvGraphicFramePr>
        <p:xfrm>
          <a:off x="901148" y="545557"/>
          <a:ext cx="6511705" cy="3504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zh-CN" altLang="en-US" dirty="0"/>
              <a:t>深度学习的三个步骤</a:t>
            </a:r>
            <a:endParaRPr lang="zh-TW" altLang="en-US" dirty="0"/>
          </a:p>
        </p:txBody>
      </p:sp>
      <p:sp>
        <p:nvSpPr>
          <p:cNvPr id="6" name="矩形 5"/>
          <p:cNvSpPr/>
          <p:nvPr/>
        </p:nvSpPr>
        <p:spPr>
          <a:xfrm>
            <a:off x="152400" y="3276600"/>
            <a:ext cx="4621778" cy="523220"/>
          </a:xfrm>
          <a:prstGeom prst="rect">
            <a:avLst/>
          </a:prstGeom>
        </p:spPr>
        <p:txBody>
          <a:bodyPr wrap="none">
            <a:spAutoFit/>
          </a:bodyPr>
          <a:lstStyle/>
          <a:p>
            <a:r>
              <a:rPr lang="en-US" altLang="zh-TW" sz="2800" dirty="0"/>
              <a:t>Deep Learning is so simple ……</a:t>
            </a:r>
            <a:endParaRPr lang="zh-TW" altLang="en-US" sz="2800"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148" y="3832950"/>
            <a:ext cx="6868678" cy="24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00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难点</a:t>
            </a:r>
            <a:endParaRPr lang="en-US" altLang="zh-CN" dirty="0"/>
          </a:p>
          <a:p>
            <a:pPr lvl="1"/>
            <a:r>
              <a:rPr lang="zh-CN" altLang="en-US" dirty="0"/>
              <a:t>参数过多，影响训练</a:t>
            </a:r>
          </a:p>
          <a:p>
            <a:pPr lvl="1"/>
            <a:r>
              <a:rPr lang="zh-CN" altLang="en-US" dirty="0"/>
              <a:t>非凸优化问题：即存在局部最优而非全局最优解，影响迭代</a:t>
            </a:r>
          </a:p>
          <a:p>
            <a:pPr lvl="1"/>
            <a:r>
              <a:rPr lang="zh-CN" altLang="en-US" dirty="0"/>
              <a:t>下层参数比较难调</a:t>
            </a:r>
          </a:p>
          <a:p>
            <a:pPr lvl="1"/>
            <a:r>
              <a:rPr lang="zh-CN" altLang="en-US" dirty="0"/>
              <a:t>参数解释起来比较困难</a:t>
            </a:r>
          </a:p>
          <a:p>
            <a:r>
              <a:rPr lang="zh-CN" altLang="en-US" dirty="0"/>
              <a:t>需求</a:t>
            </a:r>
          </a:p>
          <a:p>
            <a:pPr lvl="1"/>
            <a:r>
              <a:rPr lang="zh-CN" altLang="en-US" dirty="0"/>
              <a:t>计算资源要大</a:t>
            </a:r>
          </a:p>
          <a:p>
            <a:pPr lvl="1"/>
            <a:r>
              <a:rPr lang="zh-CN" altLang="en-US" dirty="0"/>
              <a:t>数据要多</a:t>
            </a:r>
          </a:p>
          <a:p>
            <a:pPr lvl="1"/>
            <a:r>
              <a:rPr lang="zh-CN" altLang="en-US" dirty="0"/>
              <a:t>算法效率要好：即收敛快</a:t>
            </a:r>
          </a:p>
        </p:txBody>
      </p:sp>
    </p:spTree>
    <p:extLst>
      <p:ext uri="{BB962C8B-B14F-4D97-AF65-F5344CB8AC3E}">
        <p14:creationId xmlns:p14="http://schemas.microsoft.com/office/powerpoint/2010/main" val="233296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人工神经元</a:t>
            </a:r>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905000" y="1828800"/>
            <a:ext cx="4990271" cy="3641725"/>
          </a:xfrm>
        </p:spPr>
      </p:pic>
    </p:spTree>
    <p:extLst>
      <p:ext uri="{BB962C8B-B14F-4D97-AF65-F5344CB8AC3E}">
        <p14:creationId xmlns:p14="http://schemas.microsoft.com/office/powerpoint/2010/main" val="1849516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非凸优化问题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905000"/>
            <a:ext cx="5325921" cy="2838127"/>
          </a:xfrm>
          <a:prstGeom prst="rect">
            <a:avLst/>
          </a:prstGeom>
        </p:spPr>
      </p:pic>
    </p:spTree>
    <p:extLst>
      <p:ext uri="{BB962C8B-B14F-4D97-AF65-F5344CB8AC3E}">
        <p14:creationId xmlns:p14="http://schemas.microsoft.com/office/powerpoint/2010/main" val="3227197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梯度消失问题（</a:t>
            </a:r>
            <a:r>
              <a:rPr lang="en-US" altLang="zh-CN" dirty="0"/>
              <a:t>Vanishing Gradient Problem</a:t>
            </a:r>
            <a:r>
              <a:rPr lang="zh-CN" altLang="en-US" dirty="0"/>
              <a:t>）</a:t>
            </a:r>
            <a:endParaRPr lang="en-US" altLang="zh-CN" sz="2000" i="1" dirty="0">
              <a:latin typeface="Cambria Math" panose="02040503050406030204" pitchFamily="18" charset="0"/>
            </a:endParaRPr>
          </a:p>
          <a:p>
            <a:pPr lvl="0"/>
            <a:endParaRPr lang="zh-CN" altLang="zh-CN" sz="2000" i="1" dirty="0">
              <a:latin typeface="Cambria Math" panose="02040503050406030204" pitchFamily="18" charset="0"/>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287308"/>
            <a:ext cx="4463260" cy="1937708"/>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flipH="1">
                <a:off x="1828800" y="2129896"/>
                <a:ext cx="5027141" cy="1848904"/>
              </a:xfrm>
              <a:prstGeom prst="rect">
                <a:avLst/>
              </a:prstGeom>
              <a:noFill/>
            </p:spPr>
            <p:txBody>
              <a:bodyPr wrap="square" rtlCol="0">
                <a:spAutoFit/>
              </a:bodyPr>
              <a:lstStyle/>
              <a:p>
                <a:pPr algn="ct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𝑦</m:t>
                    </m:r>
                    <m:r>
                      <a:rPr lang="en-US" altLang="zh-CN" sz="2800" i="1" smtClean="0">
                        <a:latin typeface="Cambria Math" panose="02040503050406030204" pitchFamily="18" charset="0"/>
                        <a:ea typeface="Cambria Math" panose="02040503050406030204" pitchFamily="18" charset="0"/>
                      </a:rPr>
                      <m:t>=</m:t>
                    </m:r>
                    <m:r>
                      <a:rPr lang="en-US" altLang="zh-CN" sz="2800" i="1" smtClean="0">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r>
                      <a:rPr lang="pt-BR"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
                      <m:dPr>
                        <m:ctrlPr>
                          <a:rPr lang="pt-BR" altLang="zh-CN" sz="2800" i="1">
                            <a:latin typeface="Cambria Math" panose="02040503050406030204" pitchFamily="18" charset="0"/>
                            <a:ea typeface="Cambria Math" panose="02040503050406030204" pitchFamily="18" charset="0"/>
                          </a:rPr>
                        </m:ctrlPr>
                      </m:dPr>
                      <m:e>
                        <m:r>
                          <a:rPr lang="pt-BR"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oMath>
                </a14:m>
                <a:r>
                  <a:rPr lang="zh-CN" altLang="en-US" sz="2800" dirty="0"/>
                  <a:t> </a:t>
                </a:r>
                <a:endParaRPr lang="en-US" altLang="zh-CN" sz="2800" dirty="0"/>
              </a:p>
              <a:p>
                <a:pPr algn="ctr"/>
                <a:r>
                  <a:rPr lang="zh-CN" altLang="en-US" sz="2800" dirty="0"/>
                  <a:t> </a:t>
                </a:r>
                <a:endParaRPr lang="en-US" altLang="zh-CN" sz="2800" dirty="0"/>
              </a:p>
              <a:p>
                <a:pPr/>
                <a14:m>
                  <m:oMathPara xmlns:m="http://schemas.openxmlformats.org/officeDocument/2006/math">
                    <m:oMathParaPr>
                      <m:jc m:val="centerGroup"/>
                    </m:oMathParaPr>
                    <m:oMath xmlns:m="http://schemas.openxmlformats.org/officeDocument/2006/math">
                      <m:f>
                        <m:fPr>
                          <m:ctrlPr>
                            <a:rPr lang="en-US" altLang="zh-CN" sz="2800" i="1" smtClean="0">
                              <a:latin typeface="Cambria Math" panose="02040503050406030204" pitchFamily="18" charset="0"/>
                            </a:rPr>
                          </m:ctrlPr>
                        </m:fPr>
                        <m:num>
                          <m:r>
                            <a:rPr lang="en-US" altLang="zh-CN" sz="2800" i="1" smtClean="0">
                              <a:latin typeface="Cambria Math" panose="02040503050406030204" pitchFamily="18" charset="0"/>
                            </a:rPr>
                            <m:t>𝜕</m:t>
                          </m:r>
                          <m:r>
                            <a:rPr lang="en-US" altLang="zh-CN" sz="2800" i="1" smtClean="0">
                              <a:latin typeface="Cambria Math" panose="02040503050406030204" pitchFamily="18" charset="0"/>
                            </a:rPr>
                            <m:t>𝑦</m:t>
                          </m:r>
                        </m:num>
                        <m:den>
                          <m:r>
                            <a:rPr lang="en-US" altLang="zh-CN" sz="2800" i="1" smtClean="0">
                              <a:latin typeface="Cambria Math" panose="02040503050406030204" pitchFamily="18" charset="0"/>
                            </a:rPr>
                            <m:t>𝜕</m:t>
                          </m:r>
                          <m:r>
                            <a:rPr lang="en-US" altLang="zh-CN" sz="2800" i="1" smtClean="0">
                              <a:latin typeface="Cambria Math" panose="02040503050406030204" pitchFamily="18" charset="0"/>
                            </a:rPr>
                            <m:t>𝑥</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rPr>
                            <m:t>𝜕</m:t>
                          </m:r>
                          <m:r>
                            <m:rPr>
                              <m:sty m:val="p"/>
                            </m:rPr>
                            <a:rPr lang="en-US" altLang="zh-CN" sz="2800" i="1">
                              <a:latin typeface="Cambria Math" panose="02040503050406030204" pitchFamily="18" charset="0"/>
                              <a:ea typeface="Cambria Math" panose="02040503050406030204" pitchFamily="18" charset="0"/>
                            </a:rPr>
                            <m:t>x</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2</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1</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3</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2</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3</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4</m:t>
                          </m:r>
                        </m:den>
                      </m:f>
                    </m:oMath>
                  </m:oMathPara>
                </a14:m>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flipH="1">
                <a:off x="1828800" y="2129896"/>
                <a:ext cx="5027141" cy="184890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4462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课后练习</a:t>
            </a:r>
            <a:endParaRPr lang="zh-CN" altLang="en-US" dirty="0"/>
          </a:p>
        </p:txBody>
      </p:sp>
      <p:sp>
        <p:nvSpPr>
          <p:cNvPr id="3" name="内容占位符 2"/>
          <p:cNvSpPr>
            <a:spLocks noGrp="1"/>
          </p:cNvSpPr>
          <p:nvPr>
            <p:ph sz="quarter" idx="1"/>
          </p:nvPr>
        </p:nvSpPr>
        <p:spPr/>
        <p:txBody>
          <a:bodyPr/>
          <a:lstStyle/>
          <a:p>
            <a:r>
              <a:rPr lang="en-US" altLang="zh-CN" dirty="0"/>
              <a:t>1. </a:t>
            </a:r>
            <a:r>
              <a:rPr lang="zh-CN" altLang="en-US" dirty="0"/>
              <a:t>实现</a:t>
            </a:r>
            <a:endParaRPr lang="en-US" altLang="zh-CN" dirty="0"/>
          </a:p>
          <a:p>
            <a:pPr lvl="1"/>
            <a:r>
              <a:rPr lang="zh-CN" altLang="en-US" dirty="0"/>
              <a:t>使用</a:t>
            </a:r>
            <a:r>
              <a:rPr lang="en-US" altLang="zh-CN" dirty="0" err="1"/>
              <a:t>Numpy</a:t>
            </a:r>
            <a:r>
              <a:rPr lang="zh-CN" altLang="en-US" dirty="0"/>
              <a:t>实现前馈神经网络</a:t>
            </a:r>
            <a:endParaRPr lang="en-US" altLang="zh-CN" dirty="0"/>
          </a:p>
          <a:p>
            <a:r>
              <a:rPr lang="en-US" altLang="zh-CN" dirty="0"/>
              <a:t>2. </a:t>
            </a:r>
            <a:r>
              <a:rPr lang="zh-CN" altLang="en-US" dirty="0"/>
              <a:t>函数拟合</a:t>
            </a:r>
            <a:endParaRPr lang="en-US" altLang="zh-CN" dirty="0"/>
          </a:p>
          <a:p>
            <a:pPr lvl="1"/>
            <a:r>
              <a:rPr lang="zh-CN" altLang="en-US" dirty="0"/>
              <a:t>理论和实验证明，一个两层的</a:t>
            </a:r>
            <a:r>
              <a:rPr lang="en-US" altLang="zh-CN" dirty="0" err="1"/>
              <a:t>ReLU</a:t>
            </a:r>
            <a:r>
              <a:rPr lang="zh-CN" altLang="en-US" dirty="0"/>
              <a:t>网络可以模拟任何函数</a:t>
            </a:r>
            <a:endParaRPr lang="en-US" altLang="zh-CN" dirty="0"/>
          </a:p>
          <a:p>
            <a:endParaRPr lang="en-US" altLang="zh-CN" dirty="0"/>
          </a:p>
          <a:p>
            <a:r>
              <a:rPr lang="en-US" altLang="zh-CN" sz="2400" dirty="0">
                <a:hlinkClick r:id="rId2"/>
              </a:rPr>
              <a:t>https://github.com/nndl/exercise/tree/master/for_chapter_4_%20simple%20neural%20network</a:t>
            </a:r>
            <a:endParaRPr lang="en-US" altLang="zh-CN" sz="2400" dirty="0"/>
          </a:p>
          <a:p>
            <a:endParaRPr lang="zh-CN" altLang="en-US" dirty="0"/>
          </a:p>
        </p:txBody>
      </p:sp>
    </p:spTree>
    <p:extLst>
      <p:ext uri="{BB962C8B-B14F-4D97-AF65-F5344CB8AC3E}">
        <p14:creationId xmlns:p14="http://schemas.microsoft.com/office/powerpoint/2010/main" val="2196806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030" y="2286000"/>
            <a:ext cx="1578470" cy="533414"/>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581400"/>
            <a:ext cx="2269731" cy="478984"/>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1905000"/>
            <a:ext cx="3810000" cy="2938738"/>
          </a:xfrm>
          <a:prstGeom prst="rect">
            <a:avLst/>
          </a:prstGeom>
        </p:spPr>
      </p:pic>
    </p:spTree>
    <p:extLst>
      <p:ext uri="{BB962C8B-B14F-4D97-AF65-F5344CB8AC3E}">
        <p14:creationId xmlns:p14="http://schemas.microsoft.com/office/powerpoint/2010/main" val="200653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71600"/>
            <a:ext cx="1643800" cy="919575"/>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82" y="2302771"/>
            <a:ext cx="2759611" cy="932624"/>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048" y="3246991"/>
            <a:ext cx="2503798" cy="895898"/>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847" y="4191000"/>
            <a:ext cx="2737847" cy="848776"/>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7200" y="1831387"/>
            <a:ext cx="4631993" cy="3200484"/>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5208217"/>
            <a:ext cx="2060069" cy="261916"/>
          </a:xfrm>
          <a:prstGeom prst="rect">
            <a:avLst/>
          </a:prstGeom>
        </p:spPr>
      </p:pic>
    </p:spTree>
    <p:extLst>
      <p:ext uri="{BB962C8B-B14F-4D97-AF65-F5344CB8AC3E}">
        <p14:creationId xmlns:p14="http://schemas.microsoft.com/office/powerpoint/2010/main" val="318232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B9B12-1B7B-43CA-AC38-BB3021645BB5}"/>
              </a:ext>
            </a:extLst>
          </p:cNvPr>
          <p:cNvSpPr>
            <a:spLocks noGrp="1"/>
          </p:cNvSpPr>
          <p:nvPr>
            <p:ph type="title"/>
          </p:nvPr>
        </p:nvSpPr>
        <p:spPr/>
        <p:txBody>
          <a:bodyPr/>
          <a:lstStyle/>
          <a:p>
            <a:r>
              <a:rPr lang="zh-CN" altLang="en-US" dirty="0"/>
              <a:t>常见激活函数</a:t>
            </a:r>
          </a:p>
        </p:txBody>
      </p:sp>
      <p:pic>
        <p:nvPicPr>
          <p:cNvPr id="4" name="图片 3">
            <a:extLst>
              <a:ext uri="{FF2B5EF4-FFF2-40B4-BE49-F238E27FC236}">
                <a16:creationId xmlns:a16="http://schemas.microsoft.com/office/drawing/2014/main" id="{47841044-17CE-4BE5-9585-BAC0FC5C0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057400"/>
            <a:ext cx="5486400" cy="3916218"/>
          </a:xfrm>
          <a:prstGeom prst="rect">
            <a:avLst/>
          </a:prstGeom>
        </p:spPr>
      </p:pic>
      <p:sp>
        <p:nvSpPr>
          <p:cNvPr id="5" name="矩形 4">
            <a:extLst>
              <a:ext uri="{FF2B5EF4-FFF2-40B4-BE49-F238E27FC236}">
                <a16:creationId xmlns:a16="http://schemas.microsoft.com/office/drawing/2014/main" id="{D73D2517-005C-4B67-AB77-A5F034848FD7}"/>
              </a:ext>
            </a:extLst>
          </p:cNvPr>
          <p:cNvSpPr/>
          <p:nvPr/>
        </p:nvSpPr>
        <p:spPr>
          <a:xfrm>
            <a:off x="609600" y="1535668"/>
            <a:ext cx="1261884" cy="369332"/>
          </a:xfrm>
          <a:prstGeom prst="rect">
            <a:avLst/>
          </a:prstGeom>
        </p:spPr>
        <p:txBody>
          <a:bodyPr wrap="none">
            <a:spAutoFit/>
          </a:bodyPr>
          <a:lstStyle/>
          <a:p>
            <a:r>
              <a:rPr lang="zh-CN" altLang="en-US" dirty="0"/>
              <a:t>Swish函数</a:t>
            </a:r>
          </a:p>
        </p:txBody>
      </p:sp>
      <p:pic>
        <p:nvPicPr>
          <p:cNvPr id="7" name="图片 6">
            <a:extLst>
              <a:ext uri="{FF2B5EF4-FFF2-40B4-BE49-F238E27FC236}">
                <a16:creationId xmlns:a16="http://schemas.microsoft.com/office/drawing/2014/main" id="{7B89587D-5576-4414-8F3E-98A1CDDE8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405412"/>
            <a:ext cx="3149947" cy="499588"/>
          </a:xfrm>
          <a:prstGeom prst="rect">
            <a:avLst/>
          </a:prstGeom>
        </p:spPr>
      </p:pic>
    </p:spTree>
    <p:extLst>
      <p:ext uri="{BB962C8B-B14F-4D97-AF65-F5344CB8AC3E}">
        <p14:creationId xmlns:p14="http://schemas.microsoft.com/office/powerpoint/2010/main" val="3169972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常见激活函数及其导数</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133600"/>
            <a:ext cx="5925036" cy="2794941"/>
          </a:xfrm>
          <a:prstGeom prst="rect">
            <a:avLst/>
          </a:prstGeom>
        </p:spPr>
      </p:pic>
    </p:spTree>
    <p:extLst>
      <p:ext uri="{BB962C8B-B14F-4D97-AF65-F5344CB8AC3E}">
        <p14:creationId xmlns:p14="http://schemas.microsoft.com/office/powerpoint/2010/main" val="378535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sz="quarter" idx="1"/>
          </p:nvPr>
        </p:nvSpPr>
        <p:spPr/>
        <p:txBody>
          <a:bodyPr/>
          <a:lstStyle/>
          <a:p>
            <a:r>
              <a:rPr lang="zh-CN" altLang="en-US" dirty="0"/>
              <a:t>人工神经网络主要由大量的神经元以及它们之间的有向连接构成。因此考虑三方面：</a:t>
            </a:r>
            <a:endParaRPr lang="en-US" altLang="zh-CN" dirty="0"/>
          </a:p>
          <a:p>
            <a:endParaRPr lang="zh-CN" altLang="en-US" dirty="0"/>
          </a:p>
          <a:p>
            <a:r>
              <a:rPr lang="zh-CN" altLang="en-US" dirty="0"/>
              <a:t>神经元的激活规则</a:t>
            </a:r>
            <a:endParaRPr lang="en-US" altLang="zh-CN" dirty="0"/>
          </a:p>
          <a:p>
            <a:pPr lvl="1"/>
            <a:r>
              <a:rPr lang="zh-CN" altLang="en-US" dirty="0"/>
              <a:t>主要是指神经元输入到输出之间的映射关系，一般为非线性函数。</a:t>
            </a:r>
          </a:p>
          <a:p>
            <a:r>
              <a:rPr lang="zh-CN" altLang="en-US" dirty="0"/>
              <a:t>网络的拓扑结构</a:t>
            </a:r>
            <a:endParaRPr lang="en-US" altLang="zh-CN" dirty="0"/>
          </a:p>
          <a:p>
            <a:pPr lvl="1"/>
            <a:r>
              <a:rPr lang="zh-CN" altLang="en-US" dirty="0"/>
              <a:t>不同神经元之间的连接关系。</a:t>
            </a:r>
          </a:p>
          <a:p>
            <a:r>
              <a:rPr lang="zh-CN" altLang="en-US" dirty="0"/>
              <a:t>学习算法</a:t>
            </a:r>
            <a:endParaRPr lang="en-US" altLang="zh-CN" dirty="0"/>
          </a:p>
          <a:p>
            <a:pPr lvl="1"/>
            <a:r>
              <a:rPr lang="zh-CN" altLang="en-US" dirty="0"/>
              <a:t>通过训练数据来学习神经网络的参数。</a:t>
            </a:r>
          </a:p>
        </p:txBody>
      </p:sp>
    </p:spTree>
    <p:extLst>
      <p:ext uri="{BB962C8B-B14F-4D97-AF65-F5344CB8AC3E}">
        <p14:creationId xmlns:p14="http://schemas.microsoft.com/office/powerpoint/2010/main" val="149685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sz="quarter"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505200"/>
            <a:ext cx="6128817" cy="1921379"/>
          </a:xfrm>
          <a:prstGeom prst="rect">
            <a:avLst/>
          </a:prstGeom>
        </p:spPr>
      </p:pic>
    </p:spTree>
    <p:extLst>
      <p:ext uri="{BB962C8B-B14F-4D97-AF65-F5344CB8AC3E}">
        <p14:creationId xmlns:p14="http://schemas.microsoft.com/office/powerpoint/2010/main" val="1032805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17714</TotalTime>
  <Words>1296</Words>
  <Application>Microsoft Office PowerPoint</Application>
  <PresentationFormat>全屏显示(4:3)</PresentationFormat>
  <Paragraphs>177</Paragraphs>
  <Slides>33</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7" baseType="lpstr">
      <vt:lpstr>新細明體</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前馈神经网络</vt:lpstr>
      <vt:lpstr>生物神经元</vt:lpstr>
      <vt:lpstr>人工神经元</vt:lpstr>
      <vt:lpstr>常见激活函数</vt:lpstr>
      <vt:lpstr>常见激活函数</vt:lpstr>
      <vt:lpstr>常见激活函数</vt:lpstr>
      <vt:lpstr>常见激活函数及其导数</vt:lpstr>
      <vt:lpstr>人工神经网络</vt:lpstr>
      <vt:lpstr>人工神经网络</vt:lpstr>
      <vt:lpstr>前馈神经网络</vt:lpstr>
      <vt:lpstr>网络结构</vt:lpstr>
      <vt:lpstr>前馈网络</vt:lpstr>
      <vt:lpstr>前馈网络</vt:lpstr>
      <vt:lpstr>深层前馈神经网络</vt:lpstr>
      <vt:lpstr>通用近似定理</vt:lpstr>
      <vt:lpstr>应用到机器学习</vt:lpstr>
      <vt:lpstr>应用到机器学习</vt:lpstr>
      <vt:lpstr>参数学习</vt:lpstr>
      <vt:lpstr>梯度下降</vt:lpstr>
      <vt:lpstr>如何计算梯度？</vt:lpstr>
      <vt:lpstr>自动微分与计算图</vt:lpstr>
      <vt:lpstr>计算图</vt:lpstr>
      <vt:lpstr>自动微分</vt:lpstr>
      <vt:lpstr>反向传播算法 (自动微分的反向模式）</vt:lpstr>
      <vt:lpstr>静态计算图和动态计算图</vt:lpstr>
      <vt:lpstr>如何实现？</vt:lpstr>
      <vt:lpstr>Getting started: 30 seconds to Keras</vt:lpstr>
      <vt:lpstr>深度学习的三个步骤</vt:lpstr>
      <vt:lpstr>优化问题</vt:lpstr>
      <vt:lpstr>优化问题</vt:lpstr>
      <vt:lpstr>优化问题</vt:lpstr>
      <vt:lpstr>课后练习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1827</cp:revision>
  <dcterms:created xsi:type="dcterms:W3CDTF">2009-03-19T21:17:53Z</dcterms:created>
  <dcterms:modified xsi:type="dcterms:W3CDTF">2019-03-14T16:09:25Z</dcterms:modified>
</cp:coreProperties>
</file>