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470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4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470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2" d="100"/>
          <a:sy n="62" d="100"/>
        </p:scale>
        <p:origin x="1208" y="3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3/8/2019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have more examples 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74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《</a:t>
            </a:r>
            <a:r>
              <a:rPr lang="zh-CN" altLang="en-US" sz="1400" dirty="0">
                <a:latin typeface="+mn-ea"/>
                <a:ea typeface="+mn-ea"/>
              </a:rPr>
              <a:t>神经网络与深度学习</a:t>
            </a:r>
            <a:r>
              <a:rPr lang="en-US" altLang="zh-CN" sz="1400" dirty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神经网络与深度学习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https://nndl.github.io/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文本情感分类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917223" y="14478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根据文本内容来判断文本的相应类别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223" y="2240113"/>
            <a:ext cx="3105583" cy="117173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325" y="2240113"/>
            <a:ext cx="3529381" cy="1275847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 flipH="1">
            <a:off x="4022806" y="4644792"/>
            <a:ext cx="772402" cy="57535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21" y="4150637"/>
            <a:ext cx="1961925" cy="185565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 bwMode="auto">
          <a:xfrm>
            <a:off x="6339155" y="3570276"/>
            <a:ext cx="719191" cy="487853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175206" y="2772147"/>
            <a:ext cx="772402" cy="57535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2090" y="4350425"/>
            <a:ext cx="425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/>
              <a:t>+</a:t>
            </a:r>
          </a:p>
          <a:p>
            <a:pPr algn="ctr"/>
            <a:r>
              <a:rPr lang="en-US" altLang="zh-CN" sz="3200" dirty="0"/>
              <a:t>-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54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ttp://www.ceu.org.tw/images/CEU_knowledge21065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48" y="1764962"/>
            <a:ext cx="1784273" cy="17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垃圾邮件过滤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54706" y="1998978"/>
            <a:ext cx="13661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Spam </a:t>
            </a:r>
          </a:p>
          <a:p>
            <a:r>
              <a:rPr lang="en-US" altLang="zh-TW" sz="2800" b="1" i="1" u="sng" dirty="0"/>
              <a:t>filtering</a:t>
            </a:r>
            <a:endParaRPr lang="zh-TW" altLang="en-US" sz="2800" b="1" i="1" u="sng" dirty="0"/>
          </a:p>
        </p:txBody>
      </p:sp>
      <p:grpSp>
        <p:nvGrpSpPr>
          <p:cNvPr id="5" name="群組 4"/>
          <p:cNvGrpSpPr/>
          <p:nvPr/>
        </p:nvGrpSpPr>
        <p:grpSpPr>
          <a:xfrm>
            <a:off x="125392" y="3388171"/>
            <a:ext cx="7816752" cy="3530146"/>
            <a:chOff x="628650" y="2236221"/>
            <a:chExt cx="7816752" cy="3530146"/>
          </a:xfrm>
        </p:grpSpPr>
        <p:pic>
          <p:nvPicPr>
            <p:cNvPr id="6" name="Picture 2" descr="http://cdn.toptenreviews.com/rev/site/cms/category_headers/139-h_main-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2236221"/>
              <a:ext cx="7816752" cy="3530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2197318" y="5112936"/>
              <a:ext cx="4609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(</a:t>
              </a:r>
              <a:r>
                <a:rPr lang="zh-TW" altLang="en-US" dirty="0"/>
                <a:t>http://spam-filter-review.toptenreviews.com/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349921" y="1947798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7157823" y="2319567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354231" y="2818469"/>
            <a:ext cx="14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Yes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0000FF"/>
                </a:solidFill>
              </a:rPr>
              <a:t>No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358" y="1825625"/>
            <a:ext cx="274307" cy="1494693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>
            <a:off x="4850604" y="2289279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417451" y="2329661"/>
            <a:ext cx="124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0000FF"/>
                </a:solidFill>
              </a:rPr>
              <a:t>0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20170" y="3549235"/>
            <a:ext cx="130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 (Yes)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76216" y="5153244"/>
            <a:ext cx="130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(No)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9983" y="3191849"/>
            <a:ext cx="241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“free” in e-mail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18814" y="1490831"/>
            <a:ext cx="232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“Talk” in e-mail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242667" y="3156275"/>
            <a:ext cx="419249" cy="23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73591" y="173464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8" grpId="0"/>
      <p:bldP spid="18" grpId="0"/>
      <p:bldP spid="9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文档归类</a:t>
            </a:r>
            <a:endParaRPr lang="zh-TW" altLang="en-US" dirty="0"/>
          </a:p>
        </p:txBody>
      </p:sp>
      <p:pic>
        <p:nvPicPr>
          <p:cNvPr id="34818" name="Picture 2" descr="http://top-breaking-news.com/wp-content/uploads/2016/03/Twitter-ne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7" y="2424793"/>
            <a:ext cx="5002893" cy="3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8094" y="6127233"/>
            <a:ext cx="312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http://top-breaking-news.com/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4728190" y="2105191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6534552" y="244667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59" y="1979869"/>
            <a:ext cx="274307" cy="14946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28873" y="2446672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65" y="2017672"/>
            <a:ext cx="292260" cy="151093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86947" y="145052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政治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686947" y="3482291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體育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165445" y="1769821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152413" y="2361832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65445" y="3349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84079" y="2105191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經濟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2831732" y="2468109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16286" y="3852513"/>
            <a:ext cx="363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“president” in document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2471" y="1619658"/>
            <a:ext cx="304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“stock” in document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3973357" y="3331948"/>
            <a:ext cx="1088158" cy="587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40473" y="189396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96" y="4738432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60" y="4751429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90" y="4769276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787121" y="583269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體育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077672" y="583511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政治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422215" y="586029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財經</a:t>
            </a:r>
          </a:p>
        </p:txBody>
      </p:sp>
    </p:spTree>
    <p:extLst>
      <p:ext uri="{BB962C8B-B14F-4D97-AF65-F5344CB8AC3E}">
        <p14:creationId xmlns:p14="http://schemas.microsoft.com/office/powerpoint/2010/main" val="16775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8" grpId="0"/>
      <p:bldP spid="5" grpId="0" animBg="1"/>
      <p:bldP spid="19" grpId="0"/>
      <p:bldP spid="20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回归</a:t>
            </a:r>
            <a:endParaRPr lang="en-US" altLang="zh-CN" dirty="0"/>
          </a:p>
          <a:p>
            <a:r>
              <a:rPr lang="zh-CN" altLang="en-US" dirty="0"/>
              <a:t>感知器</a:t>
            </a:r>
            <a:endParaRPr lang="en-US" altLang="zh-CN" dirty="0"/>
          </a:p>
          <a:p>
            <a:r>
              <a:rPr lang="zh-CN" altLang="en-US" dirty="0"/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261535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线性分类器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目标类别</a:t>
            </a:r>
            <a:r>
              <a:rPr lang="en-US" altLang="zh-CN" dirty="0"/>
              <a:t>y = 1</a:t>
            </a:r>
            <a:r>
              <a:rPr lang="zh-CN" altLang="en-US" dirty="0"/>
              <a:t>的后验概率为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209800"/>
            <a:ext cx="2648235" cy="115086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652" y="4724400"/>
            <a:ext cx="3751771" cy="12954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235" y="289411"/>
            <a:ext cx="3467637" cy="33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285" y="1258548"/>
            <a:ext cx="6487430" cy="4858428"/>
          </a:xfrm>
        </p:spPr>
      </p:pic>
    </p:spTree>
    <p:extLst>
      <p:ext uri="{BB962C8B-B14F-4D97-AF65-F5344CB8AC3E}">
        <p14:creationId xmlns:p14="http://schemas.microsoft.com/office/powerpoint/2010/main" val="69527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交叉熵损失函数，模型在训练集的风险函数为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749884"/>
            <a:ext cx="8306959" cy="82879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4742584"/>
            <a:ext cx="523948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回归是</a:t>
            </a:r>
            <a:r>
              <a:rPr lang="en-US" altLang="zh-CN" dirty="0"/>
              <a:t>logistic</a:t>
            </a:r>
            <a:r>
              <a:rPr lang="zh-CN" altLang="en-US" dirty="0"/>
              <a:t>回归的多类推广。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softmax</a:t>
            </a:r>
            <a:r>
              <a:rPr lang="zh-CN" altLang="en-US" dirty="0"/>
              <a:t>函数，我们定义目标类别</a:t>
            </a:r>
            <a:r>
              <a:rPr lang="en-US" altLang="zh-CN" dirty="0"/>
              <a:t>y = c</a:t>
            </a:r>
            <a:r>
              <a:rPr lang="zh-CN" altLang="en-US" dirty="0"/>
              <a:t>的后验概率为：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886892"/>
            <a:ext cx="2743200" cy="98596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114800"/>
            <a:ext cx="4267200" cy="16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9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交叉熵损失函数，模型在训练集的风险函数为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梯度为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718" y="3212193"/>
            <a:ext cx="5816394" cy="95177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256" y="4343400"/>
            <a:ext cx="535131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04110"/>
            <a:ext cx="5521570" cy="2277290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3" y="4002414"/>
            <a:ext cx="5515709" cy="23221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14800" y="463034"/>
            <a:ext cx="340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http://playground.tensorflow.org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0930" y="20734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如何处理非线性可分问题？</a:t>
            </a:r>
          </a:p>
        </p:txBody>
      </p:sp>
    </p:spTree>
    <p:extLst>
      <p:ext uri="{BB962C8B-B14F-4D97-AF65-F5344CB8AC3E}">
        <p14:creationId xmlns:p14="http://schemas.microsoft.com/office/powerpoint/2010/main" val="5738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分类问题中的线性模型</a:t>
            </a:r>
            <a:endParaRPr lang="en-US" altLang="zh-CN" dirty="0"/>
          </a:p>
          <a:p>
            <a:pPr lvl="1"/>
            <a:r>
              <a:rPr lang="zh-CN" altLang="en-US" dirty="0"/>
              <a:t>分类问题</a:t>
            </a:r>
            <a:endParaRPr lang="en-US" altLang="zh-CN" dirty="0"/>
          </a:p>
          <a:p>
            <a:pPr lvl="1"/>
            <a:r>
              <a:rPr lang="en-US" altLang="zh-CN" dirty="0" err="1"/>
              <a:t>Logisitic</a:t>
            </a:r>
            <a:r>
              <a:rPr lang="en-US" altLang="zh-CN" dirty="0"/>
              <a:t> Regression</a:t>
            </a:r>
          </a:p>
          <a:p>
            <a:pPr lvl="1"/>
            <a:r>
              <a:rPr lang="en-US" altLang="zh-CN" dirty="0"/>
              <a:t>Softmax Regression</a:t>
            </a:r>
          </a:p>
          <a:p>
            <a:pPr lvl="1"/>
            <a:r>
              <a:rPr lang="en-US" altLang="zh-CN" dirty="0"/>
              <a:t>Perceptron</a:t>
            </a:r>
          </a:p>
          <a:p>
            <a:pPr lvl="1"/>
            <a:r>
              <a:rPr lang="en-US" altLang="zh-CN" dirty="0"/>
              <a:t>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79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感知器</a:t>
            </a:r>
          </a:p>
        </p:txBody>
      </p:sp>
    </p:spTree>
    <p:extLst>
      <p:ext uri="{BB962C8B-B14F-4D97-AF65-F5344CB8AC3E}">
        <p14:creationId xmlns:p14="http://schemas.microsoft.com/office/powerpoint/2010/main" val="250731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模拟生物神经元行为的机器，有与生物神经元相对应的部件，如权重（突触）、偏置（阈值）及激活函数（细胞体），输出为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27" y="3739764"/>
            <a:ext cx="2805253" cy="118115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946" y="2957071"/>
            <a:ext cx="417253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1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感知器的学习过程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447800"/>
            <a:ext cx="6781800" cy="4615543"/>
          </a:xfrm>
        </p:spPr>
      </p:pic>
      <p:cxnSp>
        <p:nvCxnSpPr>
          <p:cNvPr id="6" name="直接连接符 5"/>
          <p:cNvCxnSpPr/>
          <p:nvPr/>
        </p:nvCxnSpPr>
        <p:spPr>
          <a:xfrm>
            <a:off x="5334000" y="3755571"/>
            <a:ext cx="1371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0686" y="37679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表示分错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00626" y="50292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对比</a:t>
            </a:r>
            <a:r>
              <a:rPr lang="en-US" altLang="zh-CN" dirty="0">
                <a:solidFill>
                  <a:srgbClr val="FF0000"/>
                </a:solidFill>
              </a:rPr>
              <a:t>Logistic</a:t>
            </a:r>
            <a:r>
              <a:rPr lang="zh-CN" altLang="en-US" dirty="0">
                <a:solidFill>
                  <a:srgbClr val="FF0000"/>
                </a:solidFill>
              </a:rPr>
              <a:t>回归的更新方式：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626" y="5319712"/>
            <a:ext cx="3371774" cy="7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r>
              <a:rPr lang="zh-CN" altLang="en-US" dirty="0"/>
              <a:t>问题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58" y="2092102"/>
            <a:ext cx="7230484" cy="3191320"/>
          </a:xfrm>
        </p:spPr>
      </p:pic>
    </p:spTree>
    <p:extLst>
      <p:ext uri="{BB962C8B-B14F-4D97-AF65-F5344CB8AC3E}">
        <p14:creationId xmlns:p14="http://schemas.microsoft.com/office/powerpoint/2010/main" val="305496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线性分类器小结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7472" y="1219200"/>
            <a:ext cx="6589056" cy="4937125"/>
          </a:xfrm>
        </p:spPr>
      </p:pic>
    </p:spTree>
    <p:extLst>
      <p:ext uri="{BB962C8B-B14F-4D97-AF65-F5344CB8AC3E}">
        <p14:creationId xmlns:p14="http://schemas.microsoft.com/office/powerpoint/2010/main" val="157702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分类示例</a:t>
            </a:r>
          </a:p>
        </p:txBody>
      </p:sp>
    </p:spTree>
    <p:extLst>
      <p:ext uri="{BB962C8B-B14F-4D97-AF65-F5344CB8AC3E}">
        <p14:creationId xmlns:p14="http://schemas.microsoft.com/office/powerpoint/2010/main" val="276925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CIFAR-10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60000</a:t>
            </a:r>
            <a:r>
              <a:rPr lang="zh-CN" altLang="en-US" dirty="0"/>
              <a:t>张</a:t>
            </a:r>
            <a:r>
              <a:rPr lang="en-US" altLang="zh-CN" dirty="0"/>
              <a:t>32x32</a:t>
            </a:r>
            <a:r>
              <a:rPr lang="zh-CN" altLang="en-US" dirty="0"/>
              <a:t>色彩图像，共</a:t>
            </a:r>
            <a:r>
              <a:rPr lang="en-US" altLang="zh-CN" dirty="0"/>
              <a:t>10</a:t>
            </a:r>
            <a:r>
              <a:rPr lang="zh-CN" altLang="en-US" dirty="0"/>
              <a:t>类，每类</a:t>
            </a:r>
            <a:r>
              <a:rPr lang="en-US" altLang="zh-CN" dirty="0"/>
              <a:t>6000</a:t>
            </a:r>
            <a:r>
              <a:rPr lang="zh-CN" altLang="en-US" dirty="0"/>
              <a:t>张图像。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890524"/>
            <a:ext cx="5515745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5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ImageNet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14,197,122 images, 21841 </a:t>
            </a:r>
            <a:r>
              <a:rPr lang="en-US" altLang="zh-CN" dirty="0" err="1"/>
              <a:t>synsets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60511"/>
            <a:ext cx="9144000" cy="32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应用：图像分类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860281"/>
            <a:ext cx="8229600" cy="3654962"/>
          </a:xfrm>
        </p:spPr>
      </p:pic>
    </p:spTree>
    <p:extLst>
      <p:ext uri="{BB962C8B-B14F-4D97-AF65-F5344CB8AC3E}">
        <p14:creationId xmlns:p14="http://schemas.microsoft.com/office/powerpoint/2010/main" val="10323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5045" y="3281485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3921407" y="3622965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14" y="3156163"/>
            <a:ext cx="274307" cy="149469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615728" y="362296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920" y="3193966"/>
            <a:ext cx="292260" cy="15109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50806" y="2848898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550" y="2595440"/>
            <a:ext cx="931280" cy="10514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50" y="3852215"/>
            <a:ext cx="899978" cy="107509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468744" y="419748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80830" y="5492762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1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14" y="5132654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051" y="5132654"/>
            <a:ext cx="915693" cy="1181883"/>
          </a:xfrm>
          <a:prstGeom prst="rect">
            <a:avLst/>
          </a:prstGeom>
        </p:spPr>
      </p:pic>
      <p:sp>
        <p:nvSpPr>
          <p:cNvPr id="17" name="弧形向右箭號 16"/>
          <p:cNvSpPr/>
          <p:nvPr/>
        </p:nvSpPr>
        <p:spPr>
          <a:xfrm flipV="1">
            <a:off x="628650" y="3797718"/>
            <a:ext cx="630014" cy="19173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95571" y="2484450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“monkey”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23436" y="3307293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73802" y="4658585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4552300" y="2946115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9" idx="1"/>
          </p:cNvCxnSpPr>
          <p:nvPr/>
        </p:nvCxnSpPr>
        <p:spPr>
          <a:xfrm flipV="1">
            <a:off x="4539268" y="3538126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552300" y="4525597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7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理想中的自然语言处理流程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18141" y="143640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这是一棵语法树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7540" y="2229709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是  一  棵  语法  树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88399" y="2829247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    是      一       棵    语法    树</a:t>
            </a:r>
            <a:endParaRPr lang="zh-CN" altLang="en-US" dirty="0"/>
          </a:p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代词  动词  数词  量词   名词  动词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8399" y="4760802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    是      一       棵    语法    树</a:t>
            </a:r>
            <a:endParaRPr lang="zh-CN" altLang="en-US" dirty="0"/>
          </a:p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代词  动词  数词  量词   名词  动词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1097400" y="3996460"/>
            <a:ext cx="487556" cy="764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2334672" y="4222090"/>
            <a:ext cx="827022" cy="5514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 flipV="1">
            <a:off x="3510478" y="4542603"/>
            <a:ext cx="336203" cy="218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3344439" y="4239920"/>
            <a:ext cx="502242" cy="2604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 bwMode="auto">
          <a:xfrm>
            <a:off x="3894703" y="4542603"/>
            <a:ext cx="305731" cy="21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flipV="1">
            <a:off x="2969705" y="4239920"/>
            <a:ext cx="270386" cy="4378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 flipV="1">
            <a:off x="1713823" y="3996460"/>
            <a:ext cx="0" cy="7516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 flipH="1" flipV="1">
            <a:off x="1818141" y="4014290"/>
            <a:ext cx="1421951" cy="1684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下箭头 57"/>
          <p:cNvSpPr/>
          <p:nvPr/>
        </p:nvSpPr>
        <p:spPr bwMode="auto">
          <a:xfrm>
            <a:off x="2529116" y="1805737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27947" y="180573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分词</a:t>
            </a:r>
          </a:p>
        </p:txBody>
      </p:sp>
      <p:sp>
        <p:nvSpPr>
          <p:cNvPr id="60" name="下箭头 59"/>
          <p:cNvSpPr/>
          <p:nvPr/>
        </p:nvSpPr>
        <p:spPr bwMode="auto">
          <a:xfrm>
            <a:off x="2529116" y="2558236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80463" y="2558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词性标注</a:t>
            </a:r>
          </a:p>
        </p:txBody>
      </p:sp>
      <p:sp>
        <p:nvSpPr>
          <p:cNvPr id="62" name="下箭头 61"/>
          <p:cNvSpPr/>
          <p:nvPr/>
        </p:nvSpPr>
        <p:spPr bwMode="auto">
          <a:xfrm>
            <a:off x="2529116" y="3510910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80463" y="351091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句法分析</a:t>
            </a:r>
          </a:p>
        </p:txBody>
      </p:sp>
      <p:sp>
        <p:nvSpPr>
          <p:cNvPr id="64" name="右箭头 63"/>
          <p:cNvSpPr/>
          <p:nvPr/>
        </p:nvSpPr>
        <p:spPr bwMode="auto">
          <a:xfrm>
            <a:off x="5322988" y="4748106"/>
            <a:ext cx="530942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34461" y="5168619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语义分析</a:t>
            </a:r>
          </a:p>
        </p:txBody>
      </p:sp>
      <p:sp>
        <p:nvSpPr>
          <p:cNvPr id="66" name="左大括号 65"/>
          <p:cNvSpPr/>
          <p:nvPr/>
        </p:nvSpPr>
        <p:spPr bwMode="auto">
          <a:xfrm>
            <a:off x="6558117" y="4785748"/>
            <a:ext cx="167148" cy="24481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右大括号 67"/>
          <p:cNvSpPr/>
          <p:nvPr/>
        </p:nvSpPr>
        <p:spPr bwMode="auto">
          <a:xfrm>
            <a:off x="8492873" y="4797399"/>
            <a:ext cx="188470" cy="2448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25265" y="473513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这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是，语法树</a:t>
            </a:r>
          </a:p>
        </p:txBody>
      </p:sp>
      <p:sp>
        <p:nvSpPr>
          <p:cNvPr id="70" name="右箭头 69"/>
          <p:cNvSpPr/>
          <p:nvPr/>
        </p:nvSpPr>
        <p:spPr bwMode="auto">
          <a:xfrm rot="16200000">
            <a:off x="7270272" y="4239920"/>
            <a:ext cx="530942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/>
          </p:nvPr>
        </p:nvGraphicFramePr>
        <p:xfrm>
          <a:off x="6837782" y="2148849"/>
          <a:ext cx="138514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语义分析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机器翻译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自动问答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情感分析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… …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4" name="直接连接符 73"/>
          <p:cNvCxnSpPr/>
          <p:nvPr/>
        </p:nvCxnSpPr>
        <p:spPr bwMode="auto">
          <a:xfrm>
            <a:off x="6142457" y="1371600"/>
            <a:ext cx="0" cy="29752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lowchart: Magnetic Disk 6"/>
          <p:cNvSpPr/>
          <p:nvPr/>
        </p:nvSpPr>
        <p:spPr>
          <a:xfrm>
            <a:off x="7039211" y="5638799"/>
            <a:ext cx="1066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知识库</a:t>
            </a:r>
          </a:p>
        </p:txBody>
      </p:sp>
      <p:sp>
        <p:nvSpPr>
          <p:cNvPr id="34" name="右箭头 69"/>
          <p:cNvSpPr/>
          <p:nvPr/>
        </p:nvSpPr>
        <p:spPr bwMode="auto">
          <a:xfrm rot="16200000">
            <a:off x="7422974" y="5199936"/>
            <a:ext cx="299275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4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实际流程：</a:t>
            </a:r>
            <a:r>
              <a:rPr lang="en-US" altLang="zh-CN"/>
              <a:t>End-to-End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6328" y="21268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我喜欢读书。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48778" y="240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分类模型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6328" y="28654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我讨厌读书。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3190551" y="2496145"/>
            <a:ext cx="745212" cy="2768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378946" y="2496145"/>
            <a:ext cx="745212" cy="2768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93" y="2126813"/>
            <a:ext cx="377374" cy="37737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93" y="2865477"/>
            <a:ext cx="377374" cy="377374"/>
          </a:xfrm>
          <a:prstGeom prst="rect">
            <a:avLst/>
          </a:prstGeom>
        </p:spPr>
      </p:pic>
      <p:cxnSp>
        <p:nvCxnSpPr>
          <p:cNvPr id="17" name="直接连接符 16"/>
          <p:cNvCxnSpPr>
            <a:stCxn id="7" idx="2"/>
            <a:endCxn id="23" idx="0"/>
          </p:cNvCxnSpPr>
          <p:nvPr/>
        </p:nvCxnSpPr>
        <p:spPr bwMode="auto">
          <a:xfrm flipH="1">
            <a:off x="3794717" y="2773009"/>
            <a:ext cx="808059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26" idx="0"/>
          </p:cNvCxnSpPr>
          <p:nvPr/>
        </p:nvCxnSpPr>
        <p:spPr bwMode="auto">
          <a:xfrm flipH="1">
            <a:off x="2405136" y="2773009"/>
            <a:ext cx="2197640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40719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特征抽取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11886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参数学习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55769" y="42176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解码算法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51138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模型表示</a:t>
            </a:r>
          </a:p>
        </p:txBody>
      </p:sp>
      <p:cxnSp>
        <p:nvCxnSpPr>
          <p:cNvPr id="28" name="直接连接符 27"/>
          <p:cNvCxnSpPr>
            <a:stCxn id="7" idx="2"/>
            <a:endCxn id="24" idx="0"/>
          </p:cNvCxnSpPr>
          <p:nvPr/>
        </p:nvCxnSpPr>
        <p:spPr bwMode="auto">
          <a:xfrm>
            <a:off x="4602776" y="2773009"/>
            <a:ext cx="863108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2"/>
            <a:endCxn id="25" idx="0"/>
          </p:cNvCxnSpPr>
          <p:nvPr/>
        </p:nvCxnSpPr>
        <p:spPr bwMode="auto">
          <a:xfrm>
            <a:off x="4602776" y="2773009"/>
            <a:ext cx="2406991" cy="14446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638409" y="51598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文本情感分类</a:t>
            </a:r>
          </a:p>
        </p:txBody>
      </p:sp>
    </p:spTree>
    <p:extLst>
      <p:ext uri="{BB962C8B-B14F-4D97-AF65-F5344CB8AC3E}">
        <p14:creationId xmlns:p14="http://schemas.microsoft.com/office/powerpoint/2010/main" val="416072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17619</TotalTime>
  <Words>430</Words>
  <Application>Microsoft Office PowerPoint</Application>
  <PresentationFormat>全屏显示(4:3)</PresentationFormat>
  <Paragraphs>123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新細明體</vt:lpstr>
      <vt:lpstr>华文楷体</vt:lpstr>
      <vt:lpstr>华文细黑</vt:lpstr>
      <vt:lpstr>SimSun</vt:lpstr>
      <vt:lpstr>SimSun</vt:lpstr>
      <vt:lpstr>微软雅黑</vt:lpstr>
      <vt:lpstr>Arial</vt:lpstr>
      <vt:lpstr>Calibri</vt:lpstr>
      <vt:lpstr>Cambria</vt:lpstr>
      <vt:lpstr>Helvetica</vt:lpstr>
      <vt:lpstr>Tahoma</vt:lpstr>
      <vt:lpstr>Wingdings</vt:lpstr>
      <vt:lpstr>Wingdings 3</vt:lpstr>
      <vt:lpstr>Origin</vt:lpstr>
      <vt:lpstr>线性模型</vt:lpstr>
      <vt:lpstr>线性模型</vt:lpstr>
      <vt:lpstr>分类示例</vt:lpstr>
      <vt:lpstr>数据集：CIFAR-10</vt:lpstr>
      <vt:lpstr>数据集：ImageNet</vt:lpstr>
      <vt:lpstr>应用：图像分类</vt:lpstr>
      <vt:lpstr>图像识别</vt:lpstr>
      <vt:lpstr>理想中的自然语言处理流程</vt:lpstr>
      <vt:lpstr>实际流程：End-to-End</vt:lpstr>
      <vt:lpstr>文本情感分类</vt:lpstr>
      <vt:lpstr>垃圾邮件过滤</vt:lpstr>
      <vt:lpstr>文档归类</vt:lpstr>
      <vt:lpstr>线性模型</vt:lpstr>
      <vt:lpstr>Logistic回归</vt:lpstr>
      <vt:lpstr>Logistic回归</vt:lpstr>
      <vt:lpstr>梯度下降</vt:lpstr>
      <vt:lpstr>Softmax回归</vt:lpstr>
      <vt:lpstr>梯度下降</vt:lpstr>
      <vt:lpstr>特征</vt:lpstr>
      <vt:lpstr>感知器</vt:lpstr>
      <vt:lpstr>感知器</vt:lpstr>
      <vt:lpstr>感知器的学习过程</vt:lpstr>
      <vt:lpstr>XOR问题</vt:lpstr>
      <vt:lpstr>线性分类器小结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1741</cp:revision>
  <dcterms:created xsi:type="dcterms:W3CDTF">2009-03-19T21:17:53Z</dcterms:created>
  <dcterms:modified xsi:type="dcterms:W3CDTF">2019-03-08T05:24:21Z</dcterms:modified>
</cp:coreProperties>
</file>