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56" r:id="rId2"/>
    <p:sldId id="448" r:id="rId3"/>
    <p:sldId id="449" r:id="rId4"/>
    <p:sldId id="491" r:id="rId5"/>
    <p:sldId id="492" r:id="rId6"/>
    <p:sldId id="463" r:id="rId7"/>
    <p:sldId id="450" r:id="rId8"/>
    <p:sldId id="451" r:id="rId9"/>
    <p:sldId id="460" r:id="rId10"/>
    <p:sldId id="464" r:id="rId11"/>
    <p:sldId id="465" r:id="rId12"/>
    <p:sldId id="466" r:id="rId13"/>
    <p:sldId id="490" r:id="rId14"/>
    <p:sldId id="483" r:id="rId15"/>
    <p:sldId id="495" r:id="rId16"/>
    <p:sldId id="468" r:id="rId17"/>
    <p:sldId id="493" r:id="rId18"/>
    <p:sldId id="469" r:id="rId19"/>
    <p:sldId id="484" r:id="rId20"/>
    <p:sldId id="485" r:id="rId21"/>
    <p:sldId id="486" r:id="rId22"/>
    <p:sldId id="487" r:id="rId23"/>
    <p:sldId id="488" r:id="rId24"/>
    <p:sldId id="476" r:id="rId25"/>
    <p:sldId id="496" r:id="rId26"/>
    <p:sldId id="497" r:id="rId27"/>
    <p:sldId id="499" r:id="rId28"/>
    <p:sldId id="494" r:id="rId29"/>
    <p:sldId id="489" r:id="rId30"/>
    <p:sldId id="477" r:id="rId31"/>
    <p:sldId id="500" r:id="rId32"/>
    <p:sldId id="447"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49"/>
            <p14:sldId id="491"/>
            <p14:sldId id="492"/>
            <p14:sldId id="463"/>
            <p14:sldId id="450"/>
            <p14:sldId id="451"/>
            <p14:sldId id="460"/>
            <p14:sldId id="464"/>
            <p14:sldId id="465"/>
            <p14:sldId id="466"/>
            <p14:sldId id="490"/>
            <p14:sldId id="483"/>
            <p14:sldId id="495"/>
            <p14:sldId id="468"/>
            <p14:sldId id="493"/>
            <p14:sldId id="469"/>
            <p14:sldId id="484"/>
            <p14:sldId id="485"/>
            <p14:sldId id="486"/>
            <p14:sldId id="487"/>
            <p14:sldId id="488"/>
            <p14:sldId id="476"/>
            <p14:sldId id="496"/>
            <p14:sldId id="497"/>
            <p14:sldId id="499"/>
            <p14:sldId id="494"/>
            <p14:sldId id="489"/>
            <p14:sldId id="477"/>
            <p14:sldId id="500"/>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p:scale>
          <a:sx n="66" d="100"/>
          <a:sy n="66" d="100"/>
        </p:scale>
        <p:origin x="401" y="69"/>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hProcess6" loCatId="process" qsTypeId="urn:microsoft.com/office/officeart/2005/8/quickstyle/simple5"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smtClean="0"/>
            <a:t>1</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smtClean="0"/>
            <a:t>2</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smtClean="0"/>
            <a:t>3</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97C498C3-B6DD-4290-809A-7F41DCC94602}">
      <dgm:prSet/>
      <dgm:spPr/>
      <dgm:t>
        <a:bodyPr/>
        <a:lstStyle/>
        <a:p>
          <a:r>
            <a:rPr lang="zh-CN" altLang="en-US" sz="2800" dirty="0" smtClean="0"/>
            <a:t>定义网络</a:t>
          </a:r>
          <a:endParaRPr lang="zh-TW" altLang="en-US" sz="2800" dirty="0"/>
        </a:p>
      </dgm:t>
    </dgm:pt>
    <dgm:pt modelId="{6314B85C-C1B5-4C04-BF45-32703679BBBA}" type="parTrans" cxnId="{2444E9F2-EEFC-4FDE-A1A5-773A690FCD99}">
      <dgm:prSet/>
      <dgm:spPr/>
      <dgm:t>
        <a:bodyPr/>
        <a:lstStyle/>
        <a:p>
          <a:endParaRPr lang="zh-CN" altLang="en-US"/>
        </a:p>
      </dgm:t>
    </dgm:pt>
    <dgm:pt modelId="{358CAB3F-6F45-413B-A28E-E7A5D580FDF8}" type="sibTrans" cxnId="{2444E9F2-EEFC-4FDE-A1A5-773A690FCD99}">
      <dgm:prSet/>
      <dgm:spPr/>
      <dgm:t>
        <a:bodyPr/>
        <a:lstStyle/>
        <a:p>
          <a:endParaRPr lang="zh-CN" altLang="en-US"/>
        </a:p>
      </dgm:t>
    </dgm:pt>
    <dgm:pt modelId="{854A7D3E-C7E2-40B6-99D5-A6D8684A36A8}">
      <dgm:prSet/>
      <dgm:spPr/>
      <dgm:t>
        <a:bodyPr/>
        <a:lstStyle/>
        <a:p>
          <a:r>
            <a:rPr lang="zh-CN" altLang="en-US" sz="2800" dirty="0" smtClean="0"/>
            <a:t>损失函数</a:t>
          </a:r>
          <a:endParaRPr lang="zh-TW" altLang="en-US" sz="2800" dirty="0"/>
        </a:p>
      </dgm:t>
    </dgm:pt>
    <dgm:pt modelId="{E2C9C274-FA30-427A-936A-05EA62464929}" type="parTrans" cxnId="{54045EA9-E1C2-4191-A908-F03A56174CBF}">
      <dgm:prSet/>
      <dgm:spPr/>
      <dgm:t>
        <a:bodyPr/>
        <a:lstStyle/>
        <a:p>
          <a:endParaRPr lang="zh-CN" altLang="en-US"/>
        </a:p>
      </dgm:t>
    </dgm:pt>
    <dgm:pt modelId="{8EAD3175-F7E4-4F81-B10F-5B52A5BCC1C8}" type="sibTrans" cxnId="{54045EA9-E1C2-4191-A908-F03A56174CBF}">
      <dgm:prSet/>
      <dgm:spPr/>
      <dgm:t>
        <a:bodyPr/>
        <a:lstStyle/>
        <a:p>
          <a:endParaRPr lang="zh-CN" altLang="en-US"/>
        </a:p>
      </dgm:t>
    </dgm:pt>
    <dgm:pt modelId="{8D04D858-8F20-4902-A6A2-A63AACE33B61}">
      <dgm:prSet/>
      <dgm:spPr/>
      <dgm:t>
        <a:bodyPr/>
        <a:lstStyle/>
        <a:p>
          <a:r>
            <a:rPr lang="zh-CN" altLang="en-US" sz="2800" dirty="0" smtClean="0"/>
            <a:t>优化</a:t>
          </a:r>
          <a:endParaRPr lang="zh-TW" altLang="en-US" sz="2800" dirty="0"/>
        </a:p>
      </dgm:t>
    </dgm:pt>
    <dgm:pt modelId="{C723E8C3-242A-4E6E-AC85-5D7E41B4A677}" type="parTrans" cxnId="{DE8EB4F4-1C1B-4070-80FB-260E47B69A00}">
      <dgm:prSet/>
      <dgm:spPr/>
      <dgm:t>
        <a:bodyPr/>
        <a:lstStyle/>
        <a:p>
          <a:endParaRPr lang="zh-CN" altLang="en-US"/>
        </a:p>
      </dgm:t>
    </dgm:pt>
    <dgm:pt modelId="{49B7BD17-658F-45A2-8200-F2AD8B0B96D6}" type="sibTrans" cxnId="{DE8EB4F4-1C1B-4070-80FB-260E47B69A00}">
      <dgm:prSet/>
      <dgm:spPr/>
      <dgm:t>
        <a:bodyPr/>
        <a:lstStyle/>
        <a:p>
          <a:endParaRPr lang="zh-CN" altLang="en-US"/>
        </a:p>
      </dgm:t>
    </dgm:pt>
    <dgm:pt modelId="{A5E42E5A-1F14-444C-8D42-E6AA57977A47}" type="pres">
      <dgm:prSet presAssocID="{7ABBEAF7-C373-4176-BC82-DCCB6D5E3E26}" presName="theList" presStyleCnt="0">
        <dgm:presLayoutVars>
          <dgm:dir/>
          <dgm:animLvl val="lvl"/>
          <dgm:resizeHandles val="exact"/>
        </dgm:presLayoutVars>
      </dgm:prSet>
      <dgm:spPr/>
      <dgm:t>
        <a:bodyPr/>
        <a:lstStyle/>
        <a:p>
          <a:endParaRPr lang="zh-CN" altLang="en-US"/>
        </a:p>
      </dgm:t>
    </dgm:pt>
    <dgm:pt modelId="{49C10FD1-8373-4D80-8FE4-8C8DA1BC5B98}" type="pres">
      <dgm:prSet presAssocID="{801111EC-7761-4006-9B8D-BDD3478D6A0C}" presName="compNode" presStyleCnt="0"/>
      <dgm:spPr/>
      <dgm:t>
        <a:bodyPr/>
        <a:lstStyle/>
        <a:p>
          <a:endParaRPr lang="zh-CN" altLang="en-US"/>
        </a:p>
      </dgm:t>
    </dgm:pt>
    <dgm:pt modelId="{018F3831-3850-49DD-9A6B-D4223B9AB88A}" type="pres">
      <dgm:prSet presAssocID="{801111EC-7761-4006-9B8D-BDD3478D6A0C}" presName="noGeometry" presStyleCnt="0"/>
      <dgm:spPr/>
      <dgm:t>
        <a:bodyPr/>
        <a:lstStyle/>
        <a:p>
          <a:endParaRPr lang="zh-CN" altLang="en-US"/>
        </a:p>
      </dgm:t>
    </dgm:pt>
    <dgm:pt modelId="{B26D808F-7151-45D8-B910-A78C7EC5D375}" type="pres">
      <dgm:prSet presAssocID="{801111EC-7761-4006-9B8D-BDD3478D6A0C}" presName="childTextVisible" presStyleLbl="bgAccFollowNode1" presStyleIdx="0" presStyleCnt="3">
        <dgm:presLayoutVars>
          <dgm:bulletEnabled val="1"/>
        </dgm:presLayoutVars>
      </dgm:prSet>
      <dgm:spPr/>
      <dgm:t>
        <a:bodyPr/>
        <a:lstStyle/>
        <a:p>
          <a:endParaRPr lang="zh-CN" altLang="en-US"/>
        </a:p>
      </dgm:t>
    </dgm:pt>
    <dgm:pt modelId="{64FA673D-026D-4EF2-8FE1-D1290C6692DE}" type="pres">
      <dgm:prSet presAssocID="{801111EC-7761-4006-9B8D-BDD3478D6A0C}" presName="childTextHidden" presStyleLbl="bgAccFollowNode1" presStyleIdx="0" presStyleCnt="3"/>
      <dgm:spPr/>
      <dgm:t>
        <a:bodyPr/>
        <a:lstStyle/>
        <a:p>
          <a:endParaRPr lang="zh-CN" altLang="en-US"/>
        </a:p>
      </dgm:t>
    </dgm:pt>
    <dgm:pt modelId="{26507422-5EB3-4794-954B-10F5496864B4}" type="pres">
      <dgm:prSet presAssocID="{801111EC-7761-4006-9B8D-BDD3478D6A0C}" presName="parentText" presStyleLbl="node1" presStyleIdx="0" presStyleCnt="3">
        <dgm:presLayoutVars>
          <dgm:chMax val="1"/>
          <dgm:bulletEnabled val="1"/>
        </dgm:presLayoutVars>
      </dgm:prSet>
      <dgm:spPr/>
      <dgm:t>
        <a:bodyPr/>
        <a:lstStyle/>
        <a:p>
          <a:endParaRPr lang="zh-CN" altLang="en-US"/>
        </a:p>
      </dgm:t>
    </dgm:pt>
    <dgm:pt modelId="{F0AA544F-1805-4054-93CC-2107DC2D7D81}" type="pres">
      <dgm:prSet presAssocID="{801111EC-7761-4006-9B8D-BDD3478D6A0C}" presName="aSpace" presStyleCnt="0"/>
      <dgm:spPr/>
      <dgm:t>
        <a:bodyPr/>
        <a:lstStyle/>
        <a:p>
          <a:endParaRPr lang="zh-CN" altLang="en-US"/>
        </a:p>
      </dgm:t>
    </dgm:pt>
    <dgm:pt modelId="{0D0AD100-C8D5-475D-B652-CBFDAD990A70}" type="pres">
      <dgm:prSet presAssocID="{380F6D09-15D5-4E2B-BF8A-CECE4B7C4A20}" presName="compNode" presStyleCnt="0"/>
      <dgm:spPr/>
      <dgm:t>
        <a:bodyPr/>
        <a:lstStyle/>
        <a:p>
          <a:endParaRPr lang="zh-CN" altLang="en-US"/>
        </a:p>
      </dgm:t>
    </dgm:pt>
    <dgm:pt modelId="{CE668467-9A71-48D5-9668-F140D20EF8F9}" type="pres">
      <dgm:prSet presAssocID="{380F6D09-15D5-4E2B-BF8A-CECE4B7C4A20}" presName="noGeometry" presStyleCnt="0"/>
      <dgm:spPr/>
      <dgm:t>
        <a:bodyPr/>
        <a:lstStyle/>
        <a:p>
          <a:endParaRPr lang="zh-CN" altLang="en-US"/>
        </a:p>
      </dgm:t>
    </dgm:pt>
    <dgm:pt modelId="{63BF4F9E-DFD3-4F32-BB83-EDA34B3186AB}" type="pres">
      <dgm:prSet presAssocID="{380F6D09-15D5-4E2B-BF8A-CECE4B7C4A20}" presName="childTextVisible" presStyleLbl="bgAccFollowNode1" presStyleIdx="1" presStyleCnt="3">
        <dgm:presLayoutVars>
          <dgm:bulletEnabled val="1"/>
        </dgm:presLayoutVars>
      </dgm:prSet>
      <dgm:spPr/>
      <dgm:t>
        <a:bodyPr/>
        <a:lstStyle/>
        <a:p>
          <a:endParaRPr lang="zh-CN" altLang="en-US"/>
        </a:p>
      </dgm:t>
    </dgm:pt>
    <dgm:pt modelId="{56FD2A42-E9D7-4817-8A00-A6180A37758A}" type="pres">
      <dgm:prSet presAssocID="{380F6D09-15D5-4E2B-BF8A-CECE4B7C4A20}" presName="childTextHidden" presStyleLbl="bgAccFollowNode1" presStyleIdx="1" presStyleCnt="3"/>
      <dgm:spPr/>
      <dgm:t>
        <a:bodyPr/>
        <a:lstStyle/>
        <a:p>
          <a:endParaRPr lang="zh-CN" altLang="en-US"/>
        </a:p>
      </dgm:t>
    </dgm:pt>
    <dgm:pt modelId="{BD20842E-DDAC-4D2A-81A6-5E7B3DC6A9BA}" type="pres">
      <dgm:prSet presAssocID="{380F6D09-15D5-4E2B-BF8A-CECE4B7C4A20}" presName="parentText" presStyleLbl="node1" presStyleIdx="1" presStyleCnt="3">
        <dgm:presLayoutVars>
          <dgm:chMax val="1"/>
          <dgm:bulletEnabled val="1"/>
        </dgm:presLayoutVars>
      </dgm:prSet>
      <dgm:spPr/>
      <dgm:t>
        <a:bodyPr/>
        <a:lstStyle/>
        <a:p>
          <a:endParaRPr lang="zh-CN" altLang="en-US"/>
        </a:p>
      </dgm:t>
    </dgm:pt>
    <dgm:pt modelId="{D1551DF3-10EE-4460-8C6B-8F66703DA7F7}" type="pres">
      <dgm:prSet presAssocID="{380F6D09-15D5-4E2B-BF8A-CECE4B7C4A20}" presName="aSpace" presStyleCnt="0"/>
      <dgm:spPr/>
      <dgm:t>
        <a:bodyPr/>
        <a:lstStyle/>
        <a:p>
          <a:endParaRPr lang="zh-CN" altLang="en-US"/>
        </a:p>
      </dgm:t>
    </dgm:pt>
    <dgm:pt modelId="{20F60610-F71F-4DA0-8D4B-245E93FB2FAA}" type="pres">
      <dgm:prSet presAssocID="{680F7195-4FD3-481E-8A2B-5AD54C8280AB}" presName="compNode" presStyleCnt="0"/>
      <dgm:spPr/>
      <dgm:t>
        <a:bodyPr/>
        <a:lstStyle/>
        <a:p>
          <a:endParaRPr lang="zh-CN" altLang="en-US"/>
        </a:p>
      </dgm:t>
    </dgm:pt>
    <dgm:pt modelId="{6E8193CF-467D-424C-881E-873B8B07C5A2}" type="pres">
      <dgm:prSet presAssocID="{680F7195-4FD3-481E-8A2B-5AD54C8280AB}" presName="noGeometry" presStyleCnt="0"/>
      <dgm:spPr/>
      <dgm:t>
        <a:bodyPr/>
        <a:lstStyle/>
        <a:p>
          <a:endParaRPr lang="zh-CN" altLang="en-US"/>
        </a:p>
      </dgm:t>
    </dgm:pt>
    <dgm:pt modelId="{25708548-ACE5-456A-9BB2-8335CF56201B}" type="pres">
      <dgm:prSet presAssocID="{680F7195-4FD3-481E-8A2B-5AD54C8280AB}" presName="childTextVisible" presStyleLbl="bgAccFollowNode1" presStyleIdx="2" presStyleCnt="3">
        <dgm:presLayoutVars>
          <dgm:bulletEnabled val="1"/>
        </dgm:presLayoutVars>
      </dgm:prSet>
      <dgm:spPr/>
      <dgm:t>
        <a:bodyPr/>
        <a:lstStyle/>
        <a:p>
          <a:endParaRPr lang="zh-CN" altLang="en-US"/>
        </a:p>
      </dgm:t>
    </dgm:pt>
    <dgm:pt modelId="{6CD1B83E-A39D-4414-BCC7-A9116F1953AE}" type="pres">
      <dgm:prSet presAssocID="{680F7195-4FD3-481E-8A2B-5AD54C8280AB}" presName="childTextHidden" presStyleLbl="bgAccFollowNode1" presStyleIdx="2" presStyleCnt="3"/>
      <dgm:spPr/>
      <dgm:t>
        <a:bodyPr/>
        <a:lstStyle/>
        <a:p>
          <a:endParaRPr lang="zh-CN" altLang="en-US"/>
        </a:p>
      </dgm:t>
    </dgm:pt>
    <dgm:pt modelId="{51AD05C7-9BB6-4F43-AAA2-1D0412419A6C}" type="pres">
      <dgm:prSet presAssocID="{680F7195-4FD3-481E-8A2B-5AD54C8280AB}" presName="parentText" presStyleLbl="node1" presStyleIdx="2" presStyleCnt="3">
        <dgm:presLayoutVars>
          <dgm:chMax val="1"/>
          <dgm:bulletEnabled val="1"/>
        </dgm:presLayoutVars>
      </dgm:prSet>
      <dgm:spPr/>
      <dgm:t>
        <a:bodyPr/>
        <a:lstStyle/>
        <a:p>
          <a:endParaRPr lang="zh-CN" altLang="en-US"/>
        </a:p>
      </dgm:t>
    </dgm:pt>
  </dgm:ptLst>
  <dgm:cxnLst>
    <dgm:cxn modelId="{7021B101-6AE5-4EA4-923F-149909DC3C09}" srcId="{7ABBEAF7-C373-4176-BC82-DCCB6D5E3E26}" destId="{801111EC-7761-4006-9B8D-BDD3478D6A0C}" srcOrd="0" destOrd="0" parTransId="{741192AF-66D8-44B3-8D71-D609A9576CFF}" sibTransId="{E857221A-734F-4396-A642-04F985B7D590}"/>
    <dgm:cxn modelId="{979AB58B-F601-4A02-9211-A25BA7A6DA75}" type="presOf" srcId="{97C498C3-B6DD-4290-809A-7F41DCC94602}" destId="{64FA673D-026D-4EF2-8FE1-D1290C6692DE}" srcOrd="1" destOrd="0" presId="urn:microsoft.com/office/officeart/2005/8/layout/hProcess6"/>
    <dgm:cxn modelId="{231DC6DA-A416-4900-BE47-9E2689E7661F}" type="presOf" srcId="{854A7D3E-C7E2-40B6-99D5-A6D8684A36A8}" destId="{63BF4F9E-DFD3-4F32-BB83-EDA34B3186AB}" srcOrd="0" destOrd="0" presId="urn:microsoft.com/office/officeart/2005/8/layout/hProcess6"/>
    <dgm:cxn modelId="{7DBA789E-FBE8-47EE-B779-737798DB8CF2}" srcId="{7ABBEAF7-C373-4176-BC82-DCCB6D5E3E26}" destId="{380F6D09-15D5-4E2B-BF8A-CECE4B7C4A20}" srcOrd="1" destOrd="0" parTransId="{35DF94FE-4269-42A8-B274-51E32D4D5D54}" sibTransId="{D60C5607-81DE-4CC8-91B3-C56E5666A49F}"/>
    <dgm:cxn modelId="{3796133B-9324-48E1-895B-CB33B607472F}" srcId="{7ABBEAF7-C373-4176-BC82-DCCB6D5E3E26}" destId="{680F7195-4FD3-481E-8A2B-5AD54C8280AB}" srcOrd="2" destOrd="0" parTransId="{E0770B27-10B9-4E3F-A134-B86908A61FFE}" sibTransId="{382B596D-4079-47F6-BAC4-80EDB1CFB95D}"/>
    <dgm:cxn modelId="{DE8EB4F4-1C1B-4070-80FB-260E47B69A00}" srcId="{680F7195-4FD3-481E-8A2B-5AD54C8280AB}" destId="{8D04D858-8F20-4902-A6A2-A63AACE33B61}" srcOrd="0" destOrd="0" parTransId="{C723E8C3-242A-4E6E-AC85-5D7E41B4A677}" sibTransId="{49B7BD17-658F-45A2-8200-F2AD8B0B96D6}"/>
    <dgm:cxn modelId="{54045EA9-E1C2-4191-A908-F03A56174CBF}" srcId="{380F6D09-15D5-4E2B-BF8A-CECE4B7C4A20}" destId="{854A7D3E-C7E2-40B6-99D5-A6D8684A36A8}" srcOrd="0" destOrd="0" parTransId="{E2C9C274-FA30-427A-936A-05EA62464929}" sibTransId="{8EAD3175-F7E4-4F81-B10F-5B52A5BCC1C8}"/>
    <dgm:cxn modelId="{ABC9680F-BC80-4FAE-BF94-0E90F34E4838}" type="presOf" srcId="{380F6D09-15D5-4E2B-BF8A-CECE4B7C4A20}" destId="{BD20842E-DDAC-4D2A-81A6-5E7B3DC6A9BA}" srcOrd="0" destOrd="0" presId="urn:microsoft.com/office/officeart/2005/8/layout/hProcess6"/>
    <dgm:cxn modelId="{2444E9F2-EEFC-4FDE-A1A5-773A690FCD99}" srcId="{801111EC-7761-4006-9B8D-BDD3478D6A0C}" destId="{97C498C3-B6DD-4290-809A-7F41DCC94602}" srcOrd="0" destOrd="0" parTransId="{6314B85C-C1B5-4C04-BF45-32703679BBBA}" sibTransId="{358CAB3F-6F45-413B-A28E-E7A5D580FDF8}"/>
    <dgm:cxn modelId="{0E020966-40CD-4C1C-8889-E10C2A492ED5}" type="presOf" srcId="{680F7195-4FD3-481E-8A2B-5AD54C8280AB}" destId="{51AD05C7-9BB6-4F43-AAA2-1D0412419A6C}" srcOrd="0" destOrd="0" presId="urn:microsoft.com/office/officeart/2005/8/layout/hProcess6"/>
    <dgm:cxn modelId="{8D26CED0-6985-4AB1-A4FC-D1124A811014}" type="presOf" srcId="{854A7D3E-C7E2-40B6-99D5-A6D8684A36A8}" destId="{56FD2A42-E9D7-4817-8A00-A6180A37758A}" srcOrd="1" destOrd="0" presId="urn:microsoft.com/office/officeart/2005/8/layout/hProcess6"/>
    <dgm:cxn modelId="{817FAE28-7A67-410A-8AAA-0D47EE688E3B}" type="presOf" srcId="{8D04D858-8F20-4902-A6A2-A63AACE33B61}" destId="{25708548-ACE5-456A-9BB2-8335CF56201B}" srcOrd="0" destOrd="0" presId="urn:microsoft.com/office/officeart/2005/8/layout/hProcess6"/>
    <dgm:cxn modelId="{F6632FE9-3F07-4AC2-A8FC-AECA14EA9AEC}" type="presOf" srcId="{97C498C3-B6DD-4290-809A-7F41DCC94602}" destId="{B26D808F-7151-45D8-B910-A78C7EC5D375}" srcOrd="0" destOrd="0" presId="urn:microsoft.com/office/officeart/2005/8/layout/hProcess6"/>
    <dgm:cxn modelId="{BCFC2FBE-7595-4511-99E4-2BAE50FB7AE8}" type="presOf" srcId="{801111EC-7761-4006-9B8D-BDD3478D6A0C}" destId="{26507422-5EB3-4794-954B-10F5496864B4}" srcOrd="0" destOrd="0" presId="urn:microsoft.com/office/officeart/2005/8/layout/hProcess6"/>
    <dgm:cxn modelId="{AEB5C264-9299-433C-ADC7-E08F9F77A7D3}" type="presOf" srcId="{7ABBEAF7-C373-4176-BC82-DCCB6D5E3E26}" destId="{A5E42E5A-1F14-444C-8D42-E6AA57977A47}" srcOrd="0" destOrd="0" presId="urn:microsoft.com/office/officeart/2005/8/layout/hProcess6"/>
    <dgm:cxn modelId="{8B90B3A2-4D2C-4FEB-9F35-4639FF461F9B}" type="presOf" srcId="{8D04D858-8F20-4902-A6A2-A63AACE33B61}" destId="{6CD1B83E-A39D-4414-BCC7-A9116F1953AE}" srcOrd="1" destOrd="0" presId="urn:microsoft.com/office/officeart/2005/8/layout/hProcess6"/>
    <dgm:cxn modelId="{AA1D2459-77EE-473C-A8A3-AACB744037F8}" type="presParOf" srcId="{A5E42E5A-1F14-444C-8D42-E6AA57977A47}" destId="{49C10FD1-8373-4D80-8FE4-8C8DA1BC5B98}" srcOrd="0" destOrd="0" presId="urn:microsoft.com/office/officeart/2005/8/layout/hProcess6"/>
    <dgm:cxn modelId="{3EF0E65D-F70D-4574-898A-FAB35A7241BB}" type="presParOf" srcId="{49C10FD1-8373-4D80-8FE4-8C8DA1BC5B98}" destId="{018F3831-3850-49DD-9A6B-D4223B9AB88A}" srcOrd="0" destOrd="0" presId="urn:microsoft.com/office/officeart/2005/8/layout/hProcess6"/>
    <dgm:cxn modelId="{644C4DEE-C54E-4D19-BB65-1A66748451A0}" type="presParOf" srcId="{49C10FD1-8373-4D80-8FE4-8C8DA1BC5B98}" destId="{B26D808F-7151-45D8-B910-A78C7EC5D375}" srcOrd="1" destOrd="0" presId="urn:microsoft.com/office/officeart/2005/8/layout/hProcess6"/>
    <dgm:cxn modelId="{E80B246F-0B37-4183-B1B6-CC86C4B7042E}" type="presParOf" srcId="{49C10FD1-8373-4D80-8FE4-8C8DA1BC5B98}" destId="{64FA673D-026D-4EF2-8FE1-D1290C6692DE}" srcOrd="2" destOrd="0" presId="urn:microsoft.com/office/officeart/2005/8/layout/hProcess6"/>
    <dgm:cxn modelId="{B4C77B1B-350C-4E68-B162-52369279C6B0}" type="presParOf" srcId="{49C10FD1-8373-4D80-8FE4-8C8DA1BC5B98}" destId="{26507422-5EB3-4794-954B-10F5496864B4}" srcOrd="3" destOrd="0" presId="urn:microsoft.com/office/officeart/2005/8/layout/hProcess6"/>
    <dgm:cxn modelId="{F80345AE-8336-4DD6-B77F-A20096D6CBDE}" type="presParOf" srcId="{A5E42E5A-1F14-444C-8D42-E6AA57977A47}" destId="{F0AA544F-1805-4054-93CC-2107DC2D7D81}" srcOrd="1" destOrd="0" presId="urn:microsoft.com/office/officeart/2005/8/layout/hProcess6"/>
    <dgm:cxn modelId="{370D3E7F-5909-450E-A469-251F9713CEF0}" type="presParOf" srcId="{A5E42E5A-1F14-444C-8D42-E6AA57977A47}" destId="{0D0AD100-C8D5-475D-B652-CBFDAD990A70}" srcOrd="2" destOrd="0" presId="urn:microsoft.com/office/officeart/2005/8/layout/hProcess6"/>
    <dgm:cxn modelId="{F207BE1E-4804-43D6-B165-2D5BD97ED51B}" type="presParOf" srcId="{0D0AD100-C8D5-475D-B652-CBFDAD990A70}" destId="{CE668467-9A71-48D5-9668-F140D20EF8F9}" srcOrd="0" destOrd="0" presId="urn:microsoft.com/office/officeart/2005/8/layout/hProcess6"/>
    <dgm:cxn modelId="{750D83BC-0DB0-4244-9572-CBEFF7411267}" type="presParOf" srcId="{0D0AD100-C8D5-475D-B652-CBFDAD990A70}" destId="{63BF4F9E-DFD3-4F32-BB83-EDA34B3186AB}" srcOrd="1" destOrd="0" presId="urn:microsoft.com/office/officeart/2005/8/layout/hProcess6"/>
    <dgm:cxn modelId="{05EEFB4E-54A5-4C3A-A198-D94550657B06}" type="presParOf" srcId="{0D0AD100-C8D5-475D-B652-CBFDAD990A70}" destId="{56FD2A42-E9D7-4817-8A00-A6180A37758A}" srcOrd="2" destOrd="0" presId="urn:microsoft.com/office/officeart/2005/8/layout/hProcess6"/>
    <dgm:cxn modelId="{4D99AA0E-3B0B-4593-A928-79A60E3C9749}" type="presParOf" srcId="{0D0AD100-C8D5-475D-B652-CBFDAD990A70}" destId="{BD20842E-DDAC-4D2A-81A6-5E7B3DC6A9BA}" srcOrd="3" destOrd="0" presId="urn:microsoft.com/office/officeart/2005/8/layout/hProcess6"/>
    <dgm:cxn modelId="{B0DB9CC0-0439-462B-B2F9-61B3441CA20D}" type="presParOf" srcId="{A5E42E5A-1F14-444C-8D42-E6AA57977A47}" destId="{D1551DF3-10EE-4460-8C6B-8F66703DA7F7}" srcOrd="3" destOrd="0" presId="urn:microsoft.com/office/officeart/2005/8/layout/hProcess6"/>
    <dgm:cxn modelId="{5FDF3D4C-B231-4E7A-A119-4B45671099AB}" type="presParOf" srcId="{A5E42E5A-1F14-444C-8D42-E6AA57977A47}" destId="{20F60610-F71F-4DA0-8D4B-245E93FB2FAA}" srcOrd="4" destOrd="0" presId="urn:microsoft.com/office/officeart/2005/8/layout/hProcess6"/>
    <dgm:cxn modelId="{7C247BCC-2625-494C-BA9B-6210F4C9F835}" type="presParOf" srcId="{20F60610-F71F-4DA0-8D4B-245E93FB2FAA}" destId="{6E8193CF-467D-424C-881E-873B8B07C5A2}" srcOrd="0" destOrd="0" presId="urn:microsoft.com/office/officeart/2005/8/layout/hProcess6"/>
    <dgm:cxn modelId="{D288E975-4E94-4CA4-A6ED-43509FC63ABD}" type="presParOf" srcId="{20F60610-F71F-4DA0-8D4B-245E93FB2FAA}" destId="{25708548-ACE5-456A-9BB2-8335CF56201B}" srcOrd="1" destOrd="0" presId="urn:microsoft.com/office/officeart/2005/8/layout/hProcess6"/>
    <dgm:cxn modelId="{02F297B2-636E-4E2E-B7B5-4A8E1C4946F5}" type="presParOf" srcId="{20F60610-F71F-4DA0-8D4B-245E93FB2FAA}" destId="{6CD1B83E-A39D-4414-BCC7-A9116F1953AE}" srcOrd="2" destOrd="0" presId="urn:microsoft.com/office/officeart/2005/8/layout/hProcess6"/>
    <dgm:cxn modelId="{63FC23D5-166A-4992-B233-27BD6A706EE3}" type="presParOf" srcId="{20F60610-F71F-4DA0-8D4B-245E93FB2FAA}" destId="{51AD05C7-9BB6-4F43-AAA2-1D0412419A6C}"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D808F-7151-45D8-B910-A78C7EC5D375}">
      <dsp:nvSpPr>
        <dsp:cNvPr id="0" name=""/>
        <dsp:cNvSpPr/>
      </dsp:nvSpPr>
      <dsp:spPr>
        <a:xfrm>
          <a:off x="422879" y="1018298"/>
          <a:ext cx="1678798" cy="1467481"/>
        </a:xfrm>
        <a:prstGeom prst="rightArrow">
          <a:avLst>
            <a:gd name="adj1" fmla="val 70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定义网络</a:t>
          </a:r>
          <a:endParaRPr lang="zh-TW" altLang="en-US" sz="2800" kern="1200" dirty="0"/>
        </a:p>
      </dsp:txBody>
      <dsp:txXfrm>
        <a:off x="842579" y="1238420"/>
        <a:ext cx="818414" cy="1027237"/>
      </dsp:txXfrm>
    </dsp:sp>
    <dsp:sp modelId="{26507422-5EB3-4794-954B-10F5496864B4}">
      <dsp:nvSpPr>
        <dsp:cNvPr id="0" name=""/>
        <dsp:cNvSpPr/>
      </dsp:nvSpPr>
      <dsp:spPr>
        <a:xfrm>
          <a:off x="3179" y="1332339"/>
          <a:ext cx="839399" cy="839399"/>
        </a:xfrm>
        <a:prstGeom prst="ellipse">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TW" sz="2800" kern="1200" dirty="0" smtClean="0"/>
            <a:t>1</a:t>
          </a:r>
          <a:endParaRPr lang="zh-TW" altLang="en-US" sz="2800" kern="1200" dirty="0"/>
        </a:p>
      </dsp:txBody>
      <dsp:txXfrm>
        <a:off x="126106" y="1455266"/>
        <a:ext cx="593545" cy="593545"/>
      </dsp:txXfrm>
    </dsp:sp>
    <dsp:sp modelId="{63BF4F9E-DFD3-4F32-BB83-EDA34B3186AB}">
      <dsp:nvSpPr>
        <dsp:cNvPr id="0" name=""/>
        <dsp:cNvSpPr/>
      </dsp:nvSpPr>
      <dsp:spPr>
        <a:xfrm>
          <a:off x="2626302" y="1018298"/>
          <a:ext cx="1678798" cy="1467481"/>
        </a:xfrm>
        <a:prstGeom prst="rightArrow">
          <a:avLst>
            <a:gd name="adj1" fmla="val 70000"/>
            <a:gd name="adj2" fmla="val 50000"/>
          </a:avLst>
        </a:prstGeom>
        <a:solidFill>
          <a:schemeClr val="accent4">
            <a:tint val="40000"/>
            <a:alpha val="90000"/>
            <a:hueOff val="420344"/>
            <a:satOff val="-6182"/>
            <a:lumOff val="-677"/>
            <a:alphaOff val="0"/>
          </a:schemeClr>
        </a:solidFill>
        <a:ln w="9525" cap="flat" cmpd="sng" algn="ctr">
          <a:solidFill>
            <a:schemeClr val="accent4">
              <a:tint val="40000"/>
              <a:alpha val="90000"/>
              <a:hueOff val="420344"/>
              <a:satOff val="-6182"/>
              <a:lumOff val="-677"/>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420344"/>
              <a:satOff val="-6182"/>
              <a:lumOff val="-677"/>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损失函数</a:t>
          </a:r>
          <a:endParaRPr lang="zh-TW" altLang="en-US" sz="2800" kern="1200" dirty="0"/>
        </a:p>
      </dsp:txBody>
      <dsp:txXfrm>
        <a:off x="3046002" y="1238420"/>
        <a:ext cx="818414" cy="1027237"/>
      </dsp:txXfrm>
    </dsp:sp>
    <dsp:sp modelId="{BD20842E-DDAC-4D2A-81A6-5E7B3DC6A9BA}">
      <dsp:nvSpPr>
        <dsp:cNvPr id="0" name=""/>
        <dsp:cNvSpPr/>
      </dsp:nvSpPr>
      <dsp:spPr>
        <a:xfrm>
          <a:off x="2206603" y="1332339"/>
          <a:ext cx="839399" cy="839399"/>
        </a:xfrm>
        <a:prstGeom prst="ellipse">
          <a:avLst/>
        </a:prstGeom>
        <a:gradFill rotWithShape="0">
          <a:gsLst>
            <a:gs pos="0">
              <a:schemeClr val="accent4">
                <a:hueOff val="609019"/>
                <a:satOff val="-10536"/>
                <a:lumOff val="-2255"/>
                <a:alphaOff val="0"/>
                <a:shade val="63000"/>
              </a:schemeClr>
            </a:gs>
            <a:gs pos="30000">
              <a:schemeClr val="accent4">
                <a:hueOff val="609019"/>
                <a:satOff val="-10536"/>
                <a:lumOff val="-2255"/>
                <a:alphaOff val="0"/>
                <a:shade val="90000"/>
                <a:satMod val="110000"/>
              </a:schemeClr>
            </a:gs>
            <a:gs pos="45000">
              <a:schemeClr val="accent4">
                <a:hueOff val="609019"/>
                <a:satOff val="-10536"/>
                <a:lumOff val="-2255"/>
                <a:alphaOff val="0"/>
                <a:shade val="100000"/>
                <a:satMod val="118000"/>
              </a:schemeClr>
            </a:gs>
            <a:gs pos="55000">
              <a:schemeClr val="accent4">
                <a:hueOff val="609019"/>
                <a:satOff val="-10536"/>
                <a:lumOff val="-2255"/>
                <a:alphaOff val="0"/>
                <a:shade val="100000"/>
                <a:satMod val="118000"/>
              </a:schemeClr>
            </a:gs>
            <a:gs pos="73000">
              <a:schemeClr val="accent4">
                <a:hueOff val="609019"/>
                <a:satOff val="-10536"/>
                <a:lumOff val="-2255"/>
                <a:alphaOff val="0"/>
                <a:shade val="90000"/>
                <a:satMod val="110000"/>
              </a:schemeClr>
            </a:gs>
            <a:gs pos="100000">
              <a:schemeClr val="accent4">
                <a:hueOff val="609019"/>
                <a:satOff val="-10536"/>
                <a:lumOff val="-2255"/>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609019"/>
              <a:satOff val="-10536"/>
              <a:lumOff val="-225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TW" sz="2800" kern="1200" dirty="0" smtClean="0"/>
            <a:t>2</a:t>
          </a:r>
          <a:endParaRPr lang="zh-TW" altLang="en-US" sz="2800" kern="1200" dirty="0"/>
        </a:p>
      </dsp:txBody>
      <dsp:txXfrm>
        <a:off x="2329530" y="1455266"/>
        <a:ext cx="593545" cy="593545"/>
      </dsp:txXfrm>
    </dsp:sp>
    <dsp:sp modelId="{25708548-ACE5-456A-9BB2-8335CF56201B}">
      <dsp:nvSpPr>
        <dsp:cNvPr id="0" name=""/>
        <dsp:cNvSpPr/>
      </dsp:nvSpPr>
      <dsp:spPr>
        <a:xfrm>
          <a:off x="4829726" y="1018298"/>
          <a:ext cx="1678798" cy="1467481"/>
        </a:xfrm>
        <a:prstGeom prst="rightArrow">
          <a:avLst>
            <a:gd name="adj1" fmla="val 70000"/>
            <a:gd name="adj2" fmla="val 50000"/>
          </a:avLst>
        </a:prstGeom>
        <a:solidFill>
          <a:schemeClr val="accent4">
            <a:tint val="40000"/>
            <a:alpha val="90000"/>
            <a:hueOff val="840688"/>
            <a:satOff val="-12365"/>
            <a:lumOff val="-1354"/>
            <a:alphaOff val="0"/>
          </a:schemeClr>
        </a:solidFill>
        <a:ln w="9525" cap="flat" cmpd="sng" algn="ctr">
          <a:solidFill>
            <a:schemeClr val="accent4">
              <a:tint val="40000"/>
              <a:alpha val="90000"/>
              <a:hueOff val="840688"/>
              <a:satOff val="-12365"/>
              <a:lumOff val="-1354"/>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840688"/>
              <a:satOff val="-12365"/>
              <a:lumOff val="-1354"/>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lvl="0" algn="ctr" defTabSz="1244600">
            <a:lnSpc>
              <a:spcPct val="90000"/>
            </a:lnSpc>
            <a:spcBef>
              <a:spcPct val="0"/>
            </a:spcBef>
            <a:spcAft>
              <a:spcPct val="35000"/>
            </a:spcAft>
          </a:pPr>
          <a:r>
            <a:rPr lang="zh-CN" altLang="en-US" sz="2800" kern="1200" dirty="0" smtClean="0"/>
            <a:t>优化</a:t>
          </a:r>
          <a:endParaRPr lang="zh-TW" altLang="en-US" sz="2800" kern="1200" dirty="0"/>
        </a:p>
      </dsp:txBody>
      <dsp:txXfrm>
        <a:off x="5249426" y="1238420"/>
        <a:ext cx="818414" cy="1027237"/>
      </dsp:txXfrm>
    </dsp:sp>
    <dsp:sp modelId="{51AD05C7-9BB6-4F43-AAA2-1D0412419A6C}">
      <dsp:nvSpPr>
        <dsp:cNvPr id="0" name=""/>
        <dsp:cNvSpPr/>
      </dsp:nvSpPr>
      <dsp:spPr>
        <a:xfrm>
          <a:off x="4410026" y="1332339"/>
          <a:ext cx="839399" cy="839399"/>
        </a:xfrm>
        <a:prstGeom prst="ellipse">
          <a:avLst/>
        </a:prstGeom>
        <a:gradFill rotWithShape="0">
          <a:gsLst>
            <a:gs pos="0">
              <a:schemeClr val="accent4">
                <a:hueOff val="1218038"/>
                <a:satOff val="-21072"/>
                <a:lumOff val="-4510"/>
                <a:alphaOff val="0"/>
                <a:shade val="63000"/>
              </a:schemeClr>
            </a:gs>
            <a:gs pos="30000">
              <a:schemeClr val="accent4">
                <a:hueOff val="1218038"/>
                <a:satOff val="-21072"/>
                <a:lumOff val="-4510"/>
                <a:alphaOff val="0"/>
                <a:shade val="90000"/>
                <a:satMod val="110000"/>
              </a:schemeClr>
            </a:gs>
            <a:gs pos="45000">
              <a:schemeClr val="accent4">
                <a:hueOff val="1218038"/>
                <a:satOff val="-21072"/>
                <a:lumOff val="-4510"/>
                <a:alphaOff val="0"/>
                <a:shade val="100000"/>
                <a:satMod val="118000"/>
              </a:schemeClr>
            </a:gs>
            <a:gs pos="55000">
              <a:schemeClr val="accent4">
                <a:hueOff val="1218038"/>
                <a:satOff val="-21072"/>
                <a:lumOff val="-4510"/>
                <a:alphaOff val="0"/>
                <a:shade val="100000"/>
                <a:satMod val="118000"/>
              </a:schemeClr>
            </a:gs>
            <a:gs pos="73000">
              <a:schemeClr val="accent4">
                <a:hueOff val="1218038"/>
                <a:satOff val="-21072"/>
                <a:lumOff val="-4510"/>
                <a:alphaOff val="0"/>
                <a:shade val="90000"/>
                <a:satMod val="110000"/>
              </a:schemeClr>
            </a:gs>
            <a:gs pos="100000">
              <a:schemeClr val="accent4">
                <a:hueOff val="1218038"/>
                <a:satOff val="-21072"/>
                <a:lumOff val="-451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1218038"/>
              <a:satOff val="-21072"/>
              <a:lumOff val="-451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altLang="zh-TW" sz="2800" kern="1200" dirty="0" smtClean="0"/>
            <a:t>3</a:t>
          </a:r>
          <a:endParaRPr lang="zh-TW" altLang="en-US" sz="2800" kern="1200" dirty="0"/>
        </a:p>
      </dsp:txBody>
      <dsp:txXfrm>
        <a:off x="4532953" y="1455266"/>
        <a:ext cx="593545" cy="5935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10/18/2018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\item \</a:t>
            </a:r>
            <a:r>
              <a:rPr lang="en-US" altLang="zh-CN" dirty="0" err="1" smtClean="0"/>
              <a:t>textbf</a:t>
            </a:r>
            <a:r>
              <a:rPr lang="en-US" altLang="zh-CN" dirty="0" smtClean="0"/>
              <a:t>{</a:t>
            </a:r>
            <a:r>
              <a:rPr lang="zh-CN" altLang="en-US" dirty="0" smtClean="0"/>
              <a:t>细胞体</a:t>
            </a:r>
            <a:r>
              <a:rPr lang="en-US" altLang="zh-CN" dirty="0" smtClean="0"/>
              <a:t>}</a:t>
            </a:r>
            <a:r>
              <a:rPr lang="zh-CN" altLang="en-US" dirty="0" smtClean="0"/>
              <a:t>（</a:t>
            </a:r>
            <a:r>
              <a:rPr lang="en-US" altLang="zh-CN" dirty="0" smtClean="0"/>
              <a:t>Soma</a:t>
            </a:r>
            <a:r>
              <a:rPr lang="zh-CN" altLang="en-US" dirty="0" smtClean="0"/>
              <a:t>）中的神经细胞膜上有各种受体和离子通道，胞膜的受体可与相应的化学物质神经递质结合，引起离子通透性及膜内外电位差发生改变，产生相应的生理活动：</a:t>
            </a:r>
            <a:r>
              <a:rPr lang="en-US" altLang="zh-CN" dirty="0" smtClean="0"/>
              <a:t>\</a:t>
            </a:r>
            <a:r>
              <a:rPr lang="en-US" altLang="zh-CN" dirty="0" err="1" smtClean="0"/>
              <a:t>textbf</a:t>
            </a:r>
            <a:r>
              <a:rPr lang="en-US" altLang="zh-CN" dirty="0" smtClean="0"/>
              <a:t>{</a:t>
            </a:r>
            <a:r>
              <a:rPr lang="zh-CN" altLang="en-US" dirty="0" smtClean="0"/>
              <a:t>兴奋</a:t>
            </a:r>
            <a:r>
              <a:rPr lang="en-US" altLang="zh-CN" dirty="0" smtClean="0"/>
              <a:t>}</a:t>
            </a:r>
            <a:r>
              <a:rPr lang="zh-CN" altLang="en-US" dirty="0" smtClean="0"/>
              <a:t>或</a:t>
            </a:r>
            <a:r>
              <a:rPr lang="en-US" altLang="zh-CN" dirty="0" smtClean="0"/>
              <a:t>\</a:t>
            </a:r>
            <a:r>
              <a:rPr lang="en-US" altLang="zh-CN" dirty="0" err="1" smtClean="0"/>
              <a:t>textbf</a:t>
            </a:r>
            <a:r>
              <a:rPr lang="en-US" altLang="zh-CN" dirty="0" smtClean="0"/>
              <a:t>{</a:t>
            </a:r>
            <a:r>
              <a:rPr lang="zh-CN" altLang="en-US" dirty="0" smtClean="0"/>
              <a:t>抑制</a:t>
            </a:r>
            <a:r>
              <a:rPr lang="en-US" altLang="zh-CN" dirty="0" smtClean="0"/>
              <a:t>}</a:t>
            </a:r>
            <a:r>
              <a:rPr lang="zh-CN" altLang="en-US" dirty="0" smtClean="0"/>
              <a:t>。</a:t>
            </a:r>
          </a:p>
          <a:p>
            <a:r>
              <a:rPr lang="en-US" altLang="zh-CN" dirty="0" smtClean="0"/>
              <a:t>\item </a:t>
            </a:r>
            <a:r>
              <a:rPr lang="zh-CN" altLang="en-US" dirty="0" smtClean="0"/>
              <a:t>细胞突起是由细胞体延伸出来的细长部分，又可分为树突和轴突。</a:t>
            </a:r>
          </a:p>
          <a:p>
            <a:r>
              <a:rPr lang="en-US" altLang="zh-CN" dirty="0" smtClean="0"/>
              <a:t>\item \</a:t>
            </a:r>
            <a:r>
              <a:rPr lang="en-US" altLang="zh-CN" dirty="0" err="1" smtClean="0"/>
              <a:t>textbf</a:t>
            </a:r>
            <a:r>
              <a:rPr lang="en-US" altLang="zh-CN" dirty="0" smtClean="0"/>
              <a:t>{</a:t>
            </a:r>
            <a:r>
              <a:rPr lang="zh-CN" altLang="en-US" dirty="0" smtClean="0"/>
              <a:t>树突</a:t>
            </a:r>
            <a:r>
              <a:rPr lang="en-US" altLang="zh-CN" dirty="0" smtClean="0"/>
              <a:t>}</a:t>
            </a:r>
            <a:r>
              <a:rPr lang="zh-CN" altLang="en-US" dirty="0" smtClean="0"/>
              <a:t>（</a:t>
            </a:r>
            <a:r>
              <a:rPr lang="en-US" altLang="zh-CN" dirty="0" smtClean="0"/>
              <a:t>Dendrite</a:t>
            </a:r>
            <a:r>
              <a:rPr lang="zh-CN" altLang="en-US" dirty="0" smtClean="0"/>
              <a:t>）可以接受刺激并将兴奋传入细胞体。每个神经元可以有一或多个树突。</a:t>
            </a:r>
          </a:p>
          <a:p>
            <a:r>
              <a:rPr lang="en-US" altLang="zh-CN" dirty="0" smtClean="0"/>
              <a:t>\item \</a:t>
            </a:r>
            <a:r>
              <a:rPr lang="en-US" altLang="zh-CN" dirty="0" err="1" smtClean="0"/>
              <a:t>textbf</a:t>
            </a:r>
            <a:r>
              <a:rPr lang="en-US" altLang="zh-CN" dirty="0" smtClean="0"/>
              <a:t>{</a:t>
            </a:r>
            <a:r>
              <a:rPr lang="zh-CN" altLang="en-US" dirty="0" smtClean="0"/>
              <a:t>轴突</a:t>
            </a:r>
            <a:r>
              <a:rPr lang="en-US" altLang="zh-CN" dirty="0" smtClean="0"/>
              <a:t>}(Axons)</a:t>
            </a:r>
            <a:r>
              <a:rPr lang="zh-CN" altLang="en-US" dirty="0" smtClean="0"/>
              <a:t>可以把兴奋从胞体传送到另一个神经元或其他组织。每个神经元只有一个轴突。</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a:t>
            </a:fld>
            <a:endParaRPr lang="en-US" altLang="zh-CN"/>
          </a:p>
        </p:txBody>
      </p:sp>
    </p:spTree>
    <p:extLst>
      <p:ext uri="{BB962C8B-B14F-4D97-AF65-F5344CB8AC3E}">
        <p14:creationId xmlns:p14="http://schemas.microsoft.com/office/powerpoint/2010/main" val="351911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Tanh</a:t>
            </a:r>
            <a:r>
              <a:rPr lang="zh-CN" altLang="en-US" dirty="0" smtClean="0"/>
              <a:t>函数的输出是零中心化</a:t>
            </a:r>
          </a:p>
          <a:p>
            <a:r>
              <a:rPr lang="zh-CN" altLang="en-US" dirty="0" smtClean="0"/>
              <a:t>的（</a:t>
            </a:r>
            <a:r>
              <a:rPr lang="en-US" altLang="zh-CN" dirty="0" smtClean="0"/>
              <a:t>zero-centered</a:t>
            </a:r>
            <a:r>
              <a:rPr lang="zh-CN" altLang="en-US" dirty="0" smtClean="0"/>
              <a:t>），而</a:t>
            </a:r>
            <a:r>
              <a:rPr lang="en-US" altLang="zh-CN" dirty="0" smtClean="0"/>
              <a:t>logistic</a:t>
            </a:r>
            <a:r>
              <a:rPr lang="zh-CN" altLang="en-US" dirty="0" smtClean="0"/>
              <a:t>函数的输出恒大于</a:t>
            </a:r>
            <a:r>
              <a:rPr lang="en-US" altLang="zh-CN" dirty="0" smtClean="0"/>
              <a:t>0</a:t>
            </a:r>
            <a:r>
              <a:rPr lang="zh-CN" altLang="en-US" dirty="0" smtClean="0"/>
              <a:t>。非零中心化的输出会使得</a:t>
            </a:r>
          </a:p>
          <a:p>
            <a:r>
              <a:rPr lang="zh-CN" altLang="en-US" dirty="0" smtClean="0"/>
              <a:t>其后一层的神经元的输入发生偏置偏移（</a:t>
            </a:r>
            <a:r>
              <a:rPr lang="en-US" altLang="zh-CN" dirty="0" smtClean="0"/>
              <a:t>bias shift</a:t>
            </a:r>
            <a:r>
              <a:rPr lang="zh-CN" altLang="en-US" dirty="0" smtClean="0"/>
              <a:t>），并进一步使得梯度下降</a:t>
            </a:r>
          </a:p>
          <a:p>
            <a:r>
              <a:rPr lang="zh-CN" altLang="en-US" dirty="0" smtClean="0"/>
              <a:t>的收敛速度变慢。</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4</a:t>
            </a:fld>
            <a:endParaRPr lang="en-US" altLang="zh-CN"/>
          </a:p>
        </p:txBody>
      </p:sp>
    </p:spTree>
    <p:extLst>
      <p:ext uri="{BB962C8B-B14F-4D97-AF65-F5344CB8AC3E}">
        <p14:creationId xmlns:p14="http://schemas.microsoft.com/office/powerpoint/2010/main" val="30617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神经网络的通用近似性质也被证明对于其它类型的激活函数，比如ReLU，也都是适用的。</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14</a:t>
            </a:fld>
            <a:endParaRPr lang="en-US" altLang="zh-CN"/>
          </a:p>
        </p:txBody>
      </p:sp>
    </p:spTree>
    <p:extLst>
      <p:ext uri="{BB962C8B-B14F-4D97-AF65-F5344CB8AC3E}">
        <p14:creationId xmlns:p14="http://schemas.microsoft.com/office/powerpoint/2010/main" val="419702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Consider a parameter w in </a:t>
                </a:r>
                <a14:m>
                  <m:oMath xmlns:m="http://schemas.openxmlformats.org/officeDocument/2006/math">
                    <m:r>
                      <a:rPr lang="zh-TW" altLang="en-US" sz="1200" i="1">
                        <a:latin typeface="Cambria Math" panose="02040503050406030204" pitchFamily="18" charset="0"/>
                      </a:rPr>
                      <m:t>𝜃</m:t>
                    </m:r>
                  </m:oMath>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18</a:t>
            </a:fld>
            <a:endParaRPr lang="zh-TW" altLang="en-US"/>
          </a:p>
        </p:txBody>
      </p:sp>
    </p:spTree>
    <p:extLst>
      <p:ext uri="{BB962C8B-B14F-4D97-AF65-F5344CB8AC3E}">
        <p14:creationId xmlns:p14="http://schemas.microsoft.com/office/powerpoint/2010/main" val="178255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27</a:t>
            </a:fld>
            <a:endParaRPr lang="zh-TW" altLang="en-US"/>
          </a:p>
        </p:txBody>
      </p:sp>
    </p:spTree>
    <p:extLst>
      <p:ext uri="{BB962C8B-B14F-4D97-AF65-F5344CB8AC3E}">
        <p14:creationId xmlns:p14="http://schemas.microsoft.com/office/powerpoint/2010/main" val="280600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39551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671874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72440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smtClean="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smtClean="0">
                <a:latin typeface="+mn-ea"/>
                <a:ea typeface="+mn-ea"/>
              </a:rPr>
              <a:t>《</a:t>
            </a:r>
            <a:r>
              <a:rPr lang="zh-CN" altLang="en-US" sz="1400" dirty="0" smtClean="0">
                <a:latin typeface="+mn-ea"/>
                <a:ea typeface="+mn-ea"/>
              </a:rPr>
              <a:t>神经网络与深度学习</a:t>
            </a:r>
            <a:r>
              <a:rPr lang="en-US" altLang="zh-CN" sz="1400" dirty="0" smtClean="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3.xml"/><Relationship Id="rId4" Type="http://schemas.openxmlformats.org/officeDocument/2006/relationships/image" Target="../media/image19.tmp"/></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tmp"/><Relationship Id="rId4" Type="http://schemas.openxmlformats.org/officeDocument/2006/relationships/image" Target="../media/image28.tmp"/></Relationships>
</file>

<file path=ppt/slides/_rels/slide18.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notesSlide" Target="../notesSlides/notesSlide5.xml"/><Relationship Id="rId7" Type="http://schemas.openxmlformats.org/officeDocument/2006/relationships/image" Target="../media/image9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0.wmf"/><Relationship Id="rId5" Type="http://schemas.openxmlformats.org/officeDocument/2006/relationships/oleObject" Target="../embeddings/oleObject1.bin"/><Relationship Id="rId4" Type="http://schemas.openxmlformats.org/officeDocument/2006/relationships/image" Target="../media/image77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structure%20of%20brain.mp4"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4.xml"/><Relationship Id="rId4" Type="http://schemas.openxmlformats.org/officeDocument/2006/relationships/image" Target="../media/image34.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nndl/exercise/tree/master/for_chapter_4_%20simple%20neural%20network"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tmp"/><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7" Type="http://schemas.openxmlformats.org/officeDocument/2006/relationships/image" Target="../media/image12.tmp"/><Relationship Id="rId2" Type="http://schemas.openxmlformats.org/officeDocument/2006/relationships/image" Target="../media/image7.tmp"/><Relationship Id="rId1" Type="http://schemas.openxmlformats.org/officeDocument/2006/relationships/slideLayout" Target="../slideLayouts/slideLayout4.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smtClean="0"/>
              <a:t>前馈神经网络</a:t>
            </a:r>
            <a:endParaRPr lang="zh-CN" altLang="en-US" dirty="0"/>
          </a:p>
        </p:txBody>
      </p:sp>
      <p:sp>
        <p:nvSpPr>
          <p:cNvPr id="6" name="副标题 5"/>
          <p:cNvSpPr>
            <a:spLocks noGrp="1"/>
          </p:cNvSpPr>
          <p:nvPr>
            <p:ph type="subTitle" idx="1"/>
          </p:nvPr>
        </p:nvSpPr>
        <p:spPr/>
        <p:txBody>
          <a:bodyPr/>
          <a:lstStyle/>
          <a:p>
            <a:r>
              <a:rPr lang="en-US" altLang="zh-CN" dirty="0" smtClean="0"/>
              <a:t>《</a:t>
            </a:r>
            <a:r>
              <a:rPr lang="zh-CN" altLang="en-US" dirty="0" smtClean="0"/>
              <a:t>神经网络与深度学习</a:t>
            </a:r>
            <a:r>
              <a:rPr lang="en-US" altLang="zh-CN" dirty="0" smtClean="0"/>
              <a:t>》</a:t>
            </a:r>
            <a:endParaRPr lang="zh-CN" altLang="en-US" dirty="0"/>
          </a:p>
        </p:txBody>
      </p:sp>
      <p:sp>
        <p:nvSpPr>
          <p:cNvPr id="15" name="Text Placeholder 14"/>
          <p:cNvSpPr>
            <a:spLocks noGrp="1"/>
          </p:cNvSpPr>
          <p:nvPr>
            <p:ph type="body" sz="quarter" idx="10"/>
          </p:nvPr>
        </p:nvSpPr>
        <p:spPr/>
        <p:txBody>
          <a:bodyPr/>
          <a:lstStyle/>
          <a:p>
            <a:r>
              <a:rPr lang="en-US" altLang="zh-CN" dirty="0" smtClean="0">
                <a:hlinkClick r:id="rId3"/>
              </a:rPr>
              <a:t>https</a:t>
            </a:r>
            <a:r>
              <a:rPr lang="en-US" altLang="zh-CN" dirty="0">
                <a:hlinkClick r:id="rId3"/>
              </a:rPr>
              <a:t>://nndl.github.io</a:t>
            </a:r>
            <a:r>
              <a:rPr lang="en-US" altLang="zh-CN" dirty="0" smtClean="0">
                <a:hlinkClick r:id="rId3"/>
              </a:rPr>
              <a:t>/</a:t>
            </a:r>
            <a:endParaRPr lang="en-US" altLang="zh-CN" dirty="0" smtClean="0"/>
          </a:p>
          <a:p>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网络结构</a:t>
            </a:r>
            <a:endParaRPr lang="zh-CN" altLang="en-US" dirty="0"/>
          </a:p>
        </p:txBody>
      </p:sp>
      <p:sp>
        <p:nvSpPr>
          <p:cNvPr id="3" name="内容占位符 2"/>
          <p:cNvSpPr>
            <a:spLocks noGrp="1"/>
          </p:cNvSpPr>
          <p:nvPr>
            <p:ph sz="quarter" idx="1"/>
          </p:nvPr>
        </p:nvSpPr>
        <p:spPr/>
        <p:txBody>
          <a:bodyPr/>
          <a:lstStyle/>
          <a:p>
            <a:r>
              <a:rPr lang="zh-CN" altLang="en-US" dirty="0"/>
              <a:t>前馈</a:t>
            </a:r>
            <a:r>
              <a:rPr lang="zh-CN" altLang="en-US" dirty="0" smtClean="0"/>
              <a:t>神经网络（全连接神经网络、多层感知器</a:t>
            </a:r>
            <a:r>
              <a:rPr lang="zh-CN" altLang="en-US" dirty="0"/>
              <a:t>）</a:t>
            </a:r>
            <a:endParaRPr lang="en-US" altLang="zh-CN" dirty="0" smtClean="0"/>
          </a:p>
          <a:p>
            <a:pPr lvl="1"/>
            <a:r>
              <a:rPr lang="zh-CN" altLang="en-US" dirty="0" smtClean="0"/>
              <a:t>各</a:t>
            </a:r>
            <a:r>
              <a:rPr lang="zh-CN" altLang="en-US" dirty="0"/>
              <a:t>神经元分别属于不同的</a:t>
            </a:r>
            <a:r>
              <a:rPr lang="zh-CN" altLang="en-US" dirty="0" smtClean="0">
                <a:solidFill>
                  <a:srgbClr val="FF0000"/>
                </a:solidFill>
              </a:rPr>
              <a:t>层</a:t>
            </a:r>
            <a:r>
              <a:rPr lang="zh-CN" altLang="en-US" dirty="0" smtClean="0"/>
              <a:t>，层内无连接。</a:t>
            </a:r>
            <a:endParaRPr lang="en-US" altLang="zh-CN" dirty="0" smtClean="0"/>
          </a:p>
          <a:p>
            <a:pPr lvl="1"/>
            <a:r>
              <a:rPr lang="zh-CN" altLang="en-US" dirty="0" smtClean="0"/>
              <a:t>相邻两层之间的神经元全部</a:t>
            </a:r>
            <a:r>
              <a:rPr lang="zh-CN" altLang="en-US" dirty="0">
                <a:solidFill>
                  <a:srgbClr val="FF0000"/>
                </a:solidFill>
              </a:rPr>
              <a:t>两</a:t>
            </a:r>
            <a:r>
              <a:rPr lang="zh-CN" altLang="en-US" dirty="0" smtClean="0">
                <a:solidFill>
                  <a:srgbClr val="FF0000"/>
                </a:solidFill>
              </a:rPr>
              <a:t>两连接</a:t>
            </a:r>
            <a:r>
              <a:rPr lang="zh-CN" altLang="en-US" dirty="0" smtClean="0"/>
              <a:t>。</a:t>
            </a:r>
            <a:endParaRPr lang="en-US" altLang="zh-CN" dirty="0" smtClean="0"/>
          </a:p>
          <a:p>
            <a:pPr lvl="1"/>
            <a:r>
              <a:rPr lang="zh-CN" altLang="en-US" dirty="0" smtClean="0"/>
              <a:t>整个</a:t>
            </a:r>
            <a:r>
              <a:rPr lang="zh-CN" altLang="en-US" dirty="0"/>
              <a:t>网络中无反馈</a:t>
            </a:r>
            <a:r>
              <a:rPr lang="zh-CN" altLang="en-US" dirty="0" smtClean="0"/>
              <a:t>，信号</a:t>
            </a:r>
            <a:r>
              <a:rPr lang="zh-CN" altLang="en-US" dirty="0"/>
              <a:t>从输入层向输出层单向传播，可用一个有向无环图表示。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064182"/>
            <a:ext cx="3771900" cy="2155371"/>
          </a:xfrm>
          <a:prstGeom prst="rect">
            <a:avLst/>
          </a:prstGeom>
        </p:spPr>
      </p:pic>
    </p:spTree>
    <p:extLst>
      <p:ext uri="{BB962C8B-B14F-4D97-AF65-F5344CB8AC3E}">
        <p14:creationId xmlns:p14="http://schemas.microsoft.com/office/powerpoint/2010/main" val="2922830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前馈网络</a:t>
            </a:r>
            <a:endParaRPr lang="zh-CN" altLang="en-US" dirty="0"/>
          </a:p>
        </p:txBody>
      </p:sp>
      <p:sp>
        <p:nvSpPr>
          <p:cNvPr id="5" name="内容占位符 4"/>
          <p:cNvSpPr>
            <a:spLocks noGrp="1"/>
          </p:cNvSpPr>
          <p:nvPr>
            <p:ph sz="quarter" idx="1"/>
          </p:nvPr>
        </p:nvSpPr>
        <p:spPr/>
        <p:txBody>
          <a:bodyPr/>
          <a:lstStyle/>
          <a:p>
            <a:r>
              <a:rPr lang="zh-CN" altLang="en-US" dirty="0"/>
              <a:t>给定一个前馈神经网络，我们用下面的记号来描述这样网络。</a:t>
            </a:r>
          </a:p>
        </p:txBody>
      </p:sp>
      <p:pic>
        <p:nvPicPr>
          <p:cNvPr id="7" name="图片 6"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95400" y="2667000"/>
            <a:ext cx="6258798" cy="3153215"/>
          </a:xfrm>
          <a:prstGeom prst="rect">
            <a:avLst/>
          </a:prstGeom>
        </p:spPr>
      </p:pic>
    </p:spTree>
    <p:extLst>
      <p:ext uri="{BB962C8B-B14F-4D97-AF65-F5344CB8AC3E}">
        <p14:creationId xmlns:p14="http://schemas.microsoft.com/office/powerpoint/2010/main" val="988559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前馈网络</a:t>
            </a:r>
            <a:endParaRPr lang="zh-CN" altLang="en-US" dirty="0"/>
          </a:p>
        </p:txBody>
      </p:sp>
      <p:sp>
        <p:nvSpPr>
          <p:cNvPr id="5" name="内容占位符 4"/>
          <p:cNvSpPr>
            <a:spLocks noGrp="1"/>
          </p:cNvSpPr>
          <p:nvPr>
            <p:ph sz="quarter" idx="1"/>
          </p:nvPr>
        </p:nvSpPr>
        <p:spPr/>
        <p:txBody>
          <a:bodyPr/>
          <a:lstStyle/>
          <a:p>
            <a:r>
              <a:rPr lang="zh-CN" altLang="en-US" dirty="0"/>
              <a:t>前馈神经网络通过下面公式进行信息传播</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前馈计算：</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667000" y="1905000"/>
            <a:ext cx="3029373" cy="571580"/>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333842" y="2709773"/>
            <a:ext cx="1695687" cy="619211"/>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32757" y="4800600"/>
            <a:ext cx="8678486" cy="457264"/>
          </a:xfrm>
          <a:prstGeom prst="rect">
            <a:avLst/>
          </a:prstGeom>
        </p:spPr>
      </p:pic>
    </p:spTree>
    <p:extLst>
      <p:ext uri="{BB962C8B-B14F-4D97-AF65-F5344CB8AC3E}">
        <p14:creationId xmlns:p14="http://schemas.microsoft.com/office/powerpoint/2010/main" val="2020899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深层前馈神经网络</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95400"/>
            <a:ext cx="6153647" cy="4944308"/>
          </a:xfrm>
          <a:prstGeom prst="rect">
            <a:avLst/>
          </a:prstGeom>
        </p:spPr>
      </p:pic>
    </p:spTree>
    <p:extLst>
      <p:ext uri="{BB962C8B-B14F-4D97-AF65-F5344CB8AC3E}">
        <p14:creationId xmlns:p14="http://schemas.microsoft.com/office/powerpoint/2010/main" val="682720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通用近似定理</a:t>
            </a:r>
          </a:p>
        </p:txBody>
      </p:sp>
      <p:sp>
        <p:nvSpPr>
          <p:cNvPr id="9" name="矩形 8"/>
          <p:cNvSpPr/>
          <p:nvPr/>
        </p:nvSpPr>
        <p:spPr>
          <a:xfrm>
            <a:off x="1143000" y="5012972"/>
            <a:ext cx="7239000" cy="1200329"/>
          </a:xfrm>
          <a:prstGeom prst="rect">
            <a:avLst/>
          </a:prstGeom>
        </p:spPr>
        <p:txBody>
          <a:bodyPr wrap="square">
            <a:spAutoFit/>
          </a:bodyPr>
          <a:lstStyle/>
          <a:p>
            <a:r>
              <a:rPr lang="zh-CN" altLang="en-US" dirty="0"/>
              <a:t>根据通用近似定理，对于具有线性输出层和至少一个使用“挤压”性质的激活函数的隐藏层组成的前馈神经网络，只要其隐藏层神经元的数量足够，它可以以任意的精度来近似任何从一个定义在实数空间中的有界闭集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8980" y="1183124"/>
            <a:ext cx="5266040" cy="3829848"/>
          </a:xfrm>
          <a:prstGeom prst="rect">
            <a:avLst/>
          </a:prstGeom>
        </p:spPr>
      </p:pic>
    </p:spTree>
    <p:extLst>
      <p:ext uri="{BB962C8B-B14F-4D97-AF65-F5344CB8AC3E}">
        <p14:creationId xmlns:p14="http://schemas.microsoft.com/office/powerpoint/2010/main" val="4043031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lstStyle/>
              <a:p>
                <a:r>
                  <a:rPr lang="zh-CN" altLang="en-US" dirty="0" smtClean="0"/>
                  <a:t>神经网络可以</a:t>
                </a:r>
                <a:r>
                  <a:rPr lang="zh-CN" altLang="en-US" dirty="0"/>
                  <a:t>作为一个“万能”函数</a:t>
                </a:r>
                <a:r>
                  <a:rPr lang="zh-CN" altLang="en-US" dirty="0" smtClean="0"/>
                  <a:t>来使</a:t>
                </a:r>
                <a:r>
                  <a:rPr lang="zh-CN" altLang="en-US" dirty="0"/>
                  <a:t>用，可以用来进行复杂的特征转换，或逼近一个复杂的条件分布</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如果</a:t>
                </a: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oMath>
                </a14:m>
                <a:r>
                  <a:rPr lang="zh-CN" altLang="en-US" dirty="0" smtClean="0"/>
                  <a:t>为</a:t>
                </a:r>
                <a:r>
                  <a:rPr lang="en-US" altLang="zh-CN" dirty="0" smtClean="0"/>
                  <a:t>logistic</a:t>
                </a:r>
                <a:r>
                  <a:rPr lang="zh-CN" altLang="en-US" dirty="0"/>
                  <a:t>回归，那么</a:t>
                </a:r>
                <a:r>
                  <a:rPr lang="en-US" altLang="zh-CN" dirty="0"/>
                  <a:t>logistic</a:t>
                </a:r>
                <a:r>
                  <a:rPr lang="zh-CN" altLang="en-US" dirty="0"/>
                  <a:t>回归</a:t>
                </a:r>
                <a:r>
                  <a:rPr lang="zh-CN" altLang="en-US" dirty="0" smtClean="0"/>
                  <a:t>分类器</a:t>
                </a:r>
                <a:r>
                  <a:rPr lang="zh-CN" altLang="en-US" dirty="0"/>
                  <a:t>可以看成神经网络的最后一层。</a:t>
                </a:r>
                <a:endParaRPr lang="en-US" altLang="zh-CN" dirty="0" smtClean="0"/>
              </a:p>
              <a:p>
                <a:endParaRPr lang="en-US"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1728" r="-1556" b="-1235"/>
                </a:stretch>
              </a:blipFill>
            </p:spPr>
            <p:txBody>
              <a:bodyPr/>
              <a:lstStyle/>
              <a:p>
                <a:r>
                  <a:rPr lang="zh-CN" altLang="en-US">
                    <a:noFill/>
                  </a:rPr>
                  <a:t> </a:t>
                </a:r>
              </a:p>
            </p:txBody>
          </p:sp>
        </mc:Fallback>
      </mc:AlternateContent>
      <p:pic>
        <p:nvPicPr>
          <p:cNvPr id="19" name="图片 1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957" y="2873810"/>
            <a:ext cx="3271243" cy="707590"/>
          </a:xfrm>
          <a:prstGeom prst="rect">
            <a:avLst/>
          </a:prstGeom>
        </p:spPr>
      </p:pic>
      <p:sp>
        <p:nvSpPr>
          <p:cNvPr id="2" name="标题 1"/>
          <p:cNvSpPr>
            <a:spLocks noGrp="1"/>
          </p:cNvSpPr>
          <p:nvPr>
            <p:ph type="title"/>
          </p:nvPr>
        </p:nvSpPr>
        <p:spPr/>
        <p:txBody>
          <a:bodyPr/>
          <a:lstStyle/>
          <a:p>
            <a:r>
              <a:rPr lang="zh-CN" altLang="en-US" dirty="0"/>
              <a:t>应用到机器学习</a:t>
            </a:r>
          </a:p>
        </p:txBody>
      </p:sp>
      <p:cxnSp>
        <p:nvCxnSpPr>
          <p:cNvPr id="7" name="直接连接符 6"/>
          <p:cNvCxnSpPr/>
          <p:nvPr/>
        </p:nvCxnSpPr>
        <p:spPr>
          <a:xfrm>
            <a:off x="4114800" y="3505200"/>
            <a:ext cx="808224"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5791200" y="4343400"/>
            <a:ext cx="1415772" cy="461665"/>
          </a:xfrm>
          <a:prstGeom prst="rect">
            <a:avLst/>
          </a:prstGeom>
          <a:noFill/>
        </p:spPr>
        <p:txBody>
          <a:bodyPr wrap="none" rtlCol="0">
            <a:spAutoFit/>
          </a:bodyPr>
          <a:lstStyle/>
          <a:p>
            <a:r>
              <a:rPr lang="zh-CN" altLang="en-US" sz="2400" dirty="0" smtClean="0"/>
              <a:t>神经网络</a:t>
            </a:r>
            <a:endParaRPr lang="zh-CN" altLang="en-US" sz="2400" dirty="0"/>
          </a:p>
        </p:txBody>
      </p:sp>
      <p:cxnSp>
        <p:nvCxnSpPr>
          <p:cNvPr id="11" name="直接连接符 10"/>
          <p:cNvCxnSpPr>
            <a:endCxn id="9" idx="0"/>
          </p:cNvCxnSpPr>
          <p:nvPr/>
        </p:nvCxnSpPr>
        <p:spPr>
          <a:xfrm>
            <a:off x="4419600" y="3505200"/>
            <a:ext cx="2079486"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634769" y="3581401"/>
            <a:ext cx="2080231" cy="38098"/>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p:cNvSpPr txBox="1"/>
          <p:nvPr/>
        </p:nvSpPr>
        <p:spPr>
          <a:xfrm>
            <a:off x="2879506" y="4343399"/>
            <a:ext cx="1107996" cy="461665"/>
          </a:xfrm>
          <a:prstGeom prst="rect">
            <a:avLst/>
          </a:prstGeom>
          <a:noFill/>
        </p:spPr>
        <p:txBody>
          <a:bodyPr wrap="none" rtlCol="0">
            <a:spAutoFit/>
          </a:bodyPr>
          <a:lstStyle/>
          <a:p>
            <a:r>
              <a:rPr lang="zh-CN" altLang="en-US" sz="2400" dirty="0" smtClean="0"/>
              <a:t>分类器</a:t>
            </a:r>
            <a:endParaRPr lang="zh-CN" altLang="en-US" sz="2400" dirty="0"/>
          </a:p>
        </p:txBody>
      </p:sp>
      <p:cxnSp>
        <p:nvCxnSpPr>
          <p:cNvPr id="16" name="直接连接符 15"/>
          <p:cNvCxnSpPr>
            <a:stCxn id="14" idx="0"/>
          </p:cNvCxnSpPr>
          <p:nvPr/>
        </p:nvCxnSpPr>
        <p:spPr>
          <a:xfrm flipV="1">
            <a:off x="3433504" y="3619499"/>
            <a:ext cx="1037359" cy="723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405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p:sp>
        <p:nvSpPr>
          <p:cNvPr id="3" name="内容占位符 2"/>
          <p:cNvSpPr>
            <a:spLocks noGrp="1"/>
          </p:cNvSpPr>
          <p:nvPr>
            <p:ph sz="quarter" idx="1"/>
          </p:nvPr>
        </p:nvSpPr>
        <p:spPr/>
        <p:txBody>
          <a:bodyPr/>
          <a:lstStyle/>
          <a:p>
            <a:r>
              <a:rPr lang="zh-CN" altLang="en-US" dirty="0"/>
              <a:t>对于多类分类</a:t>
            </a:r>
            <a:r>
              <a:rPr lang="zh-CN" altLang="en-US" dirty="0" smtClean="0"/>
              <a:t>问题</a:t>
            </a:r>
            <a:endParaRPr lang="en-US" altLang="zh-CN" dirty="0" smtClean="0"/>
          </a:p>
          <a:p>
            <a:pPr lvl="1"/>
            <a:r>
              <a:rPr lang="zh-CN" altLang="en-US" dirty="0" smtClean="0"/>
              <a:t>如果</a:t>
            </a:r>
            <a:r>
              <a:rPr lang="zh-CN" altLang="en-US" dirty="0"/>
              <a:t>使用</a:t>
            </a:r>
            <a:r>
              <a:rPr lang="en-US" altLang="zh-CN" dirty="0"/>
              <a:t>softmax</a:t>
            </a:r>
            <a:r>
              <a:rPr lang="zh-CN" altLang="en-US" dirty="0"/>
              <a:t>回归</a:t>
            </a:r>
            <a:r>
              <a:rPr lang="zh-CN" altLang="en-US" dirty="0" smtClean="0"/>
              <a:t>分类器，相当于网络</a:t>
            </a:r>
            <a:r>
              <a:rPr lang="zh-CN" altLang="en-US" dirty="0"/>
              <a:t>最后一层设置</a:t>
            </a:r>
            <a:r>
              <a:rPr lang="en-US" altLang="zh-CN" dirty="0"/>
              <a:t>C </a:t>
            </a:r>
            <a:r>
              <a:rPr lang="zh-CN" altLang="en-US" dirty="0"/>
              <a:t>个神经元，其输出经过</a:t>
            </a:r>
            <a:r>
              <a:rPr lang="en-US" altLang="zh-CN" dirty="0"/>
              <a:t>softmax</a:t>
            </a:r>
            <a:r>
              <a:rPr lang="zh-CN" altLang="en-US" dirty="0"/>
              <a:t>函数进行归一化后可以</a:t>
            </a:r>
            <a:r>
              <a:rPr lang="zh-CN" altLang="en-US" dirty="0" smtClean="0"/>
              <a:t>作为</a:t>
            </a:r>
            <a:r>
              <a:rPr lang="zh-CN" altLang="en-US" dirty="0"/>
              <a:t>每个类的后验概率</a:t>
            </a:r>
            <a:r>
              <a:rPr lang="zh-CN" altLang="en-US" dirty="0" smtClean="0"/>
              <a:t>。</a:t>
            </a:r>
            <a:endParaRPr lang="en-US" altLang="zh-CN" dirty="0" smtClean="0"/>
          </a:p>
          <a:p>
            <a:endParaRPr lang="en-US" altLang="zh-CN" dirty="0" smtClean="0"/>
          </a:p>
          <a:p>
            <a:endParaRPr lang="en-US" altLang="zh-CN" dirty="0" smtClean="0"/>
          </a:p>
          <a:p>
            <a:pPr lvl="1"/>
            <a:r>
              <a:rPr lang="zh-CN" altLang="en-US" dirty="0"/>
              <a:t>采用</a:t>
            </a:r>
            <a:r>
              <a:rPr lang="zh-CN" altLang="en-US" dirty="0"/>
              <a:t>交叉熵损失函数，对于样本</a:t>
            </a:r>
            <a:r>
              <a:rPr lang="en-US" altLang="zh-CN" dirty="0"/>
              <a:t>(</a:t>
            </a:r>
            <a:r>
              <a:rPr lang="en-US" altLang="zh-CN" dirty="0" err="1"/>
              <a:t>x,y</a:t>
            </a:r>
            <a:r>
              <a:rPr lang="en-US" altLang="zh-CN" dirty="0"/>
              <a:t>)</a:t>
            </a:r>
            <a:r>
              <a:rPr lang="zh-CN" altLang="en-US" dirty="0"/>
              <a:t>，其损失函数为</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3048000"/>
            <a:ext cx="2620400" cy="778336"/>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393" y="5174137"/>
            <a:ext cx="2825869" cy="480999"/>
          </a:xfrm>
          <a:prstGeom prst="rect">
            <a:avLst/>
          </a:prstGeom>
        </p:spPr>
      </p:pic>
    </p:spTree>
    <p:extLst>
      <p:ext uri="{BB962C8B-B14F-4D97-AF65-F5344CB8AC3E}">
        <p14:creationId xmlns:p14="http://schemas.microsoft.com/office/powerpoint/2010/main" val="337480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lstStyle/>
              <a:p>
                <a:r>
                  <a:rPr lang="zh-CN" altLang="en-US" dirty="0" smtClean="0"/>
                  <a:t>给定训练集为</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 </m:t>
                    </m:r>
                    <m:sSubSup>
                      <m:sSubSupPr>
                        <m:ctrlPr>
                          <a:rPr lang="en-US" altLang="zh-CN" i="1" dirty="0" smtClean="0">
                            <a:latin typeface="Cambria Math" panose="02040503050406030204" pitchFamily="18" charset="0"/>
                          </a:rPr>
                        </m:ctrlPr>
                      </m:sSubSupPr>
                      <m:e>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 )}</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r>
                          <m:rPr>
                            <m:nor/>
                          </m:rPr>
                          <a:rPr lang="en-US" altLang="zh-CN" dirty="0"/>
                          <m:t> </m:t>
                        </m:r>
                      </m:sup>
                    </m:sSubSup>
                  </m:oMath>
                </a14:m>
                <a:r>
                  <a:rPr lang="en-US" altLang="zh-CN" dirty="0" smtClean="0"/>
                  <a:t> </a:t>
                </a:r>
                <a:r>
                  <a:rPr lang="zh-CN" altLang="en-US" dirty="0" smtClean="0"/>
                  <a:t>，将每个样本</a:t>
                </a:r>
                <a14:m>
                  <m:oMath xmlns:m="http://schemas.openxmlformats.org/officeDocument/2006/math">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smtClean="0"/>
                  <a:t>输入给前馈神经网络</a:t>
                </a:r>
                <a:r>
                  <a:rPr lang="zh-CN" altLang="en-US" dirty="0"/>
                  <a:t>，得到网络输出为 </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b="0" i="1" dirty="0" smtClean="0">
                                <a:latin typeface="Cambria Math" panose="02040503050406030204" pitchFamily="18" charset="0"/>
                              </a:rPr>
                            </m:ctrlPr>
                          </m:accPr>
                          <m:e>
                            <m:r>
                              <a:rPr lang="en-US" altLang="zh-CN" i="1" dirty="0">
                                <a:latin typeface="Cambria Math" panose="02040503050406030204" pitchFamily="18" charset="0"/>
                              </a:rPr>
                              <m:t>𝑦</m:t>
                            </m:r>
                          </m:e>
                        </m:acc>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，其在数据集</a:t>
                </a:r>
                <a:r>
                  <a:rPr lang="en-US" altLang="zh-CN" dirty="0"/>
                  <a:t>D</a:t>
                </a:r>
                <a:r>
                  <a:rPr lang="zh-CN" altLang="en-US" dirty="0"/>
                  <a:t>上的结构化风险函数为</a:t>
                </a:r>
                <a:r>
                  <a:rPr lang="zh-CN" altLang="en-US" dirty="0" smtClean="0"/>
                  <a:t>：</a:t>
                </a:r>
                <a:endParaRPr lang="en-US" altLang="zh-CN" dirty="0" smtClean="0"/>
              </a:p>
              <a:p>
                <a:endParaRPr lang="en-US" altLang="zh-CN" dirty="0"/>
              </a:p>
              <a:p>
                <a:endParaRPr lang="en-US" altLang="zh-CN" dirty="0" smtClean="0"/>
              </a:p>
              <a:p>
                <a:r>
                  <a:rPr lang="zh-CN" altLang="en-US" dirty="0"/>
                  <a:t>梯度下降</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1111"/>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352800"/>
            <a:ext cx="4789840" cy="832779"/>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4800600"/>
            <a:ext cx="3040320" cy="725919"/>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4567" y="5563468"/>
            <a:ext cx="2875851" cy="594697"/>
          </a:xfrm>
          <a:prstGeom prst="rect">
            <a:avLst/>
          </a:prstGeom>
        </p:spPr>
      </p:pic>
    </p:spTree>
    <p:extLst>
      <p:ext uri="{BB962C8B-B14F-4D97-AF65-F5344CB8AC3E}">
        <p14:creationId xmlns:p14="http://schemas.microsoft.com/office/powerpoint/2010/main" val="1270783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smtClean="0"/>
              <a:t>梯度下降</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34229" y="3165979"/>
                <a:ext cx="1400487" cy="830997"/>
              </a:xfrm>
              <a:prstGeom prst="rect">
                <a:avLst/>
              </a:prstGeom>
              <a:noFill/>
            </p:spPr>
            <p:txBody>
              <a:bodyPr wrap="square" rtlCol="0">
                <a:spAutoFit/>
              </a:bodyPr>
              <a:lstStyle/>
              <a:p>
                <a:pPr algn="ctr"/>
                <a:r>
                  <a:rPr lang="en-US" altLang="zh-TW" sz="2400" dirty="0"/>
                  <a:t>Total </a:t>
                </a:r>
              </a:p>
              <a:p>
                <a:pPr algn="ctr"/>
                <a:r>
                  <a:rPr lang="en-US" altLang="zh-TW" sz="2400" dirty="0"/>
                  <a:t>Loss </a:t>
                </a:r>
                <a14:m>
                  <m:oMath xmlns:m="http://schemas.openxmlformats.org/officeDocument/2006/math">
                    <m:r>
                      <a:rPr lang="en-US" altLang="zh-TW" sz="2400" i="1">
                        <a:latin typeface="Cambria Math" panose="02040503050406030204" pitchFamily="18" charset="0"/>
                      </a:rPr>
                      <m:t>𝐿</m:t>
                    </m:r>
                  </m:oMath>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34229" y="3165979"/>
                <a:ext cx="1400487" cy="830997"/>
              </a:xfrm>
              <a:prstGeom prst="rect">
                <a:avLst/>
              </a:prstGeom>
              <a:blipFill rotWithShape="0">
                <a:blip r:embed="rId4"/>
                <a:stretch>
                  <a:fillRect t="-5839" b="-15328"/>
                </a:stretch>
              </a:blipFill>
            </p:spPr>
            <p:txBody>
              <a:bodyPr/>
              <a:lstStyle/>
              <a:p>
                <a:r>
                  <a:rPr lang="zh-TW" altLang="en-US">
                    <a:noFill/>
                  </a:rPr>
                  <a:t> </a:t>
                </a:r>
              </a:p>
            </p:txBody>
          </p:sp>
        </mc:Fallback>
      </mc:AlternateContent>
      <p:sp>
        <p:nvSpPr>
          <p:cNvPr id="26" name="文字方塊 25"/>
          <p:cNvSpPr txBox="1"/>
          <p:nvPr/>
        </p:nvSpPr>
        <p:spPr>
          <a:xfrm>
            <a:off x="5143866" y="458002"/>
            <a:ext cx="3926673" cy="523220"/>
          </a:xfrm>
          <a:prstGeom prst="rect">
            <a:avLst/>
          </a:prstGeom>
          <a:noFill/>
        </p:spPr>
        <p:txBody>
          <a:bodyPr wrap="square" rtlCol="0">
            <a:spAutoFit/>
          </a:bodyPr>
          <a:lstStyle/>
          <a:p>
            <a:r>
              <a:rPr lang="zh-CN" altLang="en-US" sz="2800" dirty="0" smtClean="0"/>
              <a:t>网络参数</a:t>
            </a:r>
            <a:r>
              <a:rPr lang="en-US" altLang="zh-CN" sz="2800" dirty="0" smtClean="0"/>
              <a:t>w</a:t>
            </a:r>
            <a:endParaRPr lang="zh-TW" altLang="en-US" sz="2800" dirty="0"/>
          </a:p>
        </p:txBody>
      </p:sp>
      <p:cxnSp>
        <p:nvCxnSpPr>
          <p:cNvPr id="28" name="直線單箭頭接點 27"/>
          <p:cNvCxnSpPr/>
          <p:nvPr/>
        </p:nvCxnSpPr>
        <p:spPr>
          <a:xfrm>
            <a:off x="526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8290382" y="6148136"/>
          <a:ext cx="327025" cy="298450"/>
        </p:xfrm>
        <a:graphic>
          <a:graphicData uri="http://schemas.openxmlformats.org/presentationml/2006/ole">
            <mc:AlternateContent xmlns:mc="http://schemas.openxmlformats.org/markup-compatibility/2006">
              <mc:Choice xmlns:v="urn:schemas-microsoft-com:vml" Requires="v">
                <p:oleObj spid="_x0000_s1115" name="方程式" r:id="rId5" imgW="152280" imgH="139680" progId="Equation.3">
                  <p:embed/>
                </p:oleObj>
              </mc:Choice>
              <mc:Fallback>
                <p:oleObj name="方程式" r:id="rId5" imgW="152280" imgH="139680" progId="Equation.3">
                  <p:embed/>
                  <p:pic>
                    <p:nvPicPr>
                      <p:cNvPr id="29" name="Object 12"/>
                      <p:cNvPicPr>
                        <a:picLocks noChangeAspect="1" noChangeArrowheads="1"/>
                      </p:cNvPicPr>
                      <p:nvPr/>
                    </p:nvPicPr>
                    <p:blipFill>
                      <a:blip r:embed="rId6"/>
                      <a:srcRect/>
                      <a:stretch>
                        <a:fillRect/>
                      </a:stretch>
                    </p:blipFill>
                    <p:spPr bwMode="auto">
                      <a:xfrm>
                        <a:off x="8290382" y="6148136"/>
                        <a:ext cx="327025" cy="298450"/>
                      </a:xfrm>
                      <a:prstGeom prst="rect">
                        <a:avLst/>
                      </a:prstGeom>
                      <a:noFill/>
                      <a:extLst/>
                    </p:spPr>
                  </p:pic>
                </p:oleObj>
              </mc:Fallback>
            </mc:AlternateContent>
          </a:graphicData>
        </a:graphic>
      </p:graphicFrame>
      <p:cxnSp>
        <p:nvCxnSpPr>
          <p:cNvPr id="30" name="直線單箭頭接點 29"/>
          <p:cNvCxnSpPr/>
          <p:nvPr/>
        </p:nvCxnSpPr>
        <p:spPr>
          <a:xfrm flipV="1">
            <a:off x="1339907" y="2561642"/>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1830777" y="2026757"/>
                <a:ext cx="5203253" cy="1569660"/>
              </a:xfrm>
              <a:prstGeom prst="rect">
                <a:avLst/>
              </a:prstGeom>
              <a:noFill/>
            </p:spPr>
            <p:txBody>
              <a:bodyPr wrap="square" rtlCol="0">
                <a:spAutoFit/>
              </a:bodyPr>
              <a:lstStyle/>
              <a:p>
                <a:pPr marL="457200" indent="-457200">
                  <a:buFont typeface="+mj-lt"/>
                  <a:buAutoNum type="arabicPeriod"/>
                </a:pPr>
                <a:r>
                  <a:rPr lang="zh-CN" altLang="en-US" sz="2400" dirty="0" smtClean="0"/>
                  <a:t>初始化</a:t>
                </a:r>
                <a:r>
                  <a:rPr lang="en-US" altLang="zh-CN" sz="2400" dirty="0" smtClean="0"/>
                  <a:t>w</a:t>
                </a:r>
              </a:p>
              <a:p>
                <a:pPr marL="457200" indent="-457200">
                  <a:buFont typeface="+mj-lt"/>
                  <a:buAutoNum type="arabicPeriod"/>
                </a:pPr>
                <a:r>
                  <a:rPr lang="zh-CN" altLang="en-US" sz="2400" dirty="0"/>
                  <a:t>重复</a:t>
                </a:r>
                <a:endParaRPr lang="en-US" altLang="zh-CN" sz="2400" dirty="0" smtClean="0"/>
              </a:p>
              <a:p>
                <a:pPr marL="914400" lvl="1" indent="-457200">
                  <a:buFont typeface="+mj-lt"/>
                  <a:buAutoNum type="arabicPeriod"/>
                </a:pPr>
                <a:r>
                  <a:rPr lang="zh-CN" altLang="en-US" sz="2400" dirty="0" smtClean="0"/>
                  <a:t>计算梯度</a:t>
                </a:r>
                <a:r>
                  <a:rPr lang="en-US" altLang="zh-TW" sz="2400" dirty="0" smtClean="0"/>
                  <a:t> </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a:p>
                <a:pPr marL="914400" lvl="1" indent="-457200">
                  <a:buFont typeface="+mj-lt"/>
                  <a:buAutoNum type="arabicPeriod"/>
                </a:pPr>
                <a:r>
                  <a:rPr lang="zh-CN" altLang="en-US" sz="2400" dirty="0" smtClean="0"/>
                  <a:t>更新参数</a:t>
                </a:r>
                <a14:m>
                  <m:oMath xmlns:m="http://schemas.openxmlformats.org/officeDocument/2006/math">
                    <m:r>
                      <a:rPr lang="en-US" altLang="zh-TW" sz="2400" i="1">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𝛼</m:t>
                    </m:r>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1830777" y="2026757"/>
                <a:ext cx="5203253" cy="1569660"/>
              </a:xfrm>
              <a:prstGeom prst="rect">
                <a:avLst/>
              </a:prstGeom>
              <a:blipFill>
                <a:blip r:embed="rId7"/>
                <a:stretch>
                  <a:fillRect l="-1522" t="-3488" b="-55426"/>
                </a:stretch>
              </a:blipFill>
            </p:spPr>
            <p:txBody>
              <a:bodyPr/>
              <a:lstStyle/>
              <a:p>
                <a:r>
                  <a:rPr lang="zh-CN" altLang="en-US">
                    <a:noFill/>
                  </a:rPr>
                  <a:t> </a:t>
                </a:r>
              </a:p>
            </p:txBody>
          </p:sp>
        </mc:Fallback>
      </mc:AlternateContent>
      <p:sp>
        <p:nvSpPr>
          <p:cNvPr id="55" name="手繪多邊形 54"/>
          <p:cNvSpPr/>
          <p:nvPr/>
        </p:nvSpPr>
        <p:spPr>
          <a:xfrm>
            <a:off x="994530" y="2472587"/>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1925062" y="595030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1971466" y="4571187"/>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1271969" y="3941036"/>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3535534" y="600811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左大括弧 4"/>
          <p:cNvSpPr/>
          <p:nvPr/>
        </p:nvSpPr>
        <p:spPr>
          <a:xfrm rot="5400000">
            <a:off x="2646903" y="5028801"/>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6" name="直線接點 35"/>
          <p:cNvCxnSpPr/>
          <p:nvPr/>
        </p:nvCxnSpPr>
        <p:spPr>
          <a:xfrm>
            <a:off x="3631433" y="5127346"/>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2985632" y="5019049"/>
            <a:ext cx="1231903" cy="239227"/>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4595041" y="598879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 name="直線接點 31"/>
          <p:cNvCxnSpPr/>
          <p:nvPr/>
        </p:nvCxnSpPr>
        <p:spPr>
          <a:xfrm>
            <a:off x="4724400" y="5257800"/>
            <a:ext cx="0" cy="898659"/>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左大括弧 38"/>
          <p:cNvSpPr/>
          <p:nvPr/>
        </p:nvSpPr>
        <p:spPr>
          <a:xfrm rot="5400000">
            <a:off x="3988570" y="5364414"/>
            <a:ext cx="312400" cy="1020060"/>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 name="矩形 2"/>
              <p:cNvSpPr/>
              <p:nvPr/>
            </p:nvSpPr>
            <p:spPr>
              <a:xfrm>
                <a:off x="5334000" y="1427052"/>
                <a:ext cx="3265638" cy="499560"/>
              </a:xfrm>
              <a:prstGeom prst="rect">
                <a:avLst/>
              </a:prstGeom>
            </p:spPr>
            <p:txBody>
              <a:bodyPr wrap="none">
                <a:spAutoFit/>
              </a:bodyPr>
              <a:lstStyle/>
              <a:p>
                <a:r>
                  <a:rPr lang="zh-CN" altLang="en-US" dirty="0" smtClean="0">
                    <a:solidFill>
                      <a:srgbClr val="FF0000"/>
                    </a:solidFill>
                  </a:rPr>
                  <a:t>梯度</a:t>
                </a:r>
                <a:r>
                  <a:rPr lang="zh-CN" altLang="en-US" dirty="0">
                    <a:solidFill>
                      <a:srgbClr val="FF0000"/>
                    </a:solidFill>
                  </a:rPr>
                  <a:t>：</a:t>
                </a:r>
                <a14:m>
                  <m:oMath xmlns:m="http://schemas.openxmlformats.org/officeDocument/2006/math">
                    <m:f>
                      <m:fPr>
                        <m:ctrlPr>
                          <a:rPr lang="en-US" altLang="zh-CN" i="1">
                            <a:solidFill>
                              <a:srgbClr val="FF0000"/>
                            </a:solidFill>
                            <a:latin typeface="Cambria Math" panose="02040503050406030204" pitchFamily="18" charset="0"/>
                            <a:ea typeface="Cambria Math" panose="02040503050406030204" pitchFamily="18" charset="0"/>
                          </a:rPr>
                        </m:ctrlPr>
                      </m:fPr>
                      <m:num>
                        <m:r>
                          <a:rPr lang="en-US" altLang="zh-TW" i="1">
                            <a:solidFill>
                              <a:srgbClr val="FF0000"/>
                            </a:solidFill>
                            <a:latin typeface="Cambria Math" panose="02040503050406030204" pitchFamily="18" charset="0"/>
                          </a:rPr>
                          <m:t>𝜕</m:t>
                        </m:r>
                        <m:r>
                          <m:rPr>
                            <m:sty m:val="p"/>
                          </m:rPr>
                          <a:rPr lang="en-US" altLang="zh-CN" i="1">
                            <a:solidFill>
                              <a:srgbClr val="FF0000"/>
                            </a:solidFill>
                            <a:latin typeface="Cambria Math" panose="02040503050406030204" pitchFamily="18" charset="0"/>
                          </a:rPr>
                          <m:t>L</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𝑤</m:t>
                        </m:r>
                        <m:r>
                          <a:rPr lang="en-US" altLang="zh-CN" i="1">
                            <a:solidFill>
                              <a:srgbClr val="FF0000"/>
                            </a:solidFill>
                            <a:latin typeface="Cambria Math" panose="02040503050406030204" pitchFamily="18" charset="0"/>
                          </a:rPr>
                          <m:t>)</m:t>
                        </m:r>
                      </m:num>
                      <m:den>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𝑤</m:t>
                        </m:r>
                      </m:den>
                    </m:f>
                    <m:r>
                      <a:rPr lang="en-US" altLang="zh-TW" b="0" i="1" smtClean="0">
                        <a:solidFill>
                          <a:srgbClr val="FF0000"/>
                        </a:solidFill>
                        <a:latin typeface="Cambria Math" panose="02040503050406030204" pitchFamily="18" charset="0"/>
                      </a:rPr>
                      <m:t>=</m:t>
                    </m:r>
                    <m:func>
                      <m:funcPr>
                        <m:ctrlPr>
                          <a:rPr lang="en-US" altLang="zh-TW" b="0" i="1" smtClean="0">
                            <a:solidFill>
                              <a:srgbClr val="FF0000"/>
                            </a:solidFill>
                            <a:latin typeface="Cambria Math" panose="02040503050406030204" pitchFamily="18" charset="0"/>
                          </a:rPr>
                        </m:ctrlPr>
                      </m:funcPr>
                      <m:fName>
                        <m:limLow>
                          <m:limLowPr>
                            <m:ctrlPr>
                              <a:rPr lang="en-US" altLang="zh-TW" b="0" i="1" smtClean="0">
                                <a:solidFill>
                                  <a:srgbClr val="FF0000"/>
                                </a:solidFill>
                                <a:latin typeface="Cambria Math" panose="02040503050406030204" pitchFamily="18" charset="0"/>
                              </a:rPr>
                            </m:ctrlPr>
                          </m:limLowPr>
                          <m:e>
                            <m:r>
                              <m:rPr>
                                <m:sty m:val="p"/>
                              </m:rPr>
                              <a:rPr lang="en-US" altLang="zh-TW" b="0" i="0" smtClean="0">
                                <a:solidFill>
                                  <a:srgbClr val="FF0000"/>
                                </a:solidFill>
                                <a:latin typeface="Cambria Math" panose="02040503050406030204" pitchFamily="18" charset="0"/>
                              </a:rPr>
                              <m:t>lim</m:t>
                            </m:r>
                          </m:e>
                          <m:lim>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0</m:t>
                            </m:r>
                          </m:lim>
                        </m:limLow>
                      </m:fName>
                      <m:e>
                        <m:f>
                          <m:fPr>
                            <m:ctrlPr>
                              <a:rPr lang="en-US" altLang="zh-TW" i="1">
                                <a:solidFill>
                                  <a:srgbClr val="FF0000"/>
                                </a:solidFill>
                                <a:latin typeface="Cambria Math" panose="02040503050406030204" pitchFamily="18" charset="0"/>
                              </a:rPr>
                            </m:ctrlPr>
                          </m:fPr>
                          <m:num>
                            <m:r>
                              <m:rPr>
                                <m:sty m:val="p"/>
                              </m:rPr>
                              <a:rPr lang="en-US" altLang="zh-TW">
                                <a:solidFill>
                                  <a:srgbClr val="FF0000"/>
                                </a:solidFill>
                                <a:latin typeface="Cambria Math" panose="02040503050406030204" pitchFamily="18" charset="0"/>
                              </a:rPr>
                              <m:t>L</m:t>
                            </m:r>
                            <m:r>
                              <a:rPr lang="en-US" altLang="zh-TW">
                                <a:solidFill>
                                  <a:srgbClr val="FF0000"/>
                                </a:solidFill>
                                <a:latin typeface="Cambria Math" panose="02040503050406030204" pitchFamily="18" charset="0"/>
                              </a:rPr>
                              <m:t>(</m:t>
                            </m:r>
                            <m:r>
                              <m:rPr>
                                <m:sty m:val="p"/>
                              </m:rPr>
                              <a:rPr lang="en-US" altLang="zh-TW">
                                <a:solidFill>
                                  <a:srgbClr val="FF0000"/>
                                </a:solidFill>
                                <a:latin typeface="Cambria Math" panose="02040503050406030204" pitchFamily="18" charset="0"/>
                              </a:rPr>
                              <m:t>w</m:t>
                            </m:r>
                            <m:r>
                              <a:rPr lang="en-US" altLang="zh-TW">
                                <a:solidFill>
                                  <a:srgbClr val="FF0000"/>
                                </a:solidFill>
                                <a:latin typeface="Cambria Math" panose="02040503050406030204" pitchFamily="18" charset="0"/>
                              </a:rPr>
                              <m:t>+</m:t>
                            </m:r>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a:solidFill>
                                  <a:srgbClr val="FF0000"/>
                                </a:solidFill>
                                <a:latin typeface="Cambria Math" panose="02040503050406030204" pitchFamily="18" charset="0"/>
                              </a:rPr>
                              <m:t>)</m:t>
                            </m:r>
                          </m:num>
                          <m:den>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den>
                        </m:f>
                      </m:e>
                    </m:func>
                  </m:oMath>
                </a14:m>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5334000" y="1427052"/>
                <a:ext cx="3265638" cy="499560"/>
              </a:xfrm>
              <a:prstGeom prst="rect">
                <a:avLst/>
              </a:prstGeom>
              <a:blipFill>
                <a:blip r:embed="rId8"/>
                <a:stretch>
                  <a:fillRect l="-1493" b="-8537"/>
                </a:stretch>
              </a:blipFill>
            </p:spPr>
            <p:txBody>
              <a:bodyPr/>
              <a:lstStyle/>
              <a:p>
                <a:r>
                  <a:rPr lang="zh-CN" altLang="en-US">
                    <a:noFill/>
                  </a:rPr>
                  <a:t> </a:t>
                </a:r>
              </a:p>
            </p:txBody>
          </p:sp>
        </mc:Fallback>
      </mc:AlternateContent>
      <p:sp>
        <p:nvSpPr>
          <p:cNvPr id="23" name="左大括弧 38"/>
          <p:cNvSpPr/>
          <p:nvPr/>
        </p:nvSpPr>
        <p:spPr>
          <a:xfrm rot="5400000">
            <a:off x="5222318" y="5317796"/>
            <a:ext cx="319651" cy="1275312"/>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3" name="直線接點 31"/>
          <p:cNvCxnSpPr/>
          <p:nvPr/>
        </p:nvCxnSpPr>
        <p:spPr>
          <a:xfrm>
            <a:off x="6019800" y="5909367"/>
            <a:ext cx="0" cy="290546"/>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橢圓 69"/>
          <p:cNvSpPr/>
          <p:nvPr/>
        </p:nvSpPr>
        <p:spPr>
          <a:xfrm>
            <a:off x="5876499" y="604620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23"/>
          <p:cNvCxnSpPr/>
          <p:nvPr/>
        </p:nvCxnSpPr>
        <p:spPr>
          <a:xfrm>
            <a:off x="4049079" y="4876008"/>
            <a:ext cx="1361121" cy="745651"/>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5" grpId="0" animBg="1"/>
      <p:bldP spid="5" grpId="0" animBg="1"/>
      <p:bldP spid="31" grpId="0" animBg="1"/>
      <p:bldP spid="39" grpId="0" animBg="1"/>
      <p:bldP spid="23" grpId="0" animBg="1"/>
      <p:bldP spid="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如何计算梯度？</a:t>
            </a:r>
            <a:endParaRPr lang="zh-CN" altLang="en-US" dirty="0"/>
          </a:p>
        </p:txBody>
      </p:sp>
      <p:sp>
        <p:nvSpPr>
          <p:cNvPr id="3" name="内容占位符 2"/>
          <p:cNvSpPr>
            <a:spLocks noGrp="1"/>
          </p:cNvSpPr>
          <p:nvPr>
            <p:ph sz="quarter" idx="1"/>
          </p:nvPr>
        </p:nvSpPr>
        <p:spPr/>
        <p:txBody>
          <a:bodyPr/>
          <a:lstStyle/>
          <a:p>
            <a:r>
              <a:rPr lang="zh-CN" altLang="en-US" dirty="0" smtClean="0"/>
              <a:t>神经网络为一个复杂的复合函数</a:t>
            </a:r>
            <a:endParaRPr lang="en-US" altLang="zh-CN" dirty="0" smtClean="0"/>
          </a:p>
          <a:p>
            <a:pPr lvl="1"/>
            <a:r>
              <a:rPr lang="zh-CN" altLang="en-US" dirty="0" smtClean="0"/>
              <a:t>链式法则</a:t>
            </a:r>
            <a:endParaRPr lang="en-US" altLang="zh-CN" dirty="0" smtClean="0"/>
          </a:p>
          <a:p>
            <a:pPr marL="0" indent="0">
              <a:buNone/>
            </a:pPr>
            <a:endParaRPr lang="en-US" altLang="zh-CN" dirty="0"/>
          </a:p>
          <a:p>
            <a:r>
              <a:rPr lang="zh-CN" altLang="en-US" dirty="0" smtClean="0"/>
              <a:t>反向传播算法</a:t>
            </a:r>
            <a:endParaRPr lang="en-US" altLang="zh-CN" dirty="0" smtClean="0"/>
          </a:p>
          <a:p>
            <a:pPr lvl="1"/>
            <a:r>
              <a:rPr lang="zh-CN" altLang="en-US" dirty="0" smtClean="0"/>
              <a:t>根据前馈网络的特点而设计的高效方法</a:t>
            </a:r>
            <a:endParaRPr lang="en-US" altLang="zh-CN" dirty="0" smtClean="0"/>
          </a:p>
          <a:p>
            <a:pPr lvl="1"/>
            <a:r>
              <a:rPr lang="zh-CN" altLang="en-US" dirty="0" smtClean="0"/>
              <a:t>略，详见</a:t>
            </a:r>
            <a:r>
              <a:rPr lang="en-US" altLang="zh-CN" dirty="0" smtClean="0"/>
              <a:t>4.4</a:t>
            </a:r>
            <a:r>
              <a:rPr lang="zh-CN" altLang="en-US" dirty="0" smtClean="0"/>
              <a:t>节</a:t>
            </a:r>
            <a:endParaRPr lang="en-US" altLang="zh-CN" dirty="0" smtClean="0"/>
          </a:p>
          <a:p>
            <a:pPr lvl="1"/>
            <a:endParaRPr lang="en-US" altLang="zh-CN" dirty="0"/>
          </a:p>
          <a:p>
            <a:r>
              <a:rPr lang="zh-CN" altLang="en-US" dirty="0" smtClean="0"/>
              <a:t>一个更加通用的计算方法</a:t>
            </a:r>
            <a:endParaRPr lang="en-US" altLang="zh-CN" dirty="0" smtClean="0"/>
          </a:p>
          <a:p>
            <a:pPr lvl="1"/>
            <a:r>
              <a:rPr lang="zh-CN" altLang="en-US" dirty="0" smtClean="0"/>
              <a:t>自动</a:t>
            </a:r>
            <a:r>
              <a:rPr lang="zh-CN" altLang="en-US" dirty="0"/>
              <a:t>微分（</a:t>
            </a:r>
            <a:r>
              <a:rPr lang="en-US" altLang="zh-CN" dirty="0"/>
              <a:t>Automatic Differentiation</a:t>
            </a:r>
            <a:r>
              <a:rPr lang="zh-CN" altLang="en-US" dirty="0"/>
              <a:t>，</a:t>
            </a:r>
            <a:r>
              <a:rPr lang="en-US" altLang="zh-CN" dirty="0"/>
              <a:t>AD</a:t>
            </a:r>
            <a:r>
              <a:rPr lang="zh-CN" altLang="en-US" dirty="0"/>
              <a:t>）</a:t>
            </a:r>
          </a:p>
        </p:txBody>
      </p:sp>
    </p:spTree>
    <p:extLst>
      <p:ext uri="{BB962C8B-B14F-4D97-AF65-F5344CB8AC3E}">
        <p14:creationId xmlns:p14="http://schemas.microsoft.com/office/powerpoint/2010/main" val="32962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生物神经元</a:t>
            </a:r>
            <a:endParaRPr lang="zh-CN" altLang="en-US" dirty="0"/>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a:ext>
            </a:extLst>
          </a:blip>
          <a:stretch>
            <a:fillRect/>
          </a:stretch>
        </p:blipFill>
        <p:spPr>
          <a:xfrm>
            <a:off x="741988" y="1219200"/>
            <a:ext cx="7660024" cy="4937125"/>
          </a:xfrm>
        </p:spPr>
      </p:pic>
      <p:sp>
        <p:nvSpPr>
          <p:cNvPr id="5" name="矩形 4"/>
          <p:cNvSpPr/>
          <p:nvPr/>
        </p:nvSpPr>
        <p:spPr>
          <a:xfrm>
            <a:off x="4572000" y="4495800"/>
            <a:ext cx="4114800" cy="954107"/>
          </a:xfrm>
          <a:prstGeom prst="rect">
            <a:avLst/>
          </a:prstGeom>
        </p:spPr>
        <p:txBody>
          <a:bodyPr wrap="square">
            <a:spAutoFit/>
          </a:bodyPr>
          <a:lstStyle/>
          <a:p>
            <a:r>
              <a:rPr lang="zh-CN" altLang="en-US" sz="2800" dirty="0"/>
              <a:t>单个</a:t>
            </a:r>
            <a:r>
              <a:rPr lang="zh-CN" altLang="en-US" sz="2800" dirty="0" smtClean="0"/>
              <a:t>神经细胞只有</a:t>
            </a:r>
            <a:r>
              <a:rPr lang="zh-CN" altLang="en-US" sz="2800" dirty="0"/>
              <a:t>两种</a:t>
            </a:r>
            <a:r>
              <a:rPr lang="zh-CN" altLang="en-US" sz="2800" dirty="0" smtClean="0"/>
              <a:t>状态：兴奋</a:t>
            </a:r>
            <a:r>
              <a:rPr lang="zh-CN" altLang="en-US" sz="2800" dirty="0"/>
              <a:t>和抑制</a:t>
            </a:r>
          </a:p>
        </p:txBody>
      </p:sp>
      <p:sp>
        <p:nvSpPr>
          <p:cNvPr id="8" name="矩形 7"/>
          <p:cNvSpPr/>
          <p:nvPr/>
        </p:nvSpPr>
        <p:spPr>
          <a:xfrm>
            <a:off x="6248400" y="512782"/>
            <a:ext cx="2595582" cy="369332"/>
          </a:xfrm>
          <a:prstGeom prst="rect">
            <a:avLst/>
          </a:prstGeom>
        </p:spPr>
        <p:txBody>
          <a:bodyPr wrap="none">
            <a:spAutoFit/>
          </a:bodyPr>
          <a:lstStyle/>
          <a:p>
            <a:r>
              <a:rPr lang="en-US" altLang="zh-CN" dirty="0" smtClean="0">
                <a:hlinkClick r:id="rId4" action="ppaction://hlinkfile"/>
              </a:rPr>
              <a:t>video:</a:t>
            </a:r>
            <a:r>
              <a:rPr lang="zh-CN" altLang="en-US" dirty="0">
                <a:hlinkClick r:id="rId4" action="ppaction://hlinkfile"/>
              </a:rPr>
              <a:t> </a:t>
            </a:r>
            <a:r>
              <a:rPr lang="zh-CN" altLang="en-US" dirty="0" smtClean="0">
                <a:hlinkClick r:id="rId4" action="ppaction://hlinkfile"/>
              </a:rPr>
              <a:t>structure </a:t>
            </a:r>
            <a:r>
              <a:rPr lang="zh-CN" altLang="en-US" dirty="0">
                <a:hlinkClick r:id="rId4" action="ppaction://hlinkfile"/>
              </a:rPr>
              <a:t>of brain</a:t>
            </a:r>
            <a:endParaRPr lang="zh-CN" altLang="en-US" dirty="0"/>
          </a:p>
        </p:txBody>
      </p:sp>
    </p:spTree>
    <p:extLst>
      <p:ext uri="{BB962C8B-B14F-4D97-AF65-F5344CB8AC3E}">
        <p14:creationId xmlns:p14="http://schemas.microsoft.com/office/powerpoint/2010/main" val="3354367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a:t>
            </a:r>
            <a:r>
              <a:rPr lang="zh-CN" altLang="en-US" dirty="0" smtClean="0"/>
              <a:t>微分与计算图</a:t>
            </a:r>
            <a:endParaRPr lang="zh-CN" altLang="en-US" dirty="0"/>
          </a:p>
        </p:txBody>
      </p:sp>
      <p:sp>
        <p:nvSpPr>
          <p:cNvPr id="3" name="内容占位符 2"/>
          <p:cNvSpPr>
            <a:spLocks noGrp="1"/>
          </p:cNvSpPr>
          <p:nvPr>
            <p:ph sz="quarter" idx="1"/>
          </p:nvPr>
        </p:nvSpPr>
        <p:spPr/>
        <p:txBody>
          <a:bodyPr/>
          <a:lstStyle/>
          <a:p>
            <a:r>
              <a:rPr lang="zh-CN" altLang="en-US" dirty="0"/>
              <a:t>自动微分也是利用链式法则来自动计算一个复合函数的梯度</a:t>
            </a:r>
            <a:r>
              <a:rPr lang="zh-CN" altLang="en-US" dirty="0" smtClean="0"/>
              <a:t>。</a:t>
            </a:r>
            <a:endParaRPr lang="en-US" altLang="zh-CN" dirty="0" smtClean="0"/>
          </a:p>
          <a:p>
            <a:endParaRPr lang="en-US" altLang="zh-CN" dirty="0"/>
          </a:p>
          <a:p>
            <a:endParaRPr lang="en-US" altLang="zh-CN" dirty="0" smtClean="0"/>
          </a:p>
          <a:p>
            <a:r>
              <a:rPr lang="zh-CN" altLang="en-US" dirty="0" smtClean="0"/>
              <a:t>计算图</a:t>
            </a: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514600"/>
            <a:ext cx="3696056" cy="762000"/>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4267200"/>
            <a:ext cx="6846016" cy="1600200"/>
          </a:xfrm>
          <a:prstGeom prst="rect">
            <a:avLst/>
          </a:prstGeom>
        </p:spPr>
      </p:pic>
    </p:spTree>
    <p:extLst>
      <p:ext uri="{BB962C8B-B14F-4D97-AF65-F5344CB8AC3E}">
        <p14:creationId xmlns:p14="http://schemas.microsoft.com/office/powerpoint/2010/main" val="3229195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计算图</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12055"/>
            <a:ext cx="6007816" cy="140427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2508" y="1680144"/>
            <a:ext cx="4660996" cy="2901720"/>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472" y="5055197"/>
            <a:ext cx="5424055" cy="1288830"/>
          </a:xfrm>
          <a:prstGeom prst="rect">
            <a:avLst/>
          </a:prstGeom>
        </p:spPr>
      </p:pic>
      <p:sp>
        <p:nvSpPr>
          <p:cNvPr id="8" name="矩形 7"/>
          <p:cNvSpPr/>
          <p:nvPr/>
        </p:nvSpPr>
        <p:spPr>
          <a:xfrm>
            <a:off x="381000" y="4595719"/>
            <a:ext cx="3512500" cy="369332"/>
          </a:xfrm>
          <a:prstGeom prst="rect">
            <a:avLst/>
          </a:prstGeom>
        </p:spPr>
        <p:txBody>
          <a:bodyPr wrap="none">
            <a:spAutoFit/>
          </a:bodyPr>
          <a:lstStyle/>
          <a:p>
            <a:r>
              <a:rPr lang="zh-CN" altLang="en-US" dirty="0"/>
              <a:t>当</a:t>
            </a:r>
            <a:r>
              <a:rPr lang="en-US" altLang="zh-CN" dirty="0"/>
              <a:t>x = 1,w = 0,b = 0</a:t>
            </a:r>
            <a:r>
              <a:rPr lang="zh-CN" altLang="en-US" dirty="0"/>
              <a:t>时，可以得到</a:t>
            </a:r>
            <a:endParaRPr lang="en-US" altLang="zh-CN" dirty="0"/>
          </a:p>
        </p:txBody>
      </p:sp>
    </p:spTree>
    <p:extLst>
      <p:ext uri="{BB962C8B-B14F-4D97-AF65-F5344CB8AC3E}">
        <p14:creationId xmlns:p14="http://schemas.microsoft.com/office/powerpoint/2010/main" val="2029964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自动微分</a:t>
            </a:r>
            <a:endParaRPr lang="zh-CN" altLang="en-US" dirty="0"/>
          </a:p>
        </p:txBody>
      </p:sp>
      <p:sp>
        <p:nvSpPr>
          <p:cNvPr id="3" name="内容占位符 2"/>
          <p:cNvSpPr>
            <a:spLocks noGrp="1"/>
          </p:cNvSpPr>
          <p:nvPr>
            <p:ph sz="quarter" idx="1"/>
          </p:nvPr>
        </p:nvSpPr>
        <p:spPr/>
        <p:txBody>
          <a:bodyPr/>
          <a:lstStyle/>
          <a:p>
            <a:r>
              <a:rPr lang="zh-CN" altLang="en-US" dirty="0"/>
              <a:t>前向模式和反向模式</a:t>
            </a:r>
            <a:endParaRPr lang="en-US" altLang="zh-CN" dirty="0"/>
          </a:p>
          <a:p>
            <a:pPr lvl="1"/>
            <a:r>
              <a:rPr lang="zh-CN" altLang="en-US" dirty="0" smtClean="0"/>
              <a:t>反向模式和反向传播的计算梯度的方式相同</a:t>
            </a:r>
            <a:endParaRPr lang="en-US" altLang="zh-CN" dirty="0" smtClean="0"/>
          </a:p>
          <a:p>
            <a:endParaRPr lang="en-US" altLang="zh-CN" dirty="0" smtClean="0"/>
          </a:p>
          <a:p>
            <a:r>
              <a:rPr lang="zh-CN" altLang="en-US" dirty="0" smtClean="0"/>
              <a:t>如果函数和参数之间有多条路径，可以将这多条路径上的导数再进行相加，得到最终的梯度。</a:t>
            </a:r>
            <a:endParaRPr lang="zh-CN" altLang="en-US" dirty="0"/>
          </a:p>
        </p:txBody>
      </p:sp>
    </p:spTree>
    <p:extLst>
      <p:ext uri="{BB962C8B-B14F-4D97-AF65-F5344CB8AC3E}">
        <p14:creationId xmlns:p14="http://schemas.microsoft.com/office/powerpoint/2010/main" val="1580473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静态计算图和动态计算图</a:t>
            </a:r>
          </a:p>
        </p:txBody>
      </p:sp>
      <p:sp>
        <p:nvSpPr>
          <p:cNvPr id="3" name="内容占位符 2"/>
          <p:cNvSpPr>
            <a:spLocks noGrp="1"/>
          </p:cNvSpPr>
          <p:nvPr>
            <p:ph sz="quarter" idx="1"/>
          </p:nvPr>
        </p:nvSpPr>
        <p:spPr/>
        <p:txBody>
          <a:bodyPr/>
          <a:lstStyle/>
          <a:p>
            <a:r>
              <a:rPr lang="zh-CN" altLang="en-US" sz="2800" dirty="0"/>
              <a:t>静态计算图是在编译时构建计算图，计算图构建好之后在程序运行时不能</a:t>
            </a:r>
            <a:r>
              <a:rPr lang="zh-CN" altLang="en-US" sz="2800" dirty="0" smtClean="0"/>
              <a:t>改变。</a:t>
            </a:r>
            <a:endParaRPr lang="en-US" altLang="zh-CN" sz="2800" dirty="0" smtClean="0"/>
          </a:p>
          <a:p>
            <a:pPr lvl="1"/>
            <a:r>
              <a:rPr lang="en-US" altLang="zh-CN" sz="2000" dirty="0" err="1"/>
              <a:t>Theano</a:t>
            </a:r>
            <a:r>
              <a:rPr lang="zh-CN" altLang="en-US" sz="2000" dirty="0"/>
              <a:t>和</a:t>
            </a:r>
            <a:r>
              <a:rPr lang="en-US" altLang="zh-CN" sz="2000" dirty="0" err="1"/>
              <a:t>Tensorflow</a:t>
            </a:r>
            <a:endParaRPr lang="en-US" altLang="zh-CN" sz="2000" dirty="0" smtClean="0"/>
          </a:p>
          <a:p>
            <a:r>
              <a:rPr lang="zh-CN" altLang="en-US" sz="2800" dirty="0" smtClean="0"/>
              <a:t>动态</a:t>
            </a:r>
            <a:r>
              <a:rPr lang="zh-CN" altLang="en-US" sz="2800" dirty="0"/>
              <a:t>计算图是在程序运行时动态构建。两种构建方式各有优缺点</a:t>
            </a:r>
            <a:r>
              <a:rPr lang="zh-CN" altLang="en-US" sz="2800" dirty="0" smtClean="0"/>
              <a:t>。</a:t>
            </a:r>
            <a:endParaRPr lang="en-US" altLang="zh-CN" sz="2800" dirty="0" smtClean="0"/>
          </a:p>
          <a:p>
            <a:pPr lvl="1"/>
            <a:r>
              <a:rPr lang="en-US" altLang="zh-CN" sz="2000" dirty="0" err="1"/>
              <a:t>DyNet</a:t>
            </a:r>
            <a:r>
              <a:rPr lang="zh-CN" altLang="en-US" sz="2000" dirty="0"/>
              <a:t>，</a:t>
            </a:r>
            <a:r>
              <a:rPr lang="en-US" altLang="zh-CN" sz="2000" dirty="0" err="1"/>
              <a:t>Chainer</a:t>
            </a:r>
            <a:r>
              <a:rPr lang="zh-CN" altLang="en-US" sz="2000" dirty="0"/>
              <a:t>和</a:t>
            </a:r>
            <a:r>
              <a:rPr lang="en-US" altLang="zh-CN" sz="2000" dirty="0" err="1"/>
              <a:t>PyTorch</a:t>
            </a:r>
            <a:endParaRPr lang="en-US" altLang="zh-CN" sz="2000" dirty="0" smtClean="0"/>
          </a:p>
          <a:p>
            <a:endParaRPr lang="en-US" altLang="zh-CN" sz="2800" dirty="0" smtClean="0"/>
          </a:p>
          <a:p>
            <a:r>
              <a:rPr lang="zh-CN" altLang="en-US" sz="2800" dirty="0" smtClean="0"/>
              <a:t>静态</a:t>
            </a:r>
            <a:r>
              <a:rPr lang="zh-CN" altLang="en-US" sz="2800" dirty="0"/>
              <a:t>计算图在构建时可以进行优化，并行能力强，但灵活性比较差低。动态计算图则不容易优化，当不同输入的网络结构不一致时，难以并行计算，但是灵活性比较高</a:t>
            </a:r>
            <a:r>
              <a:rPr lang="zh-CN" altLang="en-US" sz="2800" dirty="0" smtClean="0"/>
              <a:t>。</a:t>
            </a:r>
            <a:endParaRPr lang="en-US" altLang="zh-CN" sz="2800" dirty="0" smtClean="0"/>
          </a:p>
        </p:txBody>
      </p:sp>
    </p:spTree>
    <p:extLst>
      <p:ext uri="{BB962C8B-B14F-4D97-AF65-F5344CB8AC3E}">
        <p14:creationId xmlns:p14="http://schemas.microsoft.com/office/powerpoint/2010/main" val="3072051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反向传播算法 </a:t>
            </a:r>
            <a:r>
              <a:rPr lang="en-US" altLang="zh-CN" dirty="0" smtClean="0"/>
              <a:t>(</a:t>
            </a:r>
            <a:r>
              <a:rPr lang="zh-CN" altLang="en-US" dirty="0"/>
              <a:t>自动</a:t>
            </a:r>
            <a:r>
              <a:rPr lang="zh-CN" altLang="en-US" dirty="0" smtClean="0"/>
              <a:t>微分的反向模式）</a:t>
            </a:r>
            <a:endParaRPr lang="zh-CN" altLang="en-US" dirty="0"/>
          </a:p>
        </p:txBody>
      </p:sp>
      <p:sp>
        <p:nvSpPr>
          <p:cNvPr id="3" name="内容占位符 2"/>
          <p:cNvSpPr>
            <a:spLocks noGrp="1"/>
          </p:cNvSpPr>
          <p:nvPr>
            <p:ph sz="quarter" idx="1"/>
          </p:nvPr>
        </p:nvSpPr>
        <p:spPr/>
        <p:txBody>
          <a:bodyPr/>
          <a:lstStyle/>
          <a:p>
            <a:r>
              <a:rPr lang="zh-CN" altLang="en-US" sz="3200" dirty="0" smtClean="0"/>
              <a:t>前馈神经网络的训练过程可以分为以下三步</a:t>
            </a:r>
          </a:p>
          <a:p>
            <a:pPr lvl="1"/>
            <a:r>
              <a:rPr lang="zh-CN" altLang="en-US" sz="2800" dirty="0" smtClean="0">
                <a:solidFill>
                  <a:srgbClr val="FF0000"/>
                </a:solidFill>
              </a:rPr>
              <a:t>前向计算</a:t>
            </a:r>
            <a:r>
              <a:rPr lang="zh-CN" altLang="en-US" sz="2800" dirty="0" smtClean="0"/>
              <a:t>每一层的状态和激活值，直到最后一层</a:t>
            </a:r>
          </a:p>
          <a:p>
            <a:pPr lvl="1"/>
            <a:r>
              <a:rPr lang="zh-CN" altLang="en-US" sz="2800" dirty="0" smtClean="0">
                <a:solidFill>
                  <a:srgbClr val="FF0000"/>
                </a:solidFill>
              </a:rPr>
              <a:t>反向计算</a:t>
            </a:r>
            <a:r>
              <a:rPr lang="zh-CN" altLang="en-US" sz="2800" dirty="0" smtClean="0"/>
              <a:t>每一层的参数的偏导数</a:t>
            </a:r>
            <a:endParaRPr lang="en-US" altLang="zh-CN" sz="2800" dirty="0" smtClean="0"/>
          </a:p>
          <a:p>
            <a:pPr lvl="1"/>
            <a:r>
              <a:rPr lang="zh-CN" altLang="en-US" sz="2800" dirty="0" smtClean="0">
                <a:solidFill>
                  <a:srgbClr val="FF0000"/>
                </a:solidFill>
              </a:rPr>
              <a:t>更新参数</a:t>
            </a:r>
            <a:endParaRPr lang="zh-CN" altLang="en-US" sz="2800" dirty="0">
              <a:solidFill>
                <a:srgbClr val="FF0000"/>
              </a:solidFill>
            </a:endParaRPr>
          </a:p>
        </p:txBody>
      </p:sp>
    </p:spTree>
    <p:extLst>
      <p:ext uri="{BB962C8B-B14F-4D97-AF65-F5344CB8AC3E}">
        <p14:creationId xmlns:p14="http://schemas.microsoft.com/office/powerpoint/2010/main" val="3440884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如何实现？</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43000"/>
            <a:ext cx="7391400" cy="5182618"/>
          </a:xfrm>
          <a:prstGeom prst="rect">
            <a:avLst/>
          </a:prstGeom>
        </p:spPr>
      </p:pic>
    </p:spTree>
    <p:extLst>
      <p:ext uri="{BB962C8B-B14F-4D97-AF65-F5344CB8AC3E}">
        <p14:creationId xmlns:p14="http://schemas.microsoft.com/office/powerpoint/2010/main" val="20259642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Getting started: 30 seconds to </a:t>
            </a:r>
            <a:r>
              <a:rPr lang="en-US" altLang="zh-CN" dirty="0" err="1"/>
              <a:t>Keras</a:t>
            </a:r>
            <a:endParaRPr lang="zh-CN" altLang="en-US" dirty="0"/>
          </a:p>
        </p:txBody>
      </p:sp>
      <p:sp>
        <p:nvSpPr>
          <p:cNvPr id="5" name="内容占位符 4"/>
          <p:cNvSpPr>
            <a:spLocks noGrp="1"/>
          </p:cNvSpPr>
          <p:nvPr>
            <p:ph sz="quarter" idx="1"/>
          </p:nvPr>
        </p:nvSpPr>
        <p:spPr/>
        <p:txBody>
          <a:bodyPr/>
          <a:lstStyle/>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keras.models</a:t>
            </a:r>
            <a:r>
              <a:rPr lang="en-US" altLang="zh-CN" sz="1600" dirty="0">
                <a:latin typeface="Arial" panose="020B0604020202020204" pitchFamily="34" charset="0"/>
              </a:rPr>
              <a:t> import Sequential</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keras.layers</a:t>
            </a:r>
            <a:r>
              <a:rPr lang="en-US" altLang="zh-CN" sz="1600" dirty="0">
                <a:latin typeface="Arial" panose="020B0604020202020204" pitchFamily="34" charset="0"/>
              </a:rPr>
              <a:t> import Dense, Activation</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keras.optimizers</a:t>
            </a:r>
            <a:r>
              <a:rPr lang="en-US" altLang="zh-CN" sz="1600" dirty="0">
                <a:latin typeface="Arial" panose="020B0604020202020204" pitchFamily="34" charset="0"/>
              </a:rPr>
              <a:t> import SGD</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model = Sequential()</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=64, </a:t>
            </a:r>
            <a:r>
              <a:rPr lang="en-US" altLang="zh-CN" sz="1600" dirty="0" err="1">
                <a:latin typeface="Arial" panose="020B0604020202020204" pitchFamily="34" charset="0"/>
              </a:rPr>
              <a:t>input_dim</a:t>
            </a:r>
            <a:r>
              <a:rPr lang="en-US" altLang="zh-CN" sz="1600" dirty="0">
                <a:latin typeface="Arial" panose="020B0604020202020204" pitchFamily="34" charset="0"/>
              </a:rPr>
              <a:t>=100))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a:t>
            </a:r>
            <a:r>
              <a:rPr lang="en-US" altLang="zh-CN" sz="1600" dirty="0" err="1">
                <a:latin typeface="Arial" panose="020B0604020202020204" pitchFamily="34" charset="0"/>
              </a:rPr>
              <a:t>relu</a:t>
            </a:r>
            <a:r>
              <a:rPr lang="en-US" altLang="zh-CN" sz="1600" dirty="0">
                <a:latin typeface="Arial" panose="020B0604020202020204" pitchFamily="34" charset="0"/>
              </a:rPr>
              <a:t>"))</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=10))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(Activation("softmax"))</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model.compile</a:t>
            </a:r>
            <a:r>
              <a:rPr lang="en-US" altLang="zh-CN" sz="1600" dirty="0">
                <a:latin typeface="Arial" panose="020B0604020202020204" pitchFamily="34" charset="0"/>
              </a:rPr>
              <a:t>(loss='</a:t>
            </a:r>
            <a:r>
              <a:rPr lang="en-US" altLang="zh-CN" sz="1600" dirty="0" err="1">
                <a:latin typeface="Arial" panose="020B0604020202020204" pitchFamily="34" charset="0"/>
              </a:rPr>
              <a:t>categorical_crossentropy</a:t>
            </a:r>
            <a:r>
              <a:rPr lang="en-US" altLang="zh-CN" sz="1600" dirty="0">
                <a:latin typeface="Arial" panose="020B0604020202020204" pitchFamily="34" charset="0"/>
              </a:rPr>
              <a:t>', </a:t>
            </a:r>
          </a:p>
          <a:p>
            <a:pPr marL="0" indent="0">
              <a:buNone/>
            </a:pPr>
            <a:r>
              <a:rPr lang="en-US" altLang="zh-CN" sz="1600" dirty="0">
                <a:latin typeface="Arial" panose="020B0604020202020204" pitchFamily="34" charset="0"/>
              </a:rPr>
              <a:t>  </a:t>
            </a:r>
            <a:r>
              <a:rPr lang="en-US" altLang="zh-CN" sz="1600" dirty="0" smtClean="0">
                <a:latin typeface="Arial" panose="020B0604020202020204" pitchFamily="34" charset="0"/>
              </a:rPr>
              <a:t> optimizer</a:t>
            </a:r>
            <a:r>
              <a:rPr lang="en-US" altLang="zh-CN" sz="1600" dirty="0">
                <a:latin typeface="Arial" panose="020B0604020202020204" pitchFamily="34" charset="0"/>
              </a:rPr>
              <a:t>='</a:t>
            </a:r>
            <a:r>
              <a:rPr lang="en-US" altLang="zh-CN" sz="1600" dirty="0" err="1">
                <a:latin typeface="Arial" panose="020B0604020202020204" pitchFamily="34" charset="0"/>
              </a:rPr>
              <a:t>sgd</a:t>
            </a:r>
            <a:r>
              <a:rPr lang="en-US" altLang="zh-CN" sz="1600" dirty="0">
                <a:latin typeface="Arial" panose="020B0604020202020204" pitchFamily="34" charset="0"/>
              </a:rPr>
              <a:t>', metrics=['accuracy'])</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model.fit</a:t>
            </a:r>
            <a:r>
              <a:rPr lang="en-US" altLang="zh-CN" sz="1600" dirty="0">
                <a:latin typeface="Arial" panose="020B0604020202020204" pitchFamily="34" charset="0"/>
              </a:rPr>
              <a:t>(</a:t>
            </a:r>
            <a:r>
              <a:rPr lang="en-US" altLang="zh-CN" sz="1600" dirty="0" err="1">
                <a:latin typeface="Arial" panose="020B0604020202020204" pitchFamily="34" charset="0"/>
              </a:rPr>
              <a:t>X_train</a:t>
            </a:r>
            <a:r>
              <a:rPr lang="en-US" altLang="zh-CN" sz="1600" dirty="0">
                <a:latin typeface="Arial" panose="020B0604020202020204" pitchFamily="34" charset="0"/>
              </a:rPr>
              <a:t>, </a:t>
            </a:r>
            <a:r>
              <a:rPr lang="en-US" altLang="zh-CN" sz="1600" dirty="0" err="1">
                <a:latin typeface="Arial" panose="020B0604020202020204" pitchFamily="34" charset="0"/>
              </a:rPr>
              <a:t>Y_train</a:t>
            </a:r>
            <a:r>
              <a:rPr lang="en-US" altLang="zh-CN" sz="1600" dirty="0">
                <a:latin typeface="Arial" panose="020B0604020202020204" pitchFamily="34" charset="0"/>
              </a:rPr>
              <a:t>, </a:t>
            </a:r>
            <a:r>
              <a:rPr lang="en-US" altLang="zh-CN" sz="1600" dirty="0" err="1">
                <a:latin typeface="Arial" panose="020B0604020202020204" pitchFamily="34" charset="0"/>
              </a:rPr>
              <a:t>nb_epoch</a:t>
            </a:r>
            <a:r>
              <a:rPr lang="en-US" altLang="zh-CN" sz="1600" dirty="0">
                <a:latin typeface="Arial" panose="020B0604020202020204" pitchFamily="34" charset="0"/>
              </a:rPr>
              <a:t>=5, </a:t>
            </a:r>
            <a:r>
              <a:rPr lang="en-US" altLang="zh-CN" sz="1600" dirty="0" err="1">
                <a:latin typeface="Arial" panose="020B0604020202020204" pitchFamily="34" charset="0"/>
              </a:rPr>
              <a:t>batch_size</a:t>
            </a:r>
            <a:r>
              <a:rPr lang="en-US" altLang="zh-CN" sz="1600" dirty="0">
                <a:latin typeface="Arial" panose="020B0604020202020204" pitchFamily="34" charset="0"/>
              </a:rPr>
              <a:t>=32)</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loss = </a:t>
            </a:r>
            <a:r>
              <a:rPr lang="en-US" altLang="zh-CN" sz="1600" dirty="0" err="1">
                <a:latin typeface="Arial" panose="020B0604020202020204" pitchFamily="34" charset="0"/>
              </a:rPr>
              <a:t>model.evaluate</a:t>
            </a:r>
            <a:r>
              <a:rPr lang="en-US" altLang="zh-CN" sz="1600" dirty="0">
                <a:latin typeface="Arial" panose="020B0604020202020204" pitchFamily="34" charset="0"/>
              </a:rPr>
              <a:t>(</a:t>
            </a:r>
            <a:r>
              <a:rPr lang="en-US" altLang="zh-CN" sz="1600" dirty="0" err="1">
                <a:latin typeface="Arial" panose="020B0604020202020204" pitchFamily="34" charset="0"/>
              </a:rPr>
              <a:t>X_test</a:t>
            </a:r>
            <a:r>
              <a:rPr lang="en-US" altLang="zh-CN" sz="1600" dirty="0">
                <a:latin typeface="Arial" panose="020B0604020202020204" pitchFamily="34" charset="0"/>
              </a:rPr>
              <a:t>, </a:t>
            </a:r>
            <a:r>
              <a:rPr lang="en-US" altLang="zh-CN" sz="1600" dirty="0" err="1">
                <a:latin typeface="Arial" panose="020B0604020202020204" pitchFamily="34" charset="0"/>
              </a:rPr>
              <a:t>Y_test</a:t>
            </a:r>
            <a:r>
              <a:rPr lang="en-US" altLang="zh-CN" sz="1600" dirty="0">
                <a:latin typeface="Arial" panose="020B0604020202020204" pitchFamily="34" charset="0"/>
              </a:rPr>
              <a:t>, </a:t>
            </a:r>
            <a:r>
              <a:rPr lang="en-US" altLang="zh-CN" sz="1600" dirty="0" err="1">
                <a:latin typeface="Arial" panose="020B0604020202020204" pitchFamily="34" charset="0"/>
              </a:rPr>
              <a:t>batch_size</a:t>
            </a:r>
            <a:r>
              <a:rPr lang="en-US" altLang="zh-CN" sz="1600" dirty="0">
                <a:latin typeface="Arial" panose="020B0604020202020204" pitchFamily="34" charset="0"/>
              </a:rPr>
              <a:t>=32</a:t>
            </a:r>
            <a:r>
              <a:rPr lang="en-US" altLang="zh-CN" sz="1600" dirty="0" smtClean="0">
                <a:latin typeface="Arial" panose="020B0604020202020204" pitchFamily="34" charset="0"/>
              </a:rPr>
              <a:t>)</a:t>
            </a:r>
            <a:endParaRPr lang="zh-CN" altLang="en-US" sz="1600" dirty="0">
              <a:latin typeface="Arial" panose="020B0604020202020204" pitchFamily="34" charset="0"/>
            </a:endParaRPr>
          </a:p>
        </p:txBody>
      </p:sp>
    </p:spTree>
    <p:extLst>
      <p:ext uri="{BB962C8B-B14F-4D97-AF65-F5344CB8AC3E}">
        <p14:creationId xmlns:p14="http://schemas.microsoft.com/office/powerpoint/2010/main" val="750610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4294967295"/>
            <p:extLst/>
          </p:nvPr>
        </p:nvGraphicFramePr>
        <p:xfrm>
          <a:off x="901148" y="545557"/>
          <a:ext cx="6511705" cy="3504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zh-CN" altLang="en-US" dirty="0" smtClean="0"/>
              <a:t>深度学习的三个步骤</a:t>
            </a:r>
            <a:endParaRPr lang="zh-TW" altLang="en-US" dirty="0"/>
          </a:p>
        </p:txBody>
      </p:sp>
      <p:sp>
        <p:nvSpPr>
          <p:cNvPr id="6" name="矩形 5"/>
          <p:cNvSpPr/>
          <p:nvPr/>
        </p:nvSpPr>
        <p:spPr>
          <a:xfrm>
            <a:off x="152400" y="3276600"/>
            <a:ext cx="4621778" cy="523220"/>
          </a:xfrm>
          <a:prstGeom prst="rect">
            <a:avLst/>
          </a:prstGeom>
        </p:spPr>
        <p:txBody>
          <a:bodyPr wrap="none">
            <a:spAutoFit/>
          </a:bodyPr>
          <a:lstStyle/>
          <a:p>
            <a:r>
              <a:rPr lang="en-US" altLang="zh-TW" sz="2800" dirty="0"/>
              <a:t>Deep Learning is so simple ……</a:t>
            </a:r>
            <a:endParaRPr lang="zh-TW" altLang="en-US" sz="2800"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148" y="3832950"/>
            <a:ext cx="6868678" cy="243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00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优化问题</a:t>
            </a:r>
            <a:endParaRPr lang="zh-CN" altLang="en-US" dirty="0"/>
          </a:p>
        </p:txBody>
      </p:sp>
      <p:sp>
        <p:nvSpPr>
          <p:cNvPr id="3" name="内容占位符 2"/>
          <p:cNvSpPr>
            <a:spLocks noGrp="1"/>
          </p:cNvSpPr>
          <p:nvPr>
            <p:ph sz="quarter" idx="1"/>
          </p:nvPr>
        </p:nvSpPr>
        <p:spPr/>
        <p:txBody>
          <a:bodyPr/>
          <a:lstStyle/>
          <a:p>
            <a:r>
              <a:rPr lang="zh-CN" altLang="en-US" dirty="0" smtClean="0"/>
              <a:t>难点</a:t>
            </a:r>
            <a:endParaRPr lang="en-US" altLang="zh-CN" dirty="0" smtClean="0"/>
          </a:p>
          <a:p>
            <a:pPr lvl="1"/>
            <a:r>
              <a:rPr lang="zh-CN" altLang="en-US" dirty="0" smtClean="0"/>
              <a:t>参数过多，影响训练</a:t>
            </a:r>
          </a:p>
          <a:p>
            <a:pPr lvl="1"/>
            <a:r>
              <a:rPr lang="zh-CN" altLang="en-US" dirty="0" smtClean="0"/>
              <a:t>非凸优化问题：即存在局部最优而非全局最优解，影响迭代</a:t>
            </a:r>
          </a:p>
          <a:p>
            <a:pPr lvl="1"/>
            <a:r>
              <a:rPr lang="zh-CN" altLang="en-US" dirty="0" smtClean="0"/>
              <a:t>下层参数比较难调</a:t>
            </a:r>
          </a:p>
          <a:p>
            <a:pPr lvl="1"/>
            <a:r>
              <a:rPr lang="zh-CN" altLang="en-US" dirty="0" smtClean="0"/>
              <a:t>参数解释起来比较困难</a:t>
            </a:r>
          </a:p>
          <a:p>
            <a:r>
              <a:rPr lang="zh-CN" altLang="en-US" dirty="0" smtClean="0"/>
              <a:t>需求</a:t>
            </a:r>
          </a:p>
          <a:p>
            <a:pPr lvl="1"/>
            <a:r>
              <a:rPr lang="zh-CN" altLang="en-US" dirty="0" smtClean="0"/>
              <a:t>计算资源要大</a:t>
            </a:r>
          </a:p>
          <a:p>
            <a:pPr lvl="1"/>
            <a:r>
              <a:rPr lang="zh-CN" altLang="en-US" dirty="0" smtClean="0"/>
              <a:t>数据要多</a:t>
            </a:r>
          </a:p>
          <a:p>
            <a:pPr lvl="1"/>
            <a:r>
              <a:rPr lang="zh-CN" altLang="en-US" dirty="0" smtClean="0"/>
              <a:t>算法效率要好：即收敛快</a:t>
            </a:r>
            <a:endParaRPr lang="zh-CN" altLang="en-US" dirty="0"/>
          </a:p>
        </p:txBody>
      </p:sp>
    </p:spTree>
    <p:extLst>
      <p:ext uri="{BB962C8B-B14F-4D97-AF65-F5344CB8AC3E}">
        <p14:creationId xmlns:p14="http://schemas.microsoft.com/office/powerpoint/2010/main" val="23329677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非凸优化</a:t>
            </a:r>
            <a:r>
              <a:rPr lang="zh-CN" altLang="en-US" dirty="0" smtClean="0"/>
              <a:t>问题</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905000"/>
            <a:ext cx="5325921" cy="2838127"/>
          </a:xfrm>
          <a:prstGeom prst="rect">
            <a:avLst/>
          </a:prstGeom>
        </p:spPr>
      </p:pic>
    </p:spTree>
    <p:extLst>
      <p:ext uri="{BB962C8B-B14F-4D97-AF65-F5344CB8AC3E}">
        <p14:creationId xmlns:p14="http://schemas.microsoft.com/office/powerpoint/2010/main" val="3227197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人工神经元</a:t>
            </a:r>
            <a:endParaRPr lang="zh-CN" altLang="en-US" dirty="0"/>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905000" y="1828800"/>
            <a:ext cx="4990271" cy="3641725"/>
          </a:xfrm>
        </p:spPr>
      </p:pic>
    </p:spTree>
    <p:extLst>
      <p:ext uri="{BB962C8B-B14F-4D97-AF65-F5344CB8AC3E}">
        <p14:creationId xmlns:p14="http://schemas.microsoft.com/office/powerpoint/2010/main" val="18495162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梯度消失</a:t>
            </a:r>
            <a:r>
              <a:rPr lang="zh-CN" altLang="en-US" dirty="0" smtClean="0"/>
              <a:t>问题（</a:t>
            </a:r>
            <a:r>
              <a:rPr lang="en-US" altLang="zh-CN" dirty="0"/>
              <a:t>Vanishing Gradient Problem</a:t>
            </a:r>
            <a:r>
              <a:rPr lang="zh-CN" altLang="en-US" dirty="0" smtClean="0"/>
              <a:t>）</a:t>
            </a:r>
            <a:endParaRPr lang="zh-CN" altLang="en-US" dirty="0"/>
          </a:p>
          <a:p>
            <a:pPr lvl="1"/>
            <a:r>
              <a:rPr lang="zh-CN" altLang="en-US" dirty="0" smtClean="0"/>
              <a:t>在</a:t>
            </a:r>
            <a:r>
              <a:rPr lang="zh-CN" altLang="en-US" dirty="0"/>
              <a:t>神经网络中误差反向传播的迭代公式为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35106" y="2293873"/>
            <a:ext cx="5241971" cy="856861"/>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886200"/>
            <a:ext cx="4463260" cy="1937708"/>
          </a:xfrm>
          <a:prstGeom prst="rect">
            <a:avLst/>
          </a:prstGeom>
        </p:spPr>
      </p:pic>
    </p:spTree>
    <p:extLst>
      <p:ext uri="{BB962C8B-B14F-4D97-AF65-F5344CB8AC3E}">
        <p14:creationId xmlns:p14="http://schemas.microsoft.com/office/powerpoint/2010/main" val="624462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课后练习</a:t>
            </a:r>
            <a:endParaRPr lang="zh-CN" altLang="en-US" dirty="0"/>
          </a:p>
        </p:txBody>
      </p:sp>
      <p:sp>
        <p:nvSpPr>
          <p:cNvPr id="3" name="内容占位符 2"/>
          <p:cNvSpPr>
            <a:spLocks noGrp="1"/>
          </p:cNvSpPr>
          <p:nvPr>
            <p:ph sz="quarter" idx="1"/>
          </p:nvPr>
        </p:nvSpPr>
        <p:spPr/>
        <p:txBody>
          <a:bodyPr/>
          <a:lstStyle/>
          <a:p>
            <a:r>
              <a:rPr lang="en-US" altLang="zh-CN" dirty="0" smtClean="0"/>
              <a:t>1. </a:t>
            </a:r>
            <a:r>
              <a:rPr lang="zh-CN" altLang="en-US" dirty="0" smtClean="0"/>
              <a:t>实现</a:t>
            </a:r>
            <a:endParaRPr lang="en-US" altLang="zh-CN" dirty="0" smtClean="0"/>
          </a:p>
          <a:p>
            <a:pPr lvl="1"/>
            <a:r>
              <a:rPr lang="zh-CN" altLang="en-US" dirty="0" smtClean="0"/>
              <a:t>使用</a:t>
            </a:r>
            <a:r>
              <a:rPr lang="en-US" altLang="zh-CN" dirty="0" err="1" smtClean="0"/>
              <a:t>Numpy</a:t>
            </a:r>
            <a:r>
              <a:rPr lang="zh-CN" altLang="en-US" dirty="0" smtClean="0"/>
              <a:t>实现前馈神经网络</a:t>
            </a:r>
            <a:endParaRPr lang="en-US" altLang="zh-CN" dirty="0" smtClean="0"/>
          </a:p>
          <a:p>
            <a:r>
              <a:rPr lang="en-US" altLang="zh-CN" dirty="0" smtClean="0"/>
              <a:t>2. </a:t>
            </a:r>
            <a:r>
              <a:rPr lang="zh-CN" altLang="en-US" dirty="0" smtClean="0"/>
              <a:t>函数拟合</a:t>
            </a:r>
            <a:endParaRPr lang="en-US" altLang="zh-CN" dirty="0" smtClean="0"/>
          </a:p>
          <a:p>
            <a:pPr lvl="1"/>
            <a:r>
              <a:rPr lang="zh-CN" altLang="en-US" dirty="0" smtClean="0"/>
              <a:t>理论和实验证明，一个两层的</a:t>
            </a:r>
            <a:r>
              <a:rPr lang="en-US" altLang="zh-CN" dirty="0" err="1" smtClean="0"/>
              <a:t>ReLU</a:t>
            </a:r>
            <a:r>
              <a:rPr lang="zh-CN" altLang="en-US" dirty="0" smtClean="0"/>
              <a:t>网络可以模拟任何函数</a:t>
            </a:r>
            <a:endParaRPr lang="en-US" altLang="zh-CN" dirty="0" smtClean="0"/>
          </a:p>
          <a:p>
            <a:endParaRPr lang="en-US" altLang="zh-CN" dirty="0" smtClean="0"/>
          </a:p>
          <a:p>
            <a:r>
              <a:rPr lang="en-US" altLang="zh-CN" sz="2400" dirty="0" smtClean="0">
                <a:hlinkClick r:id="rId2"/>
              </a:rPr>
              <a:t>https://github.com/nndl/exercise/tree/master/for_chapter_4_%20simple%20neural%20network</a:t>
            </a:r>
            <a:endParaRPr lang="en-US" altLang="zh-CN" sz="2400" dirty="0" smtClean="0"/>
          </a:p>
          <a:p>
            <a:endParaRPr lang="zh-CN" altLang="en-US" dirty="0"/>
          </a:p>
        </p:txBody>
      </p:sp>
    </p:spTree>
    <p:extLst>
      <p:ext uri="{BB962C8B-B14F-4D97-AF65-F5344CB8AC3E}">
        <p14:creationId xmlns:p14="http://schemas.microsoft.com/office/powerpoint/2010/main" val="21968064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常见激活函数</a:t>
            </a:r>
            <a:endParaRPr lang="zh-CN" altLang="en-US" dirty="0"/>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030" y="2286000"/>
            <a:ext cx="1578470" cy="533414"/>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581400"/>
            <a:ext cx="2269731" cy="478984"/>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400" y="1905000"/>
            <a:ext cx="3810000" cy="2938738"/>
          </a:xfrm>
          <a:prstGeom prst="rect">
            <a:avLst/>
          </a:prstGeom>
        </p:spPr>
      </p:pic>
    </p:spTree>
    <p:extLst>
      <p:ext uri="{BB962C8B-B14F-4D97-AF65-F5344CB8AC3E}">
        <p14:creationId xmlns:p14="http://schemas.microsoft.com/office/powerpoint/2010/main" val="2006533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71600"/>
            <a:ext cx="1643800" cy="919575"/>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82" y="2302771"/>
            <a:ext cx="2759611" cy="932624"/>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048" y="3246991"/>
            <a:ext cx="2503798" cy="895898"/>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847" y="4191000"/>
            <a:ext cx="2737847" cy="848776"/>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7200" y="1831387"/>
            <a:ext cx="4631993" cy="3200484"/>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5208217"/>
            <a:ext cx="2060069" cy="261916"/>
          </a:xfrm>
          <a:prstGeom prst="rect">
            <a:avLst/>
          </a:prstGeom>
        </p:spPr>
      </p:pic>
    </p:spTree>
    <p:extLst>
      <p:ext uri="{BB962C8B-B14F-4D97-AF65-F5344CB8AC3E}">
        <p14:creationId xmlns:p14="http://schemas.microsoft.com/office/powerpoint/2010/main" val="3182323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常见激活函数及其导数</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133600"/>
            <a:ext cx="5925036" cy="2794941"/>
          </a:xfrm>
          <a:prstGeom prst="rect">
            <a:avLst/>
          </a:prstGeom>
        </p:spPr>
      </p:pic>
    </p:spTree>
    <p:extLst>
      <p:ext uri="{BB962C8B-B14F-4D97-AF65-F5344CB8AC3E}">
        <p14:creationId xmlns:p14="http://schemas.microsoft.com/office/powerpoint/2010/main" val="3785357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人工神经网络</a:t>
            </a:r>
            <a:endParaRPr lang="zh-CN" altLang="en-US" dirty="0"/>
          </a:p>
        </p:txBody>
      </p:sp>
      <p:sp>
        <p:nvSpPr>
          <p:cNvPr id="3" name="内容占位符 2"/>
          <p:cNvSpPr>
            <a:spLocks noGrp="1"/>
          </p:cNvSpPr>
          <p:nvPr>
            <p:ph sz="quarter" idx="1"/>
          </p:nvPr>
        </p:nvSpPr>
        <p:spPr/>
        <p:txBody>
          <a:bodyPr/>
          <a:lstStyle/>
          <a:p>
            <a:r>
              <a:rPr lang="zh-CN" altLang="en-US" dirty="0"/>
              <a:t>人工神经网络主要由大量的神经元以及它们之间的有向连接构成。因此</a:t>
            </a:r>
            <a:r>
              <a:rPr lang="zh-CN" altLang="en-US" dirty="0" smtClean="0"/>
              <a:t>考虑</a:t>
            </a:r>
            <a:r>
              <a:rPr lang="zh-CN" altLang="en-US" dirty="0"/>
              <a:t>三方面</a:t>
            </a:r>
            <a:r>
              <a:rPr lang="zh-CN" altLang="en-US" dirty="0" smtClean="0"/>
              <a:t>：</a:t>
            </a:r>
            <a:endParaRPr lang="en-US" altLang="zh-CN" dirty="0" smtClean="0"/>
          </a:p>
          <a:p>
            <a:endParaRPr lang="zh-CN" altLang="en-US" dirty="0"/>
          </a:p>
          <a:p>
            <a:r>
              <a:rPr lang="zh-CN" altLang="en-US" dirty="0" smtClean="0"/>
              <a:t>神经元</a:t>
            </a:r>
            <a:r>
              <a:rPr lang="zh-CN" altLang="en-US" dirty="0"/>
              <a:t>的激活</a:t>
            </a:r>
            <a:r>
              <a:rPr lang="zh-CN" altLang="en-US" dirty="0" smtClean="0"/>
              <a:t>规则</a:t>
            </a:r>
            <a:endParaRPr lang="en-US" altLang="zh-CN" dirty="0" smtClean="0"/>
          </a:p>
          <a:p>
            <a:pPr lvl="1"/>
            <a:r>
              <a:rPr lang="zh-CN" altLang="en-US" dirty="0" smtClean="0"/>
              <a:t>主要</a:t>
            </a:r>
            <a:r>
              <a:rPr lang="zh-CN" altLang="en-US" dirty="0"/>
              <a:t>是指神经元输入到输出之间的映射关系，一般</a:t>
            </a:r>
            <a:r>
              <a:rPr lang="zh-CN" altLang="en-US" dirty="0" smtClean="0"/>
              <a:t>为非线性</a:t>
            </a:r>
            <a:r>
              <a:rPr lang="zh-CN" altLang="en-US" dirty="0"/>
              <a:t>函数。</a:t>
            </a:r>
          </a:p>
          <a:p>
            <a:r>
              <a:rPr lang="zh-CN" altLang="en-US" dirty="0" smtClean="0"/>
              <a:t>网络</a:t>
            </a:r>
            <a:r>
              <a:rPr lang="zh-CN" altLang="en-US" dirty="0"/>
              <a:t>的</a:t>
            </a:r>
            <a:r>
              <a:rPr lang="zh-CN" altLang="en-US" dirty="0" smtClean="0"/>
              <a:t>拓扑结构</a:t>
            </a:r>
            <a:endParaRPr lang="en-US" altLang="zh-CN" dirty="0" smtClean="0"/>
          </a:p>
          <a:p>
            <a:pPr lvl="1"/>
            <a:r>
              <a:rPr lang="zh-CN" altLang="en-US" dirty="0" smtClean="0"/>
              <a:t>不同</a:t>
            </a:r>
            <a:r>
              <a:rPr lang="zh-CN" altLang="en-US" dirty="0"/>
              <a:t>神经元之间的连接关系</a:t>
            </a:r>
            <a:r>
              <a:rPr lang="zh-CN" altLang="en-US" dirty="0" smtClean="0"/>
              <a:t>。</a:t>
            </a:r>
            <a:endParaRPr lang="zh-CN" altLang="en-US" dirty="0"/>
          </a:p>
          <a:p>
            <a:r>
              <a:rPr lang="zh-CN" altLang="en-US" dirty="0" smtClean="0"/>
              <a:t>学习算法</a:t>
            </a:r>
            <a:endParaRPr lang="en-US" altLang="zh-CN" dirty="0" smtClean="0"/>
          </a:p>
          <a:p>
            <a:pPr lvl="1"/>
            <a:r>
              <a:rPr lang="zh-CN" altLang="en-US" dirty="0" smtClean="0"/>
              <a:t>通过</a:t>
            </a:r>
            <a:r>
              <a:rPr lang="zh-CN" altLang="en-US" dirty="0"/>
              <a:t>训练数据来学习神经网络的参数。</a:t>
            </a:r>
          </a:p>
        </p:txBody>
      </p:sp>
    </p:spTree>
    <p:extLst>
      <p:ext uri="{BB962C8B-B14F-4D97-AF65-F5344CB8AC3E}">
        <p14:creationId xmlns:p14="http://schemas.microsoft.com/office/powerpoint/2010/main" val="1496855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人工神经网络</a:t>
            </a:r>
            <a:endParaRPr lang="zh-CN" altLang="en-US" dirty="0"/>
          </a:p>
        </p:txBody>
      </p:sp>
      <p:sp>
        <p:nvSpPr>
          <p:cNvPr id="3" name="内容占位符 2"/>
          <p:cNvSpPr>
            <a:spLocks noGrp="1"/>
          </p:cNvSpPr>
          <p:nvPr>
            <p:ph sz="quarter" idx="1"/>
          </p:nvPr>
        </p:nvSpPr>
        <p:spPr/>
        <p:txBody>
          <a:bodyPr/>
          <a:lstStyle/>
          <a:p>
            <a:r>
              <a:rPr lang="zh-CN" altLang="en-US" smtClean="0"/>
              <a:t>人工神经网络由神经元模型构成，这种由许多神经元组成的信息处理网络具有并行分布结构。</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505200"/>
            <a:ext cx="6128817" cy="1921379"/>
          </a:xfrm>
          <a:prstGeom prst="rect">
            <a:avLst/>
          </a:prstGeom>
        </p:spPr>
      </p:pic>
    </p:spTree>
    <p:extLst>
      <p:ext uri="{BB962C8B-B14F-4D97-AF65-F5344CB8AC3E}">
        <p14:creationId xmlns:p14="http://schemas.microsoft.com/office/powerpoint/2010/main" val="1032805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前馈神经网络</a:t>
            </a:r>
            <a:endParaRPr lang="zh-CN" altLang="en-US" dirty="0"/>
          </a:p>
        </p:txBody>
      </p:sp>
    </p:spTree>
    <p:extLst>
      <p:ext uri="{BB962C8B-B14F-4D97-AF65-F5344CB8AC3E}">
        <p14:creationId xmlns:p14="http://schemas.microsoft.com/office/powerpoint/2010/main" val="18376917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17696</TotalTime>
  <Words>1104</Words>
  <Application>Microsoft Office PowerPoint</Application>
  <PresentationFormat>全屏显示(4:3)</PresentationFormat>
  <Paragraphs>171</Paragraphs>
  <Slides>32</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6" baseType="lpstr">
      <vt:lpstr>新細明體</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前馈神经网络</vt:lpstr>
      <vt:lpstr>生物神经元</vt:lpstr>
      <vt:lpstr>人工神经元</vt:lpstr>
      <vt:lpstr>常见激活函数</vt:lpstr>
      <vt:lpstr>常见激活函数</vt:lpstr>
      <vt:lpstr>常见激活函数及其导数</vt:lpstr>
      <vt:lpstr>人工神经网络</vt:lpstr>
      <vt:lpstr>人工神经网络</vt:lpstr>
      <vt:lpstr>前馈神经网络</vt:lpstr>
      <vt:lpstr>网络结构</vt:lpstr>
      <vt:lpstr>前馈网络</vt:lpstr>
      <vt:lpstr>前馈网络</vt:lpstr>
      <vt:lpstr>深层前馈神经网络</vt:lpstr>
      <vt:lpstr>通用近似定理</vt:lpstr>
      <vt:lpstr>应用到机器学习</vt:lpstr>
      <vt:lpstr>应用到机器学习</vt:lpstr>
      <vt:lpstr>参数学习</vt:lpstr>
      <vt:lpstr>梯度下降</vt:lpstr>
      <vt:lpstr>如何计算梯度？</vt:lpstr>
      <vt:lpstr>自动微分与计算图</vt:lpstr>
      <vt:lpstr>计算图</vt:lpstr>
      <vt:lpstr>自动微分</vt:lpstr>
      <vt:lpstr>静态计算图和动态计算图</vt:lpstr>
      <vt:lpstr>反向传播算法 (自动微分的反向模式）</vt:lpstr>
      <vt:lpstr>如何实现？</vt:lpstr>
      <vt:lpstr>Getting started: 30 seconds to Keras</vt:lpstr>
      <vt:lpstr>深度学习的三个步骤</vt:lpstr>
      <vt:lpstr>优化问题</vt:lpstr>
      <vt:lpstr>优化问题</vt:lpstr>
      <vt:lpstr>优化问题</vt:lpstr>
      <vt:lpstr>课后练习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1818</cp:revision>
  <dcterms:created xsi:type="dcterms:W3CDTF">2009-03-19T21:17:53Z</dcterms:created>
  <dcterms:modified xsi:type="dcterms:W3CDTF">2018-10-18T02:40:03Z</dcterms:modified>
</cp:coreProperties>
</file>