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56" r:id="rId2"/>
    <p:sldId id="448" r:id="rId3"/>
    <p:sldId id="468" r:id="rId4"/>
    <p:sldId id="511" r:id="rId5"/>
    <p:sldId id="510" r:id="rId6"/>
    <p:sldId id="469" r:id="rId7"/>
    <p:sldId id="506" r:id="rId8"/>
    <p:sldId id="508" r:id="rId9"/>
    <p:sldId id="509" r:id="rId10"/>
    <p:sldId id="507" r:id="rId11"/>
    <p:sldId id="470" r:id="rId12"/>
    <p:sldId id="482" r:id="rId13"/>
    <p:sldId id="486" r:id="rId14"/>
    <p:sldId id="487" r:id="rId15"/>
    <p:sldId id="483" r:id="rId16"/>
    <p:sldId id="488" r:id="rId17"/>
    <p:sldId id="473" r:id="rId18"/>
    <p:sldId id="505" r:id="rId19"/>
    <p:sldId id="474" r:id="rId20"/>
    <p:sldId id="477" r:id="rId21"/>
    <p:sldId id="478" r:id="rId22"/>
    <p:sldId id="496" r:id="rId23"/>
    <p:sldId id="497" r:id="rId24"/>
    <p:sldId id="498" r:id="rId25"/>
    <p:sldId id="499" r:id="rId26"/>
    <p:sldId id="504" r:id="rId27"/>
    <p:sldId id="480" r:id="rId28"/>
    <p:sldId id="481" r:id="rId29"/>
    <p:sldId id="502" r:id="rId30"/>
    <p:sldId id="503" r:id="rId31"/>
    <p:sldId id="447"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68"/>
            <p14:sldId id="511"/>
            <p14:sldId id="510"/>
            <p14:sldId id="469"/>
            <p14:sldId id="506"/>
            <p14:sldId id="508"/>
            <p14:sldId id="509"/>
            <p14:sldId id="507"/>
            <p14:sldId id="470"/>
            <p14:sldId id="482"/>
            <p14:sldId id="486"/>
            <p14:sldId id="487"/>
            <p14:sldId id="483"/>
            <p14:sldId id="488"/>
            <p14:sldId id="473"/>
            <p14:sldId id="505"/>
            <p14:sldId id="474"/>
            <p14:sldId id="477"/>
            <p14:sldId id="478"/>
            <p14:sldId id="496"/>
            <p14:sldId id="497"/>
            <p14:sldId id="498"/>
            <p14:sldId id="499"/>
            <p14:sldId id="504"/>
            <p14:sldId id="480"/>
            <p14:sldId id="481"/>
            <p14:sldId id="502"/>
            <p14:sldId id="503"/>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9" d="100"/>
          <a:sy n="99" d="100"/>
        </p:scale>
        <p:origin x="2222" y="7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10/29/2018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ppt</a:t>
            </a:r>
            <a:r>
              <a:rPr lang="zh-CN" altLang="en-US" dirty="0"/>
              <a:t>有错</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204481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20</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27</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30</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 Id="rId4" Type="http://schemas.openxmlformats.org/officeDocument/2006/relationships/image" Target="../media/image20.tmp"/></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60.png"/><Relationship Id="rId1" Type="http://schemas.openxmlformats.org/officeDocument/2006/relationships/slideLayout" Target="../slideLayouts/slideLayout3.xml"/><Relationship Id="rId4" Type="http://schemas.openxmlformats.org/officeDocument/2006/relationships/image" Target="../media/image22.tmp"/></Relationships>
</file>

<file path=ppt/slides/_rels/slide1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3.png"/><Relationship Id="rId10" Type="http://schemas.openxmlformats.org/officeDocument/2006/relationships/image" Target="../media/image34.tmp"/><Relationship Id="rId4" Type="http://schemas.openxmlformats.org/officeDocument/2006/relationships/image" Target="../media/image32.png"/><Relationship Id="rId9" Type="http://schemas.openxmlformats.org/officeDocument/2006/relationships/image" Target="../media/image21.tmp"/></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9.tmp"/><Relationship Id="rId3" Type="http://schemas.openxmlformats.org/officeDocument/2006/relationships/diagramLayout" Target="../diagrams/layout1.xml"/><Relationship Id="rId7" Type="http://schemas.openxmlformats.org/officeDocument/2006/relationships/image" Target="../media/image3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3.xml"/><Relationship Id="rId4" Type="http://schemas.openxmlformats.org/officeDocument/2006/relationships/image" Target="../media/image39.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3.xml"/><Relationship Id="rId5" Type="http://schemas.openxmlformats.org/officeDocument/2006/relationships/image" Target="../media/image43.tmp"/><Relationship Id="rId4" Type="http://schemas.openxmlformats.org/officeDocument/2006/relationships/image" Target="../media/image42.tmp"/></Relationships>
</file>

<file path=ppt/slides/_rels/slide27.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5.tmp"/></Relationships>
</file>

<file path=ppt/slides/_rels/slide28.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0.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交叉熵损失函数</a:t>
            </a:r>
            <a:endParaRPr lang="en-US" altLang="zh-CN" dirty="0"/>
          </a:p>
        </p:txBody>
      </p:sp>
      <p:sp>
        <p:nvSpPr>
          <p:cNvPr id="3" name="内容占位符 2"/>
          <p:cNvSpPr>
            <a:spLocks noGrp="1"/>
          </p:cNvSpPr>
          <p:nvPr>
            <p:ph sz="quarter" idx="1"/>
          </p:nvPr>
        </p:nvSpPr>
        <p:spPr/>
        <p:txBody>
          <a:bodyPr/>
          <a:lstStyle/>
          <a:p>
            <a:pPr lvl="1"/>
            <a:r>
              <a:rPr lang="zh-CN" altLang="en-US" dirty="0"/>
              <a:t>负对数似然损失函数</a:t>
            </a:r>
            <a:endParaRPr lang="en-US" altLang="zh-CN" dirty="0"/>
          </a:p>
          <a:p>
            <a:endParaRPr lang="en-US" altLang="zh-CN" dirty="0"/>
          </a:p>
          <a:p>
            <a:pPr marL="205978" lvl="1" indent="0">
              <a:buNone/>
            </a:pPr>
            <a:endParaRPr lang="en-US" altLang="zh-CN" dirty="0"/>
          </a:p>
          <a:p>
            <a:pPr lvl="1"/>
            <a:r>
              <a:rPr lang="zh-CN" altLang="en-US" dirty="0"/>
              <a:t>对于一个三类分类问题，类别为</a:t>
            </a:r>
            <a:r>
              <a:rPr lang="en-US" altLang="zh-CN" dirty="0"/>
              <a:t>[0,0,1]</a:t>
            </a:r>
            <a:r>
              <a:rPr lang="zh-CN" altLang="en-US" dirty="0"/>
              <a:t>，预测的类别概率为</a:t>
            </a:r>
            <a:r>
              <a:rPr lang="en-US" altLang="zh-CN" dirty="0"/>
              <a:t>[0.3,0.3,0.4]</a:t>
            </a:r>
            <a:r>
              <a:rPr lang="zh-CN" altLang="en-US" dirty="0"/>
              <a:t>，则</a:t>
            </a:r>
            <a:endParaRPr lang="en-US" altLang="zh-CN" dirty="0"/>
          </a:p>
          <a:p>
            <a:pPr lvl="1"/>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51944"/>
            <a:ext cx="6456836" cy="112406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762" y="3470630"/>
            <a:ext cx="4703712" cy="1762462"/>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223" y="1752600"/>
            <a:ext cx="2884790" cy="647717"/>
          </a:xfrm>
          <a:prstGeom prst="rect">
            <a:avLst/>
          </a:prstGeom>
        </p:spPr>
      </p:pic>
    </p:spTree>
    <p:extLst>
      <p:ext uri="{BB962C8B-B14F-4D97-AF65-F5344CB8AC3E}">
        <p14:creationId xmlns:p14="http://schemas.microsoft.com/office/powerpoint/2010/main" val="245910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sz="2800" dirty="0"/>
                  <a:t>期望风险未知，通过</a:t>
                </a:r>
                <a:r>
                  <a:rPr lang="zh-CN" altLang="en-US" sz="2800" dirty="0">
                    <a:solidFill>
                      <a:srgbClr val="FF0000"/>
                    </a:solidFill>
                  </a:rPr>
                  <a:t>经验风险</a:t>
                </a:r>
                <a:r>
                  <a:rPr lang="zh-CN" altLang="en-US" sz="2800" dirty="0"/>
                  <a:t>近似</a:t>
                </a:r>
                <a:endParaRPr lang="en-US" altLang="zh-CN" sz="2800" dirty="0"/>
              </a:p>
              <a:p>
                <a:pPr lvl="1"/>
                <a:r>
                  <a:rPr lang="zh-CN" altLang="en-US" sz="2000" dirty="0"/>
                  <a:t>训练数据：</a:t>
                </a:r>
                <a14:m>
                  <m:oMath xmlns:m="http://schemas.openxmlformats.org/officeDocument/2006/math">
                    <m:r>
                      <a:rPr lang="zh-CN" altLang="en-US" sz="2000" i="1" dirty="0">
                        <a:latin typeface="Cambria Math" panose="02040503050406030204" pitchFamily="18" charset="0"/>
                      </a:rPr>
                      <m:t>𝒟</m:t>
                    </m:r>
                    <m:r>
                      <a:rPr lang="en-US" altLang="zh-CN" sz="2000" dirty="0">
                        <a:latin typeface="Cambria Math" panose="02040503050406030204" pitchFamily="18" charset="0"/>
                      </a:rPr>
                      <m:t>=</m:t>
                    </m:r>
                    <m:d>
                      <m:dPr>
                        <m:begChr m:val="{"/>
                        <m:endChr m:val="}"/>
                        <m:ctrlPr>
                          <a:rPr lang="en-US" altLang="zh-CN" sz="2000" i="1" dirty="0">
                            <a:latin typeface="Cambria Math" panose="02040503050406030204" pitchFamily="18" charset="0"/>
                          </a:rPr>
                        </m:ctrlPr>
                      </m:dPr>
                      <m:e>
                        <m:sSup>
                          <m:sSupPr>
                            <m:ctrlPr>
                              <a:rPr lang="en-US" altLang="zh-CN" sz="2000" i="1" dirty="0">
                                <a:latin typeface="Cambria Math" panose="02040503050406030204" pitchFamily="18" charset="0"/>
                              </a:rPr>
                            </m:ctrlPr>
                          </m:sSupPr>
                          <m:e>
                            <m:r>
                              <m:rPr>
                                <m:sty m:val="p"/>
                              </m:rPr>
                              <a:rPr lang="en-US" altLang="zh-CN" sz="2000" dirty="0">
                                <a:latin typeface="Cambria Math" panose="02040503050406030204" pitchFamily="18" charset="0"/>
                              </a:rPr>
                              <m:t>x</m:t>
                            </m:r>
                          </m:e>
                          <m:sup>
                            <m:d>
                              <m:dPr>
                                <m:ctrlPr>
                                  <a:rPr lang="en-US" altLang="zh-CN" sz="2000" i="1" dirty="0">
                                    <a:latin typeface="Cambria Math" panose="02040503050406030204" pitchFamily="18" charset="0"/>
                                  </a:rPr>
                                </m:ctrlPr>
                              </m:dPr>
                              <m:e>
                                <m:r>
                                  <a:rPr lang="en-US" altLang="zh-CN" sz="2000" dirty="0">
                                    <a:latin typeface="Cambria Math" panose="02040503050406030204" pitchFamily="18" charset="0"/>
                                  </a:rPr>
                                  <m:t>𝑖</m:t>
                                </m:r>
                              </m:e>
                            </m:d>
                          </m:sup>
                        </m:sSup>
                        <m:r>
                          <a:rPr lang="en-US" altLang="zh-CN" sz="2000" dirty="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dirty="0">
                                <a:latin typeface="Cambria Math" panose="02040503050406030204" pitchFamily="18" charset="0"/>
                              </a:rPr>
                              <m:t>𝑦</m:t>
                            </m:r>
                          </m:e>
                          <m:sup>
                            <m:d>
                              <m:dPr>
                                <m:ctrlPr>
                                  <a:rPr lang="en-US" altLang="zh-CN" sz="2000" i="1" dirty="0">
                                    <a:latin typeface="Cambria Math" panose="02040503050406030204" pitchFamily="18" charset="0"/>
                                  </a:rPr>
                                </m:ctrlPr>
                              </m:dPr>
                              <m:e>
                                <m:r>
                                  <a:rPr lang="en-US" altLang="zh-CN" sz="2000" dirty="0">
                                    <a:latin typeface="Cambria Math" panose="02040503050406030204" pitchFamily="18" charset="0"/>
                                  </a:rPr>
                                  <m:t>𝑖</m:t>
                                </m:r>
                              </m:e>
                            </m:d>
                          </m:sup>
                        </m:sSup>
                      </m:e>
                    </m:d>
                    <m:r>
                      <a:rPr lang="en-US" altLang="zh-CN" sz="2000" dirty="0">
                        <a:latin typeface="Cambria Math" panose="02040503050406030204" pitchFamily="18" charset="0"/>
                      </a:rPr>
                      <m:t>, </m:t>
                    </m:r>
                    <m:r>
                      <a:rPr lang="en-US" altLang="zh-CN" sz="2000" dirty="0">
                        <a:latin typeface="Cambria Math" panose="02040503050406030204" pitchFamily="18" charset="0"/>
                      </a:rPr>
                      <m:t>𝑖</m:t>
                    </m:r>
                    <m:r>
                      <a:rPr lang="en-US" altLang="zh-CN" sz="2000" dirty="0">
                        <a:latin typeface="Cambria Math" panose="02040503050406030204" pitchFamily="18" charset="0"/>
                      </a:rPr>
                      <m:t>∈[1,</m:t>
                    </m:r>
                    <m:r>
                      <a:rPr lang="en-US" altLang="zh-CN" sz="2000" dirty="0">
                        <a:latin typeface="Cambria Math" panose="02040503050406030204" pitchFamily="18" charset="0"/>
                      </a:rPr>
                      <m:t>𝑁</m:t>
                    </m:r>
                    <m:r>
                      <a:rPr lang="en-US" altLang="zh-CN" sz="2000" dirty="0">
                        <a:latin typeface="Cambria Math" panose="02040503050406030204" pitchFamily="18" charset="0"/>
                      </a:rPr>
                      <m:t>]</m:t>
                    </m:r>
                  </m:oMath>
                </a14:m>
                <a:endParaRPr lang="en-US" altLang="zh-CN" sz="2000" dirty="0"/>
              </a:p>
              <a:p>
                <a:pPr lvl="1"/>
                <a:endParaRPr lang="en-US" altLang="zh-CN" sz="2000" dirty="0"/>
              </a:p>
              <a:p>
                <a:endParaRPr lang="en-US" altLang="zh-CN" sz="2800" dirty="0"/>
              </a:p>
              <a:p>
                <a:endParaRPr lang="en-US" altLang="zh-CN" sz="2800" dirty="0">
                  <a:solidFill>
                    <a:srgbClr val="FF0000"/>
                  </a:solidFill>
                </a:endParaRPr>
              </a:p>
              <a:p>
                <a:r>
                  <a:rPr lang="zh-CN" altLang="en-US" sz="2800" dirty="0">
                    <a:solidFill>
                      <a:srgbClr val="FF0000"/>
                    </a:solidFill>
                  </a:rPr>
                  <a:t>经验风险最小化</a:t>
                </a:r>
                <a:endParaRPr lang="en-US" altLang="zh-CN" sz="2800" dirty="0">
                  <a:solidFill>
                    <a:srgbClr val="FF0000"/>
                  </a:solidFill>
                </a:endParaRPr>
              </a:p>
              <a:p>
                <a:pPr lvl="1"/>
                <a:r>
                  <a:rPr lang="zh-CN" altLang="en-US" sz="2000" dirty="0"/>
                  <a:t>在选择合适的风险函数后，我们寻找一个参数</a:t>
                </a:r>
                <a:r>
                  <a:rPr lang="en-US" altLang="zh-CN" sz="2000" dirty="0"/>
                  <a:t>θ</a:t>
                </a:r>
                <a:r>
                  <a:rPr lang="en-US" altLang="zh-CN" sz="2000" baseline="30000" dirty="0"/>
                  <a:t>∗</a:t>
                </a:r>
                <a:r>
                  <a:rPr lang="en-US" altLang="zh-CN" sz="2000" dirty="0"/>
                  <a:t> </a:t>
                </a:r>
                <a:r>
                  <a:rPr lang="zh-CN" altLang="en-US" sz="2000" dirty="0"/>
                  <a:t>，使得经验风险函数最小化。</a:t>
                </a:r>
                <a:endParaRPr lang="en-US" altLang="zh-CN" sz="2000" dirty="0"/>
              </a:p>
              <a:p>
                <a:endParaRPr lang="en-US" altLang="zh-CN" sz="2800" dirty="0"/>
              </a:p>
              <a:p>
                <a:endParaRPr lang="en-US" altLang="zh-CN" sz="2800" dirty="0"/>
              </a:p>
              <a:p>
                <a:r>
                  <a:rPr lang="zh-CN" altLang="en-US" sz="2800" dirty="0"/>
                  <a:t>机器学习问题转化成为一个</a:t>
                </a:r>
                <a:r>
                  <a:rPr lang="zh-CN" altLang="en-US" sz="2800"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741" b="-2222"/>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572000"/>
            <a:ext cx="3227673" cy="848148"/>
          </a:xfrm>
          <a:prstGeom prst="rect">
            <a:avLst/>
          </a:prstGeom>
        </p:spPr>
      </p:pic>
    </p:spTree>
    <p:extLst>
      <p:ext uri="{BB962C8B-B14F-4D97-AF65-F5344CB8AC3E}">
        <p14:creationId xmlns:p14="http://schemas.microsoft.com/office/powerpoint/2010/main" val="381050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 y="1993771"/>
            <a:ext cx="3857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822825" y="2024075"/>
            <a:ext cx="3355975" cy="33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182880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1808584"/>
            <a:ext cx="4258269" cy="1600423"/>
          </a:xfrm>
          <a:prstGeom prst="rect">
            <a:avLst/>
          </a:prstGeom>
        </p:spPr>
      </p:pic>
      <p:sp>
        <p:nvSpPr>
          <p:cNvPr id="7" name="矩形 6"/>
          <p:cNvSpPr/>
          <p:nvPr/>
        </p:nvSpPr>
        <p:spPr>
          <a:xfrm>
            <a:off x="300334" y="4419600"/>
            <a:ext cx="4572000" cy="954107"/>
          </a:xfrm>
          <a:prstGeom prst="rect">
            <a:avLst/>
          </a:prstGeom>
        </p:spPr>
        <p:txBody>
          <a:bodyPr>
            <a:spAutoFit/>
          </a:bodyPr>
          <a:lstStyle/>
          <a:p>
            <a:r>
              <a:rPr lang="zh-CN" altLang="en-US" sz="2800" dirty="0"/>
              <a:t>搜索步长α中也叫作学习率（Learning Rate）</a:t>
            </a:r>
          </a:p>
        </p:txBody>
      </p:sp>
    </p:spTree>
    <p:extLst>
      <p:ext uri="{BB962C8B-B14F-4D97-AF65-F5344CB8AC3E}">
        <p14:creationId xmlns:p14="http://schemas.microsoft.com/office/powerpoint/2010/main" val="53723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dirty="0"/>
              <a:t>Mini-</a:t>
            </a:r>
            <a:r>
              <a:rPr lang="en-US" altLang="zh-CN" dirty="0" err="1"/>
              <a:t>Batach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3048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4" name="内容占位符 3" descr="屏幕剪辑"/>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33400" y="1752600"/>
            <a:ext cx="7315200" cy="4221340"/>
          </a:xfrm>
        </p:spPr>
      </p:pic>
    </p:spTree>
    <p:extLst>
      <p:ext uri="{BB962C8B-B14F-4D97-AF65-F5344CB8AC3E}">
        <p14:creationId xmlns:p14="http://schemas.microsoft.com/office/powerpoint/2010/main" val="229747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255015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194"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195"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196"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197"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181403" y="3657600"/>
            <a:ext cx="3048197" cy="2469678"/>
          </a:xfrm>
          <a:prstGeom prst="rect">
            <a:avLst/>
          </a:prstGeom>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5"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151280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156635" y="2895600"/>
            <a:ext cx="8530165" cy="2667000"/>
          </a:xfrm>
          <a:prstGeom prst="rect">
            <a:avLst/>
          </a:prstGeom>
        </p:spPr>
      </p:pic>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6" name="文本框 5"/>
          <p:cNvSpPr txBox="1"/>
          <p:nvPr/>
        </p:nvSpPr>
        <p:spPr>
          <a:xfrm>
            <a:off x="381000" y="5562600"/>
            <a:ext cx="1980029" cy="369332"/>
          </a:xfrm>
          <a:prstGeom prst="rect">
            <a:avLst/>
          </a:prstGeom>
          <a:noFill/>
        </p:spPr>
        <p:txBody>
          <a:bodyPr wrap="none" rtlCol="0">
            <a:spAutoFit/>
          </a:bodyPr>
          <a:lstStyle/>
          <a:p>
            <a:r>
              <a:rPr lang="zh-CN" altLang="en-US" dirty="0"/>
              <a:t>独立同分布 </a:t>
            </a:r>
            <a:r>
              <a:rPr lang="en-US" altLang="zh-CN" dirty="0"/>
              <a:t>p(</a:t>
            </a:r>
            <a:r>
              <a:rPr lang="en-US" altLang="zh-CN" dirty="0" err="1"/>
              <a:t>x,y</a:t>
            </a:r>
            <a:r>
              <a:rPr lang="en-US" altLang="zh-CN" dirty="0"/>
              <a:t>)</a:t>
            </a:r>
            <a:endParaRPr lang="zh-CN" altLang="en-US" dirty="0"/>
          </a:p>
        </p:txBody>
      </p:sp>
      <p:sp>
        <p:nvSpPr>
          <p:cNvPr id="4" name="矩形 3"/>
          <p:cNvSpPr/>
          <p:nvPr/>
        </p:nvSpPr>
        <p:spPr>
          <a:xfrm>
            <a:off x="149378" y="4299466"/>
            <a:ext cx="6251422" cy="1796534"/>
          </a:xfrm>
          <a:prstGeom prst="rect">
            <a:avLst/>
          </a:prstGeom>
          <a:solidFill>
            <a:schemeClr val="bg1"/>
          </a:solidFill>
        </p:spPr>
        <p:txBody>
          <a:bodyPr wrap="square" rtlCol="0" anchor="ctr">
            <a:spAutoFit/>
          </a:bodyPr>
          <a:lstStyle/>
          <a:p>
            <a:pPr algn="ctr"/>
            <a:endParaRPr lang="zh-CN" altLang="en-US" sz="2400" dirty="0"/>
          </a:p>
        </p:txBody>
      </p:sp>
      <p:sp>
        <p:nvSpPr>
          <p:cNvPr id="7" name="矩形 6"/>
          <p:cNvSpPr/>
          <p:nvPr/>
        </p:nvSpPr>
        <p:spPr>
          <a:xfrm>
            <a:off x="762000" y="1279653"/>
            <a:ext cx="7924800" cy="1015663"/>
          </a:xfrm>
          <a:prstGeom prst="rect">
            <a:avLst/>
          </a:prstGeom>
        </p:spPr>
        <p:txBody>
          <a:bodyPr wrap="square">
            <a:spAutoFit/>
          </a:bodyPr>
          <a:lstStyle/>
          <a:p>
            <a:r>
              <a:rPr lang="zh-CN" altLang="en-US" sz="2000" dirty="0"/>
              <a:t>机器学习：从数据中获得决策（预测）函数使得机器可以根据数据进行自动学习，通过算法使得机器能从大量历史数据中学习规律从而对新的样本做决策。</a:t>
            </a:r>
            <a:endParaRPr lang="en-US" altLang="zh-CN" sz="20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a:t>聚类</a:t>
            </a:r>
          </a:p>
        </p:txBody>
      </p:sp>
    </p:spTree>
    <p:extLst>
      <p:ext uri="{BB962C8B-B14F-4D97-AF65-F5344CB8AC3E}">
        <p14:creationId xmlns:p14="http://schemas.microsoft.com/office/powerpoint/2010/main" val="319142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236995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solidFill>
                      <a:srgbClr val="FF0000"/>
                    </a:solidFill>
                  </a:rPr>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solidFill>
                    <a:srgbClr val="FF0000"/>
                  </a:solidFill>
                </a:endParaRPr>
              </a:p>
              <a:p>
                <a:r>
                  <a:rPr lang="zh-CN" altLang="en-US" dirty="0">
                    <a:solidFill>
                      <a:srgbClr val="FF0000"/>
                    </a:solidFill>
                  </a:rPr>
                  <a:t>学习准则</a:t>
                </a:r>
                <a:endParaRPr lang="en-US" altLang="zh-CN" dirty="0">
                  <a:solidFill>
                    <a:srgbClr val="FF0000"/>
                  </a:solidFill>
                </a:endParaRPr>
              </a:p>
              <a:p>
                <a:pPr lvl="1"/>
                <a:r>
                  <a:rPr lang="zh-CN" altLang="en-US" dirty="0">
                    <a:solidFill>
                      <a:schemeClr val="tx1"/>
                    </a:solidFill>
                  </a:rPr>
                  <a:t>期望风险</a:t>
                </a:r>
                <a:endParaRPr lang="en-US" altLang="zh-CN" dirty="0">
                  <a:solidFill>
                    <a:schemeClr val="tx1"/>
                  </a:solidFill>
                </a:endParaRPr>
              </a:p>
              <a:p>
                <a:endParaRPr lang="en-US" altLang="zh-CN" dirty="0">
                  <a:solidFill>
                    <a:srgbClr val="FF0000"/>
                  </a:solidFill>
                </a:endParaRPr>
              </a:p>
              <a:p>
                <a:r>
                  <a:rPr lang="zh-CN" altLang="en-US" dirty="0">
                    <a:solidFill>
                      <a:srgbClr val="FF0000"/>
                    </a:solidFill>
                  </a:rPr>
                  <a:t>优化</a:t>
                </a:r>
                <a:endParaRPr lang="en-US" altLang="zh-CN" dirty="0">
                  <a:solidFill>
                    <a:srgbClr val="FF0000"/>
                  </a:solidFill>
                </a:endParaRPr>
              </a:p>
              <a:p>
                <a:pPr lvl="1"/>
                <a:r>
                  <a:rPr lang="zh-CN" altLang="en-US" dirty="0">
                    <a:solidFill>
                      <a:schemeClr val="tx1"/>
                    </a:solidFill>
                  </a:rPr>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sp>
        <p:nvSpPr>
          <p:cNvPr id="3" name="内容占位符 2"/>
          <p:cNvSpPr>
            <a:spLocks noGrp="1"/>
          </p:cNvSpPr>
          <p:nvPr>
            <p:ph sz="quarter" idx="1"/>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43200" y="3916679"/>
            <a:ext cx="3200400" cy="665683"/>
          </a:xfrm>
          <a:prstGeom prst="rect">
            <a:avLst/>
          </a:prstGeom>
        </p:spPr>
      </p:pic>
    </p:spTree>
    <p:extLst>
      <p:ext uri="{BB962C8B-B14F-4D97-AF65-F5344CB8AC3E}">
        <p14:creationId xmlns:p14="http://schemas.microsoft.com/office/powerpoint/2010/main" val="272963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后验概率的损失函数</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直接建模条件概率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a:p>
              <a:p>
                <a:r>
                  <a:rPr lang="zh-CN" altLang="en-US" dirty="0"/>
                  <a:t>真实条件概率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r>
                  <a:rPr lang="zh-CN" altLang="en-US" dirty="0"/>
                  <a:t>如何衡量两个条件分布的差异？</a:t>
                </a:r>
                <a:endParaRPr lang="en-US" altLang="zh-CN" dirty="0"/>
              </a:p>
              <a:p>
                <a:pPr lvl="1"/>
                <a:endParaRPr lang="en-US" altLang="zh-CN" dirty="0"/>
              </a:p>
              <a:p>
                <a:r>
                  <a:rPr lang="en-US" altLang="zh-CN" dirty="0"/>
                  <a:t>KL</a:t>
                </a:r>
                <a:r>
                  <a:rPr lang="zh-CN" altLang="en-US" dirty="0"/>
                  <a:t>散度</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752600" y="3645413"/>
                <a:ext cx="4901150"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D</m:t>
                          </m:r>
                        </m:e>
                        <m:sub>
                          <m:r>
                            <m:rPr>
                              <m:sty m:val="p"/>
                            </m:rPr>
                            <a:rPr lang="en-US" altLang="zh-CN" b="0" i="0" smtClean="0">
                              <a:latin typeface="Cambria Math" panose="02040503050406030204" pitchFamily="18" charset="0"/>
                            </a:rPr>
                            <m:t>kl</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den>
                              </m:f>
                            </m:e>
                          </m:func>
                        </m:e>
                      </m:nary>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752600" y="3645413"/>
                <a:ext cx="4901150" cy="108843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938907" y="4697111"/>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3938907" y="4697111"/>
                <a:ext cx="2816092" cy="1088439"/>
              </a:xfrm>
              <a:prstGeom prst="rect">
                <a:avLst/>
              </a:prstGeom>
              <a:blipFill>
                <a:blip r:embed="rId6"/>
                <a:stretch>
                  <a:fillRect/>
                </a:stretch>
              </a:blipFill>
            </p:spPr>
            <p:txBody>
              <a:bodyPr/>
              <a:lstStyle/>
              <a:p>
                <a:r>
                  <a:rPr lang="zh-CN" altLang="en-US">
                    <a:noFill/>
                  </a:rPr>
                  <a:t> </a:t>
                </a:r>
              </a:p>
            </p:txBody>
          </p:sp>
        </mc:Fallback>
      </mc:AlternateContent>
      <p:sp>
        <p:nvSpPr>
          <p:cNvPr id="6" name="矩形 5"/>
          <p:cNvSpPr/>
          <p:nvPr/>
        </p:nvSpPr>
        <p:spPr>
          <a:xfrm>
            <a:off x="4319907" y="5823650"/>
            <a:ext cx="2253228" cy="369332"/>
          </a:xfrm>
          <a:prstGeom prst="rect">
            <a:avLst/>
          </a:prstGeom>
        </p:spPr>
        <p:txBody>
          <a:bodyPr wrap="square">
            <a:spAutoFit/>
          </a:bodyPr>
          <a:lstStyle/>
          <a:p>
            <a:pPr algn="ctr"/>
            <a:r>
              <a:rPr lang="zh-CN" altLang="en-US" dirty="0">
                <a:solidFill>
                  <a:srgbClr val="FF0000"/>
                </a:solidFill>
              </a:rPr>
              <a:t>交叉熵损失</a:t>
            </a:r>
            <a:endParaRPr lang="zh-CN" altLang="en-US" dirty="0"/>
          </a:p>
        </p:txBody>
      </p:sp>
    </p:spTree>
    <p:extLst>
      <p:ext uri="{BB962C8B-B14F-4D97-AF65-F5344CB8AC3E}">
        <p14:creationId xmlns:p14="http://schemas.microsoft.com/office/powerpoint/2010/main" val="131191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19200" y="3200400"/>
            <a:ext cx="6278154" cy="2899909"/>
          </a:xfrm>
          <a:prstGeom prst="rect">
            <a:avLst/>
          </a:prstGeom>
        </p:spPr>
      </p:pic>
      <p:sp>
        <p:nvSpPr>
          <p:cNvPr id="2" name="标题 1"/>
          <p:cNvSpPr>
            <a:spLocks noGrp="1"/>
          </p:cNvSpPr>
          <p:nvPr>
            <p:ph type="title"/>
          </p:nvPr>
        </p:nvSpPr>
        <p:spPr/>
        <p:txBody>
          <a:bodyPr/>
          <a:lstStyle/>
          <a:p>
            <a:r>
              <a:rPr lang="zh-CN" altLang="en-US" dirty="0">
                <a:solidFill>
                  <a:srgbClr val="FF0000"/>
                </a:solidFill>
              </a:rPr>
              <a:t>交叉熵损失</a:t>
            </a:r>
          </a:p>
        </p:txBody>
      </p:sp>
      <mc:AlternateContent xmlns:mc="http://schemas.openxmlformats.org/markup-compatibility/2006" xmlns:a14="http://schemas.microsoft.com/office/drawing/2010/main">
        <mc:Choice Requires="a14">
          <p:sp>
            <p:nvSpPr>
              <p:cNvPr id="4" name="矩形 3"/>
              <p:cNvSpPr/>
              <p:nvPr/>
            </p:nvSpPr>
            <p:spPr>
              <a:xfrm>
                <a:off x="1600200" y="2599297"/>
                <a:ext cx="1862176" cy="369332"/>
              </a:xfrm>
              <a:prstGeom prst="rect">
                <a:avLst/>
              </a:prstGeom>
            </p:spPr>
            <p:txBody>
              <a:bodyPr wrap="none">
                <a:spAutoFit/>
              </a:bodyPr>
              <a:lstStyle/>
              <a:p>
                <a:r>
                  <a:rPr lang="zh-CN" altLang="en-US" dirty="0">
                    <a:solidFill>
                      <a:srgbClr val="FF0000"/>
                    </a:solidFill>
                  </a:rPr>
                  <a:t>真实概率</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𝑟</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endParaRPr lang="en-US" altLang="zh-CN"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600200" y="2599297"/>
                <a:ext cx="1862176" cy="369332"/>
              </a:xfrm>
              <a:prstGeom prst="rect">
                <a:avLst/>
              </a:prstGeom>
              <a:blipFill>
                <a:blip r:embed="rId3"/>
                <a:stretch>
                  <a:fillRect l="-2951" t="-6557" r="-656"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876800" y="2599297"/>
                <a:ext cx="3314241" cy="369332"/>
              </a:xfrm>
              <a:prstGeom prst="rect">
                <a:avLst/>
              </a:prstGeom>
            </p:spPr>
            <p:txBody>
              <a:bodyPr wrap="none">
                <a:spAutoFit/>
              </a:bodyPr>
              <a:lstStyle/>
              <a:p>
                <a:r>
                  <a:rPr lang="zh-CN" altLang="en-US" dirty="0">
                    <a:solidFill>
                      <a:srgbClr val="FF0000"/>
                    </a:solidFill>
                  </a:rPr>
                  <a:t>预测概率的负对数</a:t>
                </a:r>
                <a14:m>
                  <m:oMath xmlns:m="http://schemas.openxmlformats.org/officeDocument/2006/math">
                    <m:func>
                      <m:funcPr>
                        <m:ctrlPr>
                          <a:rPr lang="en-US" altLang="zh-CN" b="0" i="1" smtClean="0">
                            <a:solidFill>
                              <a:srgbClr val="FF0000"/>
                            </a:solidFill>
                            <a:latin typeface="Cambria Math" panose="02040503050406030204" pitchFamily="18" charset="0"/>
                          </a:rPr>
                        </m:ctrlPr>
                      </m:funcPr>
                      <m:fName>
                        <m:r>
                          <a:rPr lang="en-US" altLang="zh-CN" b="0" i="0"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log</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𝜃</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e>
                    </m:func>
                  </m:oMath>
                </a14:m>
                <a:endParaRPr lang="zh-CN" altLang="en-US"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876800" y="2599297"/>
                <a:ext cx="3314241" cy="369332"/>
              </a:xfrm>
              <a:prstGeom prst="rect">
                <a:avLst/>
              </a:prstGeom>
              <a:blipFill>
                <a:blip r:embed="rId4"/>
                <a:stretch>
                  <a:fillRect l="-1471" t="-6557" r="-184"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950231" y="1394972"/>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950231" y="1394972"/>
                <a:ext cx="2816092" cy="108843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622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17834</TotalTime>
  <Words>895</Words>
  <Application>Microsoft Office PowerPoint</Application>
  <PresentationFormat>全屏显示(4:3)</PresentationFormat>
  <Paragraphs>164</Paragraphs>
  <Slides>31</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什么是机器学习？</vt:lpstr>
      <vt:lpstr>常见的机器学习问题</vt:lpstr>
      <vt:lpstr>常见的机器学习类型</vt:lpstr>
      <vt:lpstr>机器学习的三要素</vt:lpstr>
      <vt:lpstr>损失函数</vt:lpstr>
      <vt:lpstr>后验概率的损失函数</vt:lpstr>
      <vt:lpstr>交叉熵损失</vt:lpstr>
      <vt:lpstr>交叉熵损失函数</vt:lpstr>
      <vt:lpstr>参数学习</vt:lpstr>
      <vt:lpstr>优化：梯度下降法</vt:lpstr>
      <vt:lpstr>批量梯度下降法</vt:lpstr>
      <vt:lpstr>随机梯度下降法</vt:lpstr>
      <vt:lpstr> 随机梯度下降法</vt:lpstr>
      <vt:lpstr>提前停止</vt:lpstr>
      <vt:lpstr>机器学习 = 优化？</vt:lpstr>
      <vt:lpstr>过拟合</vt:lpstr>
      <vt:lpstr>泛化错误</vt:lpstr>
      <vt:lpstr>如何减少泛化错误？</vt:lpstr>
      <vt:lpstr>正则化（regularization）</vt:lpstr>
      <vt:lpstr>线性回归</vt:lpstr>
      <vt:lpstr>线性回归（Linear Regression）</vt:lpstr>
      <vt:lpstr>优化方法</vt:lpstr>
      <vt:lpstr>机器学习的几个关键点</vt:lpstr>
      <vt:lpstr>如何选择一个合适的模型？</vt:lpstr>
      <vt:lpstr>模型选择：偏差与方差</vt:lpstr>
      <vt:lpstr>集成模型：有效的降低方差的方法</vt:lpstr>
      <vt:lpstr>PAC学习 Probably Approximately Correct</vt:lpstr>
      <vt:lpstr>样本复杂度</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1767</cp:revision>
  <dcterms:created xsi:type="dcterms:W3CDTF">2009-03-19T21:17:53Z</dcterms:created>
  <dcterms:modified xsi:type="dcterms:W3CDTF">2018-10-29T04:22:18Z</dcterms:modified>
</cp:coreProperties>
</file>