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6"/>
  </p:notesMasterIdLst>
  <p:sldIdLst>
    <p:sldId id="256" r:id="rId2"/>
    <p:sldId id="448" r:id="rId3"/>
    <p:sldId id="449" r:id="rId4"/>
    <p:sldId id="450" r:id="rId5"/>
    <p:sldId id="451" r:id="rId6"/>
    <p:sldId id="452" r:id="rId7"/>
    <p:sldId id="453" r:id="rId8"/>
    <p:sldId id="454" r:id="rId9"/>
    <p:sldId id="455" r:id="rId10"/>
    <p:sldId id="456" r:id="rId11"/>
    <p:sldId id="457" r:id="rId12"/>
    <p:sldId id="458" r:id="rId13"/>
    <p:sldId id="459" r:id="rId14"/>
    <p:sldId id="460" r:id="rId15"/>
    <p:sldId id="461" r:id="rId16"/>
    <p:sldId id="462" r:id="rId17"/>
    <p:sldId id="463" r:id="rId18"/>
    <p:sldId id="464" r:id="rId19"/>
    <p:sldId id="465" r:id="rId20"/>
    <p:sldId id="466" r:id="rId21"/>
    <p:sldId id="467" r:id="rId22"/>
    <p:sldId id="468" r:id="rId23"/>
    <p:sldId id="469" r:id="rId24"/>
    <p:sldId id="447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默认节" id="{F7C6C2FB-27F1-4C54-84AD-CB6625FEB4C3}">
          <p14:sldIdLst>
            <p14:sldId id="256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4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19" autoAdjust="0"/>
    <p:restoredTop sz="79006" autoAdjust="0"/>
  </p:normalViewPr>
  <p:slideViewPr>
    <p:cSldViewPr>
      <p:cViewPr varScale="1">
        <p:scale>
          <a:sx n="67" d="100"/>
          <a:sy n="67" d="100"/>
        </p:scale>
        <p:origin x="1677" y="41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83E5292-C197-4B29-8ABD-C7AEB5E0B154}" type="datetimeFigureOut">
              <a:rPr lang="en-US" altLang="zh-CN"/>
              <a:pPr>
                <a:defRPr/>
              </a:pPr>
              <a:t>10/8/2018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4C119E0-CEE4-4FF8-83B2-DC856A2C17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48963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9393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we have more examples ….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870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749300" y="2438402"/>
            <a:ext cx="7315200" cy="1956197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>
            <a:off x="228600" y="673895"/>
            <a:ext cx="5410200" cy="719623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3600" smtClean="0">
              <a:solidFill>
                <a:srgbClr val="FFFFFF"/>
              </a:solidFill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749300" y="2438402"/>
            <a:ext cx="228600" cy="1956197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</a:endParaRPr>
          </a:p>
        </p:txBody>
      </p:sp>
      <p:sp>
        <p:nvSpPr>
          <p:cNvPr id="7" name="Rectangle 15"/>
          <p:cNvSpPr/>
          <p:nvPr/>
        </p:nvSpPr>
        <p:spPr>
          <a:xfrm>
            <a:off x="269854" y="665099"/>
            <a:ext cx="140865" cy="73123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063625" y="2676526"/>
            <a:ext cx="6858000" cy="1514475"/>
          </a:xfrm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22254" y="726666"/>
            <a:ext cx="5140347" cy="568735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2209801" y="4800600"/>
            <a:ext cx="5053013" cy="16002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6728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749300" y="2438402"/>
            <a:ext cx="7315200" cy="1956197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749300" y="2438402"/>
            <a:ext cx="228600" cy="1956197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mtClean="0">
              <a:solidFill>
                <a:srgbClr val="FFFFFF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063625" y="2676526"/>
            <a:ext cx="6858000" cy="1514475"/>
          </a:xfrm>
        </p:spPr>
        <p:txBody>
          <a:bodyPr anchor="ctr"/>
          <a:lstStyle>
            <a:lvl1pPr algn="ctr"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082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>
              <a:defRPr sz="2400"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>
              <a:defRPr sz="2400"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>
              <a:defRPr sz="1800"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>
              <a:defRPr sz="1600"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955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258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187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Text_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724400" cy="493776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5334000" y="1219200"/>
            <a:ext cx="0" cy="4937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019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2683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657600" y="3048002"/>
            <a:ext cx="228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谢  谢</a:t>
            </a:r>
            <a:endParaRPr lang="en-US" altLang="zh-CN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8082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032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Straight Connector 27"/>
          <p:cNvSpPr>
            <a:spLocks noChangeShapeType="1"/>
          </p:cNvSpPr>
          <p:nvPr userDrawn="1"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1400">
              <a:latin typeface="+mn-ea"/>
              <a:ea typeface="+mn-ea"/>
            </a:endParaRPr>
          </a:p>
        </p:txBody>
      </p:sp>
      <p:sp>
        <p:nvSpPr>
          <p:cNvPr id="16" name="Footer Placeholder 2"/>
          <p:cNvSpPr txBox="1">
            <a:spLocks/>
          </p:cNvSpPr>
          <p:nvPr userDrawn="1"/>
        </p:nvSpPr>
        <p:spPr>
          <a:xfrm>
            <a:off x="3048000" y="6362436"/>
            <a:ext cx="2971800" cy="365125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2"/>
                </a:solidFill>
                <a:latin typeface="Cambria" panose="020405030504060302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zh-CN" sz="1400" dirty="0" smtClean="0">
                <a:latin typeface="+mn-ea"/>
                <a:ea typeface="+mn-ea"/>
              </a:rPr>
              <a:t>《</a:t>
            </a:r>
            <a:r>
              <a:rPr lang="zh-CN" altLang="en-US" sz="1400" dirty="0" smtClean="0">
                <a:latin typeface="+mn-ea"/>
                <a:ea typeface="+mn-ea"/>
              </a:rPr>
              <a:t>神经网络与深度学习</a:t>
            </a:r>
            <a:r>
              <a:rPr lang="en-US" altLang="zh-CN" sz="1400" dirty="0" smtClean="0">
                <a:latin typeface="+mn-ea"/>
                <a:ea typeface="+mn-ea"/>
              </a:rPr>
              <a:t>》</a:t>
            </a:r>
            <a:endParaRPr lang="zh-CN" altLang="zh-CN" sz="1400" dirty="0">
              <a:latin typeface="+mn-ea"/>
              <a:ea typeface="+mn-ea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8229600" y="6362436"/>
            <a:ext cx="3754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fld id="{7A0AC270-0923-4589-A51D-6091E7C5371F}" type="slidenum">
              <a:rPr lang="zh-CN" altLang="en-US" sz="1400" kern="1200" smtClean="0">
                <a:solidFill>
                  <a:schemeClr val="tx2"/>
                </a:solidFill>
                <a:latin typeface="+mn-ea"/>
                <a:ea typeface="+mn-ea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altLang="zh-CN" sz="1400" kern="1200" dirty="0">
              <a:solidFill>
                <a:schemeClr val="tx2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31" r:id="rId2"/>
    <p:sldLayoutId id="2147483824" r:id="rId3"/>
    <p:sldLayoutId id="2147483828" r:id="rId4"/>
    <p:sldLayoutId id="2147483826" r:id="rId5"/>
    <p:sldLayoutId id="2147483832" r:id="rId6"/>
    <p:sldLayoutId id="2147483830" r:id="rId7"/>
    <p:sldLayoutId id="2147483829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04788" indent="-204788" algn="l" rtl="0" eaLnBrk="0" fontAlgn="base" hangingPunct="0">
        <a:spcBef>
          <a:spcPts val="45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lang="en-US" altLang="zh-CN" sz="3200" kern="1200" dirty="0" smtClean="0">
          <a:solidFill>
            <a:schemeClr val="tx2"/>
          </a:solidFill>
          <a:latin typeface="+mn-ea"/>
          <a:ea typeface="+mn-ea"/>
          <a:cs typeface="Arial" panose="020B0604020202020204" pitchFamily="34" charset="0"/>
        </a:defRPr>
      </a:lvl1pPr>
      <a:lvl2pPr marL="410766" indent="-204788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800" kern="1200">
          <a:solidFill>
            <a:schemeClr val="tx2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2pPr>
      <a:lvl3pPr marL="616744" indent="-171450" algn="l" rtl="0" eaLnBrk="0" fontAlgn="base" hangingPunct="0">
        <a:spcBef>
          <a:spcPts val="375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8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3pPr>
      <a:lvl4pPr marL="822722" indent="-171450" algn="l" rtl="0" eaLnBrk="0" fontAlgn="base" hangingPunct="0">
        <a:spcBef>
          <a:spcPts val="300"/>
        </a:spcBef>
        <a:spcAft>
          <a:spcPct val="0"/>
        </a:spcAft>
        <a:buClr>
          <a:srgbClr val="CF5716"/>
        </a:buClr>
        <a:buSzPct val="70000"/>
        <a:buFont typeface="Wingdings" panose="05000000000000000000" pitchFamily="2" charset="2"/>
        <a:buChar char=""/>
        <a:defRPr sz="20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4pPr>
      <a:lvl5pPr marL="1028700" indent="-171450" algn="l" rtl="0" eaLnBrk="0" fontAlgn="base" hangingPunct="0">
        <a:spcBef>
          <a:spcPts val="225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8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5pPr>
      <a:lvl6pPr marL="1234440" indent="-137160" algn="l" rtl="0" eaLnBrk="1" latinLnBrk="0" hangingPunct="1">
        <a:spcBef>
          <a:spcPts val="225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37160" algn="l" rtl="0" eaLnBrk="1" latinLnBrk="0" hangingPunct="1">
        <a:spcBef>
          <a:spcPts val="225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37160" algn="l" rtl="0" eaLnBrk="1" latinLnBrk="0" hangingPunct="1">
        <a:spcBef>
          <a:spcPts val="225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645920" indent="-137160" algn="l" rtl="0" eaLnBrk="1" latinLnBrk="0" hangingPunct="1">
        <a:spcBef>
          <a:spcPts val="225"/>
        </a:spcBef>
        <a:buClr>
          <a:srgbClr val="9FB8CD"/>
        </a:buClr>
        <a:buSzPct val="75000"/>
        <a:buFont typeface="Wingdings 3"/>
        <a:buChar char=""/>
        <a:defRPr kumimoji="0" lang="en-US" sz="9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ndl.github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jpe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tm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t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线性模型</a:t>
            </a: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神经网络与深度学习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://nndl.github.io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感知器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模拟</a:t>
            </a:r>
            <a:r>
              <a:rPr lang="zh-CN" altLang="en-US" dirty="0"/>
              <a:t>生物神经元行为的机器，有与生物神经元相对应的部件，如权重（突触）、偏置（阈值）及激活函数（细胞体），输出为</a:t>
            </a:r>
            <a:r>
              <a:rPr lang="en-US" altLang="zh-CN" dirty="0"/>
              <a:t>0</a:t>
            </a:r>
            <a:r>
              <a:rPr lang="zh-CN" altLang="en-US" dirty="0"/>
              <a:t>或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527" y="3739764"/>
            <a:ext cx="2805253" cy="1181159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6946" y="2957071"/>
            <a:ext cx="4172532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91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感知</a:t>
            </a:r>
            <a:r>
              <a:rPr lang="zh-CN" altLang="en-US" dirty="0" smtClean="0"/>
              <a:t>器的学习过程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0600" y="1447800"/>
            <a:ext cx="6781800" cy="4615543"/>
          </a:xfrm>
        </p:spPr>
      </p:pic>
      <p:cxnSp>
        <p:nvCxnSpPr>
          <p:cNvPr id="6" name="直接连接符 5"/>
          <p:cNvCxnSpPr/>
          <p:nvPr/>
        </p:nvCxnSpPr>
        <p:spPr>
          <a:xfrm>
            <a:off x="5334000" y="3755571"/>
            <a:ext cx="1371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030686" y="376798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</a:rPr>
              <a:t>表示分错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00626" y="5029200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对比</a:t>
            </a:r>
            <a:r>
              <a:rPr lang="en-US" altLang="zh-CN" dirty="0" smtClean="0">
                <a:solidFill>
                  <a:srgbClr val="FF0000"/>
                </a:solidFill>
              </a:rPr>
              <a:t>Logistic</a:t>
            </a:r>
            <a:r>
              <a:rPr lang="zh-CN" altLang="en-US" dirty="0" smtClean="0">
                <a:solidFill>
                  <a:srgbClr val="FF0000"/>
                </a:solidFill>
              </a:rPr>
              <a:t>回归的更新方式：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00626" y="5319712"/>
            <a:ext cx="3371774" cy="72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73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XOR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758" y="2092102"/>
            <a:ext cx="7230484" cy="3191320"/>
          </a:xfrm>
        </p:spPr>
      </p:pic>
    </p:spTree>
    <p:extLst>
      <p:ext uri="{BB962C8B-B14F-4D97-AF65-F5344CB8AC3E}">
        <p14:creationId xmlns:p14="http://schemas.microsoft.com/office/powerpoint/2010/main" val="305496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线性分类器小结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7472" y="1219200"/>
            <a:ext cx="6589056" cy="4937125"/>
          </a:xfrm>
        </p:spPr>
      </p:pic>
    </p:spTree>
    <p:extLst>
      <p:ext uri="{BB962C8B-B14F-4D97-AF65-F5344CB8AC3E}">
        <p14:creationId xmlns:p14="http://schemas.microsoft.com/office/powerpoint/2010/main" val="157702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机器学习应用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021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数据集：</a:t>
            </a:r>
            <a:r>
              <a:rPr lang="en-US" altLang="zh-CN" dirty="0"/>
              <a:t>CIFAR-10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60000</a:t>
            </a:r>
            <a:r>
              <a:rPr lang="zh-CN" altLang="en-US" dirty="0"/>
              <a:t>张</a:t>
            </a:r>
            <a:r>
              <a:rPr lang="en-US" altLang="zh-CN" dirty="0"/>
              <a:t>32x32</a:t>
            </a:r>
            <a:r>
              <a:rPr lang="zh-CN" altLang="en-US" dirty="0"/>
              <a:t>色彩图像，共</a:t>
            </a:r>
            <a:r>
              <a:rPr lang="en-US" altLang="zh-CN" dirty="0"/>
              <a:t>10</a:t>
            </a:r>
            <a:r>
              <a:rPr lang="zh-CN" altLang="en-US" dirty="0"/>
              <a:t>类，每类</a:t>
            </a:r>
            <a:r>
              <a:rPr lang="en-US" altLang="zh-CN" dirty="0"/>
              <a:t>6000</a:t>
            </a:r>
            <a:r>
              <a:rPr lang="zh-CN" altLang="en-US" dirty="0"/>
              <a:t>张图像。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7000" y="1890524"/>
            <a:ext cx="5515745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2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数据集：</a:t>
            </a:r>
            <a:r>
              <a:rPr lang="en-US" altLang="zh-CN" dirty="0"/>
              <a:t>ImageNet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14,197,122 images, 21841 </a:t>
            </a:r>
            <a:r>
              <a:rPr lang="en-US" altLang="zh-CN" dirty="0" err="1"/>
              <a:t>synsets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160511"/>
            <a:ext cx="9144000" cy="324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66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应用：图像分类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1860281"/>
            <a:ext cx="8229600" cy="3654962"/>
          </a:xfrm>
        </p:spPr>
      </p:pic>
    </p:spTree>
    <p:extLst>
      <p:ext uri="{BB962C8B-B14F-4D97-AF65-F5344CB8AC3E}">
        <p14:creationId xmlns:p14="http://schemas.microsoft.com/office/powerpoint/2010/main" val="78575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图像识别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15045" y="3281485"/>
            <a:ext cx="1719619" cy="124405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分类器</a:t>
            </a:r>
            <a:endParaRPr lang="zh-TW" altLang="en-US" sz="2800" dirty="0"/>
          </a:p>
        </p:txBody>
      </p:sp>
      <p:sp>
        <p:nvSpPr>
          <p:cNvPr id="5" name="向右箭號 4"/>
          <p:cNvSpPr/>
          <p:nvPr/>
        </p:nvSpPr>
        <p:spPr>
          <a:xfrm>
            <a:off x="3921407" y="3622965"/>
            <a:ext cx="423081" cy="5610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414" y="3156163"/>
            <a:ext cx="274307" cy="1494693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1615728" y="3622966"/>
            <a:ext cx="423081" cy="5610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920" y="3193966"/>
            <a:ext cx="292260" cy="151093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450806" y="2848898"/>
            <a:ext cx="1470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“monkey”</a:t>
            </a:r>
            <a:endParaRPr lang="zh-TW" altLang="en-US" sz="240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9550" y="2595440"/>
            <a:ext cx="931280" cy="1051432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9550" y="3852215"/>
            <a:ext cx="899978" cy="1075096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7468744" y="4197487"/>
            <a:ext cx="798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“cat”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480830" y="5492762"/>
            <a:ext cx="798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“dog”</a:t>
            </a:r>
            <a:endParaRPr lang="zh-TW" altLang="en-US" sz="2400" dirty="0"/>
          </a:p>
        </p:txBody>
      </p:sp>
      <p:pic>
        <p:nvPicPr>
          <p:cNvPr id="15" name="Picture 12" descr="https://encrypted-tbn1.gstatic.com/images?q=tbn:ANd9GcRcwlRKAlSIaCI4W5PRYVbuBQQXifF-56bFqAjh9DMe-_3Lh8_YK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414" y="5132654"/>
            <a:ext cx="1351186" cy="102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3051" y="5132654"/>
            <a:ext cx="915693" cy="1181883"/>
          </a:xfrm>
          <a:prstGeom prst="rect">
            <a:avLst/>
          </a:prstGeom>
        </p:spPr>
      </p:pic>
      <p:sp>
        <p:nvSpPr>
          <p:cNvPr id="17" name="弧形向右箭號 16"/>
          <p:cNvSpPr/>
          <p:nvPr/>
        </p:nvSpPr>
        <p:spPr>
          <a:xfrm flipV="1">
            <a:off x="628650" y="3797718"/>
            <a:ext cx="630014" cy="191730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795571" y="2484450"/>
            <a:ext cx="139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“monkey”</a:t>
            </a:r>
            <a:endParaRPr lang="zh-TW" alt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223436" y="3307293"/>
            <a:ext cx="139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“cat”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073802" y="4658585"/>
            <a:ext cx="1221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“dog”</a:t>
            </a:r>
            <a:endParaRPr lang="zh-TW" altLang="en-US" sz="2400" dirty="0"/>
          </a:p>
        </p:txBody>
      </p:sp>
      <p:cxnSp>
        <p:nvCxnSpPr>
          <p:cNvPr id="22" name="直線單箭頭接點 21"/>
          <p:cNvCxnSpPr/>
          <p:nvPr/>
        </p:nvCxnSpPr>
        <p:spPr>
          <a:xfrm flipV="1">
            <a:off x="4552300" y="2946115"/>
            <a:ext cx="457200" cy="46166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endCxn id="19" idx="1"/>
          </p:cNvCxnSpPr>
          <p:nvPr/>
        </p:nvCxnSpPr>
        <p:spPr>
          <a:xfrm flipV="1">
            <a:off x="4539268" y="3538126"/>
            <a:ext cx="684168" cy="21578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4552300" y="4525597"/>
            <a:ext cx="497231" cy="269099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16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/>
      <p:bldP spid="17" grpId="0" animBg="1"/>
      <p:bldP spid="18" grpId="0"/>
      <p:bldP spid="19" grpId="0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理想中的自然语言处理流程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18141" y="1436404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ea typeface="SimSun" panose="02010600030101010101" pitchFamily="2" charset="-122"/>
              </a:rPr>
              <a:t>这是一棵语法树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497540" y="2229709"/>
            <a:ext cx="2441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ea typeface="SimSun" panose="02010600030101010101" pitchFamily="2" charset="-122"/>
              </a:rPr>
              <a:t>这  是  一  棵  语法  树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88399" y="2829247"/>
            <a:ext cx="36599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ea typeface="SimSun" panose="02010600030101010101" pitchFamily="2" charset="-122"/>
              </a:rPr>
              <a:t>这 </a:t>
            </a:r>
            <a:r>
              <a:rPr lang="zh-CN" altLang="en-US" dirty="0" smtClean="0">
                <a:solidFill>
                  <a:srgbClr val="000000"/>
                </a:solidFill>
                <a:ea typeface="SimSun" panose="02010600030101010101" pitchFamily="2" charset="-122"/>
              </a:rPr>
              <a:t>     是      一       棵    语法    树</a:t>
            </a:r>
            <a:endParaRPr lang="zh-CN" altLang="en-US" dirty="0" smtClean="0"/>
          </a:p>
          <a:p>
            <a:r>
              <a:rPr lang="zh-CN" altLang="en-US" dirty="0" smtClean="0">
                <a:solidFill>
                  <a:srgbClr val="000000"/>
                </a:solidFill>
                <a:ea typeface="SimSun" panose="02010600030101010101" pitchFamily="2" charset="-122"/>
              </a:rPr>
              <a:t>代词  动词  数词  量词   名词  动词</a:t>
            </a:r>
            <a:endParaRPr lang="en-US" altLang="zh-CN" dirty="0" smtClean="0">
              <a:solidFill>
                <a:srgbClr val="000000"/>
              </a:solidFill>
              <a:ea typeface="SimSun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88399" y="4760802"/>
            <a:ext cx="36599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ea typeface="SimSun" panose="02010600030101010101" pitchFamily="2" charset="-122"/>
              </a:rPr>
              <a:t>这 </a:t>
            </a:r>
            <a:r>
              <a:rPr lang="zh-CN" altLang="en-US" dirty="0" smtClean="0">
                <a:solidFill>
                  <a:srgbClr val="000000"/>
                </a:solidFill>
                <a:ea typeface="SimSun" panose="02010600030101010101" pitchFamily="2" charset="-122"/>
              </a:rPr>
              <a:t>     是      一       棵    语法    树</a:t>
            </a:r>
            <a:endParaRPr lang="zh-CN" altLang="en-US" dirty="0" smtClean="0"/>
          </a:p>
          <a:p>
            <a:r>
              <a:rPr lang="zh-CN" altLang="en-US" dirty="0" smtClean="0">
                <a:solidFill>
                  <a:srgbClr val="000000"/>
                </a:solidFill>
                <a:ea typeface="SimSun" panose="02010600030101010101" pitchFamily="2" charset="-122"/>
              </a:rPr>
              <a:t>代词  动词  数词  量词   名词  动词</a:t>
            </a:r>
            <a:endParaRPr lang="en-US" altLang="zh-CN" dirty="0" smtClean="0">
              <a:solidFill>
                <a:srgbClr val="000000"/>
              </a:solidFill>
              <a:ea typeface="SimSun" panose="02010600030101010101" pitchFamily="2" charset="-122"/>
            </a:endParaRPr>
          </a:p>
        </p:txBody>
      </p:sp>
      <p:cxnSp>
        <p:nvCxnSpPr>
          <p:cNvPr id="23" name="直接连接符 22"/>
          <p:cNvCxnSpPr/>
          <p:nvPr/>
        </p:nvCxnSpPr>
        <p:spPr bwMode="auto">
          <a:xfrm flipV="1">
            <a:off x="1097400" y="3996460"/>
            <a:ext cx="487556" cy="76434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 bwMode="auto">
          <a:xfrm flipV="1">
            <a:off x="2334672" y="4222090"/>
            <a:ext cx="827022" cy="5514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 bwMode="auto">
          <a:xfrm flipV="1">
            <a:off x="3510478" y="4542603"/>
            <a:ext cx="336203" cy="2182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 bwMode="auto">
          <a:xfrm>
            <a:off x="3344439" y="4239920"/>
            <a:ext cx="502242" cy="26044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 bwMode="auto">
          <a:xfrm>
            <a:off x="3894703" y="4542603"/>
            <a:ext cx="305731" cy="21678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 bwMode="auto">
          <a:xfrm flipV="1">
            <a:off x="2969705" y="4239920"/>
            <a:ext cx="270386" cy="4378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 bwMode="auto">
          <a:xfrm flipV="1">
            <a:off x="1713823" y="3996460"/>
            <a:ext cx="0" cy="75164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 bwMode="auto">
          <a:xfrm flipH="1" flipV="1">
            <a:off x="1818141" y="4014290"/>
            <a:ext cx="1421951" cy="16840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下箭头 57"/>
          <p:cNvSpPr/>
          <p:nvPr/>
        </p:nvSpPr>
        <p:spPr bwMode="auto">
          <a:xfrm>
            <a:off x="2529116" y="1805737"/>
            <a:ext cx="351736" cy="389878"/>
          </a:xfrm>
          <a:prstGeom prst="downArrow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</a:pPr>
            <a:endParaRPr kumimoji="1" lang="zh-CN" alt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4627947" y="1805737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分词</a:t>
            </a:r>
            <a:endParaRPr lang="zh-CN" altLang="en-US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下箭头 59"/>
          <p:cNvSpPr/>
          <p:nvPr/>
        </p:nvSpPr>
        <p:spPr bwMode="auto">
          <a:xfrm>
            <a:off x="2529116" y="2558236"/>
            <a:ext cx="351736" cy="389878"/>
          </a:xfrm>
          <a:prstGeom prst="downArrow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</a:pPr>
            <a:endParaRPr kumimoji="1" lang="zh-CN" alt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480463" y="255823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词性标注</a:t>
            </a:r>
            <a:endParaRPr lang="zh-CN" altLang="en-US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下箭头 61"/>
          <p:cNvSpPr/>
          <p:nvPr/>
        </p:nvSpPr>
        <p:spPr bwMode="auto">
          <a:xfrm>
            <a:off x="2529116" y="3510910"/>
            <a:ext cx="351736" cy="389878"/>
          </a:xfrm>
          <a:prstGeom prst="downArrow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</a:pPr>
            <a:endParaRPr kumimoji="1" lang="zh-CN" alt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480463" y="3510910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句法分析</a:t>
            </a:r>
            <a:endParaRPr lang="zh-CN" altLang="en-US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4" name="右箭头 63"/>
          <p:cNvSpPr/>
          <p:nvPr/>
        </p:nvSpPr>
        <p:spPr bwMode="auto">
          <a:xfrm>
            <a:off x="5322988" y="4748106"/>
            <a:ext cx="530942" cy="343399"/>
          </a:xfrm>
          <a:prstGeom prst="rightArrow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</a:pPr>
            <a:endParaRPr kumimoji="1" lang="zh-CN" alt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034461" y="5168619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语义分析</a:t>
            </a:r>
            <a:endParaRPr lang="zh-CN" altLang="en-US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左大括号 65"/>
          <p:cNvSpPr/>
          <p:nvPr/>
        </p:nvSpPr>
        <p:spPr bwMode="auto">
          <a:xfrm>
            <a:off x="6558117" y="4785748"/>
            <a:ext cx="167148" cy="244811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</a:pPr>
            <a:endParaRPr kumimoji="1" lang="zh-CN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8" name="右大括号 67"/>
          <p:cNvSpPr/>
          <p:nvPr/>
        </p:nvSpPr>
        <p:spPr bwMode="auto">
          <a:xfrm>
            <a:off x="8492873" y="4797399"/>
            <a:ext cx="188470" cy="244811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</a:pPr>
            <a:endParaRPr kumimoji="1" lang="zh-CN" alt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6725265" y="4735139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+mj-ea"/>
                <a:ea typeface="+mj-ea"/>
              </a:rPr>
              <a:t>这</a:t>
            </a:r>
            <a:r>
              <a:rPr lang="en-US" altLang="zh-CN" dirty="0" smtClean="0">
                <a:latin typeface="+mj-ea"/>
                <a:ea typeface="+mj-ea"/>
              </a:rPr>
              <a:t>, </a:t>
            </a:r>
            <a:r>
              <a:rPr lang="zh-CN" altLang="en-US" dirty="0">
                <a:latin typeface="+mj-ea"/>
                <a:ea typeface="+mj-ea"/>
              </a:rPr>
              <a:t>是，语法树</a:t>
            </a:r>
          </a:p>
        </p:txBody>
      </p:sp>
      <p:sp>
        <p:nvSpPr>
          <p:cNvPr id="70" name="右箭头 69"/>
          <p:cNvSpPr/>
          <p:nvPr/>
        </p:nvSpPr>
        <p:spPr bwMode="auto">
          <a:xfrm rot="16200000">
            <a:off x="7270272" y="4239920"/>
            <a:ext cx="530942" cy="343399"/>
          </a:xfrm>
          <a:prstGeom prst="rightArrow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</a:pPr>
            <a:endParaRPr kumimoji="1" lang="zh-CN" alt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72" name="表格 71"/>
          <p:cNvGraphicFramePr>
            <a:graphicFrameLocks noGrp="1"/>
          </p:cNvGraphicFramePr>
          <p:nvPr>
            <p:extLst/>
          </p:nvPr>
        </p:nvGraphicFramePr>
        <p:xfrm>
          <a:off x="6837782" y="2148849"/>
          <a:ext cx="1385142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+mj-ea"/>
                          <a:ea typeface="+mj-ea"/>
                        </a:rPr>
                        <a:t>应用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+mj-ea"/>
                          <a:ea typeface="+mj-ea"/>
                        </a:rPr>
                        <a:t>语义分析</a:t>
                      </a:r>
                    </a:p>
                    <a:p>
                      <a:pPr algn="ctr"/>
                      <a:r>
                        <a:rPr lang="zh-CN" altLang="en-US" dirty="0" smtClean="0">
                          <a:latin typeface="+mj-ea"/>
                          <a:ea typeface="+mj-ea"/>
                        </a:rPr>
                        <a:t>机器翻译</a:t>
                      </a:r>
                    </a:p>
                    <a:p>
                      <a:pPr algn="ctr"/>
                      <a:r>
                        <a:rPr lang="zh-CN" altLang="en-US" dirty="0" smtClean="0">
                          <a:latin typeface="+mj-ea"/>
                          <a:ea typeface="+mj-ea"/>
                        </a:rPr>
                        <a:t>自动问答</a:t>
                      </a:r>
                    </a:p>
                    <a:p>
                      <a:pPr algn="ctr"/>
                      <a:r>
                        <a:rPr lang="zh-CN" altLang="en-US" dirty="0" smtClean="0">
                          <a:latin typeface="+mj-ea"/>
                          <a:ea typeface="+mj-ea"/>
                        </a:rPr>
                        <a:t>情感分析</a:t>
                      </a:r>
                      <a:endParaRPr lang="en-US" altLang="zh-CN" dirty="0" smtClean="0"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en-US" altLang="zh-CN" dirty="0" smtClean="0">
                          <a:latin typeface="+mj-ea"/>
                          <a:ea typeface="+mj-ea"/>
                        </a:rPr>
                        <a:t>… …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4" name="直接连接符 73"/>
          <p:cNvCxnSpPr/>
          <p:nvPr/>
        </p:nvCxnSpPr>
        <p:spPr bwMode="auto">
          <a:xfrm>
            <a:off x="6142457" y="1371600"/>
            <a:ext cx="0" cy="297521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Flowchart: Magnetic Disk 6"/>
          <p:cNvSpPr/>
          <p:nvPr/>
        </p:nvSpPr>
        <p:spPr>
          <a:xfrm>
            <a:off x="7039211" y="5638799"/>
            <a:ext cx="1066800" cy="609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知识库</a:t>
            </a:r>
            <a:endParaRPr lang="zh-CN" altLang="en-US" dirty="0"/>
          </a:p>
        </p:txBody>
      </p:sp>
      <p:sp>
        <p:nvSpPr>
          <p:cNvPr id="34" name="右箭头 69"/>
          <p:cNvSpPr/>
          <p:nvPr/>
        </p:nvSpPr>
        <p:spPr bwMode="auto">
          <a:xfrm rot="16200000">
            <a:off x="7422974" y="5199936"/>
            <a:ext cx="299275" cy="343399"/>
          </a:xfrm>
          <a:prstGeom prst="rightArrow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</a:pPr>
            <a:endParaRPr kumimoji="1" lang="zh-CN" alt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46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线性模型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Logistic</a:t>
            </a:r>
            <a:r>
              <a:rPr lang="zh-CN" altLang="en-US" dirty="0" smtClean="0"/>
              <a:t>回归</a:t>
            </a:r>
            <a:endParaRPr lang="en-US" altLang="zh-CN" dirty="0" smtClean="0"/>
          </a:p>
          <a:p>
            <a:r>
              <a:rPr lang="en-US" altLang="zh-CN" dirty="0" smtClean="0"/>
              <a:t>Softmax</a:t>
            </a:r>
            <a:r>
              <a:rPr lang="zh-CN" altLang="en-US" dirty="0" smtClean="0"/>
              <a:t>回归</a:t>
            </a:r>
            <a:endParaRPr lang="en-US" altLang="zh-CN" dirty="0" smtClean="0"/>
          </a:p>
          <a:p>
            <a:r>
              <a:rPr lang="zh-CN" altLang="en-US" dirty="0"/>
              <a:t>感知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r>
              <a:rPr lang="zh-CN" altLang="en-US" dirty="0"/>
              <a:t>支持向量机</a:t>
            </a:r>
          </a:p>
        </p:txBody>
      </p:sp>
    </p:spTree>
    <p:extLst>
      <p:ext uri="{BB962C8B-B14F-4D97-AF65-F5344CB8AC3E}">
        <p14:creationId xmlns:p14="http://schemas.microsoft.com/office/powerpoint/2010/main" val="261535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实际流程：</a:t>
            </a:r>
            <a:r>
              <a:rPr lang="en-US" altLang="zh-CN" smtClean="0"/>
              <a:t>End-to-End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76328" y="2126813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我喜欢读书。</a:t>
            </a:r>
            <a:endParaRPr lang="zh-CN" alt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4048778" y="240367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分类模型</a:t>
            </a:r>
            <a:endParaRPr lang="zh-CN" altLang="en-US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876328" y="2865477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我讨厌读书。</a:t>
            </a:r>
            <a:endParaRPr lang="zh-CN" altLang="en-US" sz="2000" dirty="0"/>
          </a:p>
        </p:txBody>
      </p:sp>
      <p:sp>
        <p:nvSpPr>
          <p:cNvPr id="10" name="右箭头 9"/>
          <p:cNvSpPr/>
          <p:nvPr/>
        </p:nvSpPr>
        <p:spPr bwMode="auto">
          <a:xfrm>
            <a:off x="3190551" y="2496145"/>
            <a:ext cx="745212" cy="276864"/>
          </a:xfrm>
          <a:prstGeom prst="right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</a:pPr>
            <a:endParaRPr kumimoji="1" lang="zh-CN" alt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" name="右箭头 10"/>
          <p:cNvSpPr/>
          <p:nvPr/>
        </p:nvSpPr>
        <p:spPr bwMode="auto">
          <a:xfrm>
            <a:off x="5378946" y="2496145"/>
            <a:ext cx="745212" cy="276864"/>
          </a:xfrm>
          <a:prstGeom prst="right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</a:pPr>
            <a:endParaRPr kumimoji="1" lang="zh-CN" alt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2393" y="2126813"/>
            <a:ext cx="377374" cy="37737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2393" y="2865477"/>
            <a:ext cx="377374" cy="377374"/>
          </a:xfrm>
          <a:prstGeom prst="rect">
            <a:avLst/>
          </a:prstGeom>
        </p:spPr>
      </p:pic>
      <p:cxnSp>
        <p:nvCxnSpPr>
          <p:cNvPr id="17" name="直接连接符 16"/>
          <p:cNvCxnSpPr>
            <a:stCxn id="7" idx="2"/>
            <a:endCxn id="23" idx="0"/>
          </p:cNvCxnSpPr>
          <p:nvPr/>
        </p:nvCxnSpPr>
        <p:spPr bwMode="auto">
          <a:xfrm flipH="1">
            <a:off x="3794717" y="2773009"/>
            <a:ext cx="808059" cy="145502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7" idx="2"/>
            <a:endCxn id="26" idx="0"/>
          </p:cNvCxnSpPr>
          <p:nvPr/>
        </p:nvCxnSpPr>
        <p:spPr bwMode="auto">
          <a:xfrm flipH="1">
            <a:off x="2405136" y="2773009"/>
            <a:ext cx="2197640" cy="145502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240719" y="422803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特征抽取</a:t>
            </a:r>
            <a:endParaRPr lang="zh-CN" altLang="en-US" sz="2000" dirty="0"/>
          </a:p>
        </p:txBody>
      </p:sp>
      <p:sp>
        <p:nvSpPr>
          <p:cNvPr id="24" name="文本框 23"/>
          <p:cNvSpPr txBox="1"/>
          <p:nvPr/>
        </p:nvSpPr>
        <p:spPr>
          <a:xfrm>
            <a:off x="4911886" y="422803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参数学习</a:t>
            </a:r>
            <a:endParaRPr lang="zh-CN" altLang="en-US" sz="2000" dirty="0"/>
          </a:p>
        </p:txBody>
      </p:sp>
      <p:sp>
        <p:nvSpPr>
          <p:cNvPr id="25" name="文本框 24"/>
          <p:cNvSpPr txBox="1"/>
          <p:nvPr/>
        </p:nvSpPr>
        <p:spPr>
          <a:xfrm>
            <a:off x="6455769" y="421766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解码算法</a:t>
            </a:r>
            <a:endParaRPr lang="zh-CN" altLang="en-US" sz="2000" dirty="0"/>
          </a:p>
        </p:txBody>
      </p:sp>
      <p:sp>
        <p:nvSpPr>
          <p:cNvPr id="26" name="文本框 25"/>
          <p:cNvSpPr txBox="1"/>
          <p:nvPr/>
        </p:nvSpPr>
        <p:spPr>
          <a:xfrm>
            <a:off x="1851138" y="422803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模型表示</a:t>
            </a:r>
            <a:endParaRPr lang="zh-CN" altLang="en-US" sz="2000" dirty="0"/>
          </a:p>
        </p:txBody>
      </p:sp>
      <p:cxnSp>
        <p:nvCxnSpPr>
          <p:cNvPr id="28" name="直接连接符 27"/>
          <p:cNvCxnSpPr>
            <a:stCxn id="7" idx="2"/>
            <a:endCxn id="24" idx="0"/>
          </p:cNvCxnSpPr>
          <p:nvPr/>
        </p:nvCxnSpPr>
        <p:spPr bwMode="auto">
          <a:xfrm>
            <a:off x="4602776" y="2773009"/>
            <a:ext cx="863108" cy="145502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7" idx="2"/>
            <a:endCxn id="25" idx="0"/>
          </p:cNvCxnSpPr>
          <p:nvPr/>
        </p:nvCxnSpPr>
        <p:spPr bwMode="auto">
          <a:xfrm>
            <a:off x="4602776" y="2773009"/>
            <a:ext cx="2406991" cy="144465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638409" y="5159841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accent2"/>
                </a:solidFill>
              </a:rPr>
              <a:t>文本情感分类</a:t>
            </a:r>
          </a:p>
        </p:txBody>
      </p:sp>
    </p:spTree>
    <p:extLst>
      <p:ext uri="{BB962C8B-B14F-4D97-AF65-F5344CB8AC3E}">
        <p14:creationId xmlns:p14="http://schemas.microsoft.com/office/powerpoint/2010/main" val="149422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文本情感分类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17223" y="1447800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根据文本内容来判断文本的相应类别</a:t>
            </a:r>
          </a:p>
        </p:txBody>
      </p:sp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7223" y="2240113"/>
            <a:ext cx="3105583" cy="1171739"/>
          </a:xfrm>
          <a:prstGeom prst="rect">
            <a:avLst/>
          </a:prstGeom>
        </p:spPr>
      </p:pic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7325" y="2240113"/>
            <a:ext cx="3529381" cy="1275847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 bwMode="auto">
          <a:xfrm flipH="1">
            <a:off x="4022806" y="4644792"/>
            <a:ext cx="772402" cy="575353"/>
          </a:xfrm>
          <a:prstGeom prst="right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</a:pPr>
            <a:endParaRPr kumimoji="1" lang="zh-CN" alt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2321" y="4150637"/>
            <a:ext cx="1961925" cy="1855655"/>
          </a:xfrm>
          <a:prstGeom prst="rect">
            <a:avLst/>
          </a:prstGeom>
        </p:spPr>
      </p:pic>
      <p:sp>
        <p:nvSpPr>
          <p:cNvPr id="13" name="下箭头 12"/>
          <p:cNvSpPr/>
          <p:nvPr/>
        </p:nvSpPr>
        <p:spPr bwMode="auto">
          <a:xfrm>
            <a:off x="6339155" y="3570276"/>
            <a:ext cx="719191" cy="487853"/>
          </a:xfrm>
          <a:prstGeom prst="down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</a:pPr>
            <a:endParaRPr kumimoji="1" lang="zh-CN" alt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4" name="右箭头 13"/>
          <p:cNvSpPr/>
          <p:nvPr/>
        </p:nvSpPr>
        <p:spPr bwMode="auto">
          <a:xfrm>
            <a:off x="4175206" y="2772147"/>
            <a:ext cx="772402" cy="575353"/>
          </a:xfrm>
          <a:prstGeom prst="right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</a:pPr>
            <a:endParaRPr kumimoji="1" lang="zh-CN" alt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132090" y="4350425"/>
            <a:ext cx="4251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 smtClean="0"/>
              <a:t>+</a:t>
            </a:r>
          </a:p>
          <a:p>
            <a:pPr algn="ctr"/>
            <a:r>
              <a:rPr lang="en-US" altLang="zh-CN" sz="3200" dirty="0" smtClean="0"/>
              <a:t>-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5534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 descr="http://www.ceu.org.tw/images/CEU_knowledge21065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048" y="1764962"/>
            <a:ext cx="1784273" cy="178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垃圾邮件过滤</a:t>
            </a:r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654706" y="1998978"/>
            <a:ext cx="136614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Spam </a:t>
            </a:r>
          </a:p>
          <a:p>
            <a:r>
              <a:rPr lang="en-US" altLang="zh-TW" sz="2800" b="1" i="1" u="sng" dirty="0"/>
              <a:t>filtering</a:t>
            </a:r>
            <a:endParaRPr lang="zh-TW" altLang="en-US" sz="2800" b="1" i="1" u="sng" dirty="0"/>
          </a:p>
        </p:txBody>
      </p:sp>
      <p:grpSp>
        <p:nvGrpSpPr>
          <p:cNvPr id="5" name="群組 4"/>
          <p:cNvGrpSpPr/>
          <p:nvPr/>
        </p:nvGrpSpPr>
        <p:grpSpPr>
          <a:xfrm>
            <a:off x="125392" y="3388171"/>
            <a:ext cx="7816752" cy="3530146"/>
            <a:chOff x="628650" y="2236221"/>
            <a:chExt cx="7816752" cy="3530146"/>
          </a:xfrm>
        </p:grpSpPr>
        <p:pic>
          <p:nvPicPr>
            <p:cNvPr id="6" name="Picture 2" descr="http://cdn.toptenreviews.com/rev/site/cms/category_headers/139-h_main-w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650" y="2236221"/>
              <a:ext cx="7816752" cy="3530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矩形 6"/>
            <p:cNvSpPr/>
            <p:nvPr/>
          </p:nvSpPr>
          <p:spPr>
            <a:xfrm>
              <a:off x="2197318" y="5112936"/>
              <a:ext cx="46094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(</a:t>
              </a:r>
              <a:r>
                <a:rPr lang="zh-TW" altLang="en-US" dirty="0"/>
                <a:t>http://spam-filter-review.toptenreviews.com/</a:t>
              </a:r>
              <a:r>
                <a:rPr lang="en-US" altLang="zh-TW" dirty="0"/>
                <a:t>)</a:t>
              </a:r>
              <a:endParaRPr lang="zh-TW" altLang="en-US" dirty="0"/>
            </a:p>
          </p:txBody>
        </p:sp>
      </p:grpSp>
      <p:sp>
        <p:nvSpPr>
          <p:cNvPr id="12" name="矩形 11"/>
          <p:cNvSpPr/>
          <p:nvPr/>
        </p:nvSpPr>
        <p:spPr>
          <a:xfrm>
            <a:off x="5349921" y="1947798"/>
            <a:ext cx="1719619" cy="124405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分类器</a:t>
            </a:r>
            <a:endParaRPr lang="zh-TW" altLang="en-US" sz="2800" dirty="0"/>
          </a:p>
        </p:txBody>
      </p:sp>
      <p:sp>
        <p:nvSpPr>
          <p:cNvPr id="15" name="向右箭號 14"/>
          <p:cNvSpPr/>
          <p:nvPr/>
        </p:nvSpPr>
        <p:spPr>
          <a:xfrm>
            <a:off x="7157823" y="2319567"/>
            <a:ext cx="423081" cy="5610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7354231" y="2818469"/>
            <a:ext cx="1445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(</a:t>
            </a:r>
            <a:r>
              <a:rPr lang="en-US" altLang="zh-TW" sz="2800" dirty="0">
                <a:solidFill>
                  <a:srgbClr val="FF0000"/>
                </a:solidFill>
              </a:rPr>
              <a:t>Yes</a:t>
            </a:r>
            <a:r>
              <a:rPr lang="en-US" altLang="zh-TW" sz="2800" dirty="0"/>
              <a:t>/</a:t>
            </a:r>
            <a:r>
              <a:rPr lang="en-US" altLang="zh-TW" sz="2800" dirty="0">
                <a:solidFill>
                  <a:srgbClr val="0000FF"/>
                </a:solidFill>
              </a:rPr>
              <a:t>No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7358" y="1825625"/>
            <a:ext cx="274307" cy="1494693"/>
          </a:xfrm>
          <a:prstGeom prst="rect">
            <a:avLst/>
          </a:prstGeom>
        </p:spPr>
      </p:pic>
      <p:sp>
        <p:nvSpPr>
          <p:cNvPr id="28" name="向右箭號 27"/>
          <p:cNvSpPr/>
          <p:nvPr/>
        </p:nvSpPr>
        <p:spPr>
          <a:xfrm>
            <a:off x="4850604" y="2289279"/>
            <a:ext cx="423081" cy="5610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7417451" y="2329661"/>
            <a:ext cx="1241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1</a:t>
            </a:r>
            <a:r>
              <a:rPr lang="en-US" altLang="zh-TW" sz="2800" dirty="0"/>
              <a:t>/</a:t>
            </a:r>
            <a:r>
              <a:rPr lang="en-US" altLang="zh-TW" sz="2800" dirty="0">
                <a:solidFill>
                  <a:srgbClr val="0000FF"/>
                </a:solidFill>
              </a:rPr>
              <a:t>0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320170" y="3549235"/>
            <a:ext cx="1308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 (Yes)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776216" y="5153244"/>
            <a:ext cx="1308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0 (No)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069983" y="3191849"/>
            <a:ext cx="2413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“free” in e-mail</a:t>
            </a:r>
            <a:endParaRPr lang="zh-TW" alt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2118814" y="1490831"/>
            <a:ext cx="2320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“Talk” in e-mail</a:t>
            </a:r>
            <a:endParaRPr lang="zh-TW" altLang="en-US" sz="2400" dirty="0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4242667" y="3156275"/>
            <a:ext cx="419249" cy="2318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4273591" y="1734641"/>
            <a:ext cx="388325" cy="2643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41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8" grpId="0"/>
      <p:bldP spid="18" grpId="0"/>
      <p:bldP spid="9" grpId="0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文档归类</a:t>
            </a:r>
            <a:endParaRPr lang="zh-TW" altLang="en-US" dirty="0"/>
          </a:p>
        </p:txBody>
      </p:sp>
      <p:pic>
        <p:nvPicPr>
          <p:cNvPr id="34818" name="Picture 2" descr="http://top-breaking-news.com/wp-content/uploads/2016/03/Twitter-new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07" y="2424793"/>
            <a:ext cx="5002893" cy="3752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888094" y="6127233"/>
            <a:ext cx="3129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http://top-breaking-news.com/</a:t>
            </a:r>
          </a:p>
        </p:txBody>
      </p:sp>
      <p:sp>
        <p:nvSpPr>
          <p:cNvPr id="6" name="矩形 5"/>
          <p:cNvSpPr/>
          <p:nvPr/>
        </p:nvSpPr>
        <p:spPr>
          <a:xfrm>
            <a:off x="4728190" y="2105191"/>
            <a:ext cx="1719619" cy="124405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分类器</a:t>
            </a:r>
            <a:endParaRPr lang="zh-TW" altLang="en-US" sz="2800" dirty="0"/>
          </a:p>
        </p:txBody>
      </p:sp>
      <p:sp>
        <p:nvSpPr>
          <p:cNvPr id="7" name="向右箭號 6"/>
          <p:cNvSpPr/>
          <p:nvPr/>
        </p:nvSpPr>
        <p:spPr>
          <a:xfrm>
            <a:off x="6534552" y="2446671"/>
            <a:ext cx="423081" cy="5610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6559" y="1979869"/>
            <a:ext cx="274307" cy="1494693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>
          <a:xfrm>
            <a:off x="4228873" y="2446672"/>
            <a:ext cx="423081" cy="5610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6065" y="2017672"/>
            <a:ext cx="292260" cy="1510931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7686947" y="1450528"/>
            <a:ext cx="139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政治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7686947" y="3482291"/>
            <a:ext cx="1221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體育</a:t>
            </a:r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7165445" y="1769821"/>
            <a:ext cx="457200" cy="46166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7152413" y="2361832"/>
            <a:ext cx="684168" cy="21578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7165445" y="3349303"/>
            <a:ext cx="497231" cy="269099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7884079" y="2105191"/>
            <a:ext cx="139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經濟</a:t>
            </a:r>
          </a:p>
        </p:txBody>
      </p:sp>
      <p:sp>
        <p:nvSpPr>
          <p:cNvPr id="5" name="手繪多邊形 4"/>
          <p:cNvSpPr/>
          <p:nvPr/>
        </p:nvSpPr>
        <p:spPr>
          <a:xfrm>
            <a:off x="2831732" y="2468109"/>
            <a:ext cx="971011" cy="550862"/>
          </a:xfrm>
          <a:custGeom>
            <a:avLst/>
            <a:gdLst>
              <a:gd name="connsiteX0" fmla="*/ 245297 w 971011"/>
              <a:gd name="connsiteY0" fmla="*/ 550862 h 550862"/>
              <a:gd name="connsiteX1" fmla="*/ 42097 w 971011"/>
              <a:gd name="connsiteY1" fmla="*/ 42862 h 550862"/>
              <a:gd name="connsiteX2" fmla="*/ 971011 w 971011"/>
              <a:gd name="connsiteY2" fmla="*/ 28348 h 550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011" h="550862">
                <a:moveTo>
                  <a:pt x="245297" y="550862"/>
                </a:moveTo>
                <a:cubicBezTo>
                  <a:pt x="83221" y="340405"/>
                  <a:pt x="-78855" y="129948"/>
                  <a:pt x="42097" y="42862"/>
                </a:cubicBezTo>
                <a:cubicBezTo>
                  <a:pt x="163049" y="-44224"/>
                  <a:pt x="971011" y="28348"/>
                  <a:pt x="971011" y="28348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4816286" y="3852513"/>
            <a:ext cx="3630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“president” in document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22471" y="1619658"/>
            <a:ext cx="3046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“stock” in document</a:t>
            </a:r>
            <a:endParaRPr lang="zh-TW" altLang="en-US" sz="2400" dirty="0"/>
          </a:p>
        </p:txBody>
      </p:sp>
      <p:cxnSp>
        <p:nvCxnSpPr>
          <p:cNvPr id="21" name="直線單箭頭接點 20"/>
          <p:cNvCxnSpPr/>
          <p:nvPr/>
        </p:nvCxnSpPr>
        <p:spPr>
          <a:xfrm flipH="1" flipV="1">
            <a:off x="3973357" y="3331948"/>
            <a:ext cx="1088158" cy="5875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3640473" y="1893961"/>
            <a:ext cx="388325" cy="2643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6" descr="https://i-gkh.ru/images/doc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796" y="4738432"/>
            <a:ext cx="1093850" cy="109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https://i-gkh.ru/images/doc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060" y="4751429"/>
            <a:ext cx="1093850" cy="109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https://i-gkh.ru/images/doc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890" y="4769276"/>
            <a:ext cx="1093850" cy="109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文字方塊 25"/>
          <p:cNvSpPr txBox="1"/>
          <p:nvPr/>
        </p:nvSpPr>
        <p:spPr>
          <a:xfrm>
            <a:off x="4787121" y="5832691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體育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6077672" y="583511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政治</a:t>
            </a:r>
          </a:p>
        </p:txBody>
      </p:sp>
      <p:sp>
        <p:nvSpPr>
          <p:cNvPr id="28" name="文字方塊 27"/>
          <p:cNvSpPr txBox="1"/>
          <p:nvPr/>
        </p:nvSpPr>
        <p:spPr>
          <a:xfrm>
            <a:off x="7422215" y="5860297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財經</a:t>
            </a:r>
          </a:p>
        </p:txBody>
      </p:sp>
    </p:spTree>
    <p:extLst>
      <p:ext uri="{BB962C8B-B14F-4D97-AF65-F5344CB8AC3E}">
        <p14:creationId xmlns:p14="http://schemas.microsoft.com/office/powerpoint/2010/main" val="63979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3" grpId="0"/>
      <p:bldP spid="14" grpId="0"/>
      <p:bldP spid="18" grpId="0"/>
      <p:bldP spid="5" grpId="0" animBg="1"/>
      <p:bldP spid="19" grpId="0"/>
      <p:bldP spid="20" grpId="0"/>
      <p:bldP spid="26" grpId="0"/>
      <p:bldP spid="27" grpId="0"/>
      <p:bldP spid="2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52800" y="4038600"/>
            <a:ext cx="2313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https://nndl.github.io/</a:t>
            </a:r>
          </a:p>
        </p:txBody>
      </p:sp>
    </p:spTree>
    <p:extLst>
      <p:ext uri="{BB962C8B-B14F-4D97-AF65-F5344CB8AC3E}">
        <p14:creationId xmlns:p14="http://schemas.microsoft.com/office/powerpoint/2010/main" val="178499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Logistic</a:t>
            </a:r>
            <a:r>
              <a:rPr lang="zh-CN" altLang="en-US" dirty="0"/>
              <a:t>回归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线性分类器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目标类别</a:t>
            </a:r>
            <a:r>
              <a:rPr lang="en-US" altLang="zh-CN" dirty="0"/>
              <a:t>y = 1</a:t>
            </a:r>
            <a:r>
              <a:rPr lang="zh-CN" altLang="en-US" dirty="0"/>
              <a:t>的后验概率为</a:t>
            </a: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71600" y="2209800"/>
            <a:ext cx="2648235" cy="1150869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90652" y="4724400"/>
            <a:ext cx="3751771" cy="1295400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4235" y="289411"/>
            <a:ext cx="3467637" cy="331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27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Logistic</a:t>
            </a:r>
            <a:r>
              <a:rPr lang="zh-CN" altLang="en-US" dirty="0"/>
              <a:t>回归</a:t>
            </a:r>
          </a:p>
        </p:txBody>
      </p:sp>
      <p:pic>
        <p:nvPicPr>
          <p:cNvPr id="5" name="内容占位符 4" descr="屏幕剪辑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8285" y="1258548"/>
            <a:ext cx="6487430" cy="4858428"/>
          </a:xfrm>
        </p:spPr>
      </p:pic>
    </p:spTree>
    <p:extLst>
      <p:ext uri="{BB962C8B-B14F-4D97-AF65-F5344CB8AC3E}">
        <p14:creationId xmlns:p14="http://schemas.microsoft.com/office/powerpoint/2010/main" val="69527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梯度下降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交叉熵损失函数，模型在</a:t>
            </a:r>
            <a:r>
              <a:rPr lang="zh-CN" altLang="en-US" dirty="0" smtClean="0"/>
              <a:t>训练集</a:t>
            </a:r>
            <a:r>
              <a:rPr lang="zh-CN" altLang="en-US" dirty="0"/>
              <a:t>的风险函数</a:t>
            </a:r>
            <a:r>
              <a:rPr lang="zh-CN" altLang="en-US" dirty="0" smtClean="0"/>
              <a:t>为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梯度为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" y="2749884"/>
            <a:ext cx="8306959" cy="828791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52600" y="4742584"/>
            <a:ext cx="5239481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1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Softmax</a:t>
            </a:r>
            <a:r>
              <a:rPr lang="zh-CN" altLang="en-US" dirty="0"/>
              <a:t>回归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Softmax</a:t>
            </a:r>
            <a:r>
              <a:rPr lang="zh-CN" altLang="en-US" dirty="0"/>
              <a:t>回归是</a:t>
            </a:r>
            <a:r>
              <a:rPr lang="en-US" altLang="zh-CN" dirty="0"/>
              <a:t>logistic</a:t>
            </a:r>
            <a:r>
              <a:rPr lang="zh-CN" altLang="en-US" dirty="0"/>
              <a:t>回归的多类推广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利用</a:t>
            </a:r>
            <a:r>
              <a:rPr lang="en-US" altLang="zh-CN" dirty="0"/>
              <a:t>softmax</a:t>
            </a:r>
            <a:r>
              <a:rPr lang="zh-CN" altLang="en-US" dirty="0"/>
              <a:t>函数，我们定义目标类别</a:t>
            </a:r>
            <a:r>
              <a:rPr lang="en-US" altLang="zh-CN" dirty="0"/>
              <a:t>y = c</a:t>
            </a:r>
            <a:r>
              <a:rPr lang="zh-CN" altLang="en-US" dirty="0"/>
              <a:t>的后验概率为：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4200" y="1886892"/>
            <a:ext cx="2743200" cy="985962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33600" y="4114800"/>
            <a:ext cx="4267200" cy="163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89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梯度下降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交叉熵损失函数，模型在</a:t>
            </a:r>
            <a:r>
              <a:rPr lang="zh-CN" altLang="en-US" dirty="0" smtClean="0"/>
              <a:t>训练集</a:t>
            </a:r>
            <a:r>
              <a:rPr lang="zh-CN" altLang="en-US" dirty="0"/>
              <a:t>的风险函数</a:t>
            </a:r>
            <a:r>
              <a:rPr lang="zh-CN" altLang="en-US" dirty="0" smtClean="0"/>
              <a:t>为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梯度为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2718" y="3212193"/>
            <a:ext cx="5816394" cy="951774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35256" y="4343400"/>
            <a:ext cx="5351318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56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特征</a:t>
            </a:r>
            <a:endParaRPr lang="zh-CN" altLang="en-US" dirty="0"/>
          </a:p>
        </p:txBody>
      </p:sp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304110"/>
            <a:ext cx="5521570" cy="2277290"/>
          </a:xfrm>
          <a:prstGeom prst="rect">
            <a:avLst/>
          </a:prstGeom>
        </p:spPr>
      </p:pic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723" y="4002414"/>
            <a:ext cx="5515709" cy="2322186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114800" y="463034"/>
            <a:ext cx="3403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http://playground.tensorflow.org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10930" y="2073423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如何处理非线性可分问题？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383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感知器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731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qxp">
      <a:dk1>
        <a:srgbClr val="2A4A75"/>
      </a:dk1>
      <a:lt1>
        <a:sysClr val="window" lastClr="FFFFFF"/>
      </a:lt1>
      <a:dk2>
        <a:srgbClr val="2A4A75"/>
      </a:dk2>
      <a:lt2>
        <a:srgbClr val="DEF5FA"/>
      </a:lt2>
      <a:accent1>
        <a:srgbClr val="1C314E"/>
      </a:accent1>
      <a:accent2>
        <a:srgbClr val="EB641B"/>
      </a:accent2>
      <a:accent3>
        <a:srgbClr val="DA1F28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qxp">
      <a:majorFont>
        <a:latin typeface="Helvetica"/>
        <a:ea typeface="微软雅黑"/>
        <a:cs typeface=""/>
      </a:majorFont>
      <a:minorFont>
        <a:latin typeface="Helvetica"/>
        <a:ea typeface="华文楷体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wrap="none">
        <a:spAutoFit/>
      </a:bodyPr>
      <a:lstStyle>
        <a:defPPr>
          <a:defRPr sz="2400" dirty="0"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17613</TotalTime>
  <Words>410</Words>
  <Application>Microsoft Office PowerPoint</Application>
  <PresentationFormat>全屏显示(4:3)</PresentationFormat>
  <Paragraphs>116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8" baseType="lpstr">
      <vt:lpstr>新細明體</vt:lpstr>
      <vt:lpstr>华文楷体</vt:lpstr>
      <vt:lpstr>华文细黑</vt:lpstr>
      <vt:lpstr>SimSun</vt:lpstr>
      <vt:lpstr>SimSun</vt:lpstr>
      <vt:lpstr>微软雅黑</vt:lpstr>
      <vt:lpstr>Arial</vt:lpstr>
      <vt:lpstr>Calibri</vt:lpstr>
      <vt:lpstr>Cambria</vt:lpstr>
      <vt:lpstr>Helvetica</vt:lpstr>
      <vt:lpstr>Tahoma</vt:lpstr>
      <vt:lpstr>Wingdings</vt:lpstr>
      <vt:lpstr>Wingdings 3</vt:lpstr>
      <vt:lpstr>Origin</vt:lpstr>
      <vt:lpstr>线性模型</vt:lpstr>
      <vt:lpstr>线性模型</vt:lpstr>
      <vt:lpstr>Logistic回归</vt:lpstr>
      <vt:lpstr>Logistic回归</vt:lpstr>
      <vt:lpstr>梯度下降</vt:lpstr>
      <vt:lpstr>Softmax回归</vt:lpstr>
      <vt:lpstr>梯度下降</vt:lpstr>
      <vt:lpstr>特征</vt:lpstr>
      <vt:lpstr>感知器</vt:lpstr>
      <vt:lpstr>感知器</vt:lpstr>
      <vt:lpstr>感知器的学习过程</vt:lpstr>
      <vt:lpstr>XOR问题</vt:lpstr>
      <vt:lpstr>线性分类器小结</vt:lpstr>
      <vt:lpstr>机器学习应用</vt:lpstr>
      <vt:lpstr>数据集：CIFAR-10</vt:lpstr>
      <vt:lpstr>数据集：ImageNet</vt:lpstr>
      <vt:lpstr>应用：图像分类</vt:lpstr>
      <vt:lpstr>图像识别</vt:lpstr>
      <vt:lpstr>理想中的自然语言处理流程</vt:lpstr>
      <vt:lpstr>实际流程：End-to-End</vt:lpstr>
      <vt:lpstr>文本情感分类</vt:lpstr>
      <vt:lpstr>垃圾邮件过滤</vt:lpstr>
      <vt:lpstr>文档归类</vt:lpstr>
      <vt:lpstr>PowerPoint 演示文稿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Branding Roadmap Template</dc:title>
  <dc:creator>Xipeng Qiu</dc:creator>
  <cp:lastModifiedBy>Qiu Xipeng</cp:lastModifiedBy>
  <cp:revision>1738</cp:revision>
  <dcterms:created xsi:type="dcterms:W3CDTF">2009-03-19T21:17:53Z</dcterms:created>
  <dcterms:modified xsi:type="dcterms:W3CDTF">2018-10-08T02:52:25Z</dcterms:modified>
</cp:coreProperties>
</file>