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League Spartan"/>
      <p:regular r:id="rId23"/>
      <p:bold r:id="rId24"/>
    </p:embeddedFont>
    <p:embeddedFont>
      <p:font typeface="Proxima Nova"/>
      <p:regular r:id="rId25"/>
      <p:bold r:id="rId26"/>
      <p:italic r:id="rId27"/>
      <p:boldItalic r:id="rId28"/>
    </p:embeddedFont>
    <p:embeddedFont>
      <p:font typeface="Poppins"/>
      <p:regular r:id="rId29"/>
      <p:bold r:id="rId30"/>
      <p:italic r:id="rId31"/>
      <p:boldItalic r:id="rId32"/>
    </p:embeddedFont>
    <p:embeddedFont>
      <p:font typeface="Lato Light"/>
      <p:regular r:id="rId33"/>
      <p:bold r:id="rId34"/>
      <p:italic r:id="rId35"/>
      <p:boldItalic r:id="rId36"/>
    </p:embeddedFont>
    <p:embeddedFont>
      <p:font typeface="Open Sans Medium"/>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Medium-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eagueSpartan-bold.fntdata"/><Relationship Id="rId23" Type="http://schemas.openxmlformats.org/officeDocument/2006/relationships/font" Target="fonts/LeagueSpartan-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italic.fntdata"/><Relationship Id="rId30" Type="http://schemas.openxmlformats.org/officeDocument/2006/relationships/font" Target="fonts/Poppins-bold.fntdata"/><Relationship Id="rId11" Type="http://schemas.openxmlformats.org/officeDocument/2006/relationships/slide" Target="slides/slide6.xml"/><Relationship Id="rId33" Type="http://schemas.openxmlformats.org/officeDocument/2006/relationships/font" Target="fonts/LatoLight-regular.fntdata"/><Relationship Id="rId10" Type="http://schemas.openxmlformats.org/officeDocument/2006/relationships/slide" Target="slides/slide5.xml"/><Relationship Id="rId32" Type="http://schemas.openxmlformats.org/officeDocument/2006/relationships/font" Target="fonts/Poppins-boldItalic.fntdata"/><Relationship Id="rId13" Type="http://schemas.openxmlformats.org/officeDocument/2006/relationships/slide" Target="slides/slide8.xml"/><Relationship Id="rId35" Type="http://schemas.openxmlformats.org/officeDocument/2006/relationships/font" Target="fonts/LatoLight-italic.fntdata"/><Relationship Id="rId12" Type="http://schemas.openxmlformats.org/officeDocument/2006/relationships/slide" Target="slides/slide7.xml"/><Relationship Id="rId34" Type="http://schemas.openxmlformats.org/officeDocument/2006/relationships/font" Target="fonts/LatoLight-bold.fntdata"/><Relationship Id="rId15" Type="http://schemas.openxmlformats.org/officeDocument/2006/relationships/slide" Target="slides/slide10.xml"/><Relationship Id="rId37" Type="http://schemas.openxmlformats.org/officeDocument/2006/relationships/font" Target="fonts/OpenSansMedium-regular.fntdata"/><Relationship Id="rId14" Type="http://schemas.openxmlformats.org/officeDocument/2006/relationships/slide" Target="slides/slide9.xml"/><Relationship Id="rId36" Type="http://schemas.openxmlformats.org/officeDocument/2006/relationships/font" Target="fonts/LatoLight-boldItalic.fntdata"/><Relationship Id="rId17" Type="http://schemas.openxmlformats.org/officeDocument/2006/relationships/slide" Target="slides/slide12.xml"/><Relationship Id="rId39" Type="http://schemas.openxmlformats.org/officeDocument/2006/relationships/font" Target="fonts/OpenSansMedium-italic.fntdata"/><Relationship Id="rId16" Type="http://schemas.openxmlformats.org/officeDocument/2006/relationships/slide" Target="slides/slide11.xml"/><Relationship Id="rId38" Type="http://schemas.openxmlformats.org/officeDocument/2006/relationships/font" Target="fonts/OpenSansMedium-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control statements in python</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break, pass and continue statements in python</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SLIDES_API23369221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SLIDES_API23369221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f186ae91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2f186ae91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SLIDES_API23369221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SLIDES_API23369221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2f186ae91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2f186ae91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SLIDES_API233692217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SLIDES_API233692217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2f186ae91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2f186ae91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2f1757ec6e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2f1757ec6e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SLIDES_API135290735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SLIDES_API135290735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135290735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135290735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135290735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135290735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SLIDES_API135290735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SLIDES_API135290735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f186ae91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f186ae91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SLIDES_API135290735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SLIDES_API135290735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f186ae91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f186ae91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SLIDES_API135290735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SLIDES_API135290735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f186ae91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f186ae91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1">
    <p:spTree>
      <p:nvGrpSpPr>
        <p:cNvPr id="50" name="Shape 50"/>
        <p:cNvGrpSpPr/>
        <p:nvPr/>
      </p:nvGrpSpPr>
      <p:grpSpPr>
        <a:xfrm>
          <a:off x="0" y="0"/>
          <a:ext cx="0" cy="0"/>
          <a:chOff x="0" y="0"/>
          <a:chExt cx="0" cy="0"/>
        </a:xfrm>
      </p:grpSpPr>
      <p:sp>
        <p:nvSpPr>
          <p:cNvPr id="51" name="Google Shape;51;p13"/>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body"/>
          </p:nvPr>
        </p:nvSpPr>
        <p:spPr>
          <a:xfrm>
            <a:off x="632175" y="1717350"/>
            <a:ext cx="5520900" cy="26523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sz="13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pic>
        <p:nvPicPr>
          <p:cNvPr id="54" name="Google Shape;54;p13"/>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55" name="Google Shape;55;p13"/>
          <p:cNvPicPr preferRelativeResize="0"/>
          <p:nvPr/>
        </p:nvPicPr>
        <p:blipFill rotWithShape="1">
          <a:blip r:embed="rId3">
            <a:alphaModFix/>
          </a:blip>
          <a:srcRect b="0" l="7871" r="4470" t="0"/>
          <a:stretch/>
        </p:blipFill>
        <p:spPr>
          <a:xfrm rot="5399995">
            <a:off x="5161977" y="1270987"/>
            <a:ext cx="5149824" cy="2601528"/>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56" name="Shape 56"/>
        <p:cNvGrpSpPr/>
        <p:nvPr/>
      </p:nvGrpSpPr>
      <p:grpSpPr>
        <a:xfrm>
          <a:off x="0" y="0"/>
          <a:ext cx="0" cy="0"/>
          <a:chOff x="0" y="0"/>
          <a:chExt cx="0" cy="0"/>
        </a:xfrm>
      </p:grpSpPr>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4"/>
          <p:cNvSpPr txBox="1"/>
          <p:nvPr>
            <p:ph idx="1" type="subTitle"/>
          </p:nvPr>
        </p:nvSpPr>
        <p:spPr>
          <a:xfrm>
            <a:off x="383075" y="1908900"/>
            <a:ext cx="2469000" cy="4074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14"/>
          <p:cNvSpPr txBox="1"/>
          <p:nvPr>
            <p:ph idx="2" type="subTitle"/>
          </p:nvPr>
        </p:nvSpPr>
        <p:spPr>
          <a:xfrm>
            <a:off x="3284763" y="1908900"/>
            <a:ext cx="2469000" cy="395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60" name="Google Shape;60;p14"/>
          <p:cNvPicPr preferRelativeResize="0"/>
          <p:nvPr/>
        </p:nvPicPr>
        <p:blipFill rotWithShape="1">
          <a:blip r:embed="rId2">
            <a:alphaModFix/>
          </a:blip>
          <a:srcRect b="13464" l="0" r="49205" t="0"/>
          <a:stretch/>
        </p:blipFill>
        <p:spPr>
          <a:xfrm flipH="1">
            <a:off x="8025" y="3162568"/>
            <a:ext cx="1168200" cy="1980900"/>
          </a:xfrm>
          <a:prstGeom prst="rect">
            <a:avLst/>
          </a:prstGeom>
          <a:noFill/>
          <a:ln>
            <a:noFill/>
          </a:ln>
        </p:spPr>
      </p:pic>
      <p:sp>
        <p:nvSpPr>
          <p:cNvPr id="61" name="Google Shape;61;p14"/>
          <p:cNvSpPr txBox="1"/>
          <p:nvPr>
            <p:ph type="title"/>
          </p:nvPr>
        </p:nvSpPr>
        <p:spPr>
          <a:xfrm>
            <a:off x="383075" y="1011550"/>
            <a:ext cx="7753500" cy="636000"/>
          </a:xfrm>
          <a:prstGeom prst="rect">
            <a:avLst/>
          </a:prstGeom>
        </p:spPr>
        <p:txBody>
          <a:bodyPr anchorCtr="0" anchor="ctr" bIns="91425" lIns="91425" spcFirstLastPara="1" rIns="91425" wrap="square" tIns="91425">
            <a:sp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62" name="Google Shape;62;p14"/>
          <p:cNvSpPr txBox="1"/>
          <p:nvPr>
            <p:ph idx="3" type="subTitle"/>
          </p:nvPr>
        </p:nvSpPr>
        <p:spPr>
          <a:xfrm>
            <a:off x="6186450" y="1908900"/>
            <a:ext cx="2469000" cy="395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63" name="Google Shape;63;p14"/>
          <p:cNvPicPr preferRelativeResize="0"/>
          <p:nvPr/>
        </p:nvPicPr>
        <p:blipFill>
          <a:blip r:embed="rId3">
            <a:alphaModFix/>
          </a:blip>
          <a:stretch>
            <a:fillRect/>
          </a:stretch>
        </p:blipFill>
        <p:spPr>
          <a:xfrm rot="5400000">
            <a:off x="467571" y="475900"/>
            <a:ext cx="374904" cy="374904"/>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64" name="Shape 64"/>
        <p:cNvGrpSpPr/>
        <p:nvPr/>
      </p:nvGrpSpPr>
      <p:grpSpPr>
        <a:xfrm>
          <a:off x="0" y="0"/>
          <a:ext cx="0" cy="0"/>
          <a:chOff x="0" y="0"/>
          <a:chExt cx="0" cy="0"/>
        </a:xfrm>
      </p:grpSpPr>
      <p:sp>
        <p:nvSpPr>
          <p:cNvPr id="65" name="Google Shape;65;p15"/>
          <p:cNvSpPr txBox="1"/>
          <p:nvPr>
            <p:ph idx="1" type="subTitle"/>
          </p:nvPr>
        </p:nvSpPr>
        <p:spPr>
          <a:xfrm>
            <a:off x="6595075" y="2305850"/>
            <a:ext cx="2096100" cy="13605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5"/>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
        <p:nvSpPr>
          <p:cNvPr id="67" name="Google Shape;67;p15"/>
          <p:cNvSpPr txBox="1"/>
          <p:nvPr>
            <p:ph idx="2" type="subTitle"/>
          </p:nvPr>
        </p:nvSpPr>
        <p:spPr>
          <a:xfrm>
            <a:off x="467425" y="1394975"/>
            <a:ext cx="2198400" cy="8226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 name="Google Shape;68;p15"/>
          <p:cNvSpPr txBox="1"/>
          <p:nvPr>
            <p:ph idx="3" type="subTitle"/>
          </p:nvPr>
        </p:nvSpPr>
        <p:spPr>
          <a:xfrm>
            <a:off x="456700" y="3405075"/>
            <a:ext cx="2361600" cy="8850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9" name="Google Shape;69;p15"/>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70" name="Google Shape;70;p15"/>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71" name="Google Shape;71;p15"/>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72" name="Google Shape;72;p15"/>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01</a:t>
            </a:r>
            <a:endParaRPr b="1" sz="500">
              <a:latin typeface="League Spartan"/>
              <a:ea typeface="League Spartan"/>
              <a:cs typeface="League Spartan"/>
              <a:sym typeface="League Spartan"/>
            </a:endParaRPr>
          </a:p>
        </p:txBody>
      </p:sp>
      <p:sp>
        <p:nvSpPr>
          <p:cNvPr id="73" name="Google Shape;73;p15"/>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02</a:t>
            </a:r>
            <a:endParaRPr b="1" sz="500">
              <a:latin typeface="League Spartan"/>
              <a:ea typeface="League Spartan"/>
              <a:cs typeface="League Spartan"/>
              <a:sym typeface="League Spartan"/>
            </a:endParaRPr>
          </a:p>
        </p:txBody>
      </p:sp>
      <p:sp>
        <p:nvSpPr>
          <p:cNvPr id="74" name="Google Shape;74;p15"/>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03</a:t>
            </a:r>
            <a:endParaRPr b="1" sz="500">
              <a:latin typeface="League Spartan"/>
              <a:ea typeface="League Spartan"/>
              <a:cs typeface="League Spartan"/>
              <a:sym typeface="League Spartan"/>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_2">
    <p:spTree>
      <p:nvGrpSpPr>
        <p:cNvPr id="75" name="Shape 75"/>
        <p:cNvGrpSpPr/>
        <p:nvPr/>
      </p:nvGrpSpPr>
      <p:grpSpPr>
        <a:xfrm>
          <a:off x="0" y="0"/>
          <a:ext cx="0" cy="0"/>
          <a:chOff x="0" y="0"/>
          <a:chExt cx="0" cy="0"/>
        </a:xfrm>
      </p:grpSpPr>
      <p:pic>
        <p:nvPicPr>
          <p:cNvPr id="76" name="Google Shape;76;p16"/>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77" name="Google Shape;77;p16"/>
          <p:cNvPicPr preferRelativeResize="0"/>
          <p:nvPr/>
        </p:nvPicPr>
        <p:blipFill rotWithShape="1">
          <a:blip r:embed="rId2">
            <a:alphaModFix/>
          </a:blip>
          <a:srcRect b="0" l="0" r="49205" t="0"/>
          <a:stretch/>
        </p:blipFill>
        <p:spPr>
          <a:xfrm rot="10800000">
            <a:off x="0" y="1892238"/>
            <a:ext cx="1836600" cy="3599400"/>
          </a:xfrm>
          <a:prstGeom prst="rect">
            <a:avLst/>
          </a:prstGeom>
          <a:noFill/>
          <a:ln>
            <a:noFill/>
          </a:ln>
        </p:spPr>
      </p:pic>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9" name="Google Shape;79;p16"/>
          <p:cNvSpPr/>
          <p:nvPr>
            <p:ph idx="2" type="pic"/>
          </p:nvPr>
        </p:nvSpPr>
        <p:spPr>
          <a:xfrm>
            <a:off x="642700" y="632300"/>
            <a:ext cx="2615100" cy="3918900"/>
          </a:xfrm>
          <a:prstGeom prst="roundRect">
            <a:avLst>
              <a:gd fmla="val 16667" name="adj"/>
            </a:avLst>
          </a:prstGeom>
          <a:noFill/>
          <a:ln>
            <a:noFill/>
          </a:ln>
        </p:spPr>
      </p:sp>
      <p:sp>
        <p:nvSpPr>
          <p:cNvPr id="80" name="Google Shape;80;p16"/>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
        <p:nvSpPr>
          <p:cNvPr id="81" name="Google Shape;81;p16"/>
          <p:cNvSpPr txBox="1"/>
          <p:nvPr>
            <p:ph type="title"/>
          </p:nvPr>
        </p:nvSpPr>
        <p:spPr>
          <a:xfrm>
            <a:off x="4722075" y="997400"/>
            <a:ext cx="3589800" cy="650100"/>
          </a:xfrm>
          <a:prstGeom prst="rect">
            <a:avLst/>
          </a:prstGeom>
        </p:spPr>
        <p:txBody>
          <a:bodyPr anchorCtr="0" anchor="ctr" bIns="91425" lIns="91425" spcFirstLastPara="1" rIns="91425" wrap="square" tIns="91425">
            <a:sp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82" name="Google Shape;82;p16"/>
          <p:cNvSpPr/>
          <p:nvPr/>
        </p:nvSpPr>
        <p:spPr>
          <a:xfrm>
            <a:off x="4800600" y="632300"/>
            <a:ext cx="775500" cy="131400"/>
          </a:xfrm>
          <a:prstGeom prst="roundRect">
            <a:avLst>
              <a:gd fmla="val 50000" name="adj"/>
            </a:avLst>
          </a:prstGeom>
          <a:solidFill>
            <a:srgbClr val="F47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ph idx="1" type="subTitle"/>
          </p:nvPr>
        </p:nvSpPr>
        <p:spPr>
          <a:xfrm>
            <a:off x="4722075" y="1959150"/>
            <a:ext cx="3589800" cy="2742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3024">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2">
  <p:cSld name="TITLE_1_1_2_1_1">
    <p:spTree>
      <p:nvGrpSpPr>
        <p:cNvPr id="84" name="Shape 84"/>
        <p:cNvGrpSpPr/>
        <p:nvPr/>
      </p:nvGrpSpPr>
      <p:grpSpPr>
        <a:xfrm>
          <a:off x="0" y="0"/>
          <a:ext cx="0" cy="0"/>
          <a:chOff x="0" y="0"/>
          <a:chExt cx="0" cy="0"/>
        </a:xfrm>
      </p:grpSpPr>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p17"/>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87" name="Google Shape;87;p17"/>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88" name="Google Shape;88;p17"/>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89" name="Google Shape;89;p17"/>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90" name="Google Shape;90;p17"/>
          <p:cNvSpPr txBox="1"/>
          <p:nvPr>
            <p:ph idx="2"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91" name="Google Shape;91;p17"/>
          <p:cNvSpPr txBox="1"/>
          <p:nvPr/>
        </p:nvSpPr>
        <p:spPr>
          <a:xfrm>
            <a:off x="642695" y="38073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03</a:t>
            </a:r>
            <a:endParaRPr sz="2000">
              <a:solidFill>
                <a:schemeClr val="accent4"/>
              </a:solidFill>
            </a:endParaRPr>
          </a:p>
        </p:txBody>
      </p:sp>
      <p:sp>
        <p:nvSpPr>
          <p:cNvPr id="92" name="Google Shape;92;p17"/>
          <p:cNvSpPr txBox="1"/>
          <p:nvPr>
            <p:ph idx="3" type="subTitle"/>
          </p:nvPr>
        </p:nvSpPr>
        <p:spPr>
          <a:xfrm>
            <a:off x="1185925" y="37655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pic>
        <p:nvPicPr>
          <p:cNvPr id="93" name="Google Shape;93;p17"/>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94" name="Google Shape;94;p17"/>
          <p:cNvSpPr/>
          <p:nvPr>
            <p:ph idx="4" type="pic"/>
          </p:nvPr>
        </p:nvSpPr>
        <p:spPr>
          <a:xfrm>
            <a:off x="5843075" y="632300"/>
            <a:ext cx="2615100" cy="3918900"/>
          </a:xfrm>
          <a:prstGeom prst="roundRect">
            <a:avLst>
              <a:gd fmla="val 16667" name="adj"/>
            </a:avLst>
          </a:prstGeom>
          <a:noFill/>
          <a:ln>
            <a:noFill/>
          </a:ln>
        </p:spPr>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_1_3">
    <p:spTree>
      <p:nvGrpSpPr>
        <p:cNvPr id="95" name="Shape 95"/>
        <p:cNvGrpSpPr/>
        <p:nvPr/>
      </p:nvGrpSpPr>
      <p:grpSpPr>
        <a:xfrm>
          <a:off x="0" y="0"/>
          <a:ext cx="0" cy="0"/>
          <a:chOff x="0" y="0"/>
          <a:chExt cx="0" cy="0"/>
        </a:xfrm>
      </p:grpSpPr>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97" name="Google Shape;97;p18"/>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98" name="Google Shape;98;p18"/>
          <p:cNvSpPr/>
          <p:nvPr>
            <p:ph idx="2" type="pic"/>
          </p:nvPr>
        </p:nvSpPr>
        <p:spPr>
          <a:xfrm>
            <a:off x="5843075" y="632300"/>
            <a:ext cx="2615100" cy="3918900"/>
          </a:xfrm>
          <a:prstGeom prst="roundRect">
            <a:avLst>
              <a:gd fmla="val 16667" name="adj"/>
            </a:avLst>
          </a:prstGeom>
          <a:noFill/>
          <a:ln>
            <a:noFill/>
          </a:ln>
        </p:spPr>
      </p:sp>
      <p:sp>
        <p:nvSpPr>
          <p:cNvPr id="99" name="Google Shape;99;p18"/>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pic>
        <p:nvPicPr>
          <p:cNvPr id="100" name="Google Shape;100;p18"/>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101" name="Google Shape;101;p18"/>
          <p:cNvSpPr txBox="1"/>
          <p:nvPr>
            <p:ph idx="1" type="subTitle"/>
          </p:nvPr>
        </p:nvSpPr>
        <p:spPr>
          <a:xfrm>
            <a:off x="642700" y="1723725"/>
            <a:ext cx="3763800" cy="28275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02" name="Shape 102"/>
        <p:cNvGrpSpPr/>
        <p:nvPr/>
      </p:nvGrpSpPr>
      <p:grpSpPr>
        <a:xfrm>
          <a:off x="0" y="0"/>
          <a:ext cx="0" cy="0"/>
          <a:chOff x="0" y="0"/>
          <a:chExt cx="0" cy="0"/>
        </a:xfrm>
      </p:grpSpPr>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4" name="Google Shape;104;p19"/>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rtl="0" algn="ctr">
              <a:spcBef>
                <a:spcPts val="0"/>
              </a:spcBef>
              <a:spcAft>
                <a:spcPts val="0"/>
              </a:spcAft>
              <a:buSzPts val="2800"/>
              <a:buNone/>
              <a:defRPr/>
            </a:lvl1pPr>
            <a:lvl2pPr lvl="1" rtl="0" algn="ctr">
              <a:spcBef>
                <a:spcPts val="0"/>
              </a:spcBef>
              <a:spcAft>
                <a:spcPts val="0"/>
              </a:spcAft>
              <a:buSzPts val="2800"/>
              <a:buNone/>
              <a:defRPr>
                <a:latin typeface="Poppins"/>
                <a:ea typeface="Poppins"/>
                <a:cs typeface="Poppins"/>
                <a:sym typeface="Poppins"/>
              </a:defRPr>
            </a:lvl2pPr>
            <a:lvl3pPr lvl="2" rtl="0" algn="ctr">
              <a:spcBef>
                <a:spcPts val="0"/>
              </a:spcBef>
              <a:spcAft>
                <a:spcPts val="0"/>
              </a:spcAft>
              <a:buSzPts val="2800"/>
              <a:buNone/>
              <a:defRPr>
                <a:latin typeface="Poppins"/>
                <a:ea typeface="Poppins"/>
                <a:cs typeface="Poppins"/>
                <a:sym typeface="Poppins"/>
              </a:defRPr>
            </a:lvl3pPr>
            <a:lvl4pPr lvl="3" rtl="0" algn="ctr">
              <a:spcBef>
                <a:spcPts val="0"/>
              </a:spcBef>
              <a:spcAft>
                <a:spcPts val="0"/>
              </a:spcAft>
              <a:buSzPts val="2800"/>
              <a:buNone/>
              <a:defRPr>
                <a:latin typeface="Poppins"/>
                <a:ea typeface="Poppins"/>
                <a:cs typeface="Poppins"/>
                <a:sym typeface="Poppins"/>
              </a:defRPr>
            </a:lvl4pPr>
            <a:lvl5pPr lvl="4" rtl="0" algn="ctr">
              <a:spcBef>
                <a:spcPts val="0"/>
              </a:spcBef>
              <a:spcAft>
                <a:spcPts val="0"/>
              </a:spcAft>
              <a:buSzPts val="2800"/>
              <a:buNone/>
              <a:defRPr>
                <a:latin typeface="Poppins"/>
                <a:ea typeface="Poppins"/>
                <a:cs typeface="Poppins"/>
                <a:sym typeface="Poppins"/>
              </a:defRPr>
            </a:lvl5pPr>
            <a:lvl6pPr lvl="5" rtl="0" algn="ctr">
              <a:spcBef>
                <a:spcPts val="0"/>
              </a:spcBef>
              <a:spcAft>
                <a:spcPts val="0"/>
              </a:spcAft>
              <a:buSzPts val="2800"/>
              <a:buNone/>
              <a:defRPr>
                <a:latin typeface="Poppins"/>
                <a:ea typeface="Poppins"/>
                <a:cs typeface="Poppins"/>
                <a:sym typeface="Poppins"/>
              </a:defRPr>
            </a:lvl6pPr>
            <a:lvl7pPr lvl="6" rtl="0" algn="ctr">
              <a:spcBef>
                <a:spcPts val="0"/>
              </a:spcBef>
              <a:spcAft>
                <a:spcPts val="0"/>
              </a:spcAft>
              <a:buSzPts val="2800"/>
              <a:buNone/>
              <a:defRPr>
                <a:latin typeface="Poppins"/>
                <a:ea typeface="Poppins"/>
                <a:cs typeface="Poppins"/>
                <a:sym typeface="Poppins"/>
              </a:defRPr>
            </a:lvl7pPr>
            <a:lvl8pPr lvl="7" rtl="0" algn="ctr">
              <a:spcBef>
                <a:spcPts val="0"/>
              </a:spcBef>
              <a:spcAft>
                <a:spcPts val="0"/>
              </a:spcAft>
              <a:buSzPts val="2800"/>
              <a:buNone/>
              <a:defRPr>
                <a:latin typeface="Poppins"/>
                <a:ea typeface="Poppins"/>
                <a:cs typeface="Poppins"/>
                <a:sym typeface="Poppins"/>
              </a:defRPr>
            </a:lvl8pPr>
            <a:lvl9pPr lvl="8" rtl="0" algn="ctr">
              <a:spcBef>
                <a:spcPts val="0"/>
              </a:spcBef>
              <a:spcAft>
                <a:spcPts val="0"/>
              </a:spcAft>
              <a:buSzPts val="2800"/>
              <a:buNone/>
              <a:defRPr>
                <a:latin typeface="Poppins"/>
                <a:ea typeface="Poppins"/>
                <a:cs typeface="Poppins"/>
                <a:sym typeface="Poppins"/>
              </a:defRPr>
            </a:lvl9pPr>
          </a:lstStyle>
          <a:p/>
        </p:txBody>
      </p:sp>
      <p:pic>
        <p:nvPicPr>
          <p:cNvPr id="105" name="Google Shape;105;p19"/>
          <p:cNvPicPr preferRelativeResize="0"/>
          <p:nvPr/>
        </p:nvPicPr>
        <p:blipFill>
          <a:blip r:embed="rId2">
            <a:alphaModFix/>
          </a:blip>
          <a:stretch>
            <a:fillRect/>
          </a:stretch>
        </p:blipFill>
        <p:spPr>
          <a:xfrm>
            <a:off x="4054825" y="1117275"/>
            <a:ext cx="590075" cy="590075"/>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Control Statements</a:t>
            </a:r>
            <a:endParaRPr/>
          </a:p>
          <a:p>
            <a:pPr indent="0" lvl="0" marL="0" rtl="0" algn="ctr">
              <a:spcBef>
                <a:spcPts val="0"/>
              </a:spcBef>
              <a:spcAft>
                <a:spcPts val="0"/>
              </a:spcAft>
              <a:buNone/>
            </a:pPr>
            <a:r>
              <a:rPr lang="en" sz="2022"/>
              <a:t>In Python</a:t>
            </a:r>
            <a:endParaRPr sz="2022"/>
          </a:p>
        </p:txBody>
      </p:sp>
      <p:sp>
        <p:nvSpPr>
          <p:cNvPr id="111" name="Google Shape;111;p2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406400" lvl="0" marL="457200" rtl="0" algn="ctr">
              <a:spcBef>
                <a:spcPts val="0"/>
              </a:spcBef>
              <a:spcAft>
                <a:spcPts val="0"/>
              </a:spcAft>
              <a:buClr>
                <a:srgbClr val="CFE2F3"/>
              </a:buClr>
              <a:buSzPts val="2800"/>
              <a:buChar char="-"/>
            </a:pPr>
            <a:r>
              <a:rPr lang="en">
                <a:solidFill>
                  <a:srgbClr val="CFE2F3"/>
                </a:solidFill>
              </a:rPr>
              <a:t>01 ALSTON ALVARES</a:t>
            </a:r>
            <a:endParaRPr>
              <a:solidFill>
                <a:srgbClr val="CFE2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9"/>
          <p:cNvPicPr preferRelativeResize="0"/>
          <p:nvPr>
            <p:ph idx="2" type="pic"/>
          </p:nvPr>
        </p:nvPicPr>
        <p:blipFill rotWithShape="1">
          <a:blip r:embed="rId3">
            <a:alphaModFix/>
          </a:blip>
          <a:srcRect b="0" l="10" r="-10" t="0"/>
          <a:stretch/>
        </p:blipFill>
        <p:spPr>
          <a:xfrm>
            <a:off x="5302350" y="401425"/>
            <a:ext cx="1941000" cy="1941000"/>
          </a:xfrm>
          <a:prstGeom prst="roundRect">
            <a:avLst>
              <a:gd fmla="val 16667" name="adj"/>
            </a:avLst>
          </a:prstGeom>
        </p:spPr>
      </p:pic>
      <p:sp>
        <p:nvSpPr>
          <p:cNvPr id="186" name="Google Shape;186;p29"/>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Break Statement</a:t>
            </a:r>
            <a:endParaRPr/>
          </a:p>
        </p:txBody>
      </p:sp>
      <p:sp>
        <p:nvSpPr>
          <p:cNvPr id="187" name="Google Shape;187;p29"/>
          <p:cNvSpPr txBox="1"/>
          <p:nvPr>
            <p:ph idx="1" type="subTitle"/>
          </p:nvPr>
        </p:nvSpPr>
        <p:spPr>
          <a:xfrm>
            <a:off x="642700" y="1723725"/>
            <a:ext cx="3763800" cy="2827500"/>
          </a:xfrm>
          <a:prstGeom prst="rect">
            <a:avLst/>
          </a:prstGeom>
        </p:spPr>
        <p:txBody>
          <a:bodyPr anchorCtr="0" anchor="t" bIns="91425" lIns="91425" spcFirstLastPara="1" rIns="91425" wrap="square" tIns="91425">
            <a:noAutofit/>
          </a:bodyPr>
          <a:lstStyle/>
          <a:p>
            <a:pPr indent="0" lvl="0" marL="457200" rtl="0" algn="l">
              <a:lnSpc>
                <a:spcPct val="110000"/>
              </a:lnSpc>
              <a:spcBef>
                <a:spcPts val="0"/>
              </a:spcBef>
              <a:spcAft>
                <a:spcPts val="1200"/>
              </a:spcAft>
              <a:buNone/>
            </a:pPr>
            <a:r>
              <a:rPr lang="en" sz="1700">
                <a:solidFill>
                  <a:srgbClr val="E3E3E3"/>
                </a:solidFill>
                <a:highlight>
                  <a:srgbClr val="131314"/>
                </a:highlight>
              </a:rPr>
              <a:t>The </a:t>
            </a:r>
            <a:r>
              <a:rPr b="1" lang="en" sz="1600">
                <a:solidFill>
                  <a:srgbClr val="188038"/>
                </a:solidFill>
                <a:latin typeface="Courier New"/>
                <a:ea typeface="Courier New"/>
                <a:cs typeface="Courier New"/>
                <a:sym typeface="Courier New"/>
              </a:rPr>
              <a:t>break</a:t>
            </a:r>
            <a:r>
              <a:rPr b="1" lang="en" sz="1700">
                <a:solidFill>
                  <a:srgbClr val="E3E3E3"/>
                </a:solidFill>
                <a:highlight>
                  <a:srgbClr val="131314"/>
                </a:highlight>
              </a:rPr>
              <a:t> </a:t>
            </a:r>
            <a:r>
              <a:rPr lang="en" sz="1700">
                <a:solidFill>
                  <a:srgbClr val="E3E3E3"/>
                </a:solidFill>
                <a:highlight>
                  <a:srgbClr val="131314"/>
                </a:highlight>
              </a:rPr>
              <a:t>statement in Python is used to terminate the current loop and resume execution at the next statement immediately after the end of that loop. It can be used in both while and for loops, and if it is inside a nested loop, it will terminate the innermost loop.</a:t>
            </a:r>
            <a:endParaRPr sz="2300">
              <a:solidFill>
                <a:schemeClr val="dk1"/>
              </a:solidFill>
            </a:endParaRPr>
          </a:p>
        </p:txBody>
      </p:sp>
      <p:sp>
        <p:nvSpPr>
          <p:cNvPr id="188" name="Google Shape;188;p29"/>
          <p:cNvSpPr txBox="1"/>
          <p:nvPr/>
        </p:nvSpPr>
        <p:spPr>
          <a:xfrm>
            <a:off x="4258525" y="4712325"/>
            <a:ext cx="4971300" cy="354000"/>
          </a:xfrm>
          <a:prstGeom prst="rect">
            <a:avLst/>
          </a:prstGeom>
          <a:noFill/>
          <a:ln>
            <a:noFill/>
          </a:ln>
        </p:spPr>
        <p:txBody>
          <a:bodyPr anchorCtr="0" anchor="t" bIns="91425" lIns="91425" spcFirstLastPara="1" rIns="91425" wrap="square" tIns="91425">
            <a:spAutoFit/>
          </a:bodyPr>
          <a:lstStyle/>
          <a:p>
            <a:pPr indent="-298450" lvl="0" marL="457200" rtl="0" algn="ctr">
              <a:spcBef>
                <a:spcPts val="0"/>
              </a:spcBef>
              <a:spcAft>
                <a:spcPts val="0"/>
              </a:spcAft>
              <a:buClr>
                <a:srgbClr val="CFE2F3"/>
              </a:buClr>
              <a:buSzPts val="1100"/>
              <a:buChar char="-"/>
            </a:pPr>
            <a:r>
              <a:rPr lang="en" sz="1100">
                <a:solidFill>
                  <a:srgbClr val="CFE2F3"/>
                </a:solidFill>
              </a:rPr>
              <a:t>01 ALSTON ALVARES</a:t>
            </a:r>
            <a:endParaRPr sz="1100">
              <a:solidFill>
                <a:srgbClr val="CFE2F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1921825" y="186775"/>
            <a:ext cx="3589800" cy="554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Break statement example</a:t>
            </a:r>
            <a:endParaRPr/>
          </a:p>
        </p:txBody>
      </p:sp>
      <p:sp>
        <p:nvSpPr>
          <p:cNvPr id="194" name="Google Shape;194;p30"/>
          <p:cNvSpPr txBox="1"/>
          <p:nvPr>
            <p:ph idx="1" type="subTitle"/>
          </p:nvPr>
        </p:nvSpPr>
        <p:spPr>
          <a:xfrm>
            <a:off x="1921825" y="1052663"/>
            <a:ext cx="3049500" cy="240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Code:</a:t>
            </a:r>
            <a:endParaRPr>
              <a:solidFill>
                <a:srgbClr val="FFFFFF"/>
              </a:solidFill>
            </a:endParaRPr>
          </a:p>
          <a:p>
            <a:pPr indent="0" lvl="0" marL="0" rtl="0" algn="l">
              <a:spcBef>
                <a:spcPts val="1200"/>
              </a:spcBef>
              <a:spcAft>
                <a:spcPts val="0"/>
              </a:spcAft>
              <a:buNone/>
            </a:pPr>
            <a:r>
              <a:t/>
            </a:r>
            <a:endParaRPr>
              <a:solidFill>
                <a:srgbClr val="FFFFFF"/>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solidFill>
                  <a:schemeClr val="dk1"/>
                </a:solidFill>
              </a:rPr>
              <a:t>Output:</a:t>
            </a:r>
            <a:endParaRPr>
              <a:solidFill>
                <a:schemeClr val="dk1"/>
              </a:solidFill>
            </a:endParaRPr>
          </a:p>
        </p:txBody>
      </p:sp>
      <p:pic>
        <p:nvPicPr>
          <p:cNvPr id="195" name="Google Shape;195;p30"/>
          <p:cNvPicPr preferRelativeResize="0"/>
          <p:nvPr/>
        </p:nvPicPr>
        <p:blipFill>
          <a:blip r:embed="rId3">
            <a:alphaModFix/>
          </a:blip>
          <a:stretch>
            <a:fillRect/>
          </a:stretch>
        </p:blipFill>
        <p:spPr>
          <a:xfrm>
            <a:off x="2029350" y="2998050"/>
            <a:ext cx="5838249" cy="1886325"/>
          </a:xfrm>
          <a:prstGeom prst="rect">
            <a:avLst/>
          </a:prstGeom>
          <a:noFill/>
          <a:ln>
            <a:noFill/>
          </a:ln>
        </p:spPr>
      </p:pic>
      <p:pic>
        <p:nvPicPr>
          <p:cNvPr id="196" name="Google Shape;196;p30"/>
          <p:cNvPicPr preferRelativeResize="0"/>
          <p:nvPr/>
        </p:nvPicPr>
        <p:blipFill>
          <a:blip r:embed="rId4">
            <a:alphaModFix/>
          </a:blip>
          <a:stretch>
            <a:fillRect/>
          </a:stretch>
        </p:blipFill>
        <p:spPr>
          <a:xfrm>
            <a:off x="2029350" y="1522125"/>
            <a:ext cx="2358188" cy="819725"/>
          </a:xfrm>
          <a:prstGeom prst="rect">
            <a:avLst/>
          </a:prstGeom>
          <a:noFill/>
          <a:ln>
            <a:noFill/>
          </a:ln>
        </p:spPr>
      </p:pic>
      <p:sp>
        <p:nvSpPr>
          <p:cNvPr id="197" name="Google Shape;197;p30"/>
          <p:cNvSpPr txBox="1"/>
          <p:nvPr/>
        </p:nvSpPr>
        <p:spPr>
          <a:xfrm>
            <a:off x="5045175" y="118700"/>
            <a:ext cx="4971300" cy="354000"/>
          </a:xfrm>
          <a:prstGeom prst="rect">
            <a:avLst/>
          </a:prstGeom>
          <a:noFill/>
          <a:ln>
            <a:noFill/>
          </a:ln>
        </p:spPr>
        <p:txBody>
          <a:bodyPr anchorCtr="0" anchor="t" bIns="91425" lIns="91425" spcFirstLastPara="1" rIns="91425" wrap="square" tIns="91425">
            <a:spAutoFit/>
          </a:bodyPr>
          <a:lstStyle/>
          <a:p>
            <a:pPr indent="-298450" lvl="0" marL="457200" rtl="0" algn="ctr">
              <a:spcBef>
                <a:spcPts val="0"/>
              </a:spcBef>
              <a:spcAft>
                <a:spcPts val="0"/>
              </a:spcAft>
              <a:buClr>
                <a:srgbClr val="CFE2F3"/>
              </a:buClr>
              <a:buSzPts val="1100"/>
              <a:buChar char="-"/>
            </a:pPr>
            <a:r>
              <a:rPr lang="en" sz="1100">
                <a:solidFill>
                  <a:srgbClr val="CFE2F3"/>
                </a:solidFill>
              </a:rPr>
              <a:t>01 ALSTON ALVARES</a:t>
            </a:r>
            <a:endParaRPr sz="1100">
              <a:solidFill>
                <a:srgbClr val="CFE2F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83075" y="1011550"/>
            <a:ext cx="7753500" cy="63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Pass Statement</a:t>
            </a:r>
            <a:endParaRPr/>
          </a:p>
        </p:txBody>
      </p:sp>
      <p:sp>
        <p:nvSpPr>
          <p:cNvPr id="203" name="Google Shape;203;p31"/>
          <p:cNvSpPr txBox="1"/>
          <p:nvPr>
            <p:ph idx="3" type="subTitle"/>
          </p:nvPr>
        </p:nvSpPr>
        <p:spPr>
          <a:xfrm>
            <a:off x="1185925" y="16871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chemeClr val="dk1"/>
                </a:solidFill>
                <a:latin typeface="Arial"/>
                <a:ea typeface="Arial"/>
                <a:cs typeface="Arial"/>
                <a:sym typeface="Arial"/>
              </a:rPr>
              <a:t>The pass statement can be a useful tool for writing incomplete code</a:t>
            </a:r>
            <a:endParaRPr>
              <a:solidFill>
                <a:schemeClr val="dk1"/>
              </a:solidFill>
            </a:endParaRPr>
          </a:p>
        </p:txBody>
      </p:sp>
      <p:sp>
        <p:nvSpPr>
          <p:cNvPr id="204" name="Google Shape;204;p31"/>
          <p:cNvSpPr txBox="1"/>
          <p:nvPr>
            <p:ph idx="1" type="subTitle"/>
          </p:nvPr>
        </p:nvSpPr>
        <p:spPr>
          <a:xfrm>
            <a:off x="1185925" y="27263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chemeClr val="dk1"/>
                </a:solidFill>
                <a:latin typeface="Arial"/>
                <a:ea typeface="Arial"/>
                <a:cs typeface="Arial"/>
                <a:sym typeface="Arial"/>
              </a:rPr>
              <a:t>It allows you to create a working program even if you haven't yet implemented all of the functionality.</a:t>
            </a:r>
            <a:endParaRPr>
              <a:solidFill>
                <a:schemeClr val="dk1"/>
              </a:solidFill>
            </a:endParaRPr>
          </a:p>
        </p:txBody>
      </p:sp>
      <p:sp>
        <p:nvSpPr>
          <p:cNvPr id="205" name="Google Shape;205;p31"/>
          <p:cNvSpPr txBox="1"/>
          <p:nvPr>
            <p:ph idx="2" type="subTitle"/>
          </p:nvPr>
        </p:nvSpPr>
        <p:spPr>
          <a:xfrm>
            <a:off x="1185925" y="37655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chemeClr val="dk1"/>
                </a:solidFill>
                <a:latin typeface="Arial"/>
                <a:ea typeface="Arial"/>
                <a:cs typeface="Arial"/>
                <a:sym typeface="Arial"/>
              </a:rPr>
              <a:t>The pass statement can also be used as a placeholder for code that you plan to implement later.</a:t>
            </a:r>
            <a:endParaRPr>
              <a:solidFill>
                <a:schemeClr val="dk1"/>
              </a:solidFill>
            </a:endParaRPr>
          </a:p>
        </p:txBody>
      </p:sp>
      <p:sp>
        <p:nvSpPr>
          <p:cNvPr id="206" name="Google Shape;206;p31"/>
          <p:cNvSpPr txBox="1"/>
          <p:nvPr/>
        </p:nvSpPr>
        <p:spPr>
          <a:xfrm>
            <a:off x="567800" y="1761825"/>
            <a:ext cx="53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Proxima Nova"/>
                <a:ea typeface="Proxima Nova"/>
                <a:cs typeface="Proxima Nova"/>
                <a:sym typeface="Proxima Nova"/>
              </a:rPr>
              <a:t>01</a:t>
            </a:r>
            <a:endParaRPr b="1">
              <a:solidFill>
                <a:srgbClr val="FF0000"/>
              </a:solidFill>
              <a:latin typeface="Proxima Nova"/>
              <a:ea typeface="Proxima Nova"/>
              <a:cs typeface="Proxima Nova"/>
              <a:sym typeface="Proxima Nova"/>
            </a:endParaRPr>
          </a:p>
        </p:txBody>
      </p:sp>
      <p:sp>
        <p:nvSpPr>
          <p:cNvPr id="207" name="Google Shape;207;p31"/>
          <p:cNvSpPr txBox="1"/>
          <p:nvPr/>
        </p:nvSpPr>
        <p:spPr>
          <a:xfrm>
            <a:off x="542750" y="2763800"/>
            <a:ext cx="53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Proxima Nova"/>
                <a:ea typeface="Proxima Nova"/>
                <a:cs typeface="Proxima Nova"/>
                <a:sym typeface="Proxima Nova"/>
              </a:rPr>
              <a:t>02</a:t>
            </a:r>
            <a:endParaRPr b="1">
              <a:solidFill>
                <a:srgbClr val="FF0000"/>
              </a:solidFill>
              <a:latin typeface="Proxima Nova"/>
              <a:ea typeface="Proxima Nova"/>
              <a:cs typeface="Proxima Nova"/>
              <a:sym typeface="Proxima Nova"/>
            </a:endParaRPr>
          </a:p>
        </p:txBody>
      </p:sp>
      <p:sp>
        <p:nvSpPr>
          <p:cNvPr id="208" name="Google Shape;208;p31"/>
          <p:cNvSpPr txBox="1"/>
          <p:nvPr/>
        </p:nvSpPr>
        <p:spPr>
          <a:xfrm>
            <a:off x="567800" y="3765775"/>
            <a:ext cx="40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Proxima Nova"/>
                <a:ea typeface="Proxima Nova"/>
                <a:cs typeface="Proxima Nova"/>
                <a:sym typeface="Proxima Nova"/>
              </a:rPr>
              <a:t>03</a:t>
            </a:r>
            <a:endParaRPr b="1">
              <a:solidFill>
                <a:srgbClr val="FF0000"/>
              </a:solidFill>
              <a:latin typeface="Proxima Nova"/>
              <a:ea typeface="Proxima Nova"/>
              <a:cs typeface="Proxima Nova"/>
              <a:sym typeface="Proxima Nova"/>
            </a:endParaRPr>
          </a:p>
        </p:txBody>
      </p:sp>
      <p:pic>
        <p:nvPicPr>
          <p:cNvPr id="209" name="Google Shape;209;p31"/>
          <p:cNvPicPr preferRelativeResize="0"/>
          <p:nvPr/>
        </p:nvPicPr>
        <p:blipFill>
          <a:blip r:embed="rId3">
            <a:alphaModFix/>
          </a:blip>
          <a:stretch>
            <a:fillRect/>
          </a:stretch>
        </p:blipFill>
        <p:spPr>
          <a:xfrm>
            <a:off x="5700900" y="1104075"/>
            <a:ext cx="2594370" cy="3191153"/>
          </a:xfrm>
          <a:prstGeom prst="rect">
            <a:avLst/>
          </a:prstGeom>
          <a:noFill/>
          <a:ln>
            <a:noFill/>
          </a:ln>
        </p:spPr>
      </p:pic>
      <p:sp>
        <p:nvSpPr>
          <p:cNvPr id="210" name="Google Shape;210;p31"/>
          <p:cNvSpPr txBox="1"/>
          <p:nvPr/>
        </p:nvSpPr>
        <p:spPr>
          <a:xfrm>
            <a:off x="4213150" y="4689650"/>
            <a:ext cx="4971300" cy="354000"/>
          </a:xfrm>
          <a:prstGeom prst="rect">
            <a:avLst/>
          </a:prstGeom>
          <a:noFill/>
          <a:ln>
            <a:noFill/>
          </a:ln>
        </p:spPr>
        <p:txBody>
          <a:bodyPr anchorCtr="0" anchor="t" bIns="91425" lIns="91425" spcFirstLastPara="1" rIns="91425" wrap="square" tIns="91425">
            <a:spAutoFit/>
          </a:bodyPr>
          <a:lstStyle/>
          <a:p>
            <a:pPr indent="-298450" lvl="0" marL="457200" rtl="0" algn="ctr">
              <a:spcBef>
                <a:spcPts val="0"/>
              </a:spcBef>
              <a:spcAft>
                <a:spcPts val="0"/>
              </a:spcAft>
              <a:buClr>
                <a:srgbClr val="CFE2F3"/>
              </a:buClr>
              <a:buSzPts val="1100"/>
              <a:buChar char="-"/>
            </a:pPr>
            <a:r>
              <a:rPr lang="en" sz="1100">
                <a:solidFill>
                  <a:srgbClr val="CFE2F3"/>
                </a:solidFill>
              </a:rPr>
              <a:t>01 ALSTON ALVARES</a:t>
            </a:r>
            <a:endParaRPr sz="1100">
              <a:solidFill>
                <a:srgbClr val="CFE2F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1921825" y="123875"/>
            <a:ext cx="3589800" cy="554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Pass </a:t>
            </a:r>
            <a:r>
              <a:rPr lang="en"/>
              <a:t>statement example</a:t>
            </a:r>
            <a:endParaRPr/>
          </a:p>
        </p:txBody>
      </p:sp>
      <p:sp>
        <p:nvSpPr>
          <p:cNvPr id="216" name="Google Shape;216;p32"/>
          <p:cNvSpPr txBox="1"/>
          <p:nvPr>
            <p:ph idx="1" type="subTitle"/>
          </p:nvPr>
        </p:nvSpPr>
        <p:spPr>
          <a:xfrm>
            <a:off x="1921825" y="1052663"/>
            <a:ext cx="3049500" cy="240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Code:</a:t>
            </a:r>
            <a:endParaRPr>
              <a:solidFill>
                <a:srgbClr val="FFFFFF"/>
              </a:solidFill>
            </a:endParaRPr>
          </a:p>
          <a:p>
            <a:pPr indent="0" lvl="0" marL="0" rtl="0" algn="l">
              <a:spcBef>
                <a:spcPts val="1200"/>
              </a:spcBef>
              <a:spcAft>
                <a:spcPts val="0"/>
              </a:spcAft>
              <a:buNone/>
            </a:pPr>
            <a:r>
              <a:t/>
            </a:r>
            <a:endParaRPr>
              <a:solidFill>
                <a:srgbClr val="FFFFFF"/>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solidFill>
                  <a:schemeClr val="dk1"/>
                </a:solidFill>
              </a:rPr>
              <a:t>Output:</a:t>
            </a:r>
            <a:endParaRPr>
              <a:solidFill>
                <a:schemeClr val="dk1"/>
              </a:solidFill>
            </a:endParaRPr>
          </a:p>
        </p:txBody>
      </p:sp>
      <p:pic>
        <p:nvPicPr>
          <p:cNvPr id="217" name="Google Shape;217;p32"/>
          <p:cNvPicPr preferRelativeResize="0"/>
          <p:nvPr/>
        </p:nvPicPr>
        <p:blipFill>
          <a:blip r:embed="rId3">
            <a:alphaModFix/>
          </a:blip>
          <a:stretch>
            <a:fillRect/>
          </a:stretch>
        </p:blipFill>
        <p:spPr>
          <a:xfrm>
            <a:off x="2029350" y="1424275"/>
            <a:ext cx="3981700" cy="1035650"/>
          </a:xfrm>
          <a:prstGeom prst="rect">
            <a:avLst/>
          </a:prstGeom>
          <a:noFill/>
          <a:ln>
            <a:noFill/>
          </a:ln>
        </p:spPr>
      </p:pic>
      <p:pic>
        <p:nvPicPr>
          <p:cNvPr id="218" name="Google Shape;218;p32"/>
          <p:cNvPicPr preferRelativeResize="0"/>
          <p:nvPr/>
        </p:nvPicPr>
        <p:blipFill>
          <a:blip r:embed="rId4">
            <a:alphaModFix/>
          </a:blip>
          <a:stretch>
            <a:fillRect/>
          </a:stretch>
        </p:blipFill>
        <p:spPr>
          <a:xfrm>
            <a:off x="2029350" y="3167113"/>
            <a:ext cx="4733925" cy="600075"/>
          </a:xfrm>
          <a:prstGeom prst="rect">
            <a:avLst/>
          </a:prstGeom>
          <a:noFill/>
          <a:ln>
            <a:noFill/>
          </a:ln>
        </p:spPr>
      </p:pic>
      <p:sp>
        <p:nvSpPr>
          <p:cNvPr id="219" name="Google Shape;219;p32"/>
          <p:cNvSpPr txBox="1"/>
          <p:nvPr/>
        </p:nvSpPr>
        <p:spPr>
          <a:xfrm>
            <a:off x="4213150" y="4689650"/>
            <a:ext cx="4971300" cy="354000"/>
          </a:xfrm>
          <a:prstGeom prst="rect">
            <a:avLst/>
          </a:prstGeom>
          <a:noFill/>
          <a:ln>
            <a:noFill/>
          </a:ln>
        </p:spPr>
        <p:txBody>
          <a:bodyPr anchorCtr="0" anchor="t" bIns="91425" lIns="91425" spcFirstLastPara="1" rIns="91425" wrap="square" tIns="91425">
            <a:spAutoFit/>
          </a:bodyPr>
          <a:lstStyle/>
          <a:p>
            <a:pPr indent="-298450" lvl="0" marL="457200" rtl="0" algn="ctr">
              <a:spcBef>
                <a:spcPts val="0"/>
              </a:spcBef>
              <a:spcAft>
                <a:spcPts val="0"/>
              </a:spcAft>
              <a:buClr>
                <a:srgbClr val="CFE2F3"/>
              </a:buClr>
              <a:buSzPts val="1100"/>
              <a:buChar char="-"/>
            </a:pPr>
            <a:r>
              <a:rPr lang="en" sz="1100">
                <a:solidFill>
                  <a:srgbClr val="CFE2F3"/>
                </a:solidFill>
              </a:rPr>
              <a:t>01 ALSTON ALVARES</a:t>
            </a:r>
            <a:endParaRPr sz="1100">
              <a:solidFill>
                <a:srgbClr val="CFE2F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Continue Statement</a:t>
            </a:r>
            <a:endParaRPr/>
          </a:p>
        </p:txBody>
      </p:sp>
      <p:sp>
        <p:nvSpPr>
          <p:cNvPr id="225" name="Google Shape;225;p33"/>
          <p:cNvSpPr txBox="1"/>
          <p:nvPr>
            <p:ph idx="1" type="subTitle"/>
          </p:nvPr>
        </p:nvSpPr>
        <p:spPr>
          <a:xfrm>
            <a:off x="642700" y="1723725"/>
            <a:ext cx="4735200" cy="2827500"/>
          </a:xfrm>
          <a:prstGeom prst="rect">
            <a:avLst/>
          </a:prstGeom>
        </p:spPr>
        <p:txBody>
          <a:bodyPr anchorCtr="0" anchor="t" bIns="91425" lIns="91425" spcFirstLastPara="1" rIns="91425" wrap="square" tIns="91425">
            <a:noAutofit/>
          </a:bodyPr>
          <a:lstStyle/>
          <a:p>
            <a:pPr indent="-349250" lvl="0" marL="457200" rtl="0" algn="l">
              <a:lnSpc>
                <a:spcPct val="110000"/>
              </a:lnSpc>
              <a:spcBef>
                <a:spcPts val="0"/>
              </a:spcBef>
              <a:spcAft>
                <a:spcPts val="0"/>
              </a:spcAft>
              <a:buClr>
                <a:schemeClr val="dk1"/>
              </a:buClr>
              <a:buSzPts val="1900"/>
              <a:buChar char="●"/>
            </a:pPr>
            <a:r>
              <a:rPr lang="en" sz="1700">
                <a:solidFill>
                  <a:schemeClr val="dk1"/>
                </a:solidFill>
                <a:latin typeface="Arial"/>
                <a:ea typeface="Arial"/>
                <a:cs typeface="Arial"/>
                <a:sym typeface="Arial"/>
              </a:rPr>
              <a:t>The </a:t>
            </a:r>
            <a:r>
              <a:rPr b="1" lang="en" sz="1700">
                <a:solidFill>
                  <a:schemeClr val="dk1"/>
                </a:solidFill>
                <a:latin typeface="Courier New"/>
                <a:ea typeface="Courier New"/>
                <a:cs typeface="Courier New"/>
                <a:sym typeface="Courier New"/>
              </a:rPr>
              <a:t>continue</a:t>
            </a:r>
            <a:r>
              <a:rPr b="1" lang="en">
                <a:solidFill>
                  <a:schemeClr val="dk1"/>
                </a:solidFill>
                <a:latin typeface="Arial"/>
                <a:ea typeface="Arial"/>
                <a:cs typeface="Arial"/>
                <a:sym typeface="Arial"/>
              </a:rPr>
              <a:t> </a:t>
            </a:r>
            <a:r>
              <a:rPr lang="en" sz="1700">
                <a:solidFill>
                  <a:schemeClr val="dk1"/>
                </a:solidFill>
                <a:latin typeface="Arial"/>
                <a:ea typeface="Arial"/>
                <a:cs typeface="Arial"/>
                <a:sym typeface="Arial"/>
              </a:rPr>
              <a:t>statement is used to skip the rest of the current iteration of a loop</a:t>
            </a:r>
            <a:endParaRPr sz="1700">
              <a:solidFill>
                <a:schemeClr val="dk1"/>
              </a:solidFill>
              <a:latin typeface="Arial"/>
              <a:ea typeface="Arial"/>
              <a:cs typeface="Arial"/>
              <a:sym typeface="Arial"/>
            </a:endParaRPr>
          </a:p>
          <a:p>
            <a:pPr indent="0" lvl="0" marL="457200" rtl="0" algn="l">
              <a:lnSpc>
                <a:spcPct val="110000"/>
              </a:lnSpc>
              <a:spcBef>
                <a:spcPts val="1200"/>
              </a:spcBef>
              <a:spcAft>
                <a:spcPts val="0"/>
              </a:spcAft>
              <a:buNone/>
            </a:pPr>
            <a:r>
              <a:t/>
            </a:r>
            <a:endParaRPr sz="1700">
              <a:solidFill>
                <a:schemeClr val="dk1"/>
              </a:solidFill>
              <a:highlight>
                <a:srgbClr val="FFFFFF"/>
              </a:highlight>
              <a:latin typeface="Arial"/>
              <a:ea typeface="Arial"/>
              <a:cs typeface="Arial"/>
              <a:sym typeface="Arial"/>
            </a:endParaRPr>
          </a:p>
          <a:p>
            <a:pPr indent="-381000" lvl="0" marL="457200" rtl="0" algn="l">
              <a:lnSpc>
                <a:spcPct val="110000"/>
              </a:lnSpc>
              <a:spcBef>
                <a:spcPts val="1200"/>
              </a:spcBef>
              <a:spcAft>
                <a:spcPts val="0"/>
              </a:spcAft>
              <a:buClr>
                <a:schemeClr val="dk1"/>
              </a:buClr>
              <a:buSzPts val="2400"/>
              <a:buChar char="●"/>
            </a:pPr>
            <a:r>
              <a:rPr lang="en" sz="1700">
                <a:solidFill>
                  <a:schemeClr val="dk1"/>
                </a:solidFill>
                <a:latin typeface="Arial"/>
                <a:ea typeface="Arial"/>
                <a:cs typeface="Arial"/>
                <a:sym typeface="Arial"/>
              </a:rPr>
              <a:t>This can be useful for cases where you want to process all of the items in a sequence, but you want to skip some of them.</a:t>
            </a:r>
            <a:endParaRPr sz="2300">
              <a:solidFill>
                <a:schemeClr val="dk1"/>
              </a:solidFill>
            </a:endParaRPr>
          </a:p>
          <a:p>
            <a:pPr indent="0" lvl="0" marL="457200" rtl="0" algn="l">
              <a:lnSpc>
                <a:spcPct val="110000"/>
              </a:lnSpc>
              <a:spcBef>
                <a:spcPts val="1200"/>
              </a:spcBef>
              <a:spcAft>
                <a:spcPts val="0"/>
              </a:spcAft>
              <a:buNone/>
            </a:pPr>
            <a:r>
              <a:t/>
            </a:r>
            <a:endParaRPr/>
          </a:p>
          <a:p>
            <a:pPr indent="0" lvl="0" marL="457200" rtl="0" algn="l">
              <a:lnSpc>
                <a:spcPct val="110000"/>
              </a:lnSpc>
              <a:spcBef>
                <a:spcPts val="1200"/>
              </a:spcBef>
              <a:spcAft>
                <a:spcPts val="1200"/>
              </a:spcAft>
              <a:buNone/>
            </a:pPr>
            <a:r>
              <a:t/>
            </a:r>
            <a:endParaRPr/>
          </a:p>
        </p:txBody>
      </p:sp>
      <p:pic>
        <p:nvPicPr>
          <p:cNvPr id="226" name="Google Shape;226;p33"/>
          <p:cNvPicPr preferRelativeResize="0"/>
          <p:nvPr/>
        </p:nvPicPr>
        <p:blipFill>
          <a:blip r:embed="rId3">
            <a:alphaModFix/>
          </a:blip>
          <a:stretch>
            <a:fillRect/>
          </a:stretch>
        </p:blipFill>
        <p:spPr>
          <a:xfrm>
            <a:off x="5941775" y="1268150"/>
            <a:ext cx="2743350" cy="2743350"/>
          </a:xfrm>
          <a:prstGeom prst="rect">
            <a:avLst/>
          </a:prstGeom>
          <a:noFill/>
          <a:ln>
            <a:noFill/>
          </a:ln>
        </p:spPr>
      </p:pic>
      <p:sp>
        <p:nvSpPr>
          <p:cNvPr id="227" name="Google Shape;227;p33"/>
          <p:cNvSpPr txBox="1"/>
          <p:nvPr/>
        </p:nvSpPr>
        <p:spPr>
          <a:xfrm>
            <a:off x="4213150" y="4689650"/>
            <a:ext cx="4971300" cy="354000"/>
          </a:xfrm>
          <a:prstGeom prst="rect">
            <a:avLst/>
          </a:prstGeom>
          <a:noFill/>
          <a:ln>
            <a:noFill/>
          </a:ln>
        </p:spPr>
        <p:txBody>
          <a:bodyPr anchorCtr="0" anchor="t" bIns="91425" lIns="91425" spcFirstLastPara="1" rIns="91425" wrap="square" tIns="91425">
            <a:spAutoFit/>
          </a:bodyPr>
          <a:lstStyle/>
          <a:p>
            <a:pPr indent="-298450" lvl="0" marL="457200" rtl="0" algn="ctr">
              <a:spcBef>
                <a:spcPts val="0"/>
              </a:spcBef>
              <a:spcAft>
                <a:spcPts val="0"/>
              </a:spcAft>
              <a:buClr>
                <a:srgbClr val="CFE2F3"/>
              </a:buClr>
              <a:buSzPts val="1100"/>
              <a:buChar char="-"/>
            </a:pPr>
            <a:r>
              <a:rPr lang="en" sz="1100">
                <a:solidFill>
                  <a:srgbClr val="CFE2F3"/>
                </a:solidFill>
              </a:rPr>
              <a:t>01 ALSTON ALVARES</a:t>
            </a:r>
            <a:endParaRPr sz="1100">
              <a:solidFill>
                <a:srgbClr val="CFE2F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1928825" y="165800"/>
            <a:ext cx="4876800" cy="554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Continue </a:t>
            </a:r>
            <a:r>
              <a:rPr lang="en"/>
              <a:t>statement example</a:t>
            </a:r>
            <a:endParaRPr/>
          </a:p>
        </p:txBody>
      </p:sp>
      <p:sp>
        <p:nvSpPr>
          <p:cNvPr id="233" name="Google Shape;233;p34"/>
          <p:cNvSpPr txBox="1"/>
          <p:nvPr>
            <p:ph idx="1" type="subTitle"/>
          </p:nvPr>
        </p:nvSpPr>
        <p:spPr>
          <a:xfrm>
            <a:off x="1928825" y="961838"/>
            <a:ext cx="3049500" cy="240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Code:</a:t>
            </a:r>
            <a:endParaRPr>
              <a:solidFill>
                <a:srgbClr val="FFFFFF"/>
              </a:solidFill>
            </a:endParaRPr>
          </a:p>
          <a:p>
            <a:pPr indent="0" lvl="0" marL="0" rtl="0" algn="l">
              <a:spcBef>
                <a:spcPts val="1200"/>
              </a:spcBef>
              <a:spcAft>
                <a:spcPts val="0"/>
              </a:spcAft>
              <a:buNone/>
            </a:pPr>
            <a:r>
              <a:t/>
            </a:r>
            <a:endParaRPr>
              <a:solidFill>
                <a:srgbClr val="FFFFFF"/>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solidFill>
                  <a:schemeClr val="dk1"/>
                </a:solidFill>
              </a:rPr>
              <a:t>Output:</a:t>
            </a:r>
            <a:endParaRPr>
              <a:solidFill>
                <a:schemeClr val="dk1"/>
              </a:solidFill>
            </a:endParaRPr>
          </a:p>
        </p:txBody>
      </p:sp>
      <p:pic>
        <p:nvPicPr>
          <p:cNvPr id="234" name="Google Shape;234;p34"/>
          <p:cNvPicPr preferRelativeResize="0"/>
          <p:nvPr/>
        </p:nvPicPr>
        <p:blipFill>
          <a:blip r:embed="rId3">
            <a:alphaModFix/>
          </a:blip>
          <a:stretch>
            <a:fillRect/>
          </a:stretch>
        </p:blipFill>
        <p:spPr>
          <a:xfrm>
            <a:off x="2029350" y="3097238"/>
            <a:ext cx="4876800" cy="1323975"/>
          </a:xfrm>
          <a:prstGeom prst="rect">
            <a:avLst/>
          </a:prstGeom>
          <a:noFill/>
          <a:ln>
            <a:noFill/>
          </a:ln>
        </p:spPr>
      </p:pic>
      <p:pic>
        <p:nvPicPr>
          <p:cNvPr id="235" name="Google Shape;235;p34"/>
          <p:cNvPicPr preferRelativeResize="0"/>
          <p:nvPr/>
        </p:nvPicPr>
        <p:blipFill>
          <a:blip r:embed="rId4">
            <a:alphaModFix/>
          </a:blip>
          <a:stretch>
            <a:fillRect/>
          </a:stretch>
        </p:blipFill>
        <p:spPr>
          <a:xfrm>
            <a:off x="2029350" y="1543100"/>
            <a:ext cx="2318125" cy="812000"/>
          </a:xfrm>
          <a:prstGeom prst="rect">
            <a:avLst/>
          </a:prstGeom>
          <a:noFill/>
          <a:ln>
            <a:noFill/>
          </a:ln>
        </p:spPr>
      </p:pic>
      <p:sp>
        <p:nvSpPr>
          <p:cNvPr id="236" name="Google Shape;236;p34"/>
          <p:cNvSpPr txBox="1"/>
          <p:nvPr/>
        </p:nvSpPr>
        <p:spPr>
          <a:xfrm>
            <a:off x="4213150" y="4689650"/>
            <a:ext cx="4971300" cy="354000"/>
          </a:xfrm>
          <a:prstGeom prst="rect">
            <a:avLst/>
          </a:prstGeom>
          <a:noFill/>
          <a:ln>
            <a:noFill/>
          </a:ln>
        </p:spPr>
        <p:txBody>
          <a:bodyPr anchorCtr="0" anchor="t" bIns="91425" lIns="91425" spcFirstLastPara="1" rIns="91425" wrap="square" tIns="91425">
            <a:spAutoFit/>
          </a:bodyPr>
          <a:lstStyle/>
          <a:p>
            <a:pPr indent="-298450" lvl="0" marL="457200" rtl="0" algn="ctr">
              <a:spcBef>
                <a:spcPts val="0"/>
              </a:spcBef>
              <a:spcAft>
                <a:spcPts val="0"/>
              </a:spcAft>
              <a:buClr>
                <a:srgbClr val="CFE2F3"/>
              </a:buClr>
              <a:buSzPts val="1100"/>
              <a:buChar char="-"/>
            </a:pPr>
            <a:r>
              <a:rPr lang="en" sz="1100">
                <a:solidFill>
                  <a:srgbClr val="CFE2F3"/>
                </a:solidFill>
              </a:rPr>
              <a:t>01 ALSTON ALVARES</a:t>
            </a:r>
            <a:endParaRPr sz="1100">
              <a:solidFill>
                <a:srgbClr val="CFE2F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632175" y="920625"/>
            <a:ext cx="80892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300">
                <a:solidFill>
                  <a:srgbClr val="FFFF00"/>
                </a:solidFill>
              </a:rPr>
              <a:t>Topics covered in this presentation.</a:t>
            </a:r>
            <a:endParaRPr b="1" sz="3300">
              <a:solidFill>
                <a:srgbClr val="FFFF00"/>
              </a:solidFill>
            </a:endParaRPr>
          </a:p>
        </p:txBody>
      </p:sp>
      <p:sp>
        <p:nvSpPr>
          <p:cNvPr id="242" name="Google Shape;242;p35"/>
          <p:cNvSpPr txBox="1"/>
          <p:nvPr>
            <p:ph idx="1" type="subTitle"/>
          </p:nvPr>
        </p:nvSpPr>
        <p:spPr>
          <a:xfrm>
            <a:off x="642700" y="1647525"/>
            <a:ext cx="4047000" cy="3253800"/>
          </a:xfrm>
          <a:prstGeom prst="rect">
            <a:avLst/>
          </a:prstGeom>
        </p:spPr>
        <p:txBody>
          <a:bodyPr anchorCtr="0" anchor="t" bIns="91425" lIns="91425" spcFirstLastPara="1" rIns="91425" wrap="square" tIns="91425">
            <a:normAutofit/>
          </a:bodyPr>
          <a:lstStyle/>
          <a:p>
            <a:pPr indent="-285750" lvl="0" marL="457200" rtl="0" algn="l">
              <a:lnSpc>
                <a:spcPct val="150000"/>
              </a:lnSpc>
              <a:spcBef>
                <a:spcPts val="0"/>
              </a:spcBef>
              <a:spcAft>
                <a:spcPts val="0"/>
              </a:spcAft>
              <a:buClr>
                <a:schemeClr val="dk1"/>
              </a:buClr>
              <a:buSzPts val="900"/>
              <a:buChar char="●"/>
            </a:pPr>
            <a:r>
              <a:rPr b="1" lang="en" sz="1900">
                <a:solidFill>
                  <a:schemeClr val="dk1"/>
                </a:solidFill>
              </a:rPr>
              <a:t>Control Statements</a:t>
            </a:r>
            <a:endParaRPr b="1" sz="1900">
              <a:solidFill>
                <a:schemeClr val="dk1"/>
              </a:solidFill>
            </a:endParaRPr>
          </a:p>
          <a:p>
            <a:pPr indent="-285750" lvl="0" marL="457200" rtl="0" algn="l">
              <a:lnSpc>
                <a:spcPct val="150000"/>
              </a:lnSpc>
              <a:spcBef>
                <a:spcPts val="0"/>
              </a:spcBef>
              <a:spcAft>
                <a:spcPts val="0"/>
              </a:spcAft>
              <a:buClr>
                <a:schemeClr val="dk1"/>
              </a:buClr>
              <a:buSzPts val="900"/>
              <a:buChar char="●"/>
            </a:pPr>
            <a:r>
              <a:rPr b="1" lang="en" sz="1900">
                <a:solidFill>
                  <a:schemeClr val="dk1"/>
                </a:solidFill>
              </a:rPr>
              <a:t>If-else Statements </a:t>
            </a:r>
            <a:endParaRPr b="1" sz="1900">
              <a:solidFill>
                <a:schemeClr val="dk1"/>
              </a:solidFill>
            </a:endParaRPr>
          </a:p>
          <a:p>
            <a:pPr indent="-285750" lvl="0" marL="457200" rtl="0" algn="l">
              <a:lnSpc>
                <a:spcPct val="150000"/>
              </a:lnSpc>
              <a:spcBef>
                <a:spcPts val="0"/>
              </a:spcBef>
              <a:spcAft>
                <a:spcPts val="0"/>
              </a:spcAft>
              <a:buClr>
                <a:schemeClr val="dk1"/>
              </a:buClr>
              <a:buSzPts val="900"/>
              <a:buChar char="●"/>
            </a:pPr>
            <a:r>
              <a:rPr b="1" lang="en" sz="1900">
                <a:solidFill>
                  <a:schemeClr val="dk1"/>
                </a:solidFill>
              </a:rPr>
              <a:t>For Loops</a:t>
            </a:r>
            <a:endParaRPr b="1" sz="1900">
              <a:solidFill>
                <a:schemeClr val="dk1"/>
              </a:solidFill>
            </a:endParaRPr>
          </a:p>
          <a:p>
            <a:pPr indent="-285750" lvl="0" marL="457200" rtl="0" algn="l">
              <a:lnSpc>
                <a:spcPct val="150000"/>
              </a:lnSpc>
              <a:spcBef>
                <a:spcPts val="0"/>
              </a:spcBef>
              <a:spcAft>
                <a:spcPts val="0"/>
              </a:spcAft>
              <a:buClr>
                <a:schemeClr val="dk1"/>
              </a:buClr>
              <a:buSzPts val="900"/>
              <a:buChar char="●"/>
            </a:pPr>
            <a:r>
              <a:rPr b="1" lang="en" sz="1900">
                <a:solidFill>
                  <a:schemeClr val="dk1"/>
                </a:solidFill>
              </a:rPr>
              <a:t>While Loops</a:t>
            </a:r>
            <a:endParaRPr b="1" sz="1900">
              <a:solidFill>
                <a:schemeClr val="dk1"/>
              </a:solidFill>
            </a:endParaRPr>
          </a:p>
          <a:p>
            <a:pPr indent="-285750" lvl="0" marL="457200" rtl="0" algn="l">
              <a:lnSpc>
                <a:spcPct val="150000"/>
              </a:lnSpc>
              <a:spcBef>
                <a:spcPts val="0"/>
              </a:spcBef>
              <a:spcAft>
                <a:spcPts val="0"/>
              </a:spcAft>
              <a:buClr>
                <a:schemeClr val="dk1"/>
              </a:buClr>
              <a:buSzPts val="900"/>
              <a:buChar char="●"/>
            </a:pPr>
            <a:r>
              <a:rPr b="1" lang="en" sz="1900">
                <a:solidFill>
                  <a:schemeClr val="dk1"/>
                </a:solidFill>
              </a:rPr>
              <a:t>Break Statements</a:t>
            </a:r>
            <a:endParaRPr b="1" sz="1900">
              <a:solidFill>
                <a:schemeClr val="dk1"/>
              </a:solidFill>
            </a:endParaRPr>
          </a:p>
          <a:p>
            <a:pPr indent="-285750" lvl="0" marL="457200" rtl="0" algn="l">
              <a:lnSpc>
                <a:spcPct val="150000"/>
              </a:lnSpc>
              <a:spcBef>
                <a:spcPts val="0"/>
              </a:spcBef>
              <a:spcAft>
                <a:spcPts val="0"/>
              </a:spcAft>
              <a:buClr>
                <a:schemeClr val="dk1"/>
              </a:buClr>
              <a:buSzPts val="900"/>
              <a:buChar char="●"/>
            </a:pPr>
            <a:r>
              <a:rPr b="1" lang="en" sz="1900">
                <a:solidFill>
                  <a:schemeClr val="dk1"/>
                </a:solidFill>
              </a:rPr>
              <a:t>Pass Statements</a:t>
            </a:r>
            <a:endParaRPr b="1" sz="1900">
              <a:solidFill>
                <a:schemeClr val="dk1"/>
              </a:solidFill>
            </a:endParaRPr>
          </a:p>
          <a:p>
            <a:pPr indent="-285750" lvl="0" marL="457200" rtl="0" algn="l">
              <a:lnSpc>
                <a:spcPct val="150000"/>
              </a:lnSpc>
              <a:spcBef>
                <a:spcPts val="0"/>
              </a:spcBef>
              <a:spcAft>
                <a:spcPts val="0"/>
              </a:spcAft>
              <a:buClr>
                <a:schemeClr val="dk1"/>
              </a:buClr>
              <a:buSzPts val="900"/>
              <a:buChar char="●"/>
            </a:pPr>
            <a:r>
              <a:rPr b="1" lang="en" sz="1900">
                <a:solidFill>
                  <a:schemeClr val="dk1"/>
                </a:solidFill>
              </a:rPr>
              <a:t>Continue Statements</a:t>
            </a:r>
            <a:endParaRPr b="1" sz="1900">
              <a:solidFill>
                <a:schemeClr val="dk1"/>
              </a:solidFill>
            </a:endParaRPr>
          </a:p>
        </p:txBody>
      </p:sp>
      <p:sp>
        <p:nvSpPr>
          <p:cNvPr id="243" name="Google Shape;243;p35"/>
          <p:cNvSpPr txBox="1"/>
          <p:nvPr/>
        </p:nvSpPr>
        <p:spPr>
          <a:xfrm>
            <a:off x="4213150" y="4689650"/>
            <a:ext cx="4971300" cy="354000"/>
          </a:xfrm>
          <a:prstGeom prst="rect">
            <a:avLst/>
          </a:prstGeom>
          <a:noFill/>
          <a:ln>
            <a:noFill/>
          </a:ln>
        </p:spPr>
        <p:txBody>
          <a:bodyPr anchorCtr="0" anchor="t" bIns="91425" lIns="91425" spcFirstLastPara="1" rIns="91425" wrap="square" tIns="91425">
            <a:spAutoFit/>
          </a:bodyPr>
          <a:lstStyle/>
          <a:p>
            <a:pPr indent="-298450" lvl="0" marL="457200" rtl="0" algn="ctr">
              <a:spcBef>
                <a:spcPts val="0"/>
              </a:spcBef>
              <a:spcAft>
                <a:spcPts val="0"/>
              </a:spcAft>
              <a:buClr>
                <a:srgbClr val="CFE2F3"/>
              </a:buClr>
              <a:buSzPts val="1100"/>
              <a:buChar char="-"/>
            </a:pPr>
            <a:r>
              <a:rPr lang="en" sz="1100">
                <a:solidFill>
                  <a:srgbClr val="CFE2F3"/>
                </a:solidFill>
              </a:rPr>
              <a:t>01 ALSTON ALVARES</a:t>
            </a:r>
            <a:endParaRPr sz="1100">
              <a:solidFill>
                <a:srgbClr val="CFE2F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530400" y="2208300"/>
            <a:ext cx="80832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Please feel free to ask any questions. 😄</a:t>
            </a:r>
            <a:endParaRPr/>
          </a:p>
        </p:txBody>
      </p:sp>
      <p:sp>
        <p:nvSpPr>
          <p:cNvPr id="249" name="Google Shape;249;p36"/>
          <p:cNvSpPr txBox="1"/>
          <p:nvPr/>
        </p:nvSpPr>
        <p:spPr>
          <a:xfrm>
            <a:off x="1474975" y="3313000"/>
            <a:ext cx="6007500" cy="354000"/>
          </a:xfrm>
          <a:prstGeom prst="rect">
            <a:avLst/>
          </a:prstGeom>
          <a:noFill/>
          <a:ln>
            <a:noFill/>
          </a:ln>
        </p:spPr>
        <p:txBody>
          <a:bodyPr anchorCtr="0" anchor="t" bIns="91425" lIns="91425" spcFirstLastPara="1" rIns="91425" wrap="square" tIns="91425">
            <a:spAutoFit/>
          </a:bodyPr>
          <a:lstStyle/>
          <a:p>
            <a:pPr indent="-298450" lvl="0" marL="457200" rtl="0" algn="ctr">
              <a:spcBef>
                <a:spcPts val="0"/>
              </a:spcBef>
              <a:spcAft>
                <a:spcPts val="0"/>
              </a:spcAft>
              <a:buClr>
                <a:srgbClr val="CFE2F3"/>
              </a:buClr>
              <a:buSzPts val="1100"/>
              <a:buChar char="-"/>
            </a:pPr>
            <a:r>
              <a:rPr lang="en" sz="1100">
                <a:solidFill>
                  <a:srgbClr val="CFE2F3"/>
                </a:solidFill>
              </a:rPr>
              <a:t>01 ALSTON ALVARES</a:t>
            </a:r>
            <a:endParaRPr sz="1100">
              <a:solidFill>
                <a:srgbClr val="CFE2F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632175" y="943325"/>
            <a:ext cx="6167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to Control Statements in Python</a:t>
            </a:r>
            <a:endParaRPr/>
          </a:p>
        </p:txBody>
      </p:sp>
      <p:sp>
        <p:nvSpPr>
          <p:cNvPr id="117" name="Google Shape;117;p21"/>
          <p:cNvSpPr txBox="1"/>
          <p:nvPr>
            <p:ph idx="1" type="body"/>
          </p:nvPr>
        </p:nvSpPr>
        <p:spPr>
          <a:xfrm>
            <a:off x="727200" y="2080425"/>
            <a:ext cx="4327500" cy="265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t>This presentation provides an overview of control statements in Python and how they can be used to control the flow of a program.</a:t>
            </a:r>
            <a:endParaRPr sz="1800"/>
          </a:p>
        </p:txBody>
      </p:sp>
      <p:sp>
        <p:nvSpPr>
          <p:cNvPr id="118" name="Google Shape;118;p21"/>
          <p:cNvSpPr txBox="1"/>
          <p:nvPr>
            <p:ph idx="4294967295" type="subTitle"/>
          </p:nvPr>
        </p:nvSpPr>
        <p:spPr>
          <a:xfrm>
            <a:off x="83200" y="4471925"/>
            <a:ext cx="8520600" cy="792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CFE2F3"/>
              </a:buClr>
              <a:buSzPts val="1800"/>
              <a:buChar char="-"/>
            </a:pPr>
            <a:r>
              <a:rPr lang="en">
                <a:solidFill>
                  <a:srgbClr val="CFE2F3"/>
                </a:solidFill>
              </a:rPr>
              <a:t>01 ALSTON ALVARES</a:t>
            </a:r>
            <a:endParaRPr>
              <a:solidFill>
                <a:srgbClr val="CFE2F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idx="1" type="subTitle"/>
          </p:nvPr>
        </p:nvSpPr>
        <p:spPr>
          <a:xfrm>
            <a:off x="383075" y="1908900"/>
            <a:ext cx="2469000" cy="407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Control statements are used to alter the flow of a program based on certain conditions.</a:t>
            </a:r>
            <a:endParaRPr sz="1400">
              <a:solidFill>
                <a:schemeClr val="dk1"/>
              </a:solidFill>
            </a:endParaRPr>
          </a:p>
        </p:txBody>
      </p:sp>
      <p:sp>
        <p:nvSpPr>
          <p:cNvPr id="124" name="Google Shape;124;p22"/>
          <p:cNvSpPr txBox="1"/>
          <p:nvPr>
            <p:ph idx="2" type="subTitle"/>
          </p:nvPr>
        </p:nvSpPr>
        <p:spPr>
          <a:xfrm>
            <a:off x="3284763" y="1908900"/>
            <a:ext cx="2469000" cy="39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They allow for better decision making and looping in Python.</a:t>
            </a:r>
            <a:endParaRPr sz="1400">
              <a:solidFill>
                <a:schemeClr val="dk1"/>
              </a:solidFill>
            </a:endParaRPr>
          </a:p>
        </p:txBody>
      </p:sp>
      <p:sp>
        <p:nvSpPr>
          <p:cNvPr id="125" name="Google Shape;125;p22"/>
          <p:cNvSpPr txBox="1"/>
          <p:nvPr>
            <p:ph type="title"/>
          </p:nvPr>
        </p:nvSpPr>
        <p:spPr>
          <a:xfrm>
            <a:off x="383075" y="1011550"/>
            <a:ext cx="7753500" cy="63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What are Control Statements?</a:t>
            </a:r>
            <a:endParaRPr sz="2600"/>
          </a:p>
        </p:txBody>
      </p:sp>
      <p:sp>
        <p:nvSpPr>
          <p:cNvPr id="126" name="Google Shape;126;p22"/>
          <p:cNvSpPr txBox="1"/>
          <p:nvPr>
            <p:ph idx="3" type="subTitle"/>
          </p:nvPr>
        </p:nvSpPr>
        <p:spPr>
          <a:xfrm>
            <a:off x="6186450" y="1908900"/>
            <a:ext cx="2469000" cy="39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There are three main types of control statements in Python: if-else, for, and while.</a:t>
            </a:r>
            <a:endParaRPr sz="1400">
              <a:solidFill>
                <a:schemeClr val="dk1"/>
              </a:solidFill>
            </a:endParaRPr>
          </a:p>
        </p:txBody>
      </p:sp>
      <p:sp>
        <p:nvSpPr>
          <p:cNvPr id="127" name="Google Shape;127;p22"/>
          <p:cNvSpPr txBox="1"/>
          <p:nvPr>
            <p:ph idx="1" type="subTitle"/>
          </p:nvPr>
        </p:nvSpPr>
        <p:spPr>
          <a:xfrm>
            <a:off x="6438525" y="4566275"/>
            <a:ext cx="8520600" cy="792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CFE2F3"/>
              </a:buClr>
              <a:buSzPts val="1200"/>
              <a:buChar char="-"/>
            </a:pPr>
            <a:r>
              <a:rPr lang="en">
                <a:solidFill>
                  <a:srgbClr val="CFE2F3"/>
                </a:solidFill>
              </a:rPr>
              <a:t>01 ALSTON ALVARES</a:t>
            </a:r>
            <a:endParaRPr>
              <a:solidFill>
                <a:srgbClr val="CFE2F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idx="1" type="subTitle"/>
          </p:nvPr>
        </p:nvSpPr>
        <p:spPr>
          <a:xfrm>
            <a:off x="6586725" y="1804875"/>
            <a:ext cx="2096100" cy="13605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500">
                <a:solidFill>
                  <a:schemeClr val="dk1"/>
                </a:solidFill>
              </a:rPr>
              <a:t>The if statement checks a condition and executes a block of code if the condition is true.</a:t>
            </a:r>
            <a:endParaRPr sz="1500">
              <a:solidFill>
                <a:schemeClr val="dk1"/>
              </a:solidFill>
            </a:endParaRPr>
          </a:p>
        </p:txBody>
      </p:sp>
      <p:sp>
        <p:nvSpPr>
          <p:cNvPr id="133" name="Google Shape;133;p23"/>
          <p:cNvSpPr txBox="1"/>
          <p:nvPr>
            <p:ph type="title"/>
          </p:nvPr>
        </p:nvSpPr>
        <p:spPr>
          <a:xfrm>
            <a:off x="1730850" y="424400"/>
            <a:ext cx="56823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If-Else Statements</a:t>
            </a:r>
            <a:endParaRPr sz="2600"/>
          </a:p>
        </p:txBody>
      </p:sp>
      <p:sp>
        <p:nvSpPr>
          <p:cNvPr id="134" name="Google Shape;134;p23"/>
          <p:cNvSpPr txBox="1"/>
          <p:nvPr>
            <p:ph idx="2" type="subTitle"/>
          </p:nvPr>
        </p:nvSpPr>
        <p:spPr>
          <a:xfrm>
            <a:off x="467425" y="1394975"/>
            <a:ext cx="2198400" cy="822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500">
                <a:solidFill>
                  <a:schemeClr val="dk1"/>
                </a:solidFill>
              </a:rPr>
              <a:t>If-else statements allow you to execute different code blocks based on certain conditions.</a:t>
            </a:r>
            <a:endParaRPr sz="1500">
              <a:solidFill>
                <a:schemeClr val="dk1"/>
              </a:solidFill>
            </a:endParaRPr>
          </a:p>
        </p:txBody>
      </p:sp>
      <p:sp>
        <p:nvSpPr>
          <p:cNvPr id="135" name="Google Shape;135;p23"/>
          <p:cNvSpPr txBox="1"/>
          <p:nvPr>
            <p:ph idx="3" type="subTitle"/>
          </p:nvPr>
        </p:nvSpPr>
        <p:spPr>
          <a:xfrm>
            <a:off x="456700" y="3405075"/>
            <a:ext cx="2361600" cy="8850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500">
                <a:solidFill>
                  <a:schemeClr val="dk1"/>
                </a:solidFill>
              </a:rPr>
              <a:t>The else statement provides an alternate block of code to execute if the condition is false.</a:t>
            </a:r>
            <a:endParaRPr sz="1500">
              <a:solidFill>
                <a:schemeClr val="dk1"/>
              </a:solidFill>
            </a:endParaRPr>
          </a:p>
        </p:txBody>
      </p:sp>
      <p:sp>
        <p:nvSpPr>
          <p:cNvPr id="136" name="Google Shape;136;p23"/>
          <p:cNvSpPr txBox="1"/>
          <p:nvPr>
            <p:ph idx="2" type="subTitle"/>
          </p:nvPr>
        </p:nvSpPr>
        <p:spPr>
          <a:xfrm>
            <a:off x="500800" y="4540000"/>
            <a:ext cx="8520600" cy="792600"/>
          </a:xfrm>
          <a:prstGeom prst="rect">
            <a:avLst/>
          </a:prstGeom>
        </p:spPr>
        <p:txBody>
          <a:bodyPr anchorCtr="0" anchor="t" bIns="91425" lIns="91425" spcFirstLastPara="1" rIns="91425" wrap="square" tIns="91425">
            <a:normAutofit/>
          </a:bodyPr>
          <a:lstStyle/>
          <a:p>
            <a:pPr indent="-311150" lvl="0" marL="457200" rtl="0" algn="r">
              <a:spcBef>
                <a:spcPts val="0"/>
              </a:spcBef>
              <a:spcAft>
                <a:spcPts val="0"/>
              </a:spcAft>
              <a:buClr>
                <a:srgbClr val="CFE2F3"/>
              </a:buClr>
              <a:buSzPts val="1300"/>
              <a:buChar char="-"/>
            </a:pPr>
            <a:r>
              <a:rPr lang="en">
                <a:solidFill>
                  <a:srgbClr val="CFE2F3"/>
                </a:solidFill>
              </a:rPr>
              <a:t>01 ALSTON ALVARES</a:t>
            </a:r>
            <a:endParaRPr>
              <a:solidFill>
                <a:srgbClr val="CFE2F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1921825" y="102900"/>
            <a:ext cx="3589800" cy="554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If else</a:t>
            </a:r>
            <a:r>
              <a:rPr lang="en"/>
              <a:t> example</a:t>
            </a:r>
            <a:endParaRPr/>
          </a:p>
        </p:txBody>
      </p:sp>
      <p:sp>
        <p:nvSpPr>
          <p:cNvPr id="142" name="Google Shape;142;p24"/>
          <p:cNvSpPr txBox="1"/>
          <p:nvPr>
            <p:ph idx="1" type="subTitle"/>
          </p:nvPr>
        </p:nvSpPr>
        <p:spPr>
          <a:xfrm>
            <a:off x="1921825" y="1052663"/>
            <a:ext cx="3049500" cy="240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Code:</a:t>
            </a:r>
            <a:endParaRPr>
              <a:solidFill>
                <a:srgbClr val="FFFFFF"/>
              </a:solidFill>
            </a:endParaRPr>
          </a:p>
          <a:p>
            <a:pPr indent="0" lvl="0" marL="0" rtl="0" algn="l">
              <a:spcBef>
                <a:spcPts val="1200"/>
              </a:spcBef>
              <a:spcAft>
                <a:spcPts val="0"/>
              </a:spcAft>
              <a:buNone/>
            </a:pPr>
            <a:r>
              <a:t/>
            </a:r>
            <a:endParaRPr>
              <a:solidFill>
                <a:srgbClr val="FFFFFF"/>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solidFill>
                  <a:schemeClr val="dk1"/>
                </a:solidFill>
              </a:rPr>
              <a:t>Output:</a:t>
            </a:r>
            <a:endParaRPr>
              <a:solidFill>
                <a:schemeClr val="dk1"/>
              </a:solidFill>
            </a:endParaRPr>
          </a:p>
        </p:txBody>
      </p:sp>
      <p:pic>
        <p:nvPicPr>
          <p:cNvPr id="143" name="Google Shape;143;p24"/>
          <p:cNvPicPr preferRelativeResize="0"/>
          <p:nvPr/>
        </p:nvPicPr>
        <p:blipFill>
          <a:blip r:embed="rId3">
            <a:alphaModFix/>
          </a:blip>
          <a:stretch>
            <a:fillRect/>
          </a:stretch>
        </p:blipFill>
        <p:spPr>
          <a:xfrm>
            <a:off x="2029350" y="1449024"/>
            <a:ext cx="4305300" cy="968950"/>
          </a:xfrm>
          <a:prstGeom prst="rect">
            <a:avLst/>
          </a:prstGeom>
          <a:noFill/>
          <a:ln>
            <a:noFill/>
          </a:ln>
        </p:spPr>
      </p:pic>
      <p:pic>
        <p:nvPicPr>
          <p:cNvPr id="144" name="Google Shape;144;p24"/>
          <p:cNvPicPr preferRelativeResize="0"/>
          <p:nvPr/>
        </p:nvPicPr>
        <p:blipFill>
          <a:blip r:embed="rId4">
            <a:alphaModFix/>
          </a:blip>
          <a:stretch>
            <a:fillRect/>
          </a:stretch>
        </p:blipFill>
        <p:spPr>
          <a:xfrm>
            <a:off x="2029350" y="3027332"/>
            <a:ext cx="4657725" cy="592700"/>
          </a:xfrm>
          <a:prstGeom prst="rect">
            <a:avLst/>
          </a:prstGeom>
          <a:noFill/>
          <a:ln>
            <a:noFill/>
          </a:ln>
        </p:spPr>
      </p:pic>
      <p:sp>
        <p:nvSpPr>
          <p:cNvPr id="145" name="Google Shape;145;p24"/>
          <p:cNvSpPr txBox="1"/>
          <p:nvPr/>
        </p:nvSpPr>
        <p:spPr>
          <a:xfrm>
            <a:off x="4213150" y="4689650"/>
            <a:ext cx="4971300" cy="354000"/>
          </a:xfrm>
          <a:prstGeom prst="rect">
            <a:avLst/>
          </a:prstGeom>
          <a:noFill/>
          <a:ln>
            <a:noFill/>
          </a:ln>
        </p:spPr>
        <p:txBody>
          <a:bodyPr anchorCtr="0" anchor="t" bIns="91425" lIns="91425" spcFirstLastPara="1" rIns="91425" wrap="square" tIns="91425">
            <a:spAutoFit/>
          </a:bodyPr>
          <a:lstStyle/>
          <a:p>
            <a:pPr indent="-298450" lvl="0" marL="457200" rtl="0" algn="ctr">
              <a:spcBef>
                <a:spcPts val="0"/>
              </a:spcBef>
              <a:spcAft>
                <a:spcPts val="0"/>
              </a:spcAft>
              <a:buClr>
                <a:srgbClr val="CFE2F3"/>
              </a:buClr>
              <a:buSzPts val="1100"/>
              <a:buChar char="-"/>
            </a:pPr>
            <a:r>
              <a:rPr lang="en" sz="1100">
                <a:solidFill>
                  <a:srgbClr val="CFE2F3"/>
                </a:solidFill>
              </a:rPr>
              <a:t>01 ALSTON ALVARES</a:t>
            </a:r>
            <a:endParaRPr sz="1100">
              <a:solidFill>
                <a:srgbClr val="CFE2F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1921250" y="163375"/>
            <a:ext cx="3910500" cy="91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900"/>
              <a:t>For Loops</a:t>
            </a:r>
            <a:endParaRPr b="1" sz="3900"/>
          </a:p>
        </p:txBody>
      </p:sp>
      <p:sp>
        <p:nvSpPr>
          <p:cNvPr id="151" name="Google Shape;151;p25"/>
          <p:cNvSpPr txBox="1"/>
          <p:nvPr>
            <p:ph idx="1" type="subTitle"/>
          </p:nvPr>
        </p:nvSpPr>
        <p:spPr>
          <a:xfrm>
            <a:off x="1921250" y="1200600"/>
            <a:ext cx="6390600" cy="2742300"/>
          </a:xfrm>
          <a:prstGeom prst="rect">
            <a:avLst/>
          </a:prstGeom>
        </p:spPr>
        <p:txBody>
          <a:bodyPr anchorCtr="0" anchor="t" bIns="91425" lIns="91425" spcFirstLastPara="1" rIns="91425" wrap="square" tIns="91425">
            <a:noAutofit/>
          </a:bodyPr>
          <a:lstStyle/>
          <a:p>
            <a:pPr indent="-342900" lvl="0" marL="457200" rtl="0" algn="l">
              <a:lnSpc>
                <a:spcPct val="110000"/>
              </a:lnSpc>
              <a:spcBef>
                <a:spcPts val="0"/>
              </a:spcBef>
              <a:spcAft>
                <a:spcPts val="0"/>
              </a:spcAft>
              <a:buClr>
                <a:schemeClr val="dk1"/>
              </a:buClr>
              <a:buSzPts val="1800"/>
              <a:buChar char="●"/>
            </a:pPr>
            <a:r>
              <a:rPr lang="en">
                <a:solidFill>
                  <a:schemeClr val="dk1"/>
                </a:solidFill>
              </a:rPr>
              <a:t>For loops are used to iterate over a sequence of elements.</a:t>
            </a:r>
            <a:endParaRPr>
              <a:solidFill>
                <a:schemeClr val="dk1"/>
              </a:solidFill>
            </a:endParaRPr>
          </a:p>
          <a:p>
            <a:pPr indent="0" lvl="0" marL="457200" rtl="0" algn="l">
              <a:lnSpc>
                <a:spcPct val="110000"/>
              </a:lnSpc>
              <a:spcBef>
                <a:spcPts val="1200"/>
              </a:spcBef>
              <a:spcAft>
                <a:spcPts val="0"/>
              </a:spcAft>
              <a:buNone/>
            </a:pPr>
            <a:r>
              <a:t/>
            </a:r>
            <a:endParaRPr>
              <a:solidFill>
                <a:schemeClr val="dk1"/>
              </a:solidFill>
            </a:endParaRPr>
          </a:p>
          <a:p>
            <a:pPr indent="-342900" lvl="0" marL="457200" rtl="0" algn="l">
              <a:lnSpc>
                <a:spcPct val="110000"/>
              </a:lnSpc>
              <a:spcBef>
                <a:spcPts val="1200"/>
              </a:spcBef>
              <a:spcAft>
                <a:spcPts val="0"/>
              </a:spcAft>
              <a:buClr>
                <a:schemeClr val="dk1"/>
              </a:buClr>
              <a:buSzPts val="1800"/>
              <a:buChar char="●"/>
            </a:pPr>
            <a:r>
              <a:rPr lang="en">
                <a:solidFill>
                  <a:schemeClr val="dk1"/>
                </a:solidFill>
              </a:rPr>
              <a:t>They allow you to perform a set of actions for each element in the sequence.</a:t>
            </a:r>
            <a:endParaRPr>
              <a:solidFill>
                <a:schemeClr val="dk1"/>
              </a:solidFill>
            </a:endParaRPr>
          </a:p>
          <a:p>
            <a:pPr indent="0" lvl="0" marL="457200" rtl="0" algn="l">
              <a:lnSpc>
                <a:spcPct val="110000"/>
              </a:lnSpc>
              <a:spcBef>
                <a:spcPts val="1200"/>
              </a:spcBef>
              <a:spcAft>
                <a:spcPts val="0"/>
              </a:spcAft>
              <a:buNone/>
            </a:pPr>
            <a:r>
              <a:t/>
            </a:r>
            <a:endParaRPr>
              <a:solidFill>
                <a:schemeClr val="dk1"/>
              </a:solidFill>
            </a:endParaRPr>
          </a:p>
          <a:p>
            <a:pPr indent="-342900" lvl="0" marL="457200" rtl="0" algn="l">
              <a:lnSpc>
                <a:spcPct val="110000"/>
              </a:lnSpc>
              <a:spcBef>
                <a:spcPts val="1200"/>
              </a:spcBef>
              <a:spcAft>
                <a:spcPts val="0"/>
              </a:spcAft>
              <a:buClr>
                <a:schemeClr val="dk1"/>
              </a:buClr>
              <a:buSzPts val="1800"/>
              <a:buChar char="●"/>
            </a:pPr>
            <a:r>
              <a:rPr lang="en">
                <a:solidFill>
                  <a:schemeClr val="dk1"/>
                </a:solidFill>
              </a:rPr>
              <a:t>You can use the range() function to define the number of iterations.</a:t>
            </a:r>
            <a:endParaRPr>
              <a:solidFill>
                <a:schemeClr val="dk1"/>
              </a:solidFill>
            </a:endParaRPr>
          </a:p>
        </p:txBody>
      </p:sp>
      <p:sp>
        <p:nvSpPr>
          <p:cNvPr id="152" name="Google Shape;152;p25"/>
          <p:cNvSpPr txBox="1"/>
          <p:nvPr/>
        </p:nvSpPr>
        <p:spPr>
          <a:xfrm>
            <a:off x="4213150" y="4689650"/>
            <a:ext cx="4971300" cy="354000"/>
          </a:xfrm>
          <a:prstGeom prst="rect">
            <a:avLst/>
          </a:prstGeom>
          <a:noFill/>
          <a:ln>
            <a:noFill/>
          </a:ln>
        </p:spPr>
        <p:txBody>
          <a:bodyPr anchorCtr="0" anchor="t" bIns="91425" lIns="91425" spcFirstLastPara="1" rIns="91425" wrap="square" tIns="91425">
            <a:spAutoFit/>
          </a:bodyPr>
          <a:lstStyle/>
          <a:p>
            <a:pPr indent="-298450" lvl="0" marL="457200" rtl="0" algn="ctr">
              <a:spcBef>
                <a:spcPts val="0"/>
              </a:spcBef>
              <a:spcAft>
                <a:spcPts val="0"/>
              </a:spcAft>
              <a:buClr>
                <a:srgbClr val="CFE2F3"/>
              </a:buClr>
              <a:buSzPts val="1100"/>
              <a:buChar char="-"/>
            </a:pPr>
            <a:r>
              <a:rPr lang="en" sz="1100">
                <a:solidFill>
                  <a:srgbClr val="CFE2F3"/>
                </a:solidFill>
              </a:rPr>
              <a:t>01 ALSTON ALVARES</a:t>
            </a:r>
            <a:endParaRPr sz="1100">
              <a:solidFill>
                <a:srgbClr val="CFE2F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1817650" y="130825"/>
            <a:ext cx="3589800" cy="554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For Loop </a:t>
            </a:r>
            <a:r>
              <a:rPr lang="en"/>
              <a:t>example</a:t>
            </a:r>
            <a:endParaRPr/>
          </a:p>
        </p:txBody>
      </p:sp>
      <p:sp>
        <p:nvSpPr>
          <p:cNvPr id="158" name="Google Shape;158;p26"/>
          <p:cNvSpPr txBox="1"/>
          <p:nvPr>
            <p:ph idx="1" type="subTitle"/>
          </p:nvPr>
        </p:nvSpPr>
        <p:spPr>
          <a:xfrm>
            <a:off x="1921825" y="1052663"/>
            <a:ext cx="3049500" cy="240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Code:</a:t>
            </a:r>
            <a:endParaRPr>
              <a:solidFill>
                <a:srgbClr val="FFFFFF"/>
              </a:solidFill>
            </a:endParaRPr>
          </a:p>
          <a:p>
            <a:pPr indent="0" lvl="0" marL="0" rtl="0" algn="l">
              <a:spcBef>
                <a:spcPts val="1200"/>
              </a:spcBef>
              <a:spcAft>
                <a:spcPts val="0"/>
              </a:spcAft>
              <a:buNone/>
            </a:pPr>
            <a:r>
              <a:t/>
            </a:r>
            <a:endParaRPr>
              <a:solidFill>
                <a:srgbClr val="FFFFFF"/>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solidFill>
                  <a:schemeClr val="dk1"/>
                </a:solidFill>
              </a:rPr>
              <a:t>Output:</a:t>
            </a:r>
            <a:endParaRPr>
              <a:solidFill>
                <a:schemeClr val="dk1"/>
              </a:solidFill>
            </a:endParaRPr>
          </a:p>
        </p:txBody>
      </p:sp>
      <p:pic>
        <p:nvPicPr>
          <p:cNvPr id="159" name="Google Shape;159;p26"/>
          <p:cNvPicPr preferRelativeResize="0"/>
          <p:nvPr/>
        </p:nvPicPr>
        <p:blipFill>
          <a:blip r:embed="rId3">
            <a:alphaModFix/>
          </a:blip>
          <a:stretch>
            <a:fillRect/>
          </a:stretch>
        </p:blipFill>
        <p:spPr>
          <a:xfrm>
            <a:off x="2029350" y="1647225"/>
            <a:ext cx="2771250" cy="592700"/>
          </a:xfrm>
          <a:prstGeom prst="rect">
            <a:avLst/>
          </a:prstGeom>
          <a:noFill/>
          <a:ln>
            <a:noFill/>
          </a:ln>
        </p:spPr>
      </p:pic>
      <p:pic>
        <p:nvPicPr>
          <p:cNvPr id="160" name="Google Shape;160;p26"/>
          <p:cNvPicPr preferRelativeResize="0"/>
          <p:nvPr/>
        </p:nvPicPr>
        <p:blipFill>
          <a:blip r:embed="rId4">
            <a:alphaModFix/>
          </a:blip>
          <a:stretch>
            <a:fillRect/>
          </a:stretch>
        </p:blipFill>
        <p:spPr>
          <a:xfrm>
            <a:off x="2029338" y="3024450"/>
            <a:ext cx="4638675" cy="1733550"/>
          </a:xfrm>
          <a:prstGeom prst="rect">
            <a:avLst/>
          </a:prstGeom>
          <a:noFill/>
          <a:ln>
            <a:noFill/>
          </a:ln>
        </p:spPr>
      </p:pic>
      <p:sp>
        <p:nvSpPr>
          <p:cNvPr id="161" name="Google Shape;161;p26"/>
          <p:cNvSpPr txBox="1"/>
          <p:nvPr/>
        </p:nvSpPr>
        <p:spPr>
          <a:xfrm>
            <a:off x="4765325" y="4719900"/>
            <a:ext cx="4971300" cy="354000"/>
          </a:xfrm>
          <a:prstGeom prst="rect">
            <a:avLst/>
          </a:prstGeom>
          <a:noFill/>
          <a:ln>
            <a:noFill/>
          </a:ln>
        </p:spPr>
        <p:txBody>
          <a:bodyPr anchorCtr="0" anchor="t" bIns="91425" lIns="91425" spcFirstLastPara="1" rIns="91425" wrap="square" tIns="91425">
            <a:spAutoFit/>
          </a:bodyPr>
          <a:lstStyle/>
          <a:p>
            <a:pPr indent="-298450" lvl="0" marL="457200" rtl="0" algn="ctr">
              <a:spcBef>
                <a:spcPts val="0"/>
              </a:spcBef>
              <a:spcAft>
                <a:spcPts val="0"/>
              </a:spcAft>
              <a:buClr>
                <a:srgbClr val="CFE2F3"/>
              </a:buClr>
              <a:buSzPts val="1100"/>
              <a:buChar char="-"/>
            </a:pPr>
            <a:r>
              <a:rPr lang="en" sz="1100">
                <a:solidFill>
                  <a:srgbClr val="CFE2F3"/>
                </a:solidFill>
              </a:rPr>
              <a:t>01 ALSTON ALVARES</a:t>
            </a:r>
            <a:endParaRPr sz="1100">
              <a:solidFill>
                <a:srgbClr val="CFE2F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642700" y="650250"/>
            <a:ext cx="4270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While Loops</a:t>
            </a:r>
            <a:endParaRPr/>
          </a:p>
        </p:txBody>
      </p:sp>
      <p:sp>
        <p:nvSpPr>
          <p:cNvPr id="167" name="Google Shape;167;p27"/>
          <p:cNvSpPr txBox="1"/>
          <p:nvPr>
            <p:ph idx="1" type="subTitle"/>
          </p:nvPr>
        </p:nvSpPr>
        <p:spPr>
          <a:xfrm>
            <a:off x="1185925" y="16871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chemeClr val="dk1"/>
                </a:solidFill>
              </a:rPr>
              <a:t>Be careful to avoid infinite loops by ensuring the condition eventually becomes false.</a:t>
            </a:r>
            <a:endParaRPr>
              <a:solidFill>
                <a:schemeClr val="dk1"/>
              </a:solidFill>
            </a:endParaRPr>
          </a:p>
        </p:txBody>
      </p:sp>
      <p:sp>
        <p:nvSpPr>
          <p:cNvPr id="168" name="Google Shape;168;p27"/>
          <p:cNvSpPr txBox="1"/>
          <p:nvPr>
            <p:ph idx="2" type="subTitle"/>
          </p:nvPr>
        </p:nvSpPr>
        <p:spPr>
          <a:xfrm>
            <a:off x="1185925" y="27263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chemeClr val="dk1"/>
                </a:solidFill>
              </a:rPr>
              <a:t>While loops continue to execute a block of code as long as a certain condition is true.</a:t>
            </a:r>
            <a:endParaRPr>
              <a:solidFill>
                <a:schemeClr val="dk1"/>
              </a:solidFill>
            </a:endParaRPr>
          </a:p>
        </p:txBody>
      </p:sp>
      <p:sp>
        <p:nvSpPr>
          <p:cNvPr id="169" name="Google Shape;169;p27"/>
          <p:cNvSpPr txBox="1"/>
          <p:nvPr>
            <p:ph idx="3" type="subTitle"/>
          </p:nvPr>
        </p:nvSpPr>
        <p:spPr>
          <a:xfrm>
            <a:off x="1185925" y="37655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chemeClr val="dk1"/>
                </a:solidFill>
              </a:rPr>
              <a:t>They are useful when you don't know the number of iterations in advance.</a:t>
            </a:r>
            <a:endParaRPr>
              <a:solidFill>
                <a:schemeClr val="dk1"/>
              </a:solidFill>
            </a:endParaRPr>
          </a:p>
        </p:txBody>
      </p:sp>
      <p:pic>
        <p:nvPicPr>
          <p:cNvPr id="170" name="Google Shape;170;p27"/>
          <p:cNvPicPr preferRelativeResize="0"/>
          <p:nvPr/>
        </p:nvPicPr>
        <p:blipFill>
          <a:blip r:embed="rId3">
            <a:alphaModFix/>
          </a:blip>
          <a:stretch>
            <a:fillRect/>
          </a:stretch>
        </p:blipFill>
        <p:spPr>
          <a:xfrm>
            <a:off x="4913125" y="363325"/>
            <a:ext cx="3926074" cy="2208416"/>
          </a:xfrm>
          <a:prstGeom prst="rect">
            <a:avLst/>
          </a:prstGeom>
          <a:noFill/>
          <a:ln>
            <a:noFill/>
          </a:ln>
        </p:spPr>
      </p:pic>
      <p:sp>
        <p:nvSpPr>
          <p:cNvPr id="171" name="Google Shape;171;p27"/>
          <p:cNvSpPr txBox="1"/>
          <p:nvPr/>
        </p:nvSpPr>
        <p:spPr>
          <a:xfrm>
            <a:off x="4213150" y="4689650"/>
            <a:ext cx="4971300" cy="354000"/>
          </a:xfrm>
          <a:prstGeom prst="rect">
            <a:avLst/>
          </a:prstGeom>
          <a:noFill/>
          <a:ln>
            <a:noFill/>
          </a:ln>
        </p:spPr>
        <p:txBody>
          <a:bodyPr anchorCtr="0" anchor="t" bIns="91425" lIns="91425" spcFirstLastPara="1" rIns="91425" wrap="square" tIns="91425">
            <a:spAutoFit/>
          </a:bodyPr>
          <a:lstStyle/>
          <a:p>
            <a:pPr indent="-298450" lvl="0" marL="457200" rtl="0" algn="ctr">
              <a:spcBef>
                <a:spcPts val="0"/>
              </a:spcBef>
              <a:spcAft>
                <a:spcPts val="0"/>
              </a:spcAft>
              <a:buClr>
                <a:srgbClr val="CFE2F3"/>
              </a:buClr>
              <a:buSzPts val="1100"/>
              <a:buChar char="-"/>
            </a:pPr>
            <a:r>
              <a:rPr lang="en" sz="1100">
                <a:solidFill>
                  <a:srgbClr val="CFE2F3"/>
                </a:solidFill>
              </a:rPr>
              <a:t>01 ALSTON ALVARES</a:t>
            </a:r>
            <a:endParaRPr sz="1100">
              <a:solidFill>
                <a:srgbClr val="CFE2F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1817650" y="130825"/>
            <a:ext cx="3589800" cy="554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While </a:t>
            </a:r>
            <a:r>
              <a:rPr lang="en"/>
              <a:t>Loop example</a:t>
            </a:r>
            <a:endParaRPr/>
          </a:p>
        </p:txBody>
      </p:sp>
      <p:sp>
        <p:nvSpPr>
          <p:cNvPr id="177" name="Google Shape;177;p28"/>
          <p:cNvSpPr txBox="1"/>
          <p:nvPr>
            <p:ph idx="1" type="subTitle"/>
          </p:nvPr>
        </p:nvSpPr>
        <p:spPr>
          <a:xfrm>
            <a:off x="1921825" y="1052663"/>
            <a:ext cx="3049500" cy="240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Code:</a:t>
            </a:r>
            <a:endParaRPr>
              <a:solidFill>
                <a:srgbClr val="FFFFFF"/>
              </a:solidFill>
            </a:endParaRPr>
          </a:p>
          <a:p>
            <a:pPr indent="0" lvl="0" marL="0" rtl="0" algn="l">
              <a:spcBef>
                <a:spcPts val="1200"/>
              </a:spcBef>
              <a:spcAft>
                <a:spcPts val="0"/>
              </a:spcAft>
              <a:buNone/>
            </a:pPr>
            <a:r>
              <a:t/>
            </a:r>
            <a:endParaRPr>
              <a:solidFill>
                <a:srgbClr val="FFFFFF"/>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solidFill>
                  <a:schemeClr val="dk1"/>
                </a:solidFill>
              </a:rPr>
              <a:t>Output:</a:t>
            </a:r>
            <a:endParaRPr>
              <a:solidFill>
                <a:schemeClr val="dk1"/>
              </a:solidFill>
            </a:endParaRPr>
          </a:p>
        </p:txBody>
      </p:sp>
      <p:pic>
        <p:nvPicPr>
          <p:cNvPr id="178" name="Google Shape;178;p28"/>
          <p:cNvPicPr preferRelativeResize="0"/>
          <p:nvPr/>
        </p:nvPicPr>
        <p:blipFill>
          <a:blip r:embed="rId3">
            <a:alphaModFix/>
          </a:blip>
          <a:stretch>
            <a:fillRect/>
          </a:stretch>
        </p:blipFill>
        <p:spPr>
          <a:xfrm>
            <a:off x="2029338" y="3024450"/>
            <a:ext cx="4638675" cy="1733550"/>
          </a:xfrm>
          <a:prstGeom prst="rect">
            <a:avLst/>
          </a:prstGeom>
          <a:noFill/>
          <a:ln>
            <a:noFill/>
          </a:ln>
        </p:spPr>
      </p:pic>
      <p:pic>
        <p:nvPicPr>
          <p:cNvPr id="179" name="Google Shape;179;p28"/>
          <p:cNvPicPr preferRelativeResize="0"/>
          <p:nvPr/>
        </p:nvPicPr>
        <p:blipFill>
          <a:blip r:embed="rId4">
            <a:alphaModFix/>
          </a:blip>
          <a:stretch>
            <a:fillRect/>
          </a:stretch>
        </p:blipFill>
        <p:spPr>
          <a:xfrm>
            <a:off x="2029350" y="1592025"/>
            <a:ext cx="1954075" cy="909850"/>
          </a:xfrm>
          <a:prstGeom prst="rect">
            <a:avLst/>
          </a:prstGeom>
          <a:noFill/>
          <a:ln>
            <a:noFill/>
          </a:ln>
        </p:spPr>
      </p:pic>
      <p:sp>
        <p:nvSpPr>
          <p:cNvPr id="180" name="Google Shape;180;p28"/>
          <p:cNvSpPr txBox="1"/>
          <p:nvPr/>
        </p:nvSpPr>
        <p:spPr>
          <a:xfrm>
            <a:off x="4800600" y="4758000"/>
            <a:ext cx="4971300" cy="354000"/>
          </a:xfrm>
          <a:prstGeom prst="rect">
            <a:avLst/>
          </a:prstGeom>
          <a:noFill/>
          <a:ln>
            <a:noFill/>
          </a:ln>
        </p:spPr>
        <p:txBody>
          <a:bodyPr anchorCtr="0" anchor="t" bIns="91425" lIns="91425" spcFirstLastPara="1" rIns="91425" wrap="square" tIns="91425">
            <a:spAutoFit/>
          </a:bodyPr>
          <a:lstStyle/>
          <a:p>
            <a:pPr indent="-298450" lvl="0" marL="457200" rtl="0" algn="ctr">
              <a:spcBef>
                <a:spcPts val="0"/>
              </a:spcBef>
              <a:spcAft>
                <a:spcPts val="0"/>
              </a:spcAft>
              <a:buClr>
                <a:srgbClr val="CFE2F3"/>
              </a:buClr>
              <a:buSzPts val="1100"/>
              <a:buChar char="-"/>
            </a:pPr>
            <a:r>
              <a:rPr lang="en" sz="1100">
                <a:solidFill>
                  <a:srgbClr val="CFE2F3"/>
                </a:solidFill>
              </a:rPr>
              <a:t>01 ALSTON ALVARES</a:t>
            </a:r>
            <a:endParaRPr sz="1100">
              <a:solidFill>
                <a:srgbClr val="CFE2F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