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8" r:id="rId6"/>
    <p:sldId id="257" r:id="rId7"/>
    <p:sldId id="282" r:id="rId8"/>
    <p:sldId id="276" r:id="rId9"/>
    <p:sldId id="280" r:id="rId10"/>
    <p:sldId id="279" r:id="rId11"/>
    <p:sldId id="281"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26104-64D8-4D80-8A53-E9C96000A0EC}" v="14" dt="2024-07-24T11:07:13.834"/>
  </p1510:revLst>
</p1510:revInfo>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94645" autoAdjust="0"/>
  </p:normalViewPr>
  <p:slideViewPr>
    <p:cSldViewPr snapToGrid="0">
      <p:cViewPr varScale="1">
        <p:scale>
          <a:sx n="78" d="100"/>
          <a:sy n="78" d="100"/>
        </p:scale>
        <p:origin x="850" y="62"/>
      </p:cViewPr>
      <p:guideLst/>
    </p:cSldViewPr>
  </p:slideViewPr>
  <p:outlineViewPr>
    <p:cViewPr>
      <p:scale>
        <a:sx n="33" d="100"/>
        <a:sy n="33" d="100"/>
      </p:scale>
      <p:origin x="0" y="-7421"/>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2386"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ston Alvares" userId="84a8085534d687f1" providerId="LiveId" clId="{50326104-64D8-4D80-8A53-E9C96000A0EC}"/>
    <pc:docChg chg="custSel addSld modSld">
      <pc:chgData name="Alston Alvares" userId="84a8085534d687f1" providerId="LiveId" clId="{50326104-64D8-4D80-8A53-E9C96000A0EC}" dt="2024-07-24T11:07:13.834" v="158" actId="208"/>
      <pc:docMkLst>
        <pc:docMk/>
      </pc:docMkLst>
      <pc:sldChg chg="modSp mod">
        <pc:chgData name="Alston Alvares" userId="84a8085534d687f1" providerId="LiveId" clId="{50326104-64D8-4D80-8A53-E9C96000A0EC}" dt="2024-07-23T19:36:48.856" v="96" actId="20577"/>
        <pc:sldMkLst>
          <pc:docMk/>
          <pc:sldMk cId="1639799154" sldId="258"/>
        </pc:sldMkLst>
        <pc:spChg chg="mod">
          <ac:chgData name="Alston Alvares" userId="84a8085534d687f1" providerId="LiveId" clId="{50326104-64D8-4D80-8A53-E9C96000A0EC}" dt="2024-07-23T19:36:48.856" v="96" actId="20577"/>
          <ac:spMkLst>
            <pc:docMk/>
            <pc:sldMk cId="1639799154" sldId="258"/>
            <ac:spMk id="3" creationId="{95B371F2-DBA5-415A-82C8-651F587B857A}"/>
          </ac:spMkLst>
        </pc:spChg>
      </pc:sldChg>
      <pc:sldChg chg="modSp mod">
        <pc:chgData name="Alston Alvares" userId="84a8085534d687f1" providerId="LiveId" clId="{50326104-64D8-4D80-8A53-E9C96000A0EC}" dt="2024-07-24T11:06:21.094" v="156" actId="20577"/>
        <pc:sldMkLst>
          <pc:docMk/>
          <pc:sldMk cId="3103683689" sldId="268"/>
        </pc:sldMkLst>
        <pc:spChg chg="mod">
          <ac:chgData name="Alston Alvares" userId="84a8085534d687f1" providerId="LiveId" clId="{50326104-64D8-4D80-8A53-E9C96000A0EC}" dt="2024-07-24T11:06:21.094" v="156" actId="20577"/>
          <ac:spMkLst>
            <pc:docMk/>
            <pc:sldMk cId="3103683689" sldId="268"/>
            <ac:spMk id="3" creationId="{BABC2CE0-8806-4B2A-A10A-32984D317434}"/>
          </ac:spMkLst>
        </pc:spChg>
      </pc:sldChg>
      <pc:sldChg chg="addSp delSp modSp add mod">
        <pc:chgData name="Alston Alvares" userId="84a8085534d687f1" providerId="LiveId" clId="{50326104-64D8-4D80-8A53-E9C96000A0EC}" dt="2024-07-24T11:07:13.834" v="158" actId="208"/>
        <pc:sldMkLst>
          <pc:docMk/>
          <pc:sldMk cId="2725749370" sldId="282"/>
        </pc:sldMkLst>
        <pc:spChg chg="del">
          <ac:chgData name="Alston Alvares" userId="84a8085534d687f1" providerId="LiveId" clId="{50326104-64D8-4D80-8A53-E9C96000A0EC}" dt="2024-07-24T10:59:09.006" v="98" actId="478"/>
          <ac:spMkLst>
            <pc:docMk/>
            <pc:sldMk cId="2725749370" sldId="282"/>
            <ac:spMk id="2" creationId="{912DF434-28DB-4621-A497-D62C41CE0419}"/>
          </ac:spMkLst>
        </pc:spChg>
        <pc:spChg chg="mod">
          <ac:chgData name="Alston Alvares" userId="84a8085534d687f1" providerId="LiveId" clId="{50326104-64D8-4D80-8A53-E9C96000A0EC}" dt="2024-07-24T10:59:13.303" v="100" actId="20577"/>
          <ac:spMkLst>
            <pc:docMk/>
            <pc:sldMk cId="2725749370" sldId="282"/>
            <ac:spMk id="3" creationId="{22788C46-D0BC-4307-AE55-7601A139E7CB}"/>
          </ac:spMkLst>
        </pc:spChg>
        <pc:spChg chg="add mod">
          <ac:chgData name="Alston Alvares" userId="84a8085534d687f1" providerId="LiveId" clId="{50326104-64D8-4D80-8A53-E9C96000A0EC}" dt="2024-07-24T10:59:09.006" v="98" actId="478"/>
          <ac:spMkLst>
            <pc:docMk/>
            <pc:sldMk cId="2725749370" sldId="282"/>
            <ac:spMk id="6" creationId="{84FE5C2F-6FC5-A169-F5E0-CFB324879436}"/>
          </ac:spMkLst>
        </pc:spChg>
        <pc:spChg chg="add del mod">
          <ac:chgData name="Alston Alvares" userId="84a8085534d687f1" providerId="LiveId" clId="{50326104-64D8-4D80-8A53-E9C96000A0EC}" dt="2024-07-24T11:01:40.467" v="110"/>
          <ac:spMkLst>
            <pc:docMk/>
            <pc:sldMk cId="2725749370" sldId="282"/>
            <ac:spMk id="7" creationId="{6DD7635A-9FBC-F75F-785E-0818B0639973}"/>
          </ac:spMkLst>
        </pc:spChg>
        <pc:picChg chg="add mod">
          <ac:chgData name="Alston Alvares" userId="84a8085534d687f1" providerId="LiveId" clId="{50326104-64D8-4D80-8A53-E9C96000A0EC}" dt="2024-07-24T11:07:13.834" v="158" actId="208"/>
          <ac:picMkLst>
            <pc:docMk/>
            <pc:sldMk cId="2725749370" sldId="282"/>
            <ac:picMk id="1026" creationId="{768BB1EE-3DD0-4B6C-153C-95F360D4682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B61F67-4219-82BD-D357-355AA7591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4FE2BF-AD88-9811-C6DD-79DABAC559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4DDA53-17BB-4810-91A8-94FE944ADC38}" type="datetimeFigureOut">
              <a:rPr lang="en-US" smtClean="0"/>
              <a:t>7/24/2024</a:t>
            </a:fld>
            <a:endParaRPr lang="en-US" dirty="0"/>
          </a:p>
        </p:txBody>
      </p:sp>
      <p:sp>
        <p:nvSpPr>
          <p:cNvPr id="4" name="Footer Placeholder 3">
            <a:extLst>
              <a:ext uri="{FF2B5EF4-FFF2-40B4-BE49-F238E27FC236}">
                <a16:creationId xmlns:a16="http://schemas.microsoft.com/office/drawing/2014/main" id="{F18F7338-476F-59A1-B752-865882DA12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9C2ED2-F5D9-8398-9B1F-9E1D760B0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BCF56-022D-4E84-9600-36794E4DE26E}" type="slidenum">
              <a:rPr lang="en-US" smtClean="0"/>
              <a:t>‹#›</a:t>
            </a:fld>
            <a:endParaRPr lang="en-US" dirty="0"/>
          </a:p>
        </p:txBody>
      </p:sp>
    </p:spTree>
    <p:extLst>
      <p:ext uri="{BB962C8B-B14F-4D97-AF65-F5344CB8AC3E}">
        <p14:creationId xmlns:p14="http://schemas.microsoft.com/office/powerpoint/2010/main" val="1045505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7/24/2024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618507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197874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339052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10950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1511552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052372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105524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35329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50176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37149975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273499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dirty="0"/>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878FF980-7D74-4564-A0C9-19E560B51CB0}" type="datetime1">
              <a:rPr lang="en-US" smtClean="0"/>
              <a:t>7/24/2024</a:t>
            </a:fld>
            <a:endParaRPr lang="en-US" dirty="0"/>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465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AD6A6A9F-0D32-429A-A1D1-F5896171D663}" type="datetime1">
              <a:rPr lang="en-US" smtClean="0"/>
              <a:t>7/24/2024</a:t>
            </a:fld>
            <a:endParaRPr lang="en-US" dirty="0"/>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3059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endParaRPr lang="en-US" dirty="0"/>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5B21777A-95FC-45DC-96FA-58DCC4C7EAA1}" type="datetime1">
              <a:rPr lang="en-US" smtClean="0"/>
              <a:t>7/24/2024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22752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C3E48DB0-F654-4BF4-950A-98D782617B1C}" type="datetime1">
              <a:rPr lang="en-US" smtClean="0"/>
              <a:t>7/24/2024</a:t>
            </a:fld>
            <a:endParaRPr lang="en-US" dirty="0"/>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0920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AF85D86F-FF8D-4B39-ADE9-8E47373FCD11}" type="datetime1">
              <a:rPr lang="en-US" smtClean="0"/>
              <a:t>7/24/2024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90715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0118B694-E5FD-4821-AEBA-5EEEF1B6D4E9}" type="datetime1">
              <a:rPr lang="en-US" smtClean="0"/>
              <a:t>7/24/2024</a:t>
            </a:fld>
            <a:endParaRPr lang="en-US" dirty="0"/>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userDrawn="1"/>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098D32CD-ECA8-47AD-935A-FF614E631B9F}" type="datetime1">
              <a:rPr lang="en-US" smtClean="0"/>
              <a:t>7/24/2024</a:t>
            </a:fld>
            <a:endParaRPr lang="en-US" dirty="0"/>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dirty="0"/>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dirty="0"/>
              <a:t>Click icon to add picture</a:t>
            </a:r>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AB066C26-EC61-4AF5-B950-A05F9B06BC7B}" type="datetime1">
              <a:rPr lang="en-US" smtClean="0"/>
              <a:t>7/24/2024</a:t>
            </a:fld>
            <a:endParaRPr lang="en-US" dirty="0"/>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0448064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dirty="0"/>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userDrawn="1"/>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dirty="0"/>
              <a:t>Click icon to add picture</a:t>
            </a:r>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8AE62FA2-23F2-405D-92E1-30A3B4768037}" type="datetime1">
              <a:rPr lang="en-US" smtClean="0"/>
              <a:t>7/24/2024</a:t>
            </a:fld>
            <a:endParaRPr lang="en-US" dirty="0"/>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839226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EF4A04-4223-4A95-BA0C-3707227D0371}" type="datetime1">
              <a:rPr lang="en-US" smtClean="0"/>
              <a:t>7/24/2024</a:t>
            </a:fld>
            <a:endParaRPr lang="en-US" dirty="0"/>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70599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dirty="0"/>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userDrawn="1"/>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E1A8D24E-1E42-49FF-ACA1-1FF455413C97}" type="datetime1">
              <a:rPr lang="en-US" smtClean="0"/>
              <a:t>7/24/2024</a:t>
            </a:fld>
            <a:endParaRPr lang="en-US" dirty="0"/>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43089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5F399DE0-A284-4ADD-9698-ABC08B5B4920}" type="datetime1">
              <a:rPr lang="en-US" smtClean="0"/>
              <a:t>7/24/2024</a:t>
            </a:fld>
            <a:endParaRPr lang="en-US" dirty="0"/>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935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dirty="0"/>
              <a:t>Click icon to add picture</a:t>
            </a:r>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6892F81D-D28A-4571-BF69-DA48A85FC04B}" type="datetime1">
              <a:rPr lang="en-US" smtClean="0"/>
              <a:t>7/24/2024</a:t>
            </a:fld>
            <a:endParaRPr lang="en-US" dirty="0"/>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EE75D-28C9-46D4-85A2-0F7BCFF1DE23}" type="datetime1">
              <a:rPr lang="en-US" smtClean="0"/>
              <a:t>7/24/2024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1" r:id="rId1"/>
    <p:sldLayoutId id="2147483680" r:id="rId2"/>
    <p:sldLayoutId id="2147483672" r:id="rId3"/>
    <p:sldLayoutId id="2147483673" r:id="rId4"/>
    <p:sldLayoutId id="2147483674" r:id="rId5"/>
    <p:sldLayoutId id="2147483649" r:id="rId6"/>
    <p:sldLayoutId id="2147483675" r:id="rId7"/>
    <p:sldLayoutId id="2147483676" r:id="rId8"/>
    <p:sldLayoutId id="2147483664" r:id="rId9"/>
    <p:sldLayoutId id="2147483677" r:id="rId10"/>
    <p:sldLayoutId id="2147483678" r:id="rId11"/>
    <p:sldLayoutId id="2147483681" r:id="rId12"/>
    <p:sldLayoutId id="2147483679" r:id="rId13"/>
    <p:sldLayoutId id="2147483662" r:id="rId14"/>
    <p:sldLayoutId id="214748365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839686" y="1209643"/>
            <a:ext cx="8508273" cy="4968000"/>
          </a:xfrm>
        </p:spPr>
        <p:txBody>
          <a:bodyPr/>
          <a:lstStyle/>
          <a:p>
            <a:r>
              <a:rPr lang="en-US" dirty="0"/>
              <a:t>Architecture of Internet of Things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964746" y="327023"/>
            <a:ext cx="5931354" cy="5561465"/>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7717199" y="1788339"/>
            <a:ext cx="3103201" cy="3092539"/>
          </a:xfrm>
        </p:spPr>
        <p:txBody>
          <a:bodyPr/>
          <a:lstStyle/>
          <a:p>
            <a:r>
              <a:rPr lang="en-US" sz="1600" dirty="0"/>
              <a:t>Alston Alvares​</a:t>
            </a:r>
          </a:p>
          <a:p>
            <a:r>
              <a:rPr lang="en-US" sz="1600" dirty="0"/>
              <a:t>Roll no: 01</a:t>
            </a:r>
          </a:p>
          <a:p>
            <a:r>
              <a:rPr lang="en-US" sz="1600" dirty="0"/>
              <a:t>Khushi Tiwari</a:t>
            </a:r>
          </a:p>
          <a:p>
            <a:r>
              <a:rPr lang="en-US" sz="1600" dirty="0"/>
              <a:t>Roll no: 09</a:t>
            </a:r>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1350" y="530572"/>
            <a:ext cx="10907016" cy="1162882"/>
          </a:xfrm>
        </p:spPr>
        <p:txBody>
          <a:bodyPr/>
          <a:lstStyle/>
          <a:p>
            <a:r>
              <a:rPr lang="en-US" dirty="0"/>
              <a:t>What is Internet of Things (IOT)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0"/>
          </p:nvPr>
        </p:nvSpPr>
        <p:spPr>
          <a:xfrm>
            <a:off x="641350" y="1917700"/>
            <a:ext cx="10907016" cy="3340099"/>
          </a:xfrm>
        </p:spPr>
        <p:txBody>
          <a:bodyPr vert="horz" lIns="91440" tIns="45720" rIns="91440" bIns="45720" rtlCol="0" anchor="t">
            <a:normAutofit/>
          </a:bodyPr>
          <a:lstStyle/>
          <a:p>
            <a:r>
              <a:rPr lang="en-US" b="1" dirty="0"/>
              <a:t>Internet of Things (IoT) is the networking of physical objects that contain electronics embedded within their architecture to communicate and sense interactions amongst each other or to the external environment. In this article, we are going to discuss the architecture of the Internet of Things.</a:t>
            </a:r>
          </a:p>
          <a:p>
            <a:r>
              <a:rPr lang="en-US" b="1" dirty="0"/>
              <a:t>Internet of Things (IoT) technology has a wide range of applications and the use of the Internet of Things is growing so faster.</a:t>
            </a:r>
          </a:p>
          <a:p>
            <a:r>
              <a:rPr lang="en-US" b="1" dirty="0"/>
              <a:t>Example:</a:t>
            </a:r>
          </a:p>
          <a:p>
            <a:pPr lvl="1"/>
            <a:r>
              <a:rPr lang="en-US" b="1" dirty="0"/>
              <a:t>Smart Watches</a:t>
            </a:r>
          </a:p>
          <a:p>
            <a:pPr lvl="1"/>
            <a:r>
              <a:rPr lang="en-US" b="1" dirty="0"/>
              <a:t>Speedometer</a:t>
            </a:r>
          </a:p>
          <a:p>
            <a:pPr lvl="1"/>
            <a:r>
              <a:rPr lang="en-US" b="1" dirty="0"/>
              <a:t>Voice assistant (Alexa,  Siri, </a:t>
            </a:r>
            <a:r>
              <a:rPr lang="en-US" b="1" dirty="0" err="1"/>
              <a:t>etc</a:t>
            </a:r>
            <a:r>
              <a:rPr lang="en-US" b="1" dirty="0"/>
              <a:t>)</a:t>
            </a:r>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957068" y="851547"/>
            <a:ext cx="4275364" cy="1979634"/>
          </a:xfrm>
        </p:spPr>
        <p:txBody>
          <a:bodyPr anchor="ctr"/>
          <a:lstStyle/>
          <a:p>
            <a:r>
              <a:rPr lang="en-US" dirty="0"/>
              <a:t>Architecture of IoT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947886" y="2831182"/>
            <a:ext cx="4275364" cy="2660213"/>
          </a:xfrm>
        </p:spPr>
        <p:txBody>
          <a:bodyPr vert="horz" lIns="91440" tIns="45720" rIns="91440" bIns="45720" rtlCol="0" anchor="t">
            <a:normAutofit/>
          </a:bodyPr>
          <a:lstStyle/>
          <a:p>
            <a:r>
              <a:rPr lang="en-IN" b="1" i="0" dirty="0">
                <a:solidFill>
                  <a:srgbClr val="273239"/>
                </a:solidFill>
                <a:effectLst/>
                <a:highlight>
                  <a:srgbClr val="FFFFFF"/>
                </a:highlight>
                <a:latin typeface="Nunito" pitchFamily="2" charset="0"/>
              </a:rPr>
              <a:t>Sensing Layer</a:t>
            </a:r>
          </a:p>
          <a:p>
            <a:r>
              <a:rPr lang="en-IN" b="1" i="0" dirty="0">
                <a:solidFill>
                  <a:srgbClr val="273239"/>
                </a:solidFill>
                <a:effectLst/>
                <a:highlight>
                  <a:srgbClr val="FFFFFF"/>
                </a:highlight>
                <a:latin typeface="Nunito" pitchFamily="2" charset="0"/>
              </a:rPr>
              <a:t>Network Layer</a:t>
            </a:r>
          </a:p>
          <a:p>
            <a:r>
              <a:rPr lang="en-IN" b="1" i="0" dirty="0">
                <a:solidFill>
                  <a:srgbClr val="273239"/>
                </a:solidFill>
                <a:effectLst/>
                <a:highlight>
                  <a:srgbClr val="FFFFFF"/>
                </a:highlight>
                <a:latin typeface="Nunito" pitchFamily="2" charset="0"/>
              </a:rPr>
              <a:t>Data processing Layer</a:t>
            </a:r>
            <a:endParaRPr lang="en-IN" b="1" dirty="0">
              <a:solidFill>
                <a:srgbClr val="273239"/>
              </a:solidFill>
              <a:highlight>
                <a:srgbClr val="FFFFFF"/>
              </a:highlight>
              <a:latin typeface="Nunito" pitchFamily="2" charset="0"/>
            </a:endParaRPr>
          </a:p>
          <a:p>
            <a:r>
              <a:rPr lang="en-IN" b="1" i="0" dirty="0">
                <a:solidFill>
                  <a:srgbClr val="273239"/>
                </a:solidFill>
                <a:effectLst/>
                <a:highlight>
                  <a:srgbClr val="FFFFFF"/>
                </a:highlight>
                <a:latin typeface="Nunito" pitchFamily="2" charset="0"/>
              </a:rPr>
              <a:t>Application Layer</a:t>
            </a:r>
            <a:endParaRPr lang="en-US" dirty="0"/>
          </a:p>
          <a:p>
            <a:endParaRPr lang="en-US" dirty="0"/>
          </a:p>
        </p:txBody>
      </p:sp>
      <p:sp>
        <p:nvSpPr>
          <p:cNvPr id="5" name="Slide Number Placeholder 4">
            <a:extLst>
              <a:ext uri="{FF2B5EF4-FFF2-40B4-BE49-F238E27FC236}">
                <a16:creationId xmlns:a16="http://schemas.microsoft.com/office/drawing/2014/main"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947886" y="2831182"/>
            <a:ext cx="4275364" cy="2660213"/>
          </a:xfrm>
        </p:spPr>
        <p:txBody>
          <a:bodyPr vert="horz" lIns="91440" tIns="45720" rIns="91440" bIns="45720" rtlCol="0" anchor="t">
            <a:normAutofit/>
          </a:bodyPr>
          <a:lstStyle/>
          <a:p>
            <a:endParaRPr lang="en-US" dirty="0"/>
          </a:p>
        </p:txBody>
      </p:sp>
      <p:sp>
        <p:nvSpPr>
          <p:cNvPr id="5" name="Slide Number Placeholder 4">
            <a:extLst>
              <a:ext uri="{FF2B5EF4-FFF2-40B4-BE49-F238E27FC236}">
                <a16:creationId xmlns:a16="http://schemas.microsoft.com/office/drawing/2014/main"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4</a:t>
            </a:fld>
            <a:endParaRPr lang="en-US" dirty="0"/>
          </a:p>
        </p:txBody>
      </p:sp>
      <p:sp>
        <p:nvSpPr>
          <p:cNvPr id="6" name="Title 5">
            <a:extLst>
              <a:ext uri="{FF2B5EF4-FFF2-40B4-BE49-F238E27FC236}">
                <a16:creationId xmlns:a16="http://schemas.microsoft.com/office/drawing/2014/main" id="{84FE5C2F-6FC5-A169-F5E0-CFB324879436}"/>
              </a:ext>
            </a:extLst>
          </p:cNvPr>
          <p:cNvSpPr>
            <a:spLocks noGrp="1"/>
          </p:cNvSpPr>
          <p:nvPr>
            <p:ph type="title"/>
          </p:nvPr>
        </p:nvSpPr>
        <p:spPr/>
        <p:txBody>
          <a:bodyPr/>
          <a:lstStyle/>
          <a:p>
            <a:endParaRPr lang="en-IN" dirty="0"/>
          </a:p>
        </p:txBody>
      </p:sp>
      <p:pic>
        <p:nvPicPr>
          <p:cNvPr id="1026" name="Picture 2" descr="Architecture-of-IoT">
            <a:extLst>
              <a:ext uri="{FF2B5EF4-FFF2-40B4-BE49-F238E27FC236}">
                <a16:creationId xmlns:a16="http://schemas.microsoft.com/office/drawing/2014/main" id="{768BB1EE-3DD0-4B6C-153C-95F360D46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41" y="324464"/>
            <a:ext cx="8216318" cy="5681989"/>
          </a:xfrm>
          <a:prstGeom prst="rect">
            <a:avLst/>
          </a:prstGeom>
          <a:noFill/>
          <a:ln>
            <a:solidFill>
              <a:schemeClr val="accent6">
                <a:lumMod val="50000"/>
              </a:schemeClr>
            </a:solidFill>
          </a:ln>
          <a:effectLst>
            <a:glow rad="228600">
              <a:schemeClr val="accent3">
                <a:satMod val="175000"/>
                <a:alpha val="40000"/>
              </a:schemeClr>
            </a:glow>
            <a:softEdge rad="127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74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9EEEB-17BB-C5D5-CDC9-3494B47290A1}"/>
              </a:ext>
            </a:extLst>
          </p:cNvPr>
          <p:cNvSpPr>
            <a:spLocks noGrp="1"/>
          </p:cNvSpPr>
          <p:nvPr>
            <p:ph type="title"/>
          </p:nvPr>
        </p:nvSpPr>
        <p:spPr>
          <a:xfrm>
            <a:off x="641350" y="576292"/>
            <a:ext cx="10907016" cy="922516"/>
          </a:xfrm>
        </p:spPr>
        <p:txBody>
          <a:bodyPr/>
          <a:lstStyle/>
          <a:p>
            <a:r>
              <a:rPr lang="en-US" dirty="0"/>
              <a:t>Sensing Layer</a:t>
            </a:r>
          </a:p>
        </p:txBody>
      </p:sp>
      <p:sp>
        <p:nvSpPr>
          <p:cNvPr id="2" name="Content Placeholder 1">
            <a:extLst>
              <a:ext uri="{FF2B5EF4-FFF2-40B4-BE49-F238E27FC236}">
                <a16:creationId xmlns:a16="http://schemas.microsoft.com/office/drawing/2014/main" id="{94D6DA3F-EA1B-C232-77E4-39A411FFB76D}"/>
              </a:ext>
            </a:extLst>
          </p:cNvPr>
          <p:cNvSpPr>
            <a:spLocks noGrp="1"/>
          </p:cNvSpPr>
          <p:nvPr>
            <p:ph sz="half" idx="1"/>
          </p:nvPr>
        </p:nvSpPr>
        <p:spPr>
          <a:xfrm>
            <a:off x="888998" y="2343150"/>
            <a:ext cx="6762631" cy="2994868"/>
          </a:xfrm>
        </p:spPr>
        <p:txBody>
          <a:bodyPr/>
          <a:lstStyle/>
          <a:p>
            <a:pPr marL="285750" indent="-285750">
              <a:buFont typeface="Arial" panose="020B0604020202020204" pitchFamily="34" charset="0"/>
              <a:buChar char="•"/>
            </a:pPr>
            <a:r>
              <a:rPr lang="en-US" b="1" dirty="0"/>
              <a:t>The sensing layer is the first layer of the Internet of Things architecture and is responsible for collecting data from different sources. </a:t>
            </a:r>
          </a:p>
          <a:p>
            <a:pPr marL="285750" indent="-285750">
              <a:buFont typeface="Arial" panose="020B0604020202020204" pitchFamily="34" charset="0"/>
              <a:buChar char="•"/>
            </a:pPr>
            <a:r>
              <a:rPr lang="en-US" b="1" dirty="0"/>
              <a:t>This layer includes sensors and actuators that are placed in the environment to gather information about temperature, humidity, light, sound, and other physical parameters. </a:t>
            </a:r>
          </a:p>
          <a:p>
            <a:pPr marL="285750" indent="-285750">
              <a:buFont typeface="Arial" panose="020B0604020202020204" pitchFamily="34" charset="0"/>
              <a:buChar char="•"/>
            </a:pPr>
            <a:r>
              <a:rPr lang="en-US" b="1" dirty="0"/>
              <a:t>Wired or wireless communication protocols connect these devices to the network layer.</a:t>
            </a:r>
          </a:p>
        </p:txBody>
      </p:sp>
      <p:sp>
        <p:nvSpPr>
          <p:cNvPr id="3" name="Content Placeholder 2">
            <a:extLst>
              <a:ext uri="{FF2B5EF4-FFF2-40B4-BE49-F238E27FC236}">
                <a16:creationId xmlns:a16="http://schemas.microsoft.com/office/drawing/2014/main" id="{6A32C135-A7AC-32CB-237C-66CCE1BD354D}"/>
              </a:ext>
            </a:extLst>
          </p:cNvPr>
          <p:cNvSpPr>
            <a:spLocks noGrp="1"/>
          </p:cNvSpPr>
          <p:nvPr>
            <p:ph sz="half" idx="13"/>
          </p:nvPr>
        </p:nvSpPr>
        <p:spPr>
          <a:xfrm>
            <a:off x="8394598" y="2343150"/>
            <a:ext cx="3062967" cy="2990850"/>
          </a:xfrm>
        </p:spPr>
        <p:txBody>
          <a:bodyPr/>
          <a:lstStyle/>
          <a:p>
            <a:r>
              <a:rPr lang="en-US" b="1" dirty="0"/>
              <a:t>First layer </a:t>
            </a:r>
          </a:p>
          <a:p>
            <a:r>
              <a:rPr lang="en-US" b="1" dirty="0"/>
              <a:t>Sensors </a:t>
            </a:r>
          </a:p>
          <a:p>
            <a:r>
              <a:rPr lang="en-US" b="1" dirty="0"/>
              <a:t>Actuators</a:t>
            </a:r>
          </a:p>
        </p:txBody>
      </p:sp>
      <p:sp>
        <p:nvSpPr>
          <p:cNvPr id="6" name="Slide Number Placeholder 5">
            <a:extLst>
              <a:ext uri="{FF2B5EF4-FFF2-40B4-BE49-F238E27FC236}">
                <a16:creationId xmlns:a16="http://schemas.microsoft.com/office/drawing/2014/main" id="{231666D3-AEBC-3481-2B8F-AB51BE3937FD}"/>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9885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9EEEB-17BB-C5D5-CDC9-3494B47290A1}"/>
              </a:ext>
            </a:extLst>
          </p:cNvPr>
          <p:cNvSpPr>
            <a:spLocks noGrp="1"/>
          </p:cNvSpPr>
          <p:nvPr>
            <p:ph type="title"/>
          </p:nvPr>
        </p:nvSpPr>
        <p:spPr>
          <a:xfrm>
            <a:off x="641350" y="576292"/>
            <a:ext cx="10907016" cy="922516"/>
          </a:xfrm>
        </p:spPr>
        <p:txBody>
          <a:bodyPr/>
          <a:lstStyle/>
          <a:p>
            <a:r>
              <a:rPr lang="en-US" dirty="0"/>
              <a:t>Network Layer</a:t>
            </a:r>
          </a:p>
        </p:txBody>
      </p:sp>
      <p:sp>
        <p:nvSpPr>
          <p:cNvPr id="2" name="Content Placeholder 1">
            <a:extLst>
              <a:ext uri="{FF2B5EF4-FFF2-40B4-BE49-F238E27FC236}">
                <a16:creationId xmlns:a16="http://schemas.microsoft.com/office/drawing/2014/main" id="{94D6DA3F-EA1B-C232-77E4-39A411FFB76D}"/>
              </a:ext>
            </a:extLst>
          </p:cNvPr>
          <p:cNvSpPr>
            <a:spLocks noGrp="1"/>
          </p:cNvSpPr>
          <p:nvPr>
            <p:ph sz="half" idx="1"/>
          </p:nvPr>
        </p:nvSpPr>
        <p:spPr>
          <a:xfrm>
            <a:off x="888998" y="2343150"/>
            <a:ext cx="6762631" cy="2994868"/>
          </a:xfrm>
        </p:spPr>
        <p:txBody>
          <a:bodyPr/>
          <a:lstStyle/>
          <a:p>
            <a:pPr marL="285750" indent="-285750">
              <a:buFont typeface="Arial" panose="020B0604020202020204" pitchFamily="34" charset="0"/>
              <a:buChar char="•"/>
            </a:pPr>
            <a:r>
              <a:rPr lang="en-US" b="1" dirty="0"/>
              <a:t>The network layer of an IoT architecture is responsible for providing communication and connectivity between devices in the IoT system. </a:t>
            </a:r>
          </a:p>
          <a:p>
            <a:pPr marL="285750" indent="-285750">
              <a:buFont typeface="Arial" panose="020B0604020202020204" pitchFamily="34" charset="0"/>
              <a:buChar char="•"/>
            </a:pPr>
            <a:r>
              <a:rPr lang="en-US" b="1" dirty="0"/>
              <a:t>It includes protocols and technologies that enable devices to connect and communicate with each other and with the wider internet. </a:t>
            </a:r>
          </a:p>
          <a:p>
            <a:pPr marL="285750" indent="-285750">
              <a:buFont typeface="Arial" panose="020B0604020202020204" pitchFamily="34" charset="0"/>
              <a:buChar char="•"/>
            </a:pPr>
            <a:r>
              <a:rPr lang="en-US" b="1" dirty="0"/>
              <a:t>Examples of network technologies that are commonly used in IoT include </a:t>
            </a:r>
            <a:r>
              <a:rPr lang="en-US" b="1" dirty="0" err="1"/>
              <a:t>WiFi</a:t>
            </a:r>
            <a:r>
              <a:rPr lang="en-US" b="1" dirty="0"/>
              <a:t>, Bluetooth, Zigbee, and cellular networks such as 4G and 5G technology. </a:t>
            </a:r>
          </a:p>
        </p:txBody>
      </p:sp>
      <p:sp>
        <p:nvSpPr>
          <p:cNvPr id="3" name="Content Placeholder 2">
            <a:extLst>
              <a:ext uri="{FF2B5EF4-FFF2-40B4-BE49-F238E27FC236}">
                <a16:creationId xmlns:a16="http://schemas.microsoft.com/office/drawing/2014/main" id="{6A32C135-A7AC-32CB-237C-66CCE1BD354D}"/>
              </a:ext>
            </a:extLst>
          </p:cNvPr>
          <p:cNvSpPr>
            <a:spLocks noGrp="1"/>
          </p:cNvSpPr>
          <p:nvPr>
            <p:ph sz="half" idx="13"/>
          </p:nvPr>
        </p:nvSpPr>
        <p:spPr>
          <a:xfrm>
            <a:off x="8394598" y="2343150"/>
            <a:ext cx="3062967" cy="2990850"/>
          </a:xfrm>
        </p:spPr>
        <p:txBody>
          <a:bodyPr/>
          <a:lstStyle/>
          <a:p>
            <a:r>
              <a:rPr lang="en-US" b="1" dirty="0"/>
              <a:t>WIFI</a:t>
            </a:r>
          </a:p>
          <a:p>
            <a:r>
              <a:rPr lang="en-US" b="1" dirty="0"/>
              <a:t>Gateways </a:t>
            </a:r>
          </a:p>
          <a:p>
            <a:r>
              <a:rPr lang="en-US" b="1" dirty="0"/>
              <a:t>Routers</a:t>
            </a:r>
          </a:p>
        </p:txBody>
      </p:sp>
      <p:sp>
        <p:nvSpPr>
          <p:cNvPr id="6" name="Slide Number Placeholder 5">
            <a:extLst>
              <a:ext uri="{FF2B5EF4-FFF2-40B4-BE49-F238E27FC236}">
                <a16:creationId xmlns:a16="http://schemas.microsoft.com/office/drawing/2014/main" id="{231666D3-AEBC-3481-2B8F-AB51BE3937FD}"/>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54161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9EEEB-17BB-C5D5-CDC9-3494B47290A1}"/>
              </a:ext>
            </a:extLst>
          </p:cNvPr>
          <p:cNvSpPr>
            <a:spLocks noGrp="1"/>
          </p:cNvSpPr>
          <p:nvPr>
            <p:ph type="title"/>
          </p:nvPr>
        </p:nvSpPr>
        <p:spPr>
          <a:xfrm>
            <a:off x="641350" y="576292"/>
            <a:ext cx="10907016" cy="922516"/>
          </a:xfrm>
        </p:spPr>
        <p:txBody>
          <a:bodyPr/>
          <a:lstStyle/>
          <a:p>
            <a:r>
              <a:rPr lang="en-US" dirty="0"/>
              <a:t>Data processing Layer</a:t>
            </a:r>
          </a:p>
        </p:txBody>
      </p:sp>
      <p:sp>
        <p:nvSpPr>
          <p:cNvPr id="2" name="Content Placeholder 1">
            <a:extLst>
              <a:ext uri="{FF2B5EF4-FFF2-40B4-BE49-F238E27FC236}">
                <a16:creationId xmlns:a16="http://schemas.microsoft.com/office/drawing/2014/main" id="{94D6DA3F-EA1B-C232-77E4-39A411FFB76D}"/>
              </a:ext>
            </a:extLst>
          </p:cNvPr>
          <p:cNvSpPr>
            <a:spLocks noGrp="1"/>
          </p:cNvSpPr>
          <p:nvPr>
            <p:ph sz="half" idx="1"/>
          </p:nvPr>
        </p:nvSpPr>
        <p:spPr>
          <a:xfrm>
            <a:off x="888998" y="2343150"/>
            <a:ext cx="6762631" cy="2994868"/>
          </a:xfrm>
        </p:spPr>
        <p:txBody>
          <a:bodyPr/>
          <a:lstStyle/>
          <a:p>
            <a:pPr marL="285750" indent="-285750">
              <a:buFont typeface="Arial" panose="020B0604020202020204" pitchFamily="34" charset="0"/>
              <a:buChar char="•"/>
            </a:pPr>
            <a:r>
              <a:rPr lang="en-US" b="1" dirty="0"/>
              <a:t>The data processing layer of IoT architecture refers to the software and hardware components that are responsible for collecting, analyzing, and interpreting data from IoT devices. </a:t>
            </a:r>
          </a:p>
          <a:p>
            <a:pPr marL="285750" indent="-285750">
              <a:buFont typeface="Arial" panose="020B0604020202020204" pitchFamily="34" charset="0"/>
              <a:buChar char="•"/>
            </a:pPr>
            <a:r>
              <a:rPr lang="en-US" b="1" dirty="0"/>
              <a:t>This layer is responsible for receiving raw data from the devices, processing it, and making it available for further analysis or action.</a:t>
            </a:r>
          </a:p>
          <a:p>
            <a:pPr marL="285750" indent="-285750">
              <a:buFont typeface="Arial" panose="020B0604020202020204" pitchFamily="34" charset="0"/>
              <a:buChar char="•"/>
            </a:pPr>
            <a:r>
              <a:rPr lang="en-US" b="1" dirty="0"/>
              <a:t>The data processing layer includes a variety of technologies and tools, such as data management systems, analytics platforms, and machine learning algorithms.</a:t>
            </a:r>
          </a:p>
        </p:txBody>
      </p:sp>
      <p:sp>
        <p:nvSpPr>
          <p:cNvPr id="3" name="Content Placeholder 2">
            <a:extLst>
              <a:ext uri="{FF2B5EF4-FFF2-40B4-BE49-F238E27FC236}">
                <a16:creationId xmlns:a16="http://schemas.microsoft.com/office/drawing/2014/main" id="{6A32C135-A7AC-32CB-237C-66CCE1BD354D}"/>
              </a:ext>
            </a:extLst>
          </p:cNvPr>
          <p:cNvSpPr>
            <a:spLocks noGrp="1"/>
          </p:cNvSpPr>
          <p:nvPr>
            <p:ph sz="half" idx="13"/>
          </p:nvPr>
        </p:nvSpPr>
        <p:spPr>
          <a:xfrm>
            <a:off x="8394598" y="2343150"/>
            <a:ext cx="3062967" cy="2990850"/>
          </a:xfrm>
        </p:spPr>
        <p:txBody>
          <a:bodyPr/>
          <a:lstStyle/>
          <a:p>
            <a:r>
              <a:rPr lang="en-US" b="1" dirty="0"/>
              <a:t>Collecting</a:t>
            </a:r>
          </a:p>
          <a:p>
            <a:r>
              <a:rPr lang="en-US" b="1" dirty="0"/>
              <a:t>Analyzing </a:t>
            </a:r>
          </a:p>
          <a:p>
            <a:r>
              <a:rPr lang="en-US" b="1" dirty="0"/>
              <a:t>Interpreting data</a:t>
            </a:r>
          </a:p>
        </p:txBody>
      </p:sp>
      <p:sp>
        <p:nvSpPr>
          <p:cNvPr id="6" name="Slide Number Placeholder 5">
            <a:extLst>
              <a:ext uri="{FF2B5EF4-FFF2-40B4-BE49-F238E27FC236}">
                <a16:creationId xmlns:a16="http://schemas.microsoft.com/office/drawing/2014/main" id="{231666D3-AEBC-3481-2B8F-AB51BE3937FD}"/>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23114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9EEEB-17BB-C5D5-CDC9-3494B47290A1}"/>
              </a:ext>
            </a:extLst>
          </p:cNvPr>
          <p:cNvSpPr>
            <a:spLocks noGrp="1"/>
          </p:cNvSpPr>
          <p:nvPr>
            <p:ph type="title"/>
          </p:nvPr>
        </p:nvSpPr>
        <p:spPr>
          <a:xfrm>
            <a:off x="641350" y="576292"/>
            <a:ext cx="10907016" cy="922516"/>
          </a:xfrm>
        </p:spPr>
        <p:txBody>
          <a:bodyPr/>
          <a:lstStyle/>
          <a:p>
            <a:r>
              <a:rPr lang="en-US" dirty="0"/>
              <a:t>Application Layer</a:t>
            </a:r>
          </a:p>
        </p:txBody>
      </p:sp>
      <p:sp>
        <p:nvSpPr>
          <p:cNvPr id="2" name="Content Placeholder 1">
            <a:extLst>
              <a:ext uri="{FF2B5EF4-FFF2-40B4-BE49-F238E27FC236}">
                <a16:creationId xmlns:a16="http://schemas.microsoft.com/office/drawing/2014/main" id="{94D6DA3F-EA1B-C232-77E4-39A411FFB76D}"/>
              </a:ext>
            </a:extLst>
          </p:cNvPr>
          <p:cNvSpPr>
            <a:spLocks noGrp="1"/>
          </p:cNvSpPr>
          <p:nvPr>
            <p:ph sz="half" idx="1"/>
          </p:nvPr>
        </p:nvSpPr>
        <p:spPr>
          <a:xfrm>
            <a:off x="888998" y="2343150"/>
            <a:ext cx="6762631" cy="2994868"/>
          </a:xfrm>
        </p:spPr>
        <p:txBody>
          <a:bodyPr/>
          <a:lstStyle/>
          <a:p>
            <a:pPr marL="285750" indent="-285750">
              <a:buFont typeface="Arial" panose="020B0604020202020204" pitchFamily="34" charset="0"/>
              <a:buChar char="•"/>
            </a:pPr>
            <a:r>
              <a:rPr lang="en-US" b="1" dirty="0"/>
              <a:t>The application layer of IoT architecture is the topmost layer that interacts directly with the end-user. </a:t>
            </a:r>
          </a:p>
          <a:p>
            <a:pPr marL="285750" indent="-285750">
              <a:buFont typeface="Arial" panose="020B0604020202020204" pitchFamily="34" charset="0"/>
              <a:buChar char="•"/>
            </a:pPr>
            <a:r>
              <a:rPr lang="en-US" b="1" dirty="0"/>
              <a:t>It is responsible for providing user-friendly interfaces and functionalities that enable users to access and control IoT devices.</a:t>
            </a:r>
          </a:p>
          <a:p>
            <a:pPr marL="285750" indent="-285750">
              <a:buFont typeface="Arial" panose="020B0604020202020204" pitchFamily="34" charset="0"/>
              <a:buChar char="•"/>
            </a:pPr>
            <a:r>
              <a:rPr lang="en-US" b="1" dirty="0"/>
              <a:t>This layer includes various software and applications such as mobile apps, web portals, and other user interfaces that are designed to interact with the underlying IoT infrastructure. </a:t>
            </a:r>
          </a:p>
        </p:txBody>
      </p:sp>
      <p:sp>
        <p:nvSpPr>
          <p:cNvPr id="3" name="Content Placeholder 2">
            <a:extLst>
              <a:ext uri="{FF2B5EF4-FFF2-40B4-BE49-F238E27FC236}">
                <a16:creationId xmlns:a16="http://schemas.microsoft.com/office/drawing/2014/main" id="{6A32C135-A7AC-32CB-237C-66CCE1BD354D}"/>
              </a:ext>
            </a:extLst>
          </p:cNvPr>
          <p:cNvSpPr>
            <a:spLocks noGrp="1"/>
          </p:cNvSpPr>
          <p:nvPr>
            <p:ph sz="half" idx="13"/>
          </p:nvPr>
        </p:nvSpPr>
        <p:spPr>
          <a:xfrm>
            <a:off x="8394598" y="2343150"/>
            <a:ext cx="3062967" cy="2990850"/>
          </a:xfrm>
        </p:spPr>
        <p:txBody>
          <a:bodyPr/>
          <a:lstStyle/>
          <a:p>
            <a:r>
              <a:rPr lang="en-US" b="1" dirty="0"/>
              <a:t>Topmost layer </a:t>
            </a:r>
          </a:p>
          <a:p>
            <a:r>
              <a:rPr lang="en-US" b="1" dirty="0"/>
              <a:t>Data visualization  </a:t>
            </a:r>
          </a:p>
          <a:p>
            <a:r>
              <a:rPr lang="en-US" b="1" dirty="0"/>
              <a:t>Users access and control</a:t>
            </a:r>
          </a:p>
        </p:txBody>
      </p:sp>
      <p:sp>
        <p:nvSpPr>
          <p:cNvPr id="6" name="Slide Number Placeholder 5">
            <a:extLst>
              <a:ext uri="{FF2B5EF4-FFF2-40B4-BE49-F238E27FC236}">
                <a16:creationId xmlns:a16="http://schemas.microsoft.com/office/drawing/2014/main" id="{231666D3-AEBC-3481-2B8F-AB51BE3937FD}"/>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89487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41350" y="576292"/>
            <a:ext cx="10907016" cy="922516"/>
          </a:xfrm>
        </p:spPr>
        <p:txBody>
          <a:bodyPr/>
          <a:lstStyle/>
          <a:p>
            <a:r>
              <a:rPr lang="en-US" dirty="0"/>
              <a:t>Advantages and Disadvantages of IoT</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14"/>
          </p:nvPr>
        </p:nvSpPr>
        <p:spPr>
          <a:xfrm>
            <a:off x="822234" y="2343150"/>
            <a:ext cx="4873446" cy="2661469"/>
          </a:xfrm>
        </p:spPr>
        <p:txBody>
          <a:bodyPr vert="horz" lIns="91440" tIns="45720" rIns="91440" bIns="45720" rtlCol="0" anchor="t">
            <a:normAutofit/>
          </a:bodyPr>
          <a:lstStyle/>
          <a:p>
            <a:r>
              <a:rPr lang="en-US" b="1" dirty="0"/>
              <a:t>Advantages</a:t>
            </a:r>
            <a:r>
              <a:rPr lang="en-US" dirty="0"/>
              <a:t>:</a:t>
            </a:r>
          </a:p>
          <a:p>
            <a:pPr marL="285750" indent="-285750">
              <a:buFont typeface="Arial" panose="020B0604020202020204" pitchFamily="34" charset="0"/>
              <a:buChar char="•"/>
            </a:pPr>
            <a:r>
              <a:rPr lang="en-US" dirty="0"/>
              <a:t>Execute multiple tasks at a time like a computer.</a:t>
            </a:r>
          </a:p>
          <a:p>
            <a:pPr marL="285750" indent="-285750">
              <a:buFont typeface="Arial" panose="020B0604020202020204" pitchFamily="34" charset="0"/>
              <a:buChar char="•"/>
            </a:pPr>
            <a:r>
              <a:rPr lang="en-US" dirty="0"/>
              <a:t>Easiest internet connectivity</a:t>
            </a:r>
          </a:p>
          <a:p>
            <a:pPr marL="285750" indent="-285750">
              <a:buFont typeface="Arial" panose="020B0604020202020204" pitchFamily="34" charset="0"/>
              <a:buChar char="•"/>
            </a:pPr>
            <a:r>
              <a:rPr lang="en-US" dirty="0"/>
              <a:t>Works on GUI (Graphical User Interface) mode because of HDMI port.</a:t>
            </a:r>
          </a:p>
          <a:p>
            <a:pPr marL="285750" indent="-285750">
              <a:buFont typeface="Arial" panose="020B0604020202020204" pitchFamily="34" charset="0"/>
              <a:buChar char="•"/>
            </a:pPr>
            <a:r>
              <a:rPr lang="en-US" dirty="0"/>
              <a:t>More reliable for software applications.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half" idx="15"/>
          </p:nvPr>
        </p:nvSpPr>
        <p:spPr>
          <a:xfrm>
            <a:off x="6496321" y="2343150"/>
            <a:ext cx="4873446" cy="2661468"/>
          </a:xfrm>
        </p:spPr>
        <p:txBody>
          <a:bodyPr vert="horz" lIns="91440" tIns="45720" rIns="91440" bIns="45720" rtlCol="0" anchor="t">
            <a:noAutofit/>
          </a:bodyPr>
          <a:lstStyle/>
          <a:p>
            <a:r>
              <a:rPr lang="en-US" b="1" dirty="0"/>
              <a:t>Disadvantages</a:t>
            </a:r>
            <a:r>
              <a:rPr lang="en-US" dirty="0"/>
              <a:t>:</a:t>
            </a:r>
          </a:p>
          <a:p>
            <a:pPr marL="285750" indent="-285750">
              <a:buFont typeface="Arial" panose="020B0604020202020204" pitchFamily="34" charset="0"/>
              <a:buChar char="•"/>
            </a:pPr>
            <a:r>
              <a:rPr lang="en-US" dirty="0"/>
              <a:t>Security concerns and potential for hacking or data breaches.</a:t>
            </a:r>
          </a:p>
          <a:p>
            <a:pPr marL="285750" indent="-285750">
              <a:buFont typeface="Arial" panose="020B0604020202020204" pitchFamily="34" charset="0"/>
              <a:buChar char="•"/>
            </a:pPr>
            <a:r>
              <a:rPr lang="en-US" dirty="0"/>
              <a:t>Dependence on technology and potential for system failures.</a:t>
            </a:r>
          </a:p>
          <a:p>
            <a:pPr marL="285750" indent="-285750">
              <a:buFont typeface="Arial" panose="020B0604020202020204" pitchFamily="34" charset="0"/>
              <a:buChar char="•"/>
            </a:pPr>
            <a:r>
              <a:rPr lang="en-US" dirty="0"/>
              <a:t>Limited standardization and interoperability among devices.</a:t>
            </a:r>
          </a:p>
          <a:p>
            <a:pPr marL="285750" indent="-285750">
              <a:buFont typeface="Arial" panose="020B0604020202020204" pitchFamily="34" charset="0"/>
              <a:buChar char="•"/>
            </a:pPr>
            <a:r>
              <a:rPr lang="en-US" dirty="0"/>
              <a:t>Complexity and increased maintenance requirements</a:t>
            </a:r>
          </a:p>
        </p:txBody>
      </p:sp>
      <p:sp>
        <p:nvSpPr>
          <p:cNvPr id="8" name="Slide Number Placeholder 7">
            <a:extLst>
              <a:ext uri="{FF2B5EF4-FFF2-40B4-BE49-F238E27FC236}">
                <a16:creationId xmlns:a16="http://schemas.microsoft.com/office/drawing/2014/main" id="{1D3542AA-82FB-8DD5-2A66-7F47BFF8807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563119616"/>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D1CFE71-3FEB-410F-B4FF-3D986B4B64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239674-1887-41DB-914A-BD2B863063CE}">
  <ds:schemaRefs>
    <ds:schemaRef ds:uri="http://schemas.microsoft.com/sharepoint/v3/contenttype/forms"/>
  </ds:schemaRefs>
</ds:datastoreItem>
</file>

<file path=customXml/itemProps3.xml><?xml version="1.0" encoding="utf-8"?>
<ds:datastoreItem xmlns:ds="http://schemas.openxmlformats.org/officeDocument/2006/customXml" ds:itemID="{5681AD4F-527A-4A88-9D9F-EFDB01771B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77</TotalTime>
  <Words>530</Words>
  <Application>Microsoft Office PowerPoint</Application>
  <PresentationFormat>Widescreen</PresentationFormat>
  <Paragraphs>76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Calibri</vt:lpstr>
      <vt:lpstr>Century Gothic</vt:lpstr>
      <vt:lpstr>Jumble</vt:lpstr>
      <vt:lpstr>Nunito</vt:lpstr>
      <vt:lpstr>Custom</vt:lpstr>
      <vt:lpstr>Architecture of Internet of Things</vt:lpstr>
      <vt:lpstr>What is Internet of Things (IOT)</vt:lpstr>
      <vt:lpstr>Architecture of IoT</vt:lpstr>
      <vt:lpstr>PowerPoint Presentation</vt:lpstr>
      <vt:lpstr>Sensing Layer</vt:lpstr>
      <vt:lpstr>Network Layer</vt:lpstr>
      <vt:lpstr>Data processing Layer</vt:lpstr>
      <vt:lpstr>Application Layer</vt:lpstr>
      <vt:lpstr>Advantages and Disadvantages of IoT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Alston Alvares</dc:creator>
  <cp:lastModifiedBy>Alston Alvares</cp:lastModifiedBy>
  <cp:revision>1</cp:revision>
  <dcterms:created xsi:type="dcterms:W3CDTF">2024-01-28T15:41:30Z</dcterms:created>
  <dcterms:modified xsi:type="dcterms:W3CDTF">2024-07-24T11:07:23Z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