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2" r:id="rId4"/>
    <p:sldId id="273" r:id="rId5"/>
    <p:sldId id="277" r:id="rId6"/>
    <p:sldId id="258" r:id="rId7"/>
    <p:sldId id="270" r:id="rId8"/>
    <p:sldId id="271" r:id="rId9"/>
    <p:sldId id="274" r:id="rId10"/>
    <p:sldId id="262" r:id="rId11"/>
    <p:sldId id="265" r:id="rId12"/>
    <p:sldId id="266" r:id="rId13"/>
    <p:sldId id="267" r:id="rId14"/>
    <p:sldId id="263" r:id="rId15"/>
    <p:sldId id="268" r:id="rId16"/>
    <p:sldId id="269" r:id="rId17"/>
    <p:sldId id="276" r:id="rId18"/>
    <p:sldId id="279" r:id="rId19"/>
    <p:sldId id="280" r:id="rId20"/>
    <p:sldId id="281" r:id="rId21"/>
    <p:sldId id="26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ogh Mannekote" initials="AM" lastIdx="2" clrIdx="0">
    <p:extLst>
      <p:ext uri="{19B8F6BF-5375-455C-9EA6-DF929625EA0E}">
        <p15:presenceInfo xmlns:p15="http://schemas.microsoft.com/office/powerpoint/2012/main" userId="86044108874338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855FF2-C5F0-4BE6-9930-F4B3D9CF4208}" v="5188" dt="2021-10-27T01:21:19.601"/>
    <p1510:client id="{5959EB14-DDA7-489C-8FD4-DF3EF7288997}" v="10" dt="2021-10-27T01:19:36.140"/>
    <p1510:client id="{898F19B4-AED3-4B09-A4A6-60B6DE796BB9}" v="859" dt="2021-10-26T23:38:43.491"/>
    <p1510:client id="{BE6D2544-42CC-4DB3-9864-370A9676315A}" v="531" dt="2021-10-26T21:36:01.058"/>
    <p1510:client id="{F5BB821A-1444-408A-8A54-B14CAB80F7D5}" v="1" dt="2021-10-27T02:11:00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C3B81-9EF9-4F08-89A1-A62217920E6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ACEED-879B-451A-BE42-7DFB2BD6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9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ACEED-879B-451A-BE42-7DFB2BD67E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24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ACEED-879B-451A-BE42-7DFB2BD67E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07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ACEED-879B-451A-BE42-7DFB2BD67E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32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ACEED-879B-451A-BE42-7DFB2BD67E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86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ACEED-879B-451A-BE42-7DFB2BD67E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19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ACEED-879B-451A-BE42-7DFB2BD67E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35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ACEED-879B-451A-BE42-7DFB2BD67E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1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ACEED-879B-451A-BE42-7DFB2BD67E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45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ACEED-879B-451A-BE42-7DFB2BD67E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27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ACEED-879B-451A-BE42-7DFB2BD67E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78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ACEED-879B-451A-BE42-7DFB2BD67E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11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ACEED-879B-451A-BE42-7DFB2BD67E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53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ACEED-879B-451A-BE42-7DFB2BD67E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95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ACEED-879B-451A-BE42-7DFB2BD67E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13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ACEED-879B-451A-BE42-7DFB2BD67E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05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ACEED-879B-451A-BE42-7DFB2BD67E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13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ACEED-879B-451A-BE42-7DFB2BD67E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75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ACEED-879B-451A-BE42-7DFB2BD67E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37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ACEED-879B-451A-BE42-7DFB2BD67E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13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ACEED-879B-451A-BE42-7DFB2BD67E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55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ACEED-879B-451A-BE42-7DFB2BD67E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11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C5F3-7FD8-461E-8CAA-23E08D778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3814D-AF07-4D6D-8CEB-8FF2FA6F2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1C580-4B65-43FA-87B8-275D69A40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187D-9C6D-46D9-B6AF-99DBE97B2F9F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4D028-DCD8-43E5-9E2D-FB8C279F8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616D3-B8B6-47A5-A2A9-23637D4D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3E2D-74A5-475D-8B10-B5A0C122B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1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7D11D-385C-40CC-A3C1-E1E4C62F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D0352-F392-475B-9CFF-03D9C3ABA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F86D8-E435-4555-8D48-2D8D39E1E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187D-9C6D-46D9-B6AF-99DBE97B2F9F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AC4DA-1778-43A2-8921-E5F24B19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9520C-9A7D-45DF-8EC2-285E4976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3E2D-74A5-475D-8B10-B5A0C122B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7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1858AD-5E97-4774-AFCB-ED02DBEBD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92104-75E7-4A38-B494-363AA0A50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27CDE-E92A-4D3C-9A75-BC6FAAF4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187D-9C6D-46D9-B6AF-99DBE97B2F9F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5B682-5CC9-483C-9A1E-87F904E1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B1478-0F3C-400F-B933-5CA045C7E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3E2D-74A5-475D-8B10-B5A0C122B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30F5-A151-4B57-8588-538689A8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589E8-EFA5-45B4-BA35-F16FE2951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82FA0-0F25-48D3-A93F-67B96742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187D-9C6D-46D9-B6AF-99DBE97B2F9F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2DE67-342F-4771-9A9E-984DBD700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A67C2-9446-45DF-A10E-8756C42D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3E2D-74A5-475D-8B10-B5A0C122B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5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B892-F480-4334-8BEF-067A6A964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F7164-FB6E-4953-928B-9760822C9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2AAB9-9B9A-4341-B69F-D0F0BD7AA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187D-9C6D-46D9-B6AF-99DBE97B2F9F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51321-7473-4E14-8BBD-6D0948385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B3139-745D-4FC4-AE62-D3E1D02B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3E2D-74A5-475D-8B10-B5A0C122B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0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57C8-EE33-42FC-9611-49A64C24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7BCB7-C680-4E21-95E2-47B06993F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3EC95-4075-4D57-952D-09F9BBBC2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E681A-CF47-4824-9DF6-574BA057F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187D-9C6D-46D9-B6AF-99DBE97B2F9F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300E8-8049-498D-90E1-476EBD7E1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74FAE-55BB-4943-AAAD-A391CAFF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3E2D-74A5-475D-8B10-B5A0C122B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03FD-39A0-430F-A7D4-57F9607B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A999D-F0E4-48F3-8484-973814C63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E46B2-89DB-4BE9-9093-83801D53B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65B59-F9FC-4308-A666-2AD50F9D8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2FE5D-0B10-472D-AC99-E96A192EB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1A8B93-5B17-4053-BDED-DD7C3131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187D-9C6D-46D9-B6AF-99DBE97B2F9F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3D0666-51EA-4B63-BEE1-E2BEE35AC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1FDFF1-8D62-48AC-87F1-451E5587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3E2D-74A5-475D-8B10-B5A0C122B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2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4637-5F50-4F68-ADE7-78087DB6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4678B-FECD-4A17-A10C-2127A1F26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187D-9C6D-46D9-B6AF-99DBE97B2F9F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9350C-97BD-4C61-9F39-41F931EF3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50A90-BCA4-482F-A557-6C6205D2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3E2D-74A5-475D-8B10-B5A0C122B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6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DA636-AFCB-4C66-A680-2F69E351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187D-9C6D-46D9-B6AF-99DBE97B2F9F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50258-FFA9-4F2E-9E09-6926B5DA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B6F88-30CE-420F-B400-2D00384C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3E2D-74A5-475D-8B10-B5A0C122B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6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838B4-6DAD-4EA9-AB8D-588DF17A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F94D1-6EE3-4567-8475-401ADD456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DC7E3-B038-427B-A876-31709A646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FCD7D-BC0E-464C-AD24-9F2FB84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187D-9C6D-46D9-B6AF-99DBE97B2F9F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F4FEB-F75B-45CA-83DF-635961E79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58447-91D0-4C1E-9DAC-8220B185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3E2D-74A5-475D-8B10-B5A0C122B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8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625A-4AB6-4FEA-8F27-10CF3F29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946EB-AA6A-4AA6-BB35-A7CECD382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2569F-E5B7-43BF-BA38-DEA014086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FFAD0-6BE4-4A87-8145-E5683AD0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187D-9C6D-46D9-B6AF-99DBE97B2F9F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4662B-2307-450A-8532-DB2763A9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91DBB-026B-4543-93BE-293C7BDC0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3E2D-74A5-475D-8B10-B5A0C122B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7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404D4-9A18-43D5-91BE-B54097C1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466F8-F036-4EF7-8F91-7CC9A42C0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6141F-2866-45B7-8F76-9794291DA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3187D-9C6D-46D9-B6AF-99DBE97B2F9F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E1CEE-6220-4616-B0B9-F36B712B3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7FDF9-D810-4F3D-9305-9F4C8A7A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C3E2D-74A5-475D-8B10-B5A0C122B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0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6140-18C1-4B55-AFD7-0484EAA70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0" i="0">
                <a:effectLst/>
                <a:latin typeface="Arial" panose="020B0604020202020204" pitchFamily="34" charset="0"/>
              </a:rPr>
              <a:t>Schema-Guided Paradigm for Zero-Shot Dialog</a:t>
            </a:r>
            <a:endParaRPr lang="en-US" sz="3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93293-85B2-420A-BAF6-FFCF694C4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12762"/>
          </a:xfrm>
        </p:spPr>
        <p:txBody>
          <a:bodyPr/>
          <a:lstStyle/>
          <a:p>
            <a:r>
              <a:rPr lang="en-US" b="0" i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Shikib Mehri and Maskine Eskenazi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5CAC1-9CB3-44C9-A64E-4424EB0973C6}"/>
              </a:ext>
            </a:extLst>
          </p:cNvPr>
          <p:cNvSpPr txBox="1"/>
          <p:nvPr/>
        </p:nvSpPr>
        <p:spPr>
          <a:xfrm>
            <a:off x="2218267" y="4394200"/>
            <a:ext cx="777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accent5"/>
                </a:solidFill>
              </a:rPr>
              <a:t>Presented by Amogh Mannekote and Vyom Pathak (Group 6)</a:t>
            </a:r>
          </a:p>
        </p:txBody>
      </p:sp>
    </p:spTree>
    <p:extLst>
      <p:ext uri="{BB962C8B-B14F-4D97-AF65-F5344CB8AC3E}">
        <p14:creationId xmlns:p14="http://schemas.microsoft.com/office/powerpoint/2010/main" val="103471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AAAE-6E96-4D21-B5FD-59EEEF38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Definition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3E5A8-0F99-414D-B3B3-8FAED8E8FB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80537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A503-89B3-4E2D-92CF-744FD6C2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STAR Dataset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1FB24-6E8C-458B-AA8E-75D8D92BB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For studying transfer learning tasks.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24 different tasks - 13 different domains and 3 different types of dialogs:</a:t>
            </a:r>
            <a:endParaRPr lang="en-US"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happy single-task dialogs</a:t>
            </a:r>
            <a:endParaRPr lang="en-US"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unhappy single-task dialogs</a:t>
            </a:r>
            <a:endParaRPr lang="en-US"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multi-task dialogs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Amazon Mechanical Turk (AMT) workers with flow chart of pre-defined tasks.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739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4D3FA-D66D-4B70-A576-D9DBBBD1F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Zero Shot Setting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C9C58-2A27-4FF9-BE68-A071BFD1D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Two Experiments:</a:t>
            </a: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Task-Transfer:</a:t>
            </a:r>
          </a:p>
          <a:p>
            <a:pPr lvl="2"/>
            <a:r>
              <a:rPr lang="en-US">
                <a:cs typeface="Calibri"/>
              </a:rPr>
              <a:t>Train on </a:t>
            </a:r>
            <a:r>
              <a:rPr lang="en-US" i="1">
                <a:cs typeface="Calibri"/>
              </a:rPr>
              <a:t>n-1 </a:t>
            </a:r>
            <a:r>
              <a:rPr lang="en-US">
                <a:cs typeface="Calibri"/>
              </a:rPr>
              <a:t>tasks and test on the other one task </a:t>
            </a:r>
          </a:p>
          <a:p>
            <a:pPr lvl="1"/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Domain-Transfer:</a:t>
            </a:r>
          </a:p>
          <a:p>
            <a:pPr lvl="2"/>
            <a:r>
              <a:rPr lang="en-US">
                <a:cs typeface="Calibri"/>
              </a:rPr>
              <a:t>Train on </a:t>
            </a:r>
            <a:r>
              <a:rPr lang="en-US" i="1">
                <a:cs typeface="Calibri"/>
              </a:rPr>
              <a:t>n-1 </a:t>
            </a:r>
            <a:r>
              <a:rPr lang="en-US">
                <a:cs typeface="Calibri"/>
              </a:rPr>
              <a:t>domains and test on the other one domain</a:t>
            </a:r>
          </a:p>
        </p:txBody>
      </p:sp>
    </p:spTree>
    <p:extLst>
      <p:ext uri="{BB962C8B-B14F-4D97-AF65-F5344CB8AC3E}">
        <p14:creationId xmlns:p14="http://schemas.microsoft.com/office/powerpoint/2010/main" val="1711797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D964-2BAC-4CF7-86C0-5C402A0E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341012-198F-4772-951F-33F0BE1915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Next Action Prediction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55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8739-0117-498A-AB37-A1CC405B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Baseline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BA21-87C4-4597-A3A6-F59B73E85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>
                <a:cs typeface="Calibri"/>
              </a:rPr>
              <a:t>Dialog History -&gt; BERT -&gt; Vector Representations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Vector Representations -&gt; Predict Next Action </a:t>
            </a:r>
          </a:p>
        </p:txBody>
      </p:sp>
    </p:spTree>
    <p:extLst>
      <p:ext uri="{BB962C8B-B14F-4D97-AF65-F5344CB8AC3E}">
        <p14:creationId xmlns:p14="http://schemas.microsoft.com/office/powerpoint/2010/main" val="2082581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FD77-410C-4ED5-A27E-3B188839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Schema Representation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D9EEA-6BD7-494A-B0BA-65E897E87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Task-Specific Dialog Policy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The baseline [</a:t>
            </a:r>
            <a:r>
              <a:rPr lang="en-US" err="1">
                <a:ea typeface="+mn-lt"/>
                <a:cs typeface="+mn-lt"/>
              </a:rPr>
              <a:t>Mosig</a:t>
            </a:r>
            <a:r>
              <a:rPr lang="en-US">
                <a:ea typeface="+mn-lt"/>
                <a:cs typeface="+mn-lt"/>
              </a:rPr>
              <a:t> et al. (2020)</a:t>
            </a:r>
            <a:r>
              <a:rPr lang="en-US">
                <a:cs typeface="Calibri"/>
              </a:rPr>
              <a:t>] schema-graph fails as it uses only system-utterance.</a:t>
            </a:r>
          </a:p>
          <a:p>
            <a:pPr lvl="1"/>
            <a:r>
              <a:rPr lang="en-US">
                <a:cs typeface="Calibri"/>
              </a:rPr>
              <a:t>Extension to this by providing user-utterance</a:t>
            </a:r>
          </a:p>
          <a:p>
            <a:pPr lvl="1"/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Properties of Schema Graph:</a:t>
            </a:r>
          </a:p>
          <a:p>
            <a:pPr lvl="1"/>
            <a:r>
              <a:rPr lang="en-US">
                <a:ea typeface="+mn-lt"/>
                <a:cs typeface="+mn-lt"/>
              </a:rPr>
              <a:t>System actions are deterministic.</a:t>
            </a:r>
            <a:endParaRPr lang="en-US"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One-to-One mapping between system actions and system responses.</a:t>
            </a:r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7021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92FF8-3F0E-44B8-B66D-C3407807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of Schema-Graph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5B12A87-6053-47E4-A4F2-307FAD38B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7316" y="902026"/>
            <a:ext cx="6780700" cy="505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62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C696-9483-4E19-95A4-38DA5AE0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 Attention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341E8-26D9-4B5A-9C15-C8D37BD41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Attends between the dialogue history and the nodes of schema</a:t>
            </a:r>
          </a:p>
          <a:p>
            <a:endParaRPr lang="en-US"/>
          </a:p>
          <a:p>
            <a:r>
              <a:rPr lang="en-US"/>
              <a:t>Input: (dialogue history, schema)</a:t>
            </a:r>
            <a:br>
              <a:rPr lang="en-US"/>
            </a:br>
            <a:r>
              <a:rPr lang="en-US"/>
              <a:t>Output: probability distribution over all nodes in the schema graph</a:t>
            </a:r>
          </a:p>
          <a:p>
            <a:endParaRPr lang="en-US"/>
          </a:p>
          <a:p>
            <a:r>
              <a:rPr lang="en-US"/>
              <a:t>node u -&gt; text(</a:t>
            </a:r>
            <a:r>
              <a:rPr lang="en-US" err="1"/>
              <a:t>prev</a:t>
            </a:r>
            <a:r>
              <a:rPr lang="en-US"/>
              <a:t>(u)) + text(u)</a:t>
            </a:r>
          </a:p>
          <a:p>
            <a:endParaRPr lang="en-US"/>
          </a:p>
          <a:p>
            <a:r>
              <a:rPr lang="en-US"/>
              <a:t>BERT used as the encoder</a:t>
            </a:r>
          </a:p>
        </p:txBody>
      </p:sp>
    </p:spTree>
    <p:extLst>
      <p:ext uri="{BB962C8B-B14F-4D97-AF65-F5344CB8AC3E}">
        <p14:creationId xmlns:p14="http://schemas.microsoft.com/office/powerpoint/2010/main" val="2208150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C696-9483-4E19-95A4-38DA5AE0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 Attention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BF57D5-B7AD-44E8-8021-74DDD5F34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72076" y="2101088"/>
            <a:ext cx="5996539" cy="3428073"/>
          </a:xfrm>
        </p:spPr>
      </p:pic>
    </p:spTree>
    <p:extLst>
      <p:ext uri="{BB962C8B-B14F-4D97-AF65-F5344CB8AC3E}">
        <p14:creationId xmlns:p14="http://schemas.microsoft.com/office/powerpoint/2010/main" val="953069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AC696-9483-4E19-95A4-38DA5AE0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E0AD40-722C-4E94-BE81-174407456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65019" y="129374"/>
            <a:ext cx="5352891" cy="608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2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AAAE-6E96-4D21-B5FD-59EEEF38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Introduction/Motivation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D24FD-0902-4B76-BB66-D9082129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Task oriented dialog systems -&gt; User Goals for a Task</a:t>
            </a:r>
          </a:p>
          <a:p>
            <a:r>
              <a:rPr lang="en-US">
                <a:cs typeface="Calibri"/>
              </a:rPr>
              <a:t>Dominant models -&gt; Neural models as they can learn complex pattern using data driven approach</a:t>
            </a:r>
          </a:p>
          <a:p>
            <a:r>
              <a:rPr lang="en-US">
                <a:cs typeface="Calibri"/>
              </a:rPr>
              <a:t>These models struggle for unseen dialog domains and tasks.</a:t>
            </a:r>
          </a:p>
          <a:p>
            <a:pPr lvl="1"/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Research Question:</a:t>
            </a:r>
          </a:p>
          <a:p>
            <a:pPr marL="914400" lvl="2" indent="0">
              <a:buNone/>
            </a:pPr>
            <a:r>
              <a:rPr lang="en-US" sz="2400" b="1" i="1">
                <a:cs typeface="Calibri"/>
              </a:rPr>
              <a:t>"</a:t>
            </a:r>
            <a:r>
              <a:rPr lang="en-US" sz="2400" b="1" i="1">
                <a:ea typeface="+mn-lt"/>
                <a:cs typeface="+mn-lt"/>
              </a:rPr>
              <a:t>How can a dialog system be extended to handle a new task, without collecting additional data?</a:t>
            </a:r>
            <a:r>
              <a:rPr lang="en-US" sz="2400" b="1" i="1">
                <a:cs typeface="Calibri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441839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2BD85-AF30-4F69-B9E4-97E02CB4F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Zero-Shot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B541F4-C67D-49AA-84C8-02507351B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2032" y="1337643"/>
            <a:ext cx="8447935" cy="499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96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6234-3CB9-4925-A25F-D5B12133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9276B-5D40-4E66-ACF4-4574BDE89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Results show the effectiveness of the schema-guided paradigm</a:t>
            </a:r>
          </a:p>
          <a:p>
            <a:r>
              <a:rPr lang="en-US"/>
              <a:t>Future work can look into:</a:t>
            </a:r>
          </a:p>
          <a:p>
            <a:pPr lvl="1"/>
            <a:r>
              <a:rPr lang="en-US"/>
              <a:t>Improved representation</a:t>
            </a:r>
          </a:p>
          <a:p>
            <a:pPr lvl="1"/>
            <a:r>
              <a:rPr lang="en-US"/>
              <a:t>Improved model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471029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55B6D-D377-4158-8CBF-1CBAF3462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Thank You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5725A-3170-4B69-AC3B-9735D62FDB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5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E817-0318-4B16-8BFC-B609E9BD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Difficulties of Zero-Shot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97C5A-6F0F-4761-BE3A-369E1803B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Large-scale pre-training make great strides in domain adaptation across in different areas of NLP.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Generalization in end-to-end task-oriented dialog is still difficult in zero-shot settings because of </a:t>
            </a:r>
            <a:r>
              <a:rPr lang="en-US" b="1">
                <a:ea typeface="+mn-lt"/>
                <a:cs typeface="+mn-lt"/>
              </a:rPr>
              <a:t>dialog policy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653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58F8-31D0-4CC5-832B-7859090A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Traditional Dialog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26489-25A7-469C-9212-6D11443E7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Three Tasks:</a:t>
            </a:r>
          </a:p>
          <a:p>
            <a:pPr lvl="1"/>
            <a:r>
              <a:rPr lang="en-US">
                <a:ea typeface="+mn-lt"/>
                <a:cs typeface="+mn-lt"/>
              </a:rPr>
              <a:t>Understand the dialog history and identify any relevant user intents or slots.</a:t>
            </a:r>
            <a:endParaRPr lang="en-US"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Decide on the appropriate system action, according to a task- specific dialog policy.</a:t>
            </a:r>
            <a:endParaRPr lang="en-US"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Generate a natural language utterance corresponding to the system action.</a:t>
            </a:r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Problems :</a:t>
            </a:r>
          </a:p>
          <a:p>
            <a:pPr lvl="1"/>
            <a:r>
              <a:rPr lang="en-US">
                <a:ea typeface="+mn-lt"/>
                <a:cs typeface="+mn-lt"/>
              </a:rPr>
              <a:t>An E2E dialog model trained on several tasks, will implicitly learn the dialog policies from the data.</a:t>
            </a:r>
            <a:endParaRPr lang="en-US"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This is difficult for generalization to a new task in a zero-shot setting; it has no knowledge of the dialog policy for the new task.</a:t>
            </a:r>
            <a:endParaRPr lang="en-US">
              <a:cs typeface="Calibri"/>
            </a:endParaRPr>
          </a:p>
          <a:p>
            <a:pPr marL="914400" lvl="1" indent="-457200">
              <a:buAutoNum type="arabicPeriod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7142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A3A74-9FE5-4DDC-B888-83A5A459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>
                <a:ea typeface="+mj-lt"/>
                <a:cs typeface="+mj-lt"/>
              </a:rPr>
              <a:t>Schema-Guided Paradigms</a:t>
            </a:r>
            <a:endParaRPr lang="en-US" sz="38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FB715C-FD7D-482A-819E-03EAE8CE2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73" y="2807208"/>
            <a:ext cx="3706813" cy="3410712"/>
          </a:xfrm>
        </p:spPr>
        <p:txBody>
          <a:bodyPr anchor="t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Task-specific dialog policies to the model in the form of a schema graph.</a:t>
            </a:r>
            <a:endParaRPr lang="en-US" sz="2200">
              <a:cs typeface="Calibri" panose="020F0502020204030204"/>
            </a:endParaRPr>
          </a:p>
          <a:p>
            <a:r>
              <a:rPr lang="en-US" sz="2200">
                <a:ea typeface="+mn-lt"/>
                <a:cs typeface="+mn-lt"/>
              </a:rPr>
              <a:t>System’s behaviour for a specific task </a:t>
            </a:r>
          </a:p>
          <a:p>
            <a:pPr lvl="1"/>
            <a:r>
              <a:rPr lang="en-US" sz="1800">
                <a:ea typeface="+mn-lt"/>
                <a:cs typeface="+mn-lt"/>
              </a:rPr>
              <a:t>Transferring to a new task only requires new schema task with the model.</a:t>
            </a:r>
            <a:endParaRPr lang="en-US" sz="1800">
              <a:cs typeface="Calibri"/>
            </a:endParaRPr>
          </a:p>
          <a:p>
            <a:r>
              <a:rPr lang="en-US" sz="2200">
                <a:cs typeface="Calibri" panose="020F0502020204030204"/>
              </a:rPr>
              <a:t>SAM -&gt; +22 F1 Score</a:t>
            </a:r>
          </a:p>
          <a:p>
            <a:endParaRPr lang="en-US" sz="2200">
              <a:cs typeface="Calibri" panose="020F0502020204030204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95CA3F2-6043-4BF9-B00D-9619D3897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909143"/>
            <a:ext cx="6903720" cy="503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4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A21C-7E2B-449F-B348-920F46E4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C2B85-E5AE-4B81-8DE3-7AFA0E92C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6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2423-C30A-452E-8985-B4022E51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Zero Shot Dialog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47344-C5E9-4FFF-83EC-97633EEDA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Zero-shot intent recognition</a:t>
            </a:r>
          </a:p>
          <a:p>
            <a:pPr lvl="1"/>
            <a:r>
              <a:rPr lang="en-US"/>
              <a:t>Shared embedding space for utterances and intent names [Chen et al. 2016].</a:t>
            </a:r>
          </a:p>
          <a:p>
            <a:pPr lvl="1"/>
            <a:r>
              <a:rPr lang="en-US"/>
              <a:t>Slot descriptions as model inputs [</a:t>
            </a:r>
            <a:r>
              <a:rPr lang="en-US" err="1"/>
              <a:t>Bapna</a:t>
            </a:r>
            <a:r>
              <a:rPr lang="en-US"/>
              <a:t> et al. 2017].</a:t>
            </a:r>
          </a:p>
          <a:p>
            <a:r>
              <a:rPr lang="en-US" b="1"/>
              <a:t>Zero-shot dialogue state tracking</a:t>
            </a:r>
          </a:p>
          <a:p>
            <a:pPr lvl="1"/>
            <a:r>
              <a:rPr lang="en-US"/>
              <a:t>Uses a dialogue state </a:t>
            </a:r>
            <a:r>
              <a:rPr lang="en-US" i="1"/>
              <a:t>generator</a:t>
            </a:r>
            <a:r>
              <a:rPr lang="en-US"/>
              <a:t>. Domain and slot descriptions as model inputs. [Wu et al. 2019].</a:t>
            </a:r>
          </a:p>
          <a:p>
            <a:pPr lvl="1"/>
            <a:r>
              <a:rPr lang="en-US"/>
              <a:t>Use a small number of examples to improve transferability [Shah et al. 2019].</a:t>
            </a:r>
          </a:p>
          <a:p>
            <a:pPr lvl="1"/>
            <a:r>
              <a:rPr lang="en-US"/>
              <a:t>BERT for encoding the utterances and the slot names [Rastogi et al. 2020a].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2423-C30A-452E-8985-B4022E51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Zero Shot Dialog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47344-C5E9-4FFF-83EC-97633EEDA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Zero-shot end-to-end dialogue</a:t>
            </a:r>
          </a:p>
          <a:p>
            <a:pPr lvl="1"/>
            <a:r>
              <a:rPr lang="en-US"/>
              <a:t>Use domain descriptions. Context-in, Response-out. [Zhao et al. 2018].</a:t>
            </a:r>
          </a:p>
          <a:p>
            <a:pPr lvl="1"/>
            <a:r>
              <a:rPr lang="en-US"/>
              <a:t>Makes use of latent action spaces</a:t>
            </a:r>
          </a:p>
          <a:p>
            <a:pPr lvl="1"/>
            <a:r>
              <a:rPr lang="en-US"/>
              <a:t>Not well-researched due to difficulty in generalizing to unseen task policies</a:t>
            </a:r>
          </a:p>
          <a:p>
            <a:pPr lvl="1"/>
            <a:endParaRPr lang="en-US"/>
          </a:p>
          <a:p>
            <a:r>
              <a:rPr lang="en-US"/>
              <a:t>“We also argue that it is more efficient and natural for domain experts to express their knowledge in terms of domain descriptions rather than example dialogs.”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15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A2518-0917-40E9-A3C4-7FBF27EF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Schema-Guided 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6F49-7ED3-445C-8382-E4E7E28F8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Same philosophy as Plan-based Dialogue Systems of yesteryear</a:t>
            </a:r>
          </a:p>
          <a:p>
            <a:pPr lvl="1"/>
            <a:r>
              <a:rPr lang="en-US"/>
              <a:t>task-specific and task-agnostic components decoupled</a:t>
            </a:r>
          </a:p>
          <a:p>
            <a:pPr lvl="1"/>
            <a:r>
              <a:rPr lang="en-US"/>
              <a:t>system can be extended to a new task by updating the task specification</a:t>
            </a:r>
          </a:p>
          <a:p>
            <a:r>
              <a:rPr lang="en-US"/>
              <a:t>Dialogue structure (“schema”) can be either learned from data [Shi et al., 2019; </a:t>
            </a:r>
            <a:r>
              <a:rPr lang="en-US" err="1"/>
              <a:t>Qiu</a:t>
            </a:r>
            <a:r>
              <a:rPr lang="en-US"/>
              <a:t> et al., 2020; Xu et al., 2020; Hu et al., 2019] or manually handcrafted.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2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21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Schema-Guided Paradigm for Zero-Shot Dialog</vt:lpstr>
      <vt:lpstr>Introduction/Motivation</vt:lpstr>
      <vt:lpstr>Difficulties of Zero-Shot Setting</vt:lpstr>
      <vt:lpstr>Traditional Dialog Systems</vt:lpstr>
      <vt:lpstr>Schema-Guided Paradigms</vt:lpstr>
      <vt:lpstr>Related Work</vt:lpstr>
      <vt:lpstr>Zero Shot Dialog</vt:lpstr>
      <vt:lpstr>Zero Shot Dialog</vt:lpstr>
      <vt:lpstr>Schema-Guided Paradigm</vt:lpstr>
      <vt:lpstr>Task Definition</vt:lpstr>
      <vt:lpstr>STAR Dataset</vt:lpstr>
      <vt:lpstr>Zero Shot Setting</vt:lpstr>
      <vt:lpstr>Methods</vt:lpstr>
      <vt:lpstr>Baseline</vt:lpstr>
      <vt:lpstr>Schema Representation</vt:lpstr>
      <vt:lpstr>Example of Schema-Graph</vt:lpstr>
      <vt:lpstr>Schema Attention Model</vt:lpstr>
      <vt:lpstr>Schema Attention Model</vt:lpstr>
      <vt:lpstr>Results</vt:lpstr>
      <vt:lpstr>Zero-Shot Results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Amogh Mannekote</dc:creator>
  <cp:revision>3</cp:revision>
  <dcterms:created xsi:type="dcterms:W3CDTF">2021-10-17T23:44:13Z</dcterms:created>
  <dcterms:modified xsi:type="dcterms:W3CDTF">2021-10-27T04:41:05Z</dcterms:modified>
</cp:coreProperties>
</file>