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5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2c035f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2c035f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2c03604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2c03604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aac75b9b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aac75b9b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2c035f0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2c035f0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2c026ff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2c026ff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2c03604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2c03604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b905b7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b905b7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2c0360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2c0360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2c026ff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2c026ff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2c026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2c026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b905b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b905b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72c026ff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72c026ff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aac75b9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aac75b9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38f4c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38f4c9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mogh.mannekote@ufl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obandytoyo@ufl.edu" TargetMode="External"/><Relationship Id="rId5" Type="http://schemas.openxmlformats.org/officeDocument/2006/relationships/hyperlink" Target="mailto:v.pathak@ufl.edu" TargetMode="External"/><Relationship Id="rId4" Type="http://schemas.openxmlformats.org/officeDocument/2006/relationships/hyperlink" Target="https://arxiv.org/abs/2106.0705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Zero-Shot Bot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Amogh Mannekote, Oluwapemisin Bandy-toyo, Vyom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10350" y="1389175"/>
            <a:ext cx="2393700" cy="2776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 b="1"/>
              <a:t>Predictors</a:t>
            </a:r>
            <a:endParaRPr sz="1625" b="1"/>
          </a:p>
          <a:p>
            <a:pPr marL="457200" lvl="0" indent="-31591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375"/>
              <a:buFont typeface="Courier New"/>
              <a:buAutoNum type="arabicPeriod"/>
            </a:pPr>
            <a:r>
              <a:rPr lang="en" sz="137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sys_ver</a:t>
            </a:r>
            <a:endParaRPr sz="1375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59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75"/>
              <a:buFont typeface="Courier New"/>
              <a:buAutoNum type="arabicPeriod"/>
            </a:pPr>
            <a:r>
              <a:rPr lang="en" sz="137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num_turns</a:t>
            </a:r>
            <a:endParaRPr sz="1375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59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75"/>
              <a:buFont typeface="Courier New"/>
              <a:buAutoNum type="arabicPeriod"/>
            </a:pPr>
            <a:r>
              <a:rPr lang="en" sz="1375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is_happy_path</a:t>
            </a:r>
            <a:endParaRPr sz="1375" b="1">
              <a:solidFill>
                <a:schemeClr val="accent5"/>
              </a:solidFill>
            </a:endParaRPr>
          </a:p>
          <a:p>
            <a:pPr marL="457200" lvl="0" indent="-3159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75"/>
              <a:buFont typeface="Courier New"/>
              <a:buAutoNum type="arabicPeriod"/>
            </a:pPr>
            <a:r>
              <a:rPr lang="en" sz="1375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num_repeat</a:t>
            </a:r>
            <a:endParaRPr sz="1375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59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75"/>
              <a:buFont typeface="Courier New"/>
              <a:buAutoNum type="arabicPeriod"/>
            </a:pPr>
            <a:r>
              <a:rPr lang="en" sz="137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recog_errors</a:t>
            </a:r>
            <a:endParaRPr sz="1375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59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75"/>
              <a:buFont typeface="Courier New"/>
              <a:buAutoNum type="arabicPeriod"/>
            </a:pPr>
            <a:r>
              <a:rPr lang="en" sz="137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card_num</a:t>
            </a:r>
            <a:endParaRPr sz="1375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59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75"/>
              <a:buFont typeface="Courier New"/>
              <a:buAutoNum type="arabicPeriod"/>
            </a:pPr>
            <a:r>
              <a:rPr lang="en" sz="1375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query_check_bug</a:t>
            </a:r>
            <a:endParaRPr sz="1375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59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75"/>
              <a:buFont typeface="Courier New"/>
              <a:buAutoNum type="arabicPeriod"/>
            </a:pPr>
            <a:r>
              <a:rPr lang="en" sz="1375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code_error </a:t>
            </a:r>
            <a:endParaRPr sz="1375"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59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75"/>
              <a:buFont typeface="Courier New"/>
              <a:buAutoNum type="arabicPeriod"/>
            </a:pPr>
            <a:r>
              <a:rPr lang="en" sz="1375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short_mem</a:t>
            </a:r>
            <a:endParaRPr sz="1375">
              <a:solidFill>
                <a:schemeClr val="accent5"/>
              </a:solidFill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PARADISE Model and Analysis</a:t>
            </a:r>
            <a:endParaRPr/>
          </a:p>
        </p:txBody>
      </p:sp>
      <p:cxnSp>
        <p:nvCxnSpPr>
          <p:cNvPr id="113" name="Google Shape;113;p22"/>
          <p:cNvCxnSpPr>
            <a:stCxn id="111" idx="3"/>
          </p:cNvCxnSpPr>
          <p:nvPr/>
        </p:nvCxnSpPr>
        <p:spPr>
          <a:xfrm>
            <a:off x="3004050" y="2777425"/>
            <a:ext cx="10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22"/>
          <p:cNvSpPr txBox="1"/>
          <p:nvPr/>
        </p:nvSpPr>
        <p:spPr>
          <a:xfrm>
            <a:off x="4137375" y="2361775"/>
            <a:ext cx="1487700" cy="8313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Ordinal Regression Model</a:t>
            </a:r>
            <a:endParaRPr b="1">
              <a:solidFill>
                <a:srgbClr val="9900FF"/>
              </a:solidFill>
            </a:endParaRPr>
          </a:p>
        </p:txBody>
      </p:sp>
      <p:cxnSp>
        <p:nvCxnSpPr>
          <p:cNvPr id="115" name="Google Shape;115;p22"/>
          <p:cNvCxnSpPr/>
          <p:nvPr/>
        </p:nvCxnSpPr>
        <p:spPr>
          <a:xfrm>
            <a:off x="5625075" y="2777425"/>
            <a:ext cx="10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2"/>
          <p:cNvSpPr txBox="1"/>
          <p:nvPr/>
        </p:nvSpPr>
        <p:spPr>
          <a:xfrm>
            <a:off x="6758400" y="2177850"/>
            <a:ext cx="1884900" cy="139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75" b="1">
                <a:solidFill>
                  <a:schemeClr val="dk2"/>
                </a:solidFill>
              </a:rPr>
              <a:t>User task Completion</a:t>
            </a:r>
            <a:r>
              <a:rPr lang="en" sz="1375">
                <a:solidFill>
                  <a:schemeClr val="dk2"/>
                </a:solidFill>
              </a:rPr>
              <a:t> Response to “Did the system help you complete your task?” on a scale of 1-10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PARADISE Result and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Significant predictors:</a:t>
            </a:r>
            <a:endParaRPr sz="180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/>
              <a:t>Straying off the happy path</a:t>
            </a:r>
            <a:r>
              <a:rPr lang="en" sz="1800"/>
              <a:t> is negatively correlated with task success rate</a:t>
            </a:r>
            <a:endParaRPr sz="180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The number of times the system asks </a:t>
            </a:r>
            <a:r>
              <a:rPr lang="en" sz="1800" b="1" i="1"/>
              <a:t>“I didn’t quite catch that. Could you please phrase that more explicitly?”</a:t>
            </a:r>
            <a:r>
              <a:rPr lang="en" sz="1800" i="1"/>
              <a:t> </a:t>
            </a:r>
            <a:r>
              <a:rPr lang="en" sz="1800"/>
              <a:t>is indicative of the dialogue not going as expected.</a:t>
            </a:r>
            <a:endParaRPr sz="180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/>
              <a:t>API Query Bugs</a:t>
            </a:r>
            <a:r>
              <a:rPr lang="en" sz="1800"/>
              <a:t> in our system were correlated with lower task success rate.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9336"/>
            <a:ext cx="4264225" cy="270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Collinearity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013" y="1307325"/>
            <a:ext cx="5081969" cy="34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Review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240850" y="1152475"/>
            <a:ext cx="83034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40" b="1">
                <a:solidFill>
                  <a:schemeClr val="dk1"/>
                </a:solidFill>
              </a:rPr>
              <a:t>Minimal Goals:</a:t>
            </a:r>
            <a:endParaRPr sz="2040" b="1">
              <a:solidFill>
                <a:schemeClr val="dk1"/>
              </a:solidFill>
            </a:endParaRPr>
          </a:p>
          <a:p>
            <a:pPr marL="457200" lvl="0" indent="-3514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35"/>
              <a:buAutoNum type="arabicPeriod"/>
            </a:pPr>
            <a:r>
              <a:rPr lang="en" sz="1935" b="1">
                <a:solidFill>
                  <a:schemeClr val="accent5"/>
                </a:solidFill>
              </a:rPr>
              <a:t>Run the evaluation script for the Schema attention model.</a:t>
            </a:r>
            <a:endParaRPr sz="1935" b="1">
              <a:solidFill>
                <a:schemeClr val="accent5"/>
              </a:solidFill>
            </a:endParaRPr>
          </a:p>
          <a:p>
            <a:pPr marL="457200" lvl="0" indent="-3514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35"/>
              <a:buAutoNum type="arabicPeriod"/>
            </a:pPr>
            <a:r>
              <a:rPr lang="en" sz="1935" b="1">
                <a:solidFill>
                  <a:schemeClr val="accent5"/>
                </a:solidFill>
              </a:rPr>
              <a:t>A chat interface to talk to the ZS-bot.</a:t>
            </a:r>
            <a:br>
              <a:rPr lang="en" sz="1935">
                <a:solidFill>
                  <a:schemeClr val="dk1"/>
                </a:solidFill>
              </a:rPr>
            </a:br>
            <a:endParaRPr sz="193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40" b="1">
                <a:solidFill>
                  <a:schemeClr val="dk1"/>
                </a:solidFill>
              </a:rPr>
              <a:t>Basic Goals:</a:t>
            </a:r>
            <a:endParaRPr sz="2040" b="1">
              <a:solidFill>
                <a:schemeClr val="dk1"/>
              </a:solidFill>
            </a:endParaRPr>
          </a:p>
          <a:p>
            <a:pPr marL="457200" lvl="0" indent="-3581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AutoNum type="arabicPeriod"/>
            </a:pPr>
            <a:r>
              <a:rPr lang="en" sz="2040" b="1">
                <a:solidFill>
                  <a:schemeClr val="accent5"/>
                </a:solidFill>
              </a:rPr>
              <a:t>Run the ZS-bot on a custom user-domain.</a:t>
            </a:r>
            <a:endParaRPr sz="2040" b="1">
              <a:solidFill>
                <a:schemeClr val="accent5"/>
              </a:solidFill>
            </a:endParaRPr>
          </a:p>
          <a:p>
            <a:pPr marL="457200" lvl="0" indent="-3581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AutoNum type="arabicPeriod"/>
            </a:pPr>
            <a:r>
              <a:rPr lang="en" sz="2040" b="1">
                <a:solidFill>
                  <a:schemeClr val="accent5"/>
                </a:solidFill>
              </a:rPr>
              <a:t>Bug fixes and improvements.</a:t>
            </a:r>
            <a:br>
              <a:rPr lang="en" sz="2040">
                <a:solidFill>
                  <a:schemeClr val="dk1"/>
                </a:solidFill>
              </a:rPr>
            </a:br>
            <a:endParaRPr sz="204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2040" b="1">
                <a:solidFill>
                  <a:schemeClr val="dk1"/>
                </a:solidFill>
              </a:rPr>
              <a:t>Stretch Goals: </a:t>
            </a:r>
            <a:endParaRPr sz="2040" b="1">
              <a:solidFill>
                <a:schemeClr val="dk1"/>
              </a:solidFill>
            </a:endParaRPr>
          </a:p>
          <a:p>
            <a:pPr marL="457200" lvl="0" indent="-3581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40"/>
              <a:buAutoNum type="arabicPeriod"/>
            </a:pPr>
            <a:r>
              <a:rPr lang="en" sz="2040">
                <a:solidFill>
                  <a:srgbClr val="666666"/>
                </a:solidFill>
              </a:rPr>
              <a:t>Ability to process voice input</a:t>
            </a:r>
            <a:endParaRPr sz="2040">
              <a:solidFill>
                <a:srgbClr val="666666"/>
              </a:solidFill>
            </a:endParaRPr>
          </a:p>
          <a:p>
            <a:pPr marL="457200" lvl="0" indent="-3581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40"/>
              <a:buAutoNum type="arabicPeriod"/>
            </a:pPr>
            <a:r>
              <a:rPr lang="en" sz="2040">
                <a:solidFill>
                  <a:srgbClr val="666666"/>
                </a:solidFill>
              </a:rPr>
              <a:t>Answering some research questions</a:t>
            </a:r>
            <a:endParaRPr sz="204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Summary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Amogh Mannekote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Came up with the project idea. This involved identifying the </a:t>
            </a: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paper in question</a:t>
            </a:r>
            <a:r>
              <a:rPr lang="en" sz="1100">
                <a:solidFill>
                  <a:schemeClr val="dk1"/>
                </a:solidFill>
              </a:rPr>
              <a:t>, understanding it, and brainstorming with </a:t>
            </a: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Vyom Aasit Pathak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Oluwapemisin Bandy-toyo</a:t>
            </a:r>
            <a:r>
              <a:rPr lang="en" sz="1100">
                <a:solidFill>
                  <a:schemeClr val="dk1"/>
                </a:solidFill>
              </a:rPr>
              <a:t> about ways to turn it into a usable system.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Set up the source code and bug tracking management systems.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Implemented a wrapper layer over the existing model to support chatting with the model.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Added support to the model for handling previously unseen schemas.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Co-worked on the entity extraction module based on GPT3-Neo for the mid-term round robin with </a:t>
            </a: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Vyom Aasit Pathak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Co-developed the study protocol with </a:t>
            </a: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Vyom Aasit Pathak</a:t>
            </a:r>
            <a:r>
              <a:rPr lang="en" sz="1100">
                <a:solidFill>
                  <a:schemeClr val="dk1"/>
                </a:solidFill>
              </a:rPr>
              <a:t> for the mid-term round robin.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Helped identify areas of improvement for the system from the mid-term round-robin interactions.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Was actively involved in creating the reports and presentations.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Worked on developing the PARADISE model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Oluwapemisin Bandy-toyo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Creation of a React UI. This is something that we plan to incorporate in future iterations. 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Creation of persona/scenario cards which allowed the user to personify someone attempting to complete specific tasks such as booking a ride somewhere. 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Transcribing user interactions that occurred during the round robins.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Formulating different portions of the project reports i.e a portion of system architecture description.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Creating alternative schemas for user interactions. This allows for different variations in how the system responds to users 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Taking users through our bot’s testing and survey process during the round robins.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Worked on developing the PARADISE model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Vyom Aasit Pathak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Brainstormed with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Amogh Mannekote</a:t>
            </a:r>
            <a:r>
              <a:rPr lang="en" sz="1100">
                <a:solidFill>
                  <a:schemeClr val="dk1"/>
                </a:solidFill>
              </a:rPr>
              <a:t> about the idea on how to use the paper as a viable commercial system.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Co-worked on the entity extraction module based on GPT3-Neo for mid-term round robin with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Amogh Mannekote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Co-developed the protocols and the process to follow for the mid-term round robin with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Amogh Mannekote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Built a more robust GPT-2 entity extraction module with decent priming for final round robin which was a significant improvement.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Was actively partaking in developing the reports, and presentations.</a:t>
            </a:r>
            <a:endParaRPr sz="1100">
              <a:solidFill>
                <a:schemeClr val="dk1"/>
              </a:solidFill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Worked on developing the PARADISE for testing the usability of the dialogue system.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task-oriented dialogue system for a new domain can be </a:t>
            </a:r>
            <a:r>
              <a:rPr lang="en" b="1"/>
              <a:t>data hungry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Schema-guided dialogue + zero-shot</a:t>
            </a:r>
            <a:r>
              <a:rPr lang="en"/>
              <a:t> transfer approaches aim to transfer knowledge to a new task using just a </a:t>
            </a:r>
            <a:r>
              <a:rPr lang="en" b="1"/>
              <a:t>concise description of the new task.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papers evaluate these models on test datasets.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We wanted to see for ourselves the first-hand challenges in using such a model for interactively chatting with an end-user.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325" y="135725"/>
            <a:ext cx="4183425" cy="49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and Task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</a:t>
            </a:r>
            <a:r>
              <a:rPr lang="en" b="1"/>
              <a:t>ride booking</a:t>
            </a:r>
            <a:r>
              <a:rPr lang="en"/>
              <a:t> as the task for our agent, which helps users book a cab.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trained the zero-shot model on dialogues from “sibling-domains” such as restaurant table booking, hotel booking, doctor appointment scheduling, etc., and transferred it to this unseen task.</a:t>
            </a:r>
            <a:endParaRPr b="1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400" y="773300"/>
            <a:ext cx="4425574" cy="379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800" y="78600"/>
            <a:ext cx="5042500" cy="49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26800" y="4534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System Architecture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USER: &gt;&gt;  Can you give me a ride to TeaStory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SYS: &gt;&gt; May I have your name, please?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USER: &gt;&gt;  Daniel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SYS: &gt;&gt; OK, and where are you departing from?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USER: &gt;&gt;  University of Florida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SYS: &gt;&gt; Alright, where do you want to go?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USER: &gt;&gt;  TeaStory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SYS: &gt;&gt; I found a Lyft ride for you from 'University of Florida' to 'teastory' for 33 credits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that could pick you up in 20 minutes. Should I book that for you?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USER: &gt;&gt;  Sure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SYS: &gt;&gt; Ok, I have booked you a ride with licence plate '901 FSA'. Your booking ID is '987'.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USER: &gt;&gt;  Thanks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SYS: &gt;&gt; Ok, I have booked you a ride with licence plate '901 FSA'. Your booking ID is '987'.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00"/>
              <a:t>USER: &gt;&gt;  goodbye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/>
              <a:t>SYS: &gt;&gt; Goodbye. Enjoy your ride!</a:t>
            </a:r>
            <a:endParaRPr sz="1000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Dialogue Excerpt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6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GPT-2 for Slot Extraction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300" y="303300"/>
            <a:ext cx="3754950" cy="47194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129325" y="396750"/>
            <a:ext cx="3400800" cy="1459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5129325" y="1933300"/>
            <a:ext cx="3400800" cy="12831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5129325" y="3293450"/>
            <a:ext cx="3400800" cy="12831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Midterm State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Ability to interactively chat with the model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No persona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Inability to extract entities from input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Bugs in API querying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Improvements in Final State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Ability to extract entities from user utterances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Fixed API query bugs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Added persona to the system utterances to mimic the zero-shot bot’s objective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Midterm and Final Evaluation Round Robins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Macintosh PowerPoint</Application>
  <PresentationFormat>On-screen Show (16:9)</PresentationFormat>
  <Paragraphs>103</Paragraphs>
  <Slides>15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Simple Light</vt:lpstr>
      <vt:lpstr>Zero-Shot Bot</vt:lpstr>
      <vt:lpstr>Motivation</vt:lpstr>
      <vt:lpstr>Motivation</vt:lpstr>
      <vt:lpstr>System Overview</vt:lpstr>
      <vt:lpstr>Domain and Task</vt:lpstr>
      <vt:lpstr>PowerPoint Presentation</vt:lpstr>
      <vt:lpstr>Dialogue Excerpt</vt:lpstr>
      <vt:lpstr>GPT-2 for Slot Extraction</vt:lpstr>
      <vt:lpstr>Midterm and Final Evaluation Round Robins  </vt:lpstr>
      <vt:lpstr>PARADISE Model and Analysis</vt:lpstr>
      <vt:lpstr>PARADISE Result and Analysis </vt:lpstr>
      <vt:lpstr>Predictor Collinearity</vt:lpstr>
      <vt:lpstr>Goals Review</vt:lpstr>
      <vt:lpstr>Collaboration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Bot</dc:title>
  <cp:lastModifiedBy>Pathak, Vyom</cp:lastModifiedBy>
  <cp:revision>1</cp:revision>
  <dcterms:modified xsi:type="dcterms:W3CDTF">2021-12-13T17:54:40Z</dcterms:modified>
</cp:coreProperties>
</file>