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6"/>
  </p:notesMasterIdLst>
  <p:handoutMasterIdLst>
    <p:handoutMasterId r:id="rId57"/>
  </p:handoutMasterIdLst>
  <p:sldIdLst>
    <p:sldId id="283" r:id="rId35"/>
    <p:sldId id="298" r:id="rId36"/>
    <p:sldId id="290" r:id="rId37"/>
    <p:sldId id="293" r:id="rId38"/>
    <p:sldId id="291" r:id="rId39"/>
    <p:sldId id="294" r:id="rId40"/>
    <p:sldId id="295" r:id="rId41"/>
    <p:sldId id="297" r:id="rId42"/>
    <p:sldId id="302" r:id="rId43"/>
    <p:sldId id="296" r:id="rId44"/>
    <p:sldId id="300" r:id="rId45"/>
    <p:sldId id="301" r:id="rId46"/>
    <p:sldId id="292" r:id="rId47"/>
    <p:sldId id="299" r:id="rId48"/>
    <p:sldId id="303" r:id="rId49"/>
    <p:sldId id="304" r:id="rId50"/>
    <p:sldId id="305" r:id="rId51"/>
    <p:sldId id="306" r:id="rId52"/>
    <p:sldId id="307" r:id="rId53"/>
    <p:sldId id="308" r:id="rId54"/>
    <p:sldId id="257"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290"/>
            <p14:sldId id="293"/>
            <p14:sldId id="291"/>
            <p14:sldId id="294"/>
            <p14:sldId id="295"/>
            <p14:sldId id="297"/>
            <p14:sldId id="302"/>
            <p14:sldId id="296"/>
            <p14:sldId id="300"/>
            <p14:sldId id="301"/>
            <p14:sldId id="292"/>
            <p14:sldId id="299"/>
            <p14:sldId id="303"/>
            <p14:sldId id="304"/>
            <p14:sldId id="305"/>
            <p14:sldId id="306"/>
            <p14:sldId id="307"/>
            <p14:sldId id="30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83333" autoAdjust="0"/>
  </p:normalViewPr>
  <p:slideViewPr>
    <p:cSldViewPr>
      <p:cViewPr varScale="1">
        <p:scale>
          <a:sx n="91" d="100"/>
          <a:sy n="91" d="100"/>
        </p:scale>
        <p:origin x="882"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6/1/2017 11:07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6/1/2017 11:07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text prompts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6/1/2017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79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6/1/2017 11:07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944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Choice</a:t>
            </a:r>
          </a:p>
          <a:p>
            <a:pPr marL="171450" indent="-171450">
              <a:buFontTx/>
              <a:buChar char="-"/>
            </a:pPr>
            <a:r>
              <a:rPr lang="en-US" dirty="0"/>
              <a:t>Confirm</a:t>
            </a:r>
          </a:p>
          <a:p>
            <a:pPr marL="171450" indent="-171450">
              <a:buFontTx/>
              <a:buChar char="-"/>
            </a:pPr>
            <a:r>
              <a:rPr lang="en-US" dirty="0"/>
              <a:t>Buttons in cards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6/1/2017 11:07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694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err="1"/>
              <a:t>Scorables</a:t>
            </a:r>
            <a:endParaRPr lang="en-US" baseline="0" dirty="0"/>
          </a:p>
          <a:p>
            <a:pPr marL="171450" indent="-171450">
              <a:buFontTx/>
              <a:buChar char="-"/>
            </a:pPr>
            <a:r>
              <a:rPr lang="en-US" baseline="0" dirty="0" err="1"/>
              <a:t>triggerAction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6/1/2017 11:10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5067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6/1/2017 11:28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23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6/1/2017 11:28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8417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adaptivecards.io</a:t>
            </a:r>
          </a:p>
          <a:p>
            <a:pPr marL="171450" indent="-171450">
              <a:buFontTx/>
              <a:buChar char="-"/>
            </a:pPr>
            <a:r>
              <a:rPr lang="en-US" dirty="0"/>
              <a:t>Code</a:t>
            </a:r>
            <a:r>
              <a:rPr lang="en-US" baseline="0" dirty="0"/>
              <a:t> to create adaptive cards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6/1/2017 11:30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98971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2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2.png"/><Relationship Id="rId2" Type="http://schemas.openxmlformats.org/officeDocument/2006/relationships/customXml" Target="../../customXml/item20.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1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dotnet/api/microsoft.bot.connector?view=botbuilder-3.8" TargetMode="External"/><Relationship Id="rId2" Type="http://schemas.openxmlformats.org/officeDocument/2006/relationships/hyperlink" Target="https://docs.botframework.com/en-us/node/builder/chat-reference/interfaces/_botbuilder_d_.iisattachment.html"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bot-framework/bot-design-first-interaction"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Mastering the user experience with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the user</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 stack</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GetAttendeeInfo</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GetDietaryRestrictions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Vegan</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a:t>
            </a:r>
          </a:p>
        </p:txBody>
      </p:sp>
      <p:sp>
        <p:nvSpPr>
          <p:cNvPr id="5" name="Text Placeholder 4"/>
          <p:cNvSpPr>
            <a:spLocks noGrp="1"/>
          </p:cNvSpPr>
          <p:nvPr>
            <p:ph type="body" sz="quarter" idx="10"/>
          </p:nvPr>
        </p:nvSpPr>
        <p:spPr/>
        <p:txBody>
          <a:bodyPr/>
          <a:lstStyle/>
          <a:p>
            <a:r>
              <a:rPr lang="en-US" dirty="0"/>
              <a:t>Reusable modules</a:t>
            </a:r>
          </a:p>
          <a:p>
            <a:r>
              <a:rPr lang="en-US" dirty="0"/>
              <a:t>Perform a single operation</a:t>
            </a:r>
          </a:p>
          <a:p>
            <a:r>
              <a:rPr lang="en-US" dirty="0"/>
              <a:t>Callable from other dialogs</a:t>
            </a:r>
          </a:p>
          <a:p>
            <a:r>
              <a:rPr lang="en-US" dirty="0"/>
              <a:t>Can be made "global"</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I'd like to make a lunch reservation for</a:t>
            </a:r>
          </a:p>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two people</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Absolutely! I have 11:30 and 12:30 available. What timeslot would you want?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Do you have a vegan menu?</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help</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are more than just text interfaces</a:t>
            </a:r>
          </a:p>
        </p:txBody>
      </p:sp>
      <p:grpSp>
        <p:nvGrpSpPr>
          <p:cNvPr id="9" name="Group 8"/>
          <p:cNvGrpSpPr/>
          <p:nvPr/>
        </p:nvGrpSpPr>
        <p:grpSpPr>
          <a:xfrm>
            <a:off x="1345032" y="1576385"/>
            <a:ext cx="2143125" cy="4724400"/>
            <a:chOff x="808037" y="1592262"/>
            <a:chExt cx="2143125" cy="4724400"/>
          </a:xfrm>
        </p:grpSpPr>
        <p:pic>
          <p:nvPicPr>
            <p:cNvPr id="1026" name="Picture 2" descr="hero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bwMode="auto">
            <a:xfrm>
              <a:off x="884237" y="5707062"/>
              <a:ext cx="1981200" cy="60960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Hero</a:t>
              </a:r>
            </a:p>
          </p:txBody>
        </p:sp>
      </p:grpSp>
      <p:grpSp>
        <p:nvGrpSpPr>
          <p:cNvPr id="8" name="Group 7"/>
          <p:cNvGrpSpPr/>
          <p:nvPr/>
        </p:nvGrpSpPr>
        <p:grpSpPr>
          <a:xfrm>
            <a:off x="5191335" y="1576385"/>
            <a:ext cx="2143125" cy="4724400"/>
            <a:chOff x="3508374" y="1592262"/>
            <a:chExt cx="2143125" cy="4724400"/>
          </a:xfrm>
        </p:grpSpPr>
        <p:pic>
          <p:nvPicPr>
            <p:cNvPr id="1028" name="Picture 4" descr="thumbnail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4"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bwMode="auto">
            <a:xfrm>
              <a:off x="3589336" y="5707062"/>
              <a:ext cx="1981200" cy="6096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a:t>
              </a:r>
            </a:p>
          </p:txBody>
        </p:sp>
      </p:grpSp>
      <p:grpSp>
        <p:nvGrpSpPr>
          <p:cNvPr id="7" name="Group 6"/>
          <p:cNvGrpSpPr/>
          <p:nvPr/>
        </p:nvGrpSpPr>
        <p:grpSpPr>
          <a:xfrm>
            <a:off x="9037638" y="1576385"/>
            <a:ext cx="2143125" cy="4724400"/>
            <a:chOff x="6294437" y="1592262"/>
            <a:chExt cx="2143125" cy="4724400"/>
          </a:xfrm>
        </p:grpSpPr>
        <p:pic>
          <p:nvPicPr>
            <p:cNvPr id="1030" name="Picture 6" descr="receip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p:cNvSpPr/>
            <p:nvPr/>
          </p:nvSpPr>
          <p:spPr bwMode="auto">
            <a:xfrm>
              <a:off x="6375399" y="5707062"/>
              <a:ext cx="19812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Receipt</a:t>
              </a:r>
            </a:p>
          </p:txBody>
        </p:sp>
      </p:grpSp>
    </p:spTree>
    <p:extLst>
      <p:ext uri="{BB962C8B-B14F-4D97-AF65-F5344CB8AC3E}">
        <p14:creationId xmlns:p14="http://schemas.microsoft.com/office/powerpoint/2010/main" val="31833789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card types</a:t>
            </a:r>
          </a:p>
        </p:txBody>
      </p:sp>
      <p:sp>
        <p:nvSpPr>
          <p:cNvPr id="3" name="Text Placeholder 2"/>
          <p:cNvSpPr>
            <a:spLocks noGrp="1"/>
          </p:cNvSpPr>
          <p:nvPr>
            <p:ph type="body" sz="quarter" idx="10"/>
          </p:nvPr>
        </p:nvSpPr>
        <p:spPr>
          <a:xfrm>
            <a:off x="365760" y="1371600"/>
            <a:ext cx="11704320" cy="3979551"/>
          </a:xfrm>
        </p:spPr>
        <p:txBody>
          <a:bodyPr/>
          <a:lstStyle/>
          <a:p>
            <a:r>
              <a:rPr lang="en-US" dirty="0"/>
              <a:t>Framework provides several card times</a:t>
            </a:r>
          </a:p>
          <a:p>
            <a:pPr lvl="1"/>
            <a:r>
              <a:rPr lang="en-US" dirty="0">
                <a:hlinkClick r:id="rId2"/>
              </a:rPr>
              <a:t>Node.js</a:t>
            </a:r>
            <a:endParaRPr lang="en-US" dirty="0"/>
          </a:p>
          <a:p>
            <a:pPr lvl="1"/>
            <a:r>
              <a:rPr lang="en-US" dirty="0">
                <a:hlinkClick r:id="rId3"/>
              </a:rPr>
              <a:t>.NET</a:t>
            </a:r>
            <a:endParaRPr lang="en-US" dirty="0"/>
          </a:p>
          <a:p>
            <a:r>
              <a:rPr lang="en-US" dirty="0"/>
              <a:t>Send rich media</a:t>
            </a:r>
          </a:p>
          <a:p>
            <a:pPr lvl="1"/>
            <a:r>
              <a:rPr lang="en-US" dirty="0"/>
              <a:t>Images</a:t>
            </a:r>
          </a:p>
          <a:p>
            <a:pPr lvl="1"/>
            <a:r>
              <a:rPr lang="en-US" dirty="0"/>
              <a:t>Video</a:t>
            </a:r>
          </a:p>
          <a:p>
            <a:pPr lvl="1"/>
            <a:r>
              <a:rPr lang="en-US" dirty="0"/>
              <a:t>Audio</a:t>
            </a:r>
          </a:p>
          <a:p>
            <a:r>
              <a:rPr lang="en-US" dirty="0"/>
              <a:t>Not supported by all channels</a:t>
            </a:r>
          </a:p>
          <a:p>
            <a:pPr lvl="1"/>
            <a:r>
              <a:rPr lang="en-US" dirty="0"/>
              <a:t>Channels may have different implementations</a:t>
            </a:r>
          </a:p>
          <a:p>
            <a:pPr lvl="2"/>
            <a:r>
              <a:rPr lang="en-US" dirty="0"/>
              <a:t>Can almost be considered a "suggestion" to the channel</a:t>
            </a:r>
          </a:p>
        </p:txBody>
      </p:sp>
    </p:spTree>
    <p:extLst>
      <p:ext uri="{BB962C8B-B14F-4D97-AF65-F5344CB8AC3E}">
        <p14:creationId xmlns:p14="http://schemas.microsoft.com/office/powerpoint/2010/main" val="370066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1ABD-BFD7-4CF8-B5F7-EBA0A340B818}"/>
              </a:ext>
            </a:extLst>
          </p:cNvPr>
          <p:cNvSpPr txBox="1"/>
          <p:nvPr/>
        </p:nvSpPr>
        <p:spPr>
          <a:xfrm>
            <a:off x="3881486" y="58160"/>
            <a:ext cx="4764795" cy="9585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Adaptive Cards</a:t>
            </a:r>
          </a:p>
        </p:txBody>
      </p:sp>
      <p:cxnSp>
        <p:nvCxnSpPr>
          <p:cNvPr id="5" name="Straight Connector 4">
            <a:extLst>
              <a:ext uri="{FF2B5EF4-FFF2-40B4-BE49-F238E27FC236}">
                <a16:creationId xmlns:a16="http://schemas.microsoft.com/office/drawing/2014/main" id="{15745078-3DBA-4A7C-B4AF-41CA16616BDF}"/>
              </a:ext>
            </a:extLst>
          </p:cNvPr>
          <p:cNvCxnSpPr>
            <a:cxnSpLocks/>
          </p:cNvCxnSpPr>
          <p:nvPr/>
        </p:nvCxnSpPr>
        <p:spPr>
          <a:xfrm>
            <a:off x="3155704" y="1408619"/>
            <a:ext cx="6125066" cy="0"/>
          </a:xfrm>
          <a:prstGeom prst="line">
            <a:avLst/>
          </a:prstGeom>
          <a:ln w="9525">
            <a:solidFill>
              <a:srgbClr val="ADD8FA"/>
            </a:solidFill>
          </a:ln>
        </p:spPr>
        <p:style>
          <a:lnRef idx="1">
            <a:schemeClr val="accent1"/>
          </a:lnRef>
          <a:fillRef idx="0">
            <a:schemeClr val="accent1"/>
          </a:fillRef>
          <a:effectRef idx="0">
            <a:schemeClr val="accent1"/>
          </a:effectRef>
          <a:fontRef idx="minor">
            <a:schemeClr val="tx1"/>
          </a:fontRef>
        </p:style>
      </p:cxnSp>
      <p:sp>
        <p:nvSpPr>
          <p:cNvPr id="6" name="Title 7">
            <a:extLst>
              <a:ext uri="{FF2B5EF4-FFF2-40B4-BE49-F238E27FC236}">
                <a16:creationId xmlns:a16="http://schemas.microsoft.com/office/drawing/2014/main" id="{2B6DCA4F-1BE4-4F7F-85D5-055275E3C780}"/>
              </a:ext>
            </a:extLst>
          </p:cNvPr>
          <p:cNvSpPr txBox="1">
            <a:spLocks/>
          </p:cNvSpPr>
          <p:nvPr/>
        </p:nvSpPr>
        <p:spPr>
          <a:xfrm>
            <a:off x="3204561" y="1891674"/>
            <a:ext cx="6027353" cy="1205109"/>
          </a:xfrm>
          <a:prstGeom prst="rect">
            <a:avLst/>
          </a:prstGeom>
        </p:spPr>
        <p:txBody>
          <a:bodyPr vert="horz" lIns="233151" tIns="46630" rIns="93260" bIns="46630"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Open FRAMEWORK</a:t>
            </a:r>
          </a:p>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Multiple canvases</a:t>
            </a:r>
          </a:p>
        </p:txBody>
      </p:sp>
      <p:cxnSp>
        <p:nvCxnSpPr>
          <p:cNvPr id="13" name="Straight Connector 12">
            <a:extLst>
              <a:ext uri="{FF2B5EF4-FFF2-40B4-BE49-F238E27FC236}">
                <a16:creationId xmlns:a16="http://schemas.microsoft.com/office/drawing/2014/main" id="{04441661-CF2E-4DC6-85AA-A5C7AB4D413C}"/>
              </a:ext>
            </a:extLst>
          </p:cNvPr>
          <p:cNvCxnSpPr>
            <a:cxnSpLocks/>
          </p:cNvCxnSpPr>
          <p:nvPr/>
        </p:nvCxnSpPr>
        <p:spPr>
          <a:xfrm>
            <a:off x="882" y="6008494"/>
            <a:ext cx="12434711" cy="0"/>
          </a:xfrm>
          <a:prstGeom prst="line">
            <a:avLst/>
          </a:prstGeom>
          <a:ln w="28575">
            <a:solidFill>
              <a:srgbClr val="E1DFD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6F727-C991-48E0-A8CD-803520B3254A}"/>
              </a:ext>
            </a:extLst>
          </p:cNvPr>
          <p:cNvSpPr txBox="1"/>
          <p:nvPr/>
        </p:nvSpPr>
        <p:spPr>
          <a:xfrm>
            <a:off x="471768" y="6106074"/>
            <a:ext cx="1379095" cy="374846"/>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Notifications</a:t>
            </a:r>
          </a:p>
        </p:txBody>
      </p:sp>
      <p:pic>
        <p:nvPicPr>
          <p:cNvPr id="7" name="Picture 6">
            <a:extLst>
              <a:ext uri="{FF2B5EF4-FFF2-40B4-BE49-F238E27FC236}">
                <a16:creationId xmlns:a16="http://schemas.microsoft.com/office/drawing/2014/main" id="{711399E6-1401-4B4A-B752-C5AD9A3CAFCD}"/>
              </a:ext>
            </a:extLst>
          </p:cNvPr>
          <p:cNvPicPr>
            <a:picLocks noChangeAspect="1"/>
          </p:cNvPicPr>
          <p:nvPr/>
        </p:nvPicPr>
        <p:blipFill>
          <a:blip r:embed="rId3"/>
          <a:stretch>
            <a:fillRect/>
          </a:stretch>
        </p:blipFill>
        <p:spPr>
          <a:xfrm>
            <a:off x="207496" y="4486359"/>
            <a:ext cx="1907641" cy="1417557"/>
          </a:xfrm>
          <a:prstGeom prst="rect">
            <a:avLst/>
          </a:prstGeom>
        </p:spPr>
      </p:pic>
      <p:sp>
        <p:nvSpPr>
          <p:cNvPr id="15" name="TextBox 14">
            <a:extLst>
              <a:ext uri="{FF2B5EF4-FFF2-40B4-BE49-F238E27FC236}">
                <a16:creationId xmlns:a16="http://schemas.microsoft.com/office/drawing/2014/main" id="{21ACEC43-1687-4D43-A6E0-FB3DCC761998}"/>
              </a:ext>
            </a:extLst>
          </p:cNvPr>
          <p:cNvSpPr txBox="1"/>
          <p:nvPr/>
        </p:nvSpPr>
        <p:spPr>
          <a:xfrm>
            <a:off x="2761525" y="6106075"/>
            <a:ext cx="1782123"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Microsoft Teams</a:t>
            </a:r>
          </a:p>
        </p:txBody>
      </p:sp>
      <p:pic>
        <p:nvPicPr>
          <p:cNvPr id="17" name="Picture 16">
            <a:extLst>
              <a:ext uri="{FF2B5EF4-FFF2-40B4-BE49-F238E27FC236}">
                <a16:creationId xmlns:a16="http://schemas.microsoft.com/office/drawing/2014/main" id="{B889A199-D995-4420-A963-2A83A4EE50F9}"/>
              </a:ext>
            </a:extLst>
          </p:cNvPr>
          <p:cNvPicPr>
            <a:picLocks noChangeAspect="1"/>
          </p:cNvPicPr>
          <p:nvPr/>
        </p:nvPicPr>
        <p:blipFill>
          <a:blip r:embed="rId4"/>
          <a:stretch>
            <a:fillRect/>
          </a:stretch>
        </p:blipFill>
        <p:spPr>
          <a:xfrm>
            <a:off x="7424969" y="4486359"/>
            <a:ext cx="2121755" cy="1417557"/>
          </a:xfrm>
          <a:prstGeom prst="rect">
            <a:avLst/>
          </a:prstGeom>
          <a:ln>
            <a:noFill/>
          </a:ln>
          <a:effectLst>
            <a:outerShdw blurRad="25400" dist="38100" dir="3300000" algn="tl" rotWithShape="0">
              <a:srgbClr val="333333">
                <a:alpha val="65000"/>
              </a:srgbClr>
            </a:outerShdw>
          </a:effectLst>
        </p:spPr>
      </p:pic>
      <p:sp>
        <p:nvSpPr>
          <p:cNvPr id="18" name="TextBox 17">
            <a:extLst>
              <a:ext uri="{FF2B5EF4-FFF2-40B4-BE49-F238E27FC236}">
                <a16:creationId xmlns:a16="http://schemas.microsoft.com/office/drawing/2014/main" id="{590D3AE7-0533-4951-9995-64FF14CD04C6}"/>
              </a:ext>
            </a:extLst>
          </p:cNvPr>
          <p:cNvSpPr txBox="1"/>
          <p:nvPr/>
        </p:nvSpPr>
        <p:spPr>
          <a:xfrm>
            <a:off x="5848109" y="6106075"/>
            <a:ext cx="752388"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Skype</a:t>
            </a:r>
          </a:p>
        </p:txBody>
      </p:sp>
      <p:sp>
        <p:nvSpPr>
          <p:cNvPr id="19" name="TextBox 18">
            <a:extLst>
              <a:ext uri="{FF2B5EF4-FFF2-40B4-BE49-F238E27FC236}">
                <a16:creationId xmlns:a16="http://schemas.microsoft.com/office/drawing/2014/main" id="{85CFC5C6-DA22-40A3-93EC-1AEF07762F3E}"/>
              </a:ext>
            </a:extLst>
          </p:cNvPr>
          <p:cNvSpPr txBox="1"/>
          <p:nvPr/>
        </p:nvSpPr>
        <p:spPr>
          <a:xfrm>
            <a:off x="8015480" y="6106075"/>
            <a:ext cx="953679"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Android</a:t>
            </a:r>
          </a:p>
        </p:txBody>
      </p:sp>
      <p:pic>
        <p:nvPicPr>
          <p:cNvPr id="23" name="Picture 22">
            <a:extLst>
              <a:ext uri="{FF2B5EF4-FFF2-40B4-BE49-F238E27FC236}">
                <a16:creationId xmlns:a16="http://schemas.microsoft.com/office/drawing/2014/main" id="{F5E20EFF-A97B-41BA-8911-C3B44AD1F1CB}"/>
              </a:ext>
            </a:extLst>
          </p:cNvPr>
          <p:cNvPicPr>
            <a:picLocks noChangeAspect="1"/>
          </p:cNvPicPr>
          <p:nvPr/>
        </p:nvPicPr>
        <p:blipFill>
          <a:blip r:embed="rId5"/>
          <a:srcRect r="12"/>
          <a:stretch>
            <a:fillRect/>
          </a:stretch>
        </p:blipFill>
        <p:spPr>
          <a:xfrm>
            <a:off x="9696412" y="4493358"/>
            <a:ext cx="2133636" cy="1417557"/>
          </a:xfrm>
          <a:custGeom>
            <a:avLst/>
            <a:gdLst>
              <a:gd name="connsiteX0" fmla="*/ 55780 w 2091990"/>
              <a:gd name="connsiteY0" fmla="*/ 0 h 1389888"/>
              <a:gd name="connsiteX1" fmla="*/ 2036210 w 2091990"/>
              <a:gd name="connsiteY1" fmla="*/ 0 h 1389888"/>
              <a:gd name="connsiteX2" fmla="*/ 2046768 w 2091990"/>
              <a:gd name="connsiteY2" fmla="*/ 2132 h 1389888"/>
              <a:gd name="connsiteX3" fmla="*/ 2091990 w 2091990"/>
              <a:gd name="connsiteY3" fmla="*/ 70355 h 1389888"/>
              <a:gd name="connsiteX4" fmla="*/ 2091990 w 2091990"/>
              <a:gd name="connsiteY4" fmla="*/ 1319021 h 1389888"/>
              <a:gd name="connsiteX5" fmla="*/ 2046768 w 2091990"/>
              <a:gd name="connsiteY5" fmla="*/ 1387245 h 1389888"/>
              <a:gd name="connsiteX6" fmla="*/ 2033674 w 2091990"/>
              <a:gd name="connsiteY6" fmla="*/ 1389888 h 1389888"/>
              <a:gd name="connsiteX7" fmla="*/ 58316 w 2091990"/>
              <a:gd name="connsiteY7" fmla="*/ 1389888 h 1389888"/>
              <a:gd name="connsiteX8" fmla="*/ 45222 w 2091990"/>
              <a:gd name="connsiteY8" fmla="*/ 1387245 h 1389888"/>
              <a:gd name="connsiteX9" fmla="*/ 0 w 2091990"/>
              <a:gd name="connsiteY9" fmla="*/ 1319021 h 1389888"/>
              <a:gd name="connsiteX10" fmla="*/ 0 w 2091990"/>
              <a:gd name="connsiteY10" fmla="*/ 70355 h 1389888"/>
              <a:gd name="connsiteX11" fmla="*/ 45222 w 2091990"/>
              <a:gd name="connsiteY11" fmla="*/ 2132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1990" h="1389888">
                <a:moveTo>
                  <a:pt x="55780" y="0"/>
                </a:moveTo>
                <a:lnTo>
                  <a:pt x="2036210" y="0"/>
                </a:lnTo>
                <a:lnTo>
                  <a:pt x="2046768" y="2132"/>
                </a:lnTo>
                <a:cubicBezTo>
                  <a:pt x="2073343" y="13372"/>
                  <a:pt x="2091990" y="39686"/>
                  <a:pt x="2091990" y="70355"/>
                </a:cubicBezTo>
                <a:lnTo>
                  <a:pt x="2091990" y="1319021"/>
                </a:lnTo>
                <a:cubicBezTo>
                  <a:pt x="2091990" y="1349690"/>
                  <a:pt x="2073343" y="1376004"/>
                  <a:pt x="2046768" y="1387245"/>
                </a:cubicBezTo>
                <a:lnTo>
                  <a:pt x="2033674" y="1389888"/>
                </a:lnTo>
                <a:lnTo>
                  <a:pt x="58316" y="1389888"/>
                </a:lnTo>
                <a:lnTo>
                  <a:pt x="45222" y="1387245"/>
                </a:lnTo>
                <a:cubicBezTo>
                  <a:pt x="18647" y="1376004"/>
                  <a:pt x="0" y="1349690"/>
                  <a:pt x="0" y="1319021"/>
                </a:cubicBezTo>
                <a:lnTo>
                  <a:pt x="0" y="70355"/>
                </a:lnTo>
                <a:cubicBezTo>
                  <a:pt x="0" y="39686"/>
                  <a:pt x="18647" y="13372"/>
                  <a:pt x="45222" y="2132"/>
                </a:cubicBezTo>
                <a:close/>
              </a:path>
            </a:pathLst>
          </a:custGeom>
        </p:spPr>
      </p:pic>
      <p:sp>
        <p:nvSpPr>
          <p:cNvPr id="24" name="TextBox 23">
            <a:extLst>
              <a:ext uri="{FF2B5EF4-FFF2-40B4-BE49-F238E27FC236}">
                <a16:creationId xmlns:a16="http://schemas.microsoft.com/office/drawing/2014/main" id="{D57BF816-7761-47DF-B561-539A7CD2D970}"/>
              </a:ext>
            </a:extLst>
          </p:cNvPr>
          <p:cNvSpPr txBox="1"/>
          <p:nvPr/>
        </p:nvSpPr>
        <p:spPr>
          <a:xfrm>
            <a:off x="10513047" y="6106075"/>
            <a:ext cx="505516"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iOS</a:t>
            </a:r>
          </a:p>
        </p:txBody>
      </p:sp>
      <p:pic>
        <p:nvPicPr>
          <p:cNvPr id="25" name="Picture 24">
            <a:extLst>
              <a:ext uri="{FF2B5EF4-FFF2-40B4-BE49-F238E27FC236}">
                <a16:creationId xmlns:a16="http://schemas.microsoft.com/office/drawing/2014/main" id="{525DD627-C972-4DEC-B2CF-64FB981AC55F}"/>
              </a:ext>
            </a:extLst>
          </p:cNvPr>
          <p:cNvPicPr>
            <a:picLocks noChangeAspect="1"/>
          </p:cNvPicPr>
          <p:nvPr/>
        </p:nvPicPr>
        <p:blipFill>
          <a:blip r:embed="rId6"/>
          <a:srcRect/>
          <a:stretch>
            <a:fillRect/>
          </a:stretch>
        </p:blipFill>
        <p:spPr>
          <a:xfrm>
            <a:off x="5161195" y="2937980"/>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26" name="Picture 25">
            <a:extLst>
              <a:ext uri="{FF2B5EF4-FFF2-40B4-BE49-F238E27FC236}">
                <a16:creationId xmlns:a16="http://schemas.microsoft.com/office/drawing/2014/main" id="{58F31D61-28F4-4D3F-AAE8-0F9BFA1069B4}"/>
              </a:ext>
            </a:extLst>
          </p:cNvPr>
          <p:cNvPicPr>
            <a:picLocks noChangeAspect="1"/>
          </p:cNvPicPr>
          <p:nvPr/>
        </p:nvPicPr>
        <p:blipFill>
          <a:blip r:embed="rId7"/>
          <a:srcRect/>
          <a:stretch>
            <a:fillRect/>
          </a:stretch>
        </p:blipFill>
        <p:spPr>
          <a:xfrm>
            <a:off x="2264826" y="4177290"/>
            <a:ext cx="2746680" cy="1726627"/>
          </a:xfrm>
          <a:custGeom>
            <a:avLst/>
            <a:gdLst>
              <a:gd name="connsiteX0" fmla="*/ 24549 w 2693068"/>
              <a:gd name="connsiteY0" fmla="*/ 0 h 1692925"/>
              <a:gd name="connsiteX1" fmla="*/ 2670167 w 2693068"/>
              <a:gd name="connsiteY1" fmla="*/ 0 h 1692925"/>
              <a:gd name="connsiteX2" fmla="*/ 2687826 w 2693068"/>
              <a:gd name="connsiteY2" fmla="*/ 7315 h 1692925"/>
              <a:gd name="connsiteX3" fmla="*/ 2693068 w 2693068"/>
              <a:gd name="connsiteY3" fmla="*/ 19970 h 1692925"/>
              <a:gd name="connsiteX4" fmla="*/ 2693068 w 2693068"/>
              <a:gd name="connsiteY4" fmla="*/ 1672951 h 1692925"/>
              <a:gd name="connsiteX5" fmla="*/ 2687826 w 2693068"/>
              <a:gd name="connsiteY5" fmla="*/ 1685606 h 1692925"/>
              <a:gd name="connsiteX6" fmla="*/ 2670157 w 2693068"/>
              <a:gd name="connsiteY6" fmla="*/ 1692925 h 1692925"/>
              <a:gd name="connsiteX7" fmla="*/ 24558 w 2693068"/>
              <a:gd name="connsiteY7" fmla="*/ 1692925 h 1692925"/>
              <a:gd name="connsiteX8" fmla="*/ 6889 w 2693068"/>
              <a:gd name="connsiteY8" fmla="*/ 1685606 h 1692925"/>
              <a:gd name="connsiteX9" fmla="*/ 0 w 2693068"/>
              <a:gd name="connsiteY9" fmla="*/ 1668975 h 1692925"/>
              <a:gd name="connsiteX10" fmla="*/ 0 w 2693068"/>
              <a:gd name="connsiteY10" fmla="*/ 23946 h 1692925"/>
              <a:gd name="connsiteX11" fmla="*/ 6889 w 2693068"/>
              <a:gd name="connsiteY11" fmla="*/ 7315 h 169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3068" h="1692925">
                <a:moveTo>
                  <a:pt x="24549" y="0"/>
                </a:moveTo>
                <a:lnTo>
                  <a:pt x="2670167" y="0"/>
                </a:lnTo>
                <a:lnTo>
                  <a:pt x="2687826" y="7315"/>
                </a:lnTo>
                <a:lnTo>
                  <a:pt x="2693068" y="19970"/>
                </a:lnTo>
                <a:lnTo>
                  <a:pt x="2693068" y="1672951"/>
                </a:lnTo>
                <a:lnTo>
                  <a:pt x="2687826" y="1685606"/>
                </a:lnTo>
                <a:cubicBezTo>
                  <a:pt x="2683304" y="1690128"/>
                  <a:pt x="2677057" y="1692925"/>
                  <a:pt x="2670157" y="1692925"/>
                </a:cubicBezTo>
                <a:lnTo>
                  <a:pt x="24558" y="1692925"/>
                </a:lnTo>
                <a:cubicBezTo>
                  <a:pt x="17658" y="1692925"/>
                  <a:pt x="11411" y="1690128"/>
                  <a:pt x="6889" y="1685606"/>
                </a:cubicBezTo>
                <a:lnTo>
                  <a:pt x="0" y="1668975"/>
                </a:lnTo>
                <a:lnTo>
                  <a:pt x="0" y="23946"/>
                </a:lnTo>
                <a:lnTo>
                  <a:pt x="6889" y="7315"/>
                </a:lnTo>
                <a:close/>
              </a:path>
            </a:pathLst>
          </a:cu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092" y="988948"/>
            <a:ext cx="839343" cy="839343"/>
          </a:xfrm>
          <a:prstGeom prst="rect">
            <a:avLst/>
          </a:prstGeom>
        </p:spPr>
      </p:pic>
    </p:spTree>
    <p:extLst>
      <p:ext uri="{BB962C8B-B14F-4D97-AF65-F5344CB8AC3E}">
        <p14:creationId xmlns:p14="http://schemas.microsoft.com/office/powerpoint/2010/main" val="1981183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p:tgtEl>
                                          <p:spTgt spid="7"/>
                                        </p:tgtEl>
                                        <p:attrNameLst>
                                          <p:attrName>ppt_y</p:attrName>
                                        </p:attrNameLst>
                                      </p:cBhvr>
                                      <p:tavLst>
                                        <p:tav tm="0">
                                          <p:val>
                                            <p:strVal val="#ppt_y+#ppt_h*1.125000"/>
                                          </p:val>
                                        </p:tav>
                                        <p:tav tm="100000">
                                          <p:val>
                                            <p:strVal val="#ppt_y"/>
                                          </p:val>
                                        </p:tav>
                                      </p:tavLst>
                                    </p:anim>
                                    <p:animEffect transition="in" filter="wipe(up)">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50"/>
                            </p:stCondLst>
                            <p:childTnLst>
                              <p:par>
                                <p:cTn id="20" presetID="1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up)">
                                      <p:cBhvr>
                                        <p:cTn id="23" dur="25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50"/>
                                        <p:tgtEl>
                                          <p:spTgt spid="25"/>
                                        </p:tgtEl>
                                        <p:attrNameLst>
                                          <p:attrName>ppt_y</p:attrName>
                                        </p:attrNameLst>
                                      </p:cBhvr>
                                      <p:tavLst>
                                        <p:tav tm="0">
                                          <p:val>
                                            <p:strVal val="#ppt_y+#ppt_h*1.125000"/>
                                          </p:val>
                                        </p:tav>
                                        <p:tav tm="100000">
                                          <p:val>
                                            <p:strVal val="#ppt_y"/>
                                          </p:val>
                                        </p:tav>
                                      </p:tavLst>
                                    </p:anim>
                                    <p:animEffect transition="in" filter="wipe(up)">
                                      <p:cBhvr>
                                        <p:cTn id="31" dur="25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750"/>
                            </p:stCondLst>
                            <p:childTnLst>
                              <p:par>
                                <p:cTn id="36" presetID="1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250"/>
                                        <p:tgtEl>
                                          <p:spTgt spid="17"/>
                                        </p:tgtEl>
                                        <p:attrNameLst>
                                          <p:attrName>ppt_y</p:attrName>
                                        </p:attrNameLst>
                                      </p:cBhvr>
                                      <p:tavLst>
                                        <p:tav tm="0">
                                          <p:val>
                                            <p:strVal val="#ppt_y+#ppt_h*1.125000"/>
                                          </p:val>
                                        </p:tav>
                                        <p:tav tm="100000">
                                          <p:val>
                                            <p:strVal val="#ppt_y"/>
                                          </p:val>
                                        </p:tav>
                                      </p:tavLst>
                                    </p:anim>
                                    <p:animEffect transition="in" filter="wipe(up)">
                                      <p:cBhvr>
                                        <p:cTn id="39" dur="25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par>
                          <p:cTn id="43" fill="hold">
                            <p:stCondLst>
                              <p:cond delay="1000"/>
                            </p:stCondLst>
                            <p:childTnLst>
                              <p:par>
                                <p:cTn id="44" presetID="1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250"/>
                                        <p:tgtEl>
                                          <p:spTgt spid="23"/>
                                        </p:tgtEl>
                                        <p:attrNameLst>
                                          <p:attrName>ppt_y</p:attrName>
                                        </p:attrNameLst>
                                      </p:cBhvr>
                                      <p:tavLst>
                                        <p:tav tm="0">
                                          <p:val>
                                            <p:strVal val="#ppt_y+#ppt_h*1.125000"/>
                                          </p:val>
                                        </p:tav>
                                        <p:tav tm="100000">
                                          <p:val>
                                            <p:strVal val="#ppt_y"/>
                                          </p:val>
                                        </p:tav>
                                      </p:tavLst>
                                    </p:anim>
                                    <p:animEffect transition="in" filter="wipe(up)">
                                      <p:cBhvr>
                                        <p:cTn id="47" dur="25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8" grpId="0"/>
      <p:bldP spid="19"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8" name="Arrow: Left-Right 7"/>
          <p:cNvSpPr/>
          <p:nvPr/>
        </p:nvSpPr>
        <p:spPr bwMode="auto">
          <a:xfrm>
            <a:off x="3109311" y="4989385"/>
            <a:ext cx="6217852" cy="365756"/>
          </a:xfrm>
          <a:prstGeom prst="leftRightArrow">
            <a:avLst>
              <a:gd name="adj1" fmla="val 100000"/>
              <a:gd name="adj2" fmla="val 62734"/>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Title 1">
            <a:extLst>
              <a:ext uri="{FF2B5EF4-FFF2-40B4-BE49-F238E27FC236}">
                <a16:creationId xmlns:a16="http://schemas.microsoft.com/office/drawing/2014/main" id="{0F5AEBBB-A51E-49B4-B12F-795822F87FB4}"/>
              </a:ext>
            </a:extLst>
          </p:cNvPr>
          <p:cNvSpPr>
            <a:spLocks noGrp="1"/>
          </p:cNvSpPr>
          <p:nvPr>
            <p:ph type="title"/>
          </p:nvPr>
        </p:nvSpPr>
        <p:spPr/>
        <p:txBody>
          <a:bodyPr/>
          <a:lstStyle/>
          <a:p>
            <a:r>
              <a:rPr lang="en-US" dirty="0">
                <a:solidFill>
                  <a:schemeClr val="bg1"/>
                </a:solidFill>
              </a:rPr>
              <a:t>Filling the middle ground</a:t>
            </a:r>
          </a:p>
        </p:txBody>
      </p:sp>
      <p:pic>
        <p:nvPicPr>
          <p:cNvPr id="17" name="Content Placeholder 4">
            <a:extLst>
              <a:ext uri="{FF2B5EF4-FFF2-40B4-BE49-F238E27FC236}">
                <a16:creationId xmlns:a16="http://schemas.microsoft.com/office/drawing/2014/main" id="{0FFC4D25-E709-4208-9568-3C9E86D3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8" y="1759921"/>
            <a:ext cx="1592709" cy="2827058"/>
          </a:xfrm>
          <a:prstGeom prst="rect">
            <a:avLst/>
          </a:prstGeom>
        </p:spPr>
      </p:pic>
      <p:sp>
        <p:nvSpPr>
          <p:cNvPr id="19" name="TextBox 18">
            <a:extLst>
              <a:ext uri="{FF2B5EF4-FFF2-40B4-BE49-F238E27FC236}">
                <a16:creationId xmlns:a16="http://schemas.microsoft.com/office/drawing/2014/main" id="{1F4F5267-D31C-428D-BDEC-F61671F27B50}"/>
              </a:ext>
            </a:extLst>
          </p:cNvPr>
          <p:cNvSpPr txBox="1"/>
          <p:nvPr/>
        </p:nvSpPr>
        <p:spPr>
          <a:xfrm>
            <a:off x="549019" y="4960286"/>
            <a:ext cx="2053442" cy="150810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Fixed templates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Complete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flexibility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Update Treadmill</a:t>
            </a:r>
          </a:p>
        </p:txBody>
      </p:sp>
      <p:sp>
        <p:nvSpPr>
          <p:cNvPr id="20" name="TextBox 19">
            <a:extLst>
              <a:ext uri="{FF2B5EF4-FFF2-40B4-BE49-F238E27FC236}">
                <a16:creationId xmlns:a16="http://schemas.microsoft.com/office/drawing/2014/main" id="{621BC6A7-D2AB-42B4-9F90-231B9F91B656}"/>
              </a:ext>
            </a:extLst>
          </p:cNvPr>
          <p:cNvSpPr txBox="1"/>
          <p:nvPr/>
        </p:nvSpPr>
        <p:spPr>
          <a:xfrm>
            <a:off x="9967236" y="4960286"/>
            <a:ext cx="2340433" cy="178510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Html Canvas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consistency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Security issues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1" name="Straight Connector 20">
            <a:extLst>
              <a:ext uri="{FF2B5EF4-FFF2-40B4-BE49-F238E27FC236}">
                <a16:creationId xmlns:a16="http://schemas.microsoft.com/office/drawing/2014/main" id="{308F6FB8-CE3D-4FE7-BEA5-7F9335E9718D}"/>
              </a:ext>
            </a:extLst>
          </p:cNvPr>
          <p:cNvCxnSpPr/>
          <p:nvPr/>
        </p:nvCxnSpPr>
        <p:spPr>
          <a:xfrm flipV="1">
            <a:off x="3109311"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7840C5-4865-4B25-9492-FBF8233D014B}"/>
              </a:ext>
            </a:extLst>
          </p:cNvPr>
          <p:cNvCxnSpPr/>
          <p:nvPr/>
        </p:nvCxnSpPr>
        <p:spPr>
          <a:xfrm flipV="1">
            <a:off x="9327163"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6AA460-EABB-4EFF-B032-188229EED236}"/>
              </a:ext>
            </a:extLst>
          </p:cNvPr>
          <p:cNvSpPr txBox="1"/>
          <p:nvPr/>
        </p:nvSpPr>
        <p:spPr>
          <a:xfrm>
            <a:off x="3109311" y="4960286"/>
            <a:ext cx="6217853" cy="123110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8D7"/>
                </a:solidFill>
                <a:effectLst/>
                <a:uLnTx/>
                <a:uFillTx/>
                <a:latin typeface="Segoe UI Semilight"/>
                <a:ea typeface="+mn-ea"/>
                <a:cs typeface="+mn-cs"/>
              </a:rPr>
              <a:t>Adaptive Cards</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Flexible enough payload to cover 80% of needs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Host maintains strong control over style and security</a:t>
            </a:r>
          </a:p>
        </p:txBody>
      </p:sp>
      <p:pic>
        <p:nvPicPr>
          <p:cNvPr id="24" name="Picture 23">
            <a:extLst>
              <a:ext uri="{FF2B5EF4-FFF2-40B4-BE49-F238E27FC236}">
                <a16:creationId xmlns:a16="http://schemas.microsoft.com/office/drawing/2014/main" id="{27BE8170-030F-4396-B6F2-2C61934DF44A}"/>
              </a:ext>
            </a:extLst>
          </p:cNvPr>
          <p:cNvPicPr>
            <a:picLocks noChangeAspect="1"/>
          </p:cNvPicPr>
          <p:nvPr/>
        </p:nvPicPr>
        <p:blipFill>
          <a:blip r:embed="rId4"/>
          <a:stretch>
            <a:fillRect/>
          </a:stretch>
        </p:blipFill>
        <p:spPr>
          <a:xfrm>
            <a:off x="10058675" y="1759921"/>
            <a:ext cx="1758290" cy="1758290"/>
          </a:xfrm>
          <a:prstGeom prst="rect">
            <a:avLst/>
          </a:prstGeom>
        </p:spPr>
      </p:pic>
      <p:grpSp>
        <p:nvGrpSpPr>
          <p:cNvPr id="6" name="Group 5"/>
          <p:cNvGrpSpPr/>
          <p:nvPr/>
        </p:nvGrpSpPr>
        <p:grpSpPr>
          <a:xfrm>
            <a:off x="3746722" y="1691072"/>
            <a:ext cx="4908525" cy="2983120"/>
            <a:chOff x="3851746" y="1680283"/>
            <a:chExt cx="4908525" cy="2983120"/>
          </a:xfrm>
        </p:grpSpPr>
        <p:pic>
          <p:nvPicPr>
            <p:cNvPr id="18" name="Picture 17">
              <a:extLst/>
            </p:cNvPr>
            <p:cNvPicPr>
              <a:picLocks noChangeAspect="1"/>
            </p:cNvPicPr>
            <p:nvPr/>
          </p:nvPicPr>
          <p:blipFill>
            <a:blip r:embed="rId5"/>
            <a:srcRect/>
            <a:stretch>
              <a:fillRect/>
            </a:stretch>
          </p:blipFill>
          <p:spPr>
            <a:xfrm>
              <a:off x="6646187" y="1697467"/>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3" name="Picture 2" descr="A picture containing text&#10;&#10;Description generated with high confidence"/>
            <p:cNvPicPr>
              <a:picLocks noChangeAspect="1"/>
            </p:cNvPicPr>
            <p:nvPr/>
          </p:nvPicPr>
          <p:blipFill>
            <a:blip r:embed="rId6"/>
            <a:stretch>
              <a:fillRect/>
            </a:stretch>
          </p:blipFill>
          <p:spPr>
            <a:xfrm>
              <a:off x="3851746" y="2872385"/>
              <a:ext cx="2427749" cy="1791018"/>
            </a:xfrm>
            <a:prstGeom prst="rect">
              <a:avLst/>
            </a:prstGeom>
          </p:spPr>
        </p:pic>
        <p:pic>
          <p:nvPicPr>
            <p:cNvPr id="5" name="Picture 4"/>
            <p:cNvPicPr>
              <a:picLocks noChangeAspect="1"/>
            </p:cNvPicPr>
            <p:nvPr/>
          </p:nvPicPr>
          <p:blipFill>
            <a:blip r:embed="rId7"/>
            <a:stretch>
              <a:fillRect/>
            </a:stretch>
          </p:blipFill>
          <p:spPr>
            <a:xfrm>
              <a:off x="3854408" y="1680283"/>
              <a:ext cx="2729585" cy="1034914"/>
            </a:xfrm>
            <a:prstGeom prst="rect">
              <a:avLst/>
            </a:prstGeom>
          </p:spPr>
        </p:pic>
      </p:grpSp>
    </p:spTree>
    <p:extLst>
      <p:ext uri="{BB962C8B-B14F-4D97-AF65-F5344CB8AC3E}">
        <p14:creationId xmlns:p14="http://schemas.microsoft.com/office/powerpoint/2010/main" val="7998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accel="50000" decel="50000" fill="hold" nodeType="withEffect">
                                  <p:stCondLst>
                                    <p:cond delay="0"/>
                                  </p:stCondLst>
                                  <p:childTnLst>
                                    <p:animMotion origin="layout" path="M 0.25007 4.99319E-7 L -2.11131E-6 4.99319E-7 " pathEditMode="relative" rAng="0" ptsTypes="AA">
                                      <p:cBhvr>
                                        <p:cTn id="9" dur="1500" fill="hold"/>
                                        <p:tgtEl>
                                          <p:spTgt spid="17"/>
                                        </p:tgtEl>
                                        <p:attrNameLst>
                                          <p:attrName>ppt_x</p:attrName>
                                          <p:attrName>ppt_y</p:attrName>
                                        </p:attrNameLst>
                                      </p:cBhvr>
                                      <p:rCtr x="-12510"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35" presetClass="path" presetSubtype="0" accel="50000" decel="50000" fill="hold" grpId="1" nodeType="withEffect">
                                  <p:stCondLst>
                                    <p:cond delay="0"/>
                                  </p:stCondLst>
                                  <p:childTnLst>
                                    <p:animMotion origin="layout" path="M 0.25007 4.99319E-7 L -2.11131E-6 4.99319E-7 " pathEditMode="relative" rAng="0" ptsTypes="AA">
                                      <p:cBhvr>
                                        <p:cTn id="14" dur="1500" fill="hold"/>
                                        <p:tgtEl>
                                          <p:spTgt spid="19"/>
                                        </p:tgtEl>
                                        <p:attrNameLst>
                                          <p:attrName>ppt_x</p:attrName>
                                          <p:attrName>ppt_y</p:attrName>
                                        </p:attrNameLst>
                                      </p:cBhvr>
                                      <p:rCtr x="-12510" y="0"/>
                                    </p:animMotion>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63" presetClass="path" presetSubtype="0" accel="50000" decel="50000" fill="hold" nodeType="withEffect">
                                  <p:stCondLst>
                                    <p:cond delay="0"/>
                                  </p:stCondLst>
                                  <p:childTnLst>
                                    <p:animMotion origin="layout" path="M -0.25007 -3.04585E-6 L 4.4626E-6 -3.04585E-6 " pathEditMode="relative" rAng="0" ptsTypes="AA">
                                      <p:cBhvr>
                                        <p:cTn id="19" dur="1500" fill="hold"/>
                                        <p:tgtEl>
                                          <p:spTgt spid="24"/>
                                        </p:tgtEl>
                                        <p:attrNameLst>
                                          <p:attrName>ppt_x</p:attrName>
                                          <p:attrName>ppt_y</p:attrName>
                                        </p:attrNameLst>
                                      </p:cBhvr>
                                      <p:rCtr x="12497" y="0"/>
                                    </p:animMotion>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accel="50000" decel="50000" fill="hold" grpId="1" nodeType="withEffect">
                                  <p:stCondLst>
                                    <p:cond delay="0"/>
                                  </p:stCondLst>
                                  <p:childTnLst>
                                    <p:animMotion origin="layout" path="M -0.25007 -3.04585E-6 L 4.4626E-6 -3.04585E-6 " pathEditMode="relative" rAng="0" ptsTypes="AA">
                                      <p:cBhvr>
                                        <p:cTn id="24" dur="1500" fill="hold"/>
                                        <p:tgtEl>
                                          <p:spTgt spid="20"/>
                                        </p:tgtEl>
                                        <p:attrNameLst>
                                          <p:attrName>ppt_x</p:attrName>
                                          <p:attrName>ppt_y</p:attrName>
                                        </p:attrNameLst>
                                      </p:cBhvr>
                                      <p:rCtr x="12497" y="0"/>
                                    </p:animMotion>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35" presetClass="path" presetSubtype="0" accel="50000" decel="50000" fill="hold" nodeType="withEffect">
                                  <p:stCondLst>
                                    <p:cond delay="0"/>
                                  </p:stCondLst>
                                  <p:childTnLst>
                                    <p:animMotion origin="layout" path="M 0.25007 4.99319E-7 L -2.11131E-6 4.99319E-7 " pathEditMode="relative" rAng="0" ptsTypes="AA">
                                      <p:cBhvr>
                                        <p:cTn id="29" dur="2000" fill="hold"/>
                                        <p:tgtEl>
                                          <p:spTgt spid="21"/>
                                        </p:tgtEl>
                                        <p:attrNameLst>
                                          <p:attrName>ppt_x</p:attrName>
                                          <p:attrName>ppt_y</p:attrName>
                                        </p:attrNameLst>
                                      </p:cBhvr>
                                      <p:rCtr x="-12510" y="0"/>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63" presetClass="path" presetSubtype="0" accel="50000" decel="50000" fill="hold" nodeType="withEffect">
                                  <p:stCondLst>
                                    <p:cond delay="0"/>
                                  </p:stCondLst>
                                  <p:childTnLst>
                                    <p:animMotion origin="layout" path="M -0.25007 -3.04585E-6 L 4.4626E-6 -3.04585E-6 " pathEditMode="relative" rAng="0" ptsTypes="AA">
                                      <p:cBhvr>
                                        <p:cTn id="34" dur="2000" fill="hold"/>
                                        <p:tgtEl>
                                          <p:spTgt spid="22"/>
                                        </p:tgtEl>
                                        <p:attrNameLst>
                                          <p:attrName>ppt_x</p:attrName>
                                          <p:attrName>ppt_y</p:attrName>
                                        </p:attrNameLst>
                                      </p:cBhvr>
                                      <p:rCtr x="12497" y="0"/>
                                    </p:animMotion>
                                  </p:childTnLst>
                                </p:cTn>
                              </p:par>
                            </p:childTnLst>
                          </p:cTn>
                        </p:par>
                        <p:par>
                          <p:cTn id="35" fill="hold">
                            <p:stCondLst>
                              <p:cond delay="2000"/>
                            </p:stCondLst>
                            <p:childTnLst>
                              <p:par>
                                <p:cTn id="36" presetID="16" presetClass="entr" presetSubtype="37"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9" grpId="1"/>
      <p:bldP spid="20" grpId="0"/>
      <p:bldP spid="20" grpId="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your own cards</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269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a:t>Asking the user for simple information</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turn…</a:t>
            </a:r>
          </a:p>
        </p:txBody>
      </p:sp>
      <p:sp>
        <p:nvSpPr>
          <p:cNvPr id="5" name="Text Placeholder 4"/>
          <p:cNvSpPr>
            <a:spLocks noGrp="1"/>
          </p:cNvSpPr>
          <p:nvPr>
            <p:ph type="body" sz="quarter" idx="10"/>
          </p:nvPr>
        </p:nvSpPr>
        <p:spPr>
          <a:xfrm>
            <a:off x="365760" y="1371600"/>
            <a:ext cx="11704320" cy="2696123"/>
          </a:xfrm>
        </p:spPr>
        <p:txBody>
          <a:bodyPr/>
          <a:lstStyle/>
          <a:p>
            <a:r>
              <a:rPr lang="en-US" dirty="0"/>
              <a:t>Update your bot to:</a:t>
            </a:r>
          </a:p>
          <a:p>
            <a:pPr lvl="1"/>
            <a:r>
              <a:rPr lang="en-US" dirty="0"/>
              <a:t>Allow users to enter trouble tickets</a:t>
            </a:r>
          </a:p>
          <a:p>
            <a:pPr lvl="2"/>
            <a:r>
              <a:rPr lang="en-US" dirty="0"/>
              <a:t>Category</a:t>
            </a:r>
          </a:p>
          <a:p>
            <a:pPr lvl="2"/>
            <a:r>
              <a:rPr lang="en-US" dirty="0"/>
              <a:t>Severity</a:t>
            </a:r>
          </a:p>
          <a:p>
            <a:pPr lvl="2"/>
            <a:r>
              <a:rPr lang="en-US" dirty="0"/>
              <a:t>Description</a:t>
            </a:r>
          </a:p>
          <a:p>
            <a:pPr lvl="1"/>
            <a:r>
              <a:rPr lang="en-US" dirty="0"/>
              <a:t>Confirm that all information is correct</a:t>
            </a:r>
          </a:p>
          <a:p>
            <a:pPr lvl="1"/>
            <a:r>
              <a:rPr lang="en-US" dirty="0"/>
              <a:t>Send the ticket displayed as a card</a:t>
            </a:r>
          </a:p>
        </p:txBody>
      </p:sp>
    </p:spTree>
    <p:extLst>
      <p:ext uri="{BB962C8B-B14F-4D97-AF65-F5344CB8AC3E}">
        <p14:creationId xmlns:p14="http://schemas.microsoft.com/office/powerpoint/2010/main" val="4026559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facts about humans</a:t>
            </a:r>
          </a:p>
        </p:txBody>
      </p:sp>
      <p:sp>
        <p:nvSpPr>
          <p:cNvPr id="6" name="Text Placeholder 5"/>
          <p:cNvSpPr>
            <a:spLocks noGrp="1"/>
          </p:cNvSpPr>
          <p:nvPr>
            <p:ph type="body" sz="quarter" idx="10"/>
          </p:nvPr>
        </p:nvSpPr>
        <p:spPr/>
        <p:txBody>
          <a:bodyPr/>
          <a:lstStyle/>
          <a:p>
            <a:r>
              <a:rPr lang="en-US" dirty="0"/>
              <a:t>Humans need guidance</a:t>
            </a:r>
          </a:p>
          <a:p>
            <a:r>
              <a:rPr lang="en-US" dirty="0"/>
              <a:t>Humans are complex</a:t>
            </a:r>
          </a:p>
          <a:p>
            <a:r>
              <a:rPr lang="en-US" dirty="0"/>
              <a:t>Humans can be random</a:t>
            </a:r>
          </a:p>
          <a:p>
            <a:r>
              <a:rPr lang="en-US" dirty="0"/>
              <a:t>Humans don’t fit a pattern</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Hello?</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Hi there! I’m the Conference Bot!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I'd like to book a room for Bot Conference. I need a single occupancy king-sized room, checking in on Tuesday and checking out on Friday.</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Sure thing!</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One of the mistakes many people make when first working with bots is they focus in on the fact that it's a text-forward interface and expect people to then type everything in, which can lead to trouble, as most people aren't strong when it comes to typing, especially when they're on a small keyboard, such as a smartphone, and dealing with things like autocorrect, where correct words might be replaced with others, and as a result they really try to avoid typing an awful lot, and a user interface that requires them to say something like "I would like to report a runner in the race along the Pacific Northwest on Sunday at 8AM in Leg 25" would do nothing but frustrate that user and cause them to look somewhere else when it comes time to perform various operations because the experience they would have would not be what they were looking for, because when you stop to think about it having to type a lot of information into any application, especially when you're dealing with a small keyboard, isn't the way to go for a good application design, and you need to remember that the most common place people will be using bots is on such devices, because bots are designed to meet users where they're at, such as on Facebook Messenger, which is absolutely going to be on their phone more commonly than it would be on a desktop, although even having a real keyboard in front of you isn't necessarily going to make that type of an interface the best it could possibly be because not everyone can type 60 words per minute, and even those than can really don't want to be typing all of that onto a keyboard, especially when a simple set of buttons can do the job better than typing can.</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err="1">
                <a:solidFill>
                  <a:srgbClr val="333333"/>
                </a:solidFill>
                <a:ea typeface="Segoe UI" pitchFamily="34" charset="0"/>
                <a:cs typeface="Segoe UI" pitchFamily="34" charset="0"/>
              </a:rPr>
              <a:t>tl;dr</a:t>
            </a:r>
            <a:endParaRPr lang="en-US" sz="7200" dirty="0">
              <a:solidFill>
                <a:srgbClr val="333333"/>
              </a:solidFill>
              <a:ea typeface="Segoe UI" pitchFamily="34" charset="0"/>
              <a:cs typeface="Segoe UI" pitchFamily="34" charset="0"/>
            </a:endParaRP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a:solidFill>
                  <a:srgbClr val="333333"/>
                </a:solidFill>
                <a:ea typeface="Segoe UI" pitchFamily="34" charset="0"/>
                <a:cs typeface="Segoe UI" pitchFamily="34" charset="0"/>
              </a:rPr>
              <a:t>Buttons are a good thing</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do </a:t>
            </a:r>
            <a:r>
              <a:rPr lang="en-US" b="1" i="1" u="sng" dirty="0"/>
              <a:t>not</a:t>
            </a:r>
            <a:r>
              <a:rPr lang="en-US" dirty="0"/>
              <a:t> need any of the following</a:t>
            </a:r>
          </a:p>
        </p:txBody>
      </p:sp>
      <p:sp>
        <p:nvSpPr>
          <p:cNvPr id="5" name="Text Placeholder 4"/>
          <p:cNvSpPr>
            <a:spLocks noGrp="1"/>
          </p:cNvSpPr>
          <p:nvPr>
            <p:ph type="body" sz="quarter" idx="10"/>
          </p:nvPr>
        </p:nvSpPr>
        <p:spPr>
          <a:xfrm>
            <a:off x="365760" y="1371600"/>
            <a:ext cx="11704320" cy="1966692"/>
          </a:xfrm>
        </p:spPr>
        <p:txBody>
          <a:bodyPr/>
          <a:lstStyle/>
          <a:p>
            <a:r>
              <a:rPr lang="en-US" dirty="0"/>
              <a:t>Machine Learning</a:t>
            </a:r>
          </a:p>
          <a:p>
            <a:r>
              <a:rPr lang="en-US" dirty="0"/>
              <a:t>Artificial Intelligence</a:t>
            </a:r>
          </a:p>
          <a:p>
            <a:r>
              <a:rPr lang="en-US" dirty="0"/>
              <a:t>Natural Language Processing</a:t>
            </a:r>
          </a:p>
          <a:p>
            <a:r>
              <a:rPr lang="en-US" dirty="0"/>
              <a:t>Speech Recognition</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p:cNvSpPr>
            <a:spLocks noGrp="1"/>
          </p:cNvSpPr>
          <p:nvPr>
            <p:ph type="title" idx="4294967295"/>
          </p:nvPr>
        </p:nvSpPr>
        <p:spPr>
          <a:xfrm>
            <a:off x="0" y="296863"/>
            <a:ext cx="11888788" cy="917575"/>
          </a:xfrm>
        </p:spPr>
        <p:txBody>
          <a:bodyPr/>
          <a:lstStyle/>
          <a:p>
            <a:r>
              <a:rPr lang="pt-BR" dirty="0"/>
              <a:t>Pattern: Menu breakdown</a:t>
            </a:r>
            <a:endParaRPr lang="en-US" u="sng" dirty="0"/>
          </a:p>
        </p:txBody>
      </p:sp>
      <p:sp>
        <p:nvSpPr>
          <p:cNvPr id="14" name="TextBox 13"/>
          <p:cNvSpPr txBox="1"/>
          <p:nvPr/>
        </p:nvSpPr>
        <p:spPr>
          <a:xfrm>
            <a:off x="194339" y="1537229"/>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Semilight"/>
                <a:ea typeface="+mn-ea"/>
                <a:cs typeface="+mn-cs"/>
              </a:rPr>
              <a:t>So instead:</a:t>
            </a:r>
          </a:p>
        </p:txBody>
      </p:sp>
      <p:sp>
        <p:nvSpPr>
          <p:cNvPr id="15" name="Rectangle: Rounded Corners 27"/>
          <p:cNvSpPr/>
          <p:nvPr/>
        </p:nvSpPr>
        <p:spPr>
          <a:xfrm>
            <a:off x="1874837" y="2201862"/>
            <a:ext cx="2283693" cy="206386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user! How can I help you?</a:t>
            </a:r>
          </a:p>
        </p:txBody>
      </p:sp>
      <p:sp>
        <p:nvSpPr>
          <p:cNvPr id="16" name="Flowchart: Terminator 28"/>
          <p:cNvSpPr/>
          <p:nvPr/>
        </p:nvSpPr>
        <p:spPr>
          <a:xfrm>
            <a:off x="1955051"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Events</a:t>
            </a:r>
          </a:p>
        </p:txBody>
      </p:sp>
      <p:sp>
        <p:nvSpPr>
          <p:cNvPr id="17" name="Flowchart: Terminator 29"/>
          <p:cNvSpPr/>
          <p:nvPr/>
        </p:nvSpPr>
        <p:spPr>
          <a:xfrm>
            <a:off x="1955051"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Stages</a:t>
            </a:r>
          </a:p>
        </p:txBody>
      </p:sp>
      <p:sp>
        <p:nvSpPr>
          <p:cNvPr id="18" name="Flowchart: Terminator 30"/>
          <p:cNvSpPr/>
          <p:nvPr/>
        </p:nvSpPr>
        <p:spPr>
          <a:xfrm>
            <a:off x="1955051"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Amenities</a:t>
            </a:r>
          </a:p>
        </p:txBody>
      </p:sp>
      <p:sp>
        <p:nvSpPr>
          <p:cNvPr id="19" name="Rectangle: Rounded Corners 31"/>
          <p:cNvSpPr/>
          <p:nvPr/>
        </p:nvSpPr>
        <p:spPr>
          <a:xfrm>
            <a:off x="4742809" y="2201861"/>
            <a:ext cx="2283693" cy="354271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types of events are you interested in?</a:t>
            </a:r>
          </a:p>
        </p:txBody>
      </p:sp>
      <p:sp>
        <p:nvSpPr>
          <p:cNvPr id="20" name="Flowchart: Terminator 32"/>
          <p:cNvSpPr/>
          <p:nvPr/>
        </p:nvSpPr>
        <p:spPr>
          <a:xfrm>
            <a:off x="4845006"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Music</a:t>
            </a:r>
          </a:p>
        </p:txBody>
      </p:sp>
      <p:sp>
        <p:nvSpPr>
          <p:cNvPr id="21" name="Flowchart: Terminator 33"/>
          <p:cNvSpPr/>
          <p:nvPr/>
        </p:nvSpPr>
        <p:spPr>
          <a:xfrm>
            <a:off x="4845006"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Comedy</a:t>
            </a:r>
          </a:p>
        </p:txBody>
      </p:sp>
      <p:sp>
        <p:nvSpPr>
          <p:cNvPr id="22" name="Flowchart: Terminator 34"/>
          <p:cNvSpPr/>
          <p:nvPr/>
        </p:nvSpPr>
        <p:spPr>
          <a:xfrm>
            <a:off x="4845006"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Film</a:t>
            </a:r>
          </a:p>
        </p:txBody>
      </p:sp>
      <p:sp>
        <p:nvSpPr>
          <p:cNvPr id="23" name="Flowchart: Terminator 35"/>
          <p:cNvSpPr/>
          <p:nvPr/>
        </p:nvSpPr>
        <p:spPr>
          <a:xfrm>
            <a:off x="4845004" y="426033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Laser Dome</a:t>
            </a:r>
          </a:p>
        </p:txBody>
      </p:sp>
      <p:sp>
        <p:nvSpPr>
          <p:cNvPr id="24" name="Flowchart: Terminator 36"/>
          <p:cNvSpPr/>
          <p:nvPr/>
        </p:nvSpPr>
        <p:spPr>
          <a:xfrm>
            <a:off x="4845003" y="46841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Spectacles</a:t>
            </a:r>
          </a:p>
        </p:txBody>
      </p:sp>
      <p:sp>
        <p:nvSpPr>
          <p:cNvPr id="25" name="Flowchart: Terminator 37"/>
          <p:cNvSpPr/>
          <p:nvPr/>
        </p:nvSpPr>
        <p:spPr>
          <a:xfrm>
            <a:off x="4845002" y="51078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Theater</a:t>
            </a:r>
          </a:p>
        </p:txBody>
      </p:sp>
      <p:cxnSp>
        <p:nvCxnSpPr>
          <p:cNvPr id="26" name="Straight Arrow Connector 25"/>
          <p:cNvCxnSpPr/>
          <p:nvPr/>
        </p:nvCxnSpPr>
        <p:spPr>
          <a:xfrm>
            <a:off x="4158530" y="3137156"/>
            <a:ext cx="6039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7" name="Rectangle: Rounded Corners 39"/>
          <p:cNvSpPr/>
          <p:nvPr/>
        </p:nvSpPr>
        <p:spPr>
          <a:xfrm>
            <a:off x="7960142" y="2224481"/>
            <a:ext cx="2449095" cy="161208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music would you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0" dirty="0">
              <a:solidFill>
                <a:prstClr val="black"/>
              </a:solidFill>
              <a:latin typeface="Segoe U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(By the way, next time you could just type “I’m looking for music events” and I will know what to do.)</a:t>
            </a:r>
          </a:p>
        </p:txBody>
      </p:sp>
      <p:cxnSp>
        <p:nvCxnSpPr>
          <p:cNvPr id="28" name="Straight Arrow Connector 27"/>
          <p:cNvCxnSpPr/>
          <p:nvPr/>
        </p:nvCxnSpPr>
        <p:spPr>
          <a:xfrm>
            <a:off x="7026502" y="3137156"/>
            <a:ext cx="93364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2591" y="5422925"/>
            <a:ext cx="12009437" cy="1960537"/>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Semilight"/>
                <a:ea typeface="+mn-ea"/>
                <a:cs typeface="+mn-cs"/>
              </a:rPr>
              <a:t>Guide the user</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Semilight"/>
                <a:ea typeface="+mn-ea"/>
                <a:cs typeface="+mn-cs"/>
              </a:rPr>
              <a:t>Channels often offer specialized menus, quick actions, etc.</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Semilight"/>
                <a:ea typeface="+mn-ea"/>
                <a:cs typeface="+mn-cs"/>
              </a:rPr>
              <a:t>Help the user </a:t>
            </a:r>
            <a:r>
              <a:rPr kumimoji="0" lang="en-US" sz="2000" b="0" i="0" u="sng" strike="noStrike" kern="0" cap="none" spc="0" normalizeH="0" baseline="0" noProof="0" dirty="0">
                <a:ln>
                  <a:noFill/>
                </a:ln>
                <a:effectLst/>
                <a:uLnTx/>
                <a:uFillTx/>
                <a:latin typeface="Segoe UI Semilight"/>
                <a:ea typeface="+mn-ea"/>
                <a:cs typeface="+mn-cs"/>
              </a:rPr>
              <a:t>discover</a:t>
            </a:r>
            <a:r>
              <a:rPr kumimoji="0" lang="en-US" sz="2000" b="0" i="0" u="none" strike="noStrike" kern="0" cap="none" spc="0" normalizeH="0" baseline="0" noProof="0" dirty="0">
                <a:ln>
                  <a:noFill/>
                </a:ln>
                <a:effectLst/>
                <a:uLnTx/>
                <a:uFillTx/>
                <a:latin typeface="Segoe UI Semilight"/>
                <a:ea typeface="+mn-ea"/>
                <a:cs typeface="+mn-cs"/>
              </a:rPr>
              <a:t> what your bot can do</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effectLst/>
                <a:uLnTx/>
                <a:uFillTx/>
                <a:latin typeface="Segoe UI Semilight"/>
                <a:ea typeface="+mn-ea"/>
                <a:cs typeface="+mn-cs"/>
                <a:hlinkClick r:id="rId3"/>
              </a:rPr>
              <a:t>Read more</a:t>
            </a:r>
            <a:endParaRPr kumimoji="0" lang="en-US" sz="1800" b="0" i="0" u="none" strike="noStrike" kern="0" cap="none" spc="0" normalizeH="0" baseline="0" noProof="0" dirty="0">
              <a:ln>
                <a:noFill/>
              </a:ln>
              <a:effectLst/>
              <a:uLnTx/>
              <a:uFillTx/>
              <a:latin typeface="Segoe UI Semilight"/>
              <a:ea typeface="+mn-ea"/>
              <a:cs typeface="+mn-cs"/>
            </a:endParaRPr>
          </a:p>
          <a:p>
            <a:pPr marL="342900" marR="0" lvl="1"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0" cap="none" spc="0" normalizeH="0" baseline="0" noProof="0" dirty="0">
              <a:ln>
                <a:noFill/>
              </a:ln>
              <a:effectLst/>
              <a:uLnTx/>
              <a:uFillTx/>
              <a:latin typeface="Segoe UI Semilight"/>
              <a:ea typeface="+mn-ea"/>
              <a:cs typeface="+mn-cs"/>
            </a:endParaRPr>
          </a:p>
        </p:txBody>
      </p:sp>
    </p:spTree>
    <p:extLst>
      <p:ext uri="{BB962C8B-B14F-4D97-AF65-F5344CB8AC3E}">
        <p14:creationId xmlns:p14="http://schemas.microsoft.com/office/powerpoint/2010/main" val="14067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5.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6.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3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8.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2197</TotalTime>
  <Words>953</Words>
  <Application>Microsoft Office PowerPoint</Application>
  <PresentationFormat>Custom</PresentationFormat>
  <Paragraphs>138</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 Light</vt:lpstr>
      <vt:lpstr>Consolas</vt:lpstr>
      <vt:lpstr>Segoe UI</vt:lpstr>
      <vt:lpstr>Segoe UI Light</vt:lpstr>
      <vt:lpstr>Segoe UI Semilight</vt:lpstr>
      <vt:lpstr>Wingdings</vt:lpstr>
      <vt:lpstr>WHITE TEMPLATE</vt:lpstr>
      <vt:lpstr>Mastering the user experience with bots</vt:lpstr>
      <vt:lpstr>Asking the user for simple information</vt:lpstr>
      <vt:lpstr>Some basic facts about humans</vt:lpstr>
      <vt:lpstr>PowerPoint Presentation</vt:lpstr>
      <vt:lpstr>PowerPoint Presentation</vt:lpstr>
      <vt:lpstr>PowerPoint Presentation</vt:lpstr>
      <vt:lpstr>PowerPoint Presentation</vt:lpstr>
      <vt:lpstr>Bots do not need any of the following</vt:lpstr>
      <vt:lpstr>Pattern: Menu breakdown</vt:lpstr>
      <vt:lpstr>Guiding the user</vt:lpstr>
      <vt:lpstr>Dialog stack</vt:lpstr>
      <vt:lpstr>Dialogs</vt:lpstr>
      <vt:lpstr>PowerPoint Presentation</vt:lpstr>
      <vt:lpstr>Providing help</vt:lpstr>
      <vt:lpstr>Bots are more than just text interfaces</vt:lpstr>
      <vt:lpstr>Built-in card types</vt:lpstr>
      <vt:lpstr>PowerPoint Presentation</vt:lpstr>
      <vt:lpstr>Filling the middle ground</vt:lpstr>
      <vt:lpstr>Creating your own cards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211</cp:revision>
  <dcterms:created xsi:type="dcterms:W3CDTF">2015-06-04T21:40:17Z</dcterms:created>
  <dcterms:modified xsi:type="dcterms:W3CDTF">2017-06-01T18:38:59Z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