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6"/>
  </p:sldMasterIdLst>
  <p:notesMasterIdLst>
    <p:notesMasterId r:id="rId64"/>
  </p:notesMasterIdLst>
  <p:handoutMasterIdLst>
    <p:handoutMasterId r:id="rId65"/>
  </p:handoutMasterIdLst>
  <p:sldIdLst>
    <p:sldId id="274" r:id="rId7"/>
    <p:sldId id="275" r:id="rId8"/>
    <p:sldId id="276" r:id="rId9"/>
    <p:sldId id="277" r:id="rId10"/>
    <p:sldId id="278" r:id="rId11"/>
    <p:sldId id="279" r:id="rId12"/>
    <p:sldId id="331"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86"/>
    <p:restoredTop sz="94636"/>
  </p:normalViewPr>
  <p:slideViewPr>
    <p:cSldViewPr snapToGrid="0" snapToObjects="1">
      <p:cViewPr varScale="1">
        <p:scale>
          <a:sx n="78" d="100"/>
          <a:sy n="78" d="100"/>
        </p:scale>
        <p:origin x="81" y="597"/>
      </p:cViewPr>
      <p:guideLst/>
    </p:cSldViewPr>
  </p:slideViewPr>
  <p:notesTextViewPr>
    <p:cViewPr>
      <p:scale>
        <a:sx n="1" d="1"/>
        <a:sy n="1" d="1"/>
      </p:scale>
      <p:origin x="0" y="0"/>
    </p:cViewPr>
  </p:notesTextViewPr>
  <p:notesViewPr>
    <p:cSldViewPr snapToGrid="0" snapToObjects="1">
      <p:cViewPr varScale="1">
        <p:scale>
          <a:sx n="132" d="100"/>
          <a:sy n="132" d="100"/>
        </p:scale>
        <p:origin x="4832"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897D883-E832-2346-B587-08DF6348E263}" type="datetimeFigureOut">
              <a:rPr lang="en-US"/>
              <a:pPr>
                <a:defRPr/>
              </a:pPr>
              <a:t>6/20/2017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23671D5D-06CF-5645-A757-A4BD242A259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8641AB-8896-2D4C-9DF8-5173B215ED2A}" type="datetimeFigureOut">
              <a:rPr lang="en-US"/>
              <a:pPr>
                <a:defRPr/>
              </a:pPr>
              <a:t>6/20/2017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F10E134-862A-8E4B-A266-49476BE2FDF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6/20/2017 1:37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91384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6/20/2017 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94782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6/20/2017 1:37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02955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6/20/2017 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802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6/20/2017 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400303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6/20/2017 1:37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80818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6/20/2017 1:37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865002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6/20/2017 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10408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48</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6/20/2017 1:37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55510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6/20/2017 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594527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6/20/2017 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617652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6/20/2017 1:40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5156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6/20/2017 1:37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2076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6/20/2017 1:37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0045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6/20/2017 1:37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22530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6/20/2017 1:37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830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6/20/2017 1:37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75016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6/20/2017 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871277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6/20/2017 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665870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1.png"/><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Light">
    <p:bg>
      <p:bgPr>
        <a:solidFill>
          <a:schemeClr val="tx1"/>
        </a:solidFill>
        <a:effectLst/>
      </p:bgPr>
    </p:bg>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22290" y="163513"/>
            <a:ext cx="11563319"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p:nvGrpSpPr>
        <p:grpSpPr bwMode="auto">
          <a:xfrm>
            <a:off x="0" y="2027238"/>
            <a:ext cx="650875" cy="3146425"/>
            <a:chOff x="-1" y="2026594"/>
            <a:chExt cx="650125" cy="3147353"/>
          </a:xfrm>
        </p:grpSpPr>
        <p:grpSp>
          <p:nvGrpSpPr>
            <p:cNvPr id="6" name="Group 8"/>
            <p:cNvGrpSpPr>
              <a:grpSpLocks/>
            </p:cNvGrpSpPr>
            <p:nvPr/>
          </p:nvGrpSpPr>
          <p:grpSpPr bwMode="auto">
            <a:xfrm>
              <a:off x="-1" y="2026594"/>
              <a:ext cx="422565" cy="449708"/>
              <a:chOff x="-3559241" y="1808385"/>
              <a:chExt cx="3808622" cy="449708"/>
            </a:xfrm>
          </p:grpSpPr>
          <p:pic>
            <p:nvPicPr>
              <p:cNvPr id="16"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9"/>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9"/>
            <p:cNvGrpSpPr>
              <a:grpSpLocks/>
            </p:cNvGrpSpPr>
            <p:nvPr/>
          </p:nvGrpSpPr>
          <p:grpSpPr bwMode="auto">
            <a:xfrm>
              <a:off x="0" y="3085737"/>
              <a:ext cx="390448" cy="449708"/>
              <a:chOff x="-3559241" y="1808385"/>
              <a:chExt cx="3808622" cy="449708"/>
            </a:xfrm>
          </p:grpSpPr>
          <p:pic>
            <p:nvPicPr>
              <p:cNvPr id="14" name="Picture 1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10"/>
            <p:cNvGrpSpPr>
              <a:grpSpLocks/>
            </p:cNvGrpSpPr>
            <p:nvPr/>
          </p:nvGrpSpPr>
          <p:grpSpPr bwMode="auto">
            <a:xfrm>
              <a:off x="0" y="4370567"/>
              <a:ext cx="390448" cy="449708"/>
              <a:chOff x="-3559241" y="1808385"/>
              <a:chExt cx="3808622" cy="449708"/>
            </a:xfrm>
          </p:grpSpPr>
          <p:pic>
            <p:nvPicPr>
              <p:cNvPr id="12" name="Picture 1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989" y="4386547"/>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24" y="2041038"/>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509" y="3104099"/>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20"/>
          <p:cNvGrpSpPr>
            <a:grpSpLocks/>
          </p:cNvGrpSpPr>
          <p:nvPr/>
        </p:nvGrpSpPr>
        <p:grpSpPr bwMode="auto">
          <a:xfrm>
            <a:off x="11796713" y="3035300"/>
            <a:ext cx="395287" cy="1133475"/>
            <a:chOff x="11796807" y="3034654"/>
            <a:chExt cx="395194" cy="1134351"/>
          </a:xfrm>
        </p:grpSpPr>
        <p:grpSp>
          <p:nvGrpSpPr>
            <p:cNvPr id="19" name="Group 21"/>
            <p:cNvGrpSpPr>
              <a:grpSpLocks/>
            </p:cNvGrpSpPr>
            <p:nvPr/>
          </p:nvGrpSpPr>
          <p:grpSpPr bwMode="auto">
            <a:xfrm>
              <a:off x="11883857" y="3034654"/>
              <a:ext cx="308144" cy="1006457"/>
              <a:chOff x="11429363" y="3034654"/>
              <a:chExt cx="3808622" cy="1006457"/>
            </a:xfrm>
          </p:grpSpPr>
          <p:pic>
            <p:nvPicPr>
              <p:cNvPr id="23"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987188"/>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631134"/>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279955"/>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156574"/>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500146"/>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855939"/>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itle 2"/>
          <p:cNvSpPr>
            <a:spLocks noGrp="1"/>
          </p:cNvSpPr>
          <p:nvPr>
            <p:ph type="title"/>
          </p:nvPr>
        </p:nvSpPr>
        <p:spPr>
          <a:xfrm>
            <a:off x="5913121" y="2924741"/>
            <a:ext cx="5162154" cy="621792"/>
          </a:xfrm>
        </p:spPr>
        <p:txBody>
          <a:bodyPr/>
          <a:lstStyle>
            <a:lvl1pPr algn="l">
              <a:defRPr sz="3600" b="1" i="0">
                <a:solidFill>
                  <a:schemeClr val="bg1"/>
                </a:solidFill>
                <a:latin typeface="Segoe UI" charset="0"/>
                <a:ea typeface="Segoe UI" charset="0"/>
                <a:cs typeface="Segoe UI" charset="0"/>
              </a:defRPr>
            </a:lvl1pPr>
          </a:lstStyle>
          <a:p>
            <a:r>
              <a:rPr lang="en-US"/>
              <a:t>Click to edit Master title style</a:t>
            </a:r>
            <a:endParaRPr lang="en-US" dirty="0"/>
          </a:p>
        </p:txBody>
      </p:sp>
    </p:spTree>
    <p:extLst>
      <p:ext uri="{BB962C8B-B14F-4D97-AF65-F5344CB8AC3E}">
        <p14:creationId xmlns:p14="http://schemas.microsoft.com/office/powerpoint/2010/main" val="112535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Full - No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idx="1"/>
          </p:nvPr>
        </p:nvSpPr>
        <p:spPr>
          <a:xfrm>
            <a:off x="838200" y="1889761"/>
            <a:ext cx="10515600" cy="3759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07EECEB-A6FD-AC4A-9972-1D10C65FFB79}" type="datetimeFigureOut">
              <a:rPr lang="en-US"/>
              <a:pPr>
                <a:defRPr/>
              </a:pPr>
              <a:t>6/20/2017</a:t>
            </a:fld>
            <a:endParaRPr lang="en-US"/>
          </a:p>
        </p:txBody>
      </p:sp>
      <p:sp>
        <p:nvSpPr>
          <p:cNvPr id="5"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2A9275-A87B-4F4F-86C9-E3A0D9D4E975}" type="slidenum">
              <a:rPr lang="en-US"/>
              <a:pPr>
                <a:defRPr/>
              </a:pPr>
              <a:t>‹#›</a:t>
            </a:fld>
            <a:endParaRPr lang="en-US"/>
          </a:p>
        </p:txBody>
      </p:sp>
    </p:spTree>
    <p:extLst>
      <p:ext uri="{BB962C8B-B14F-4D97-AF65-F5344CB8AC3E}">
        <p14:creationId xmlns:p14="http://schemas.microsoft.com/office/powerpoint/2010/main" val="33758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rcise 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1473201" y="5812745"/>
            <a:ext cx="5162154" cy="425495"/>
          </a:xfrm>
        </p:spPr>
        <p:txBody>
          <a:bodyPr/>
          <a:lstStyle>
            <a:lvl1pPr algn="l">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7468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nthemed Blank">
    <p:bg>
      <p:bgPr>
        <a:solidFill>
          <a:schemeClr val="tx2">
            <a:lumMod val="75000"/>
            <a:lumOff val="2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0994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93C181E-2CCB-1648-859B-565FFE95E762}" type="datetimeFigureOut">
              <a:rPr lang="en-US"/>
              <a:pPr>
                <a:defRPr/>
              </a:pPr>
              <a:t>6/20/2017</a:t>
            </a:fld>
            <a:endParaRPr lang="en-US"/>
          </a:p>
        </p:txBody>
      </p:sp>
      <p:sp>
        <p:nvSpPr>
          <p:cNvPr id="3"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0DAF617-737C-3A48-A4FC-42D360812145}" type="slidenum">
              <a:rPr lang="en-US"/>
              <a:pPr>
                <a:defRPr/>
              </a:pPr>
              <a:t>‹#›</a:t>
            </a:fld>
            <a:endParaRPr lang="en-US"/>
          </a:p>
        </p:txBody>
      </p:sp>
    </p:spTree>
    <p:extLst>
      <p:ext uri="{BB962C8B-B14F-4D97-AF65-F5344CB8AC3E}">
        <p14:creationId xmlns:p14="http://schemas.microsoft.com/office/powerpoint/2010/main" val="424367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43941" y="6023859"/>
            <a:ext cx="2238697" cy="365780"/>
          </a:xfrm>
          <a:prstGeom prst="rect">
            <a:avLst/>
          </a:prstGeom>
        </p:spPr>
      </p:pic>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chemeClr val="bg1"/>
                </a:solidFill>
              </a:defRPr>
            </a:lvl1pPr>
          </a:lstStyle>
          <a:p>
            <a:r>
              <a:rPr lang="en-US" dirty="0"/>
              <a:t>Presentation title</a:t>
            </a:r>
          </a:p>
        </p:txBody>
      </p:sp>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49785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58570" y="1344828"/>
            <a:ext cx="11474238" cy="1624291"/>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50474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0222731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7542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1530675"/>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653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8570" y="1255173"/>
            <a:ext cx="11474238" cy="1665521"/>
          </a:xfrm>
        </p:spPr>
        <p:txBody>
          <a:bodyPr>
            <a:spAutoFit/>
          </a:bodyPr>
          <a:lstStyle>
            <a:lvl1pPr>
              <a:spcBef>
                <a:spcPts val="588"/>
              </a:spcBef>
              <a:defRPr sz="1961"/>
            </a:lvl1pPr>
            <a:lvl2pPr>
              <a:spcBef>
                <a:spcPts val="588"/>
              </a:spcBef>
              <a:defRPr sz="1961"/>
            </a:lvl2pPr>
            <a:lvl3pPr>
              <a:spcBef>
                <a:spcPts val="588"/>
              </a:spcBef>
              <a:defRPr sz="1961"/>
            </a:lvl3pPr>
            <a:lvl4pPr>
              <a:spcBef>
                <a:spcPts val="588"/>
              </a:spcBef>
              <a:defRPr sz="1961"/>
            </a:lvl4pPr>
            <a:lvl5pPr>
              <a:spcBef>
                <a:spcPts val="588"/>
              </a:spcBef>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46685828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Dark">
    <p:bg>
      <p:bgPr>
        <a:solidFill>
          <a:schemeClr val="tx1"/>
        </a:solidFill>
        <a:effectLst/>
      </p:bgPr>
    </p:bg>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63513"/>
            <a:ext cx="11563350"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p:nvGrpSpPr>
        <p:grpSpPr bwMode="auto">
          <a:xfrm>
            <a:off x="0" y="2027238"/>
            <a:ext cx="650875" cy="3146425"/>
            <a:chOff x="-1" y="2026594"/>
            <a:chExt cx="650125" cy="3147353"/>
          </a:xfrm>
        </p:grpSpPr>
        <p:grpSp>
          <p:nvGrpSpPr>
            <p:cNvPr id="5" name="Group 8"/>
            <p:cNvGrpSpPr>
              <a:grpSpLocks/>
            </p:cNvGrpSpPr>
            <p:nvPr/>
          </p:nvGrpSpPr>
          <p:grpSpPr bwMode="auto">
            <a:xfrm>
              <a:off x="-1" y="2026594"/>
              <a:ext cx="422565" cy="449708"/>
              <a:chOff x="-3559241" y="1808385"/>
              <a:chExt cx="3808622" cy="449708"/>
            </a:xfrm>
          </p:grpSpPr>
          <p:pic>
            <p:nvPicPr>
              <p:cNvPr id="15"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9"/>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9"/>
            <p:cNvGrpSpPr>
              <a:grpSpLocks/>
            </p:cNvGrpSpPr>
            <p:nvPr/>
          </p:nvGrpSpPr>
          <p:grpSpPr bwMode="auto">
            <a:xfrm>
              <a:off x="0" y="3085737"/>
              <a:ext cx="390448" cy="449708"/>
              <a:chOff x="-3559241" y="1808385"/>
              <a:chExt cx="3808622" cy="449708"/>
            </a:xfrm>
          </p:grpSpPr>
          <p:pic>
            <p:nvPicPr>
              <p:cNvPr id="13" name="Picture 1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10"/>
            <p:cNvGrpSpPr>
              <a:grpSpLocks/>
            </p:cNvGrpSpPr>
            <p:nvPr/>
          </p:nvGrpSpPr>
          <p:grpSpPr bwMode="auto">
            <a:xfrm>
              <a:off x="0" y="4370567"/>
              <a:ext cx="390448" cy="449708"/>
              <a:chOff x="-3559241" y="1808385"/>
              <a:chExt cx="3808622" cy="449708"/>
            </a:xfrm>
          </p:grpSpPr>
          <p:pic>
            <p:nvPicPr>
              <p:cNvPr id="11" name="Picture 1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989" y="4386547"/>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24" y="2041038"/>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509" y="3104099"/>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20"/>
          <p:cNvGrpSpPr>
            <a:grpSpLocks/>
          </p:cNvGrpSpPr>
          <p:nvPr/>
        </p:nvGrpSpPr>
        <p:grpSpPr bwMode="auto">
          <a:xfrm>
            <a:off x="11796713" y="3035300"/>
            <a:ext cx="395287" cy="1133475"/>
            <a:chOff x="11796807" y="3034654"/>
            <a:chExt cx="395194" cy="1134351"/>
          </a:xfrm>
        </p:grpSpPr>
        <p:grpSp>
          <p:nvGrpSpPr>
            <p:cNvPr id="18" name="Group 21"/>
            <p:cNvGrpSpPr>
              <a:grpSpLocks/>
            </p:cNvGrpSpPr>
            <p:nvPr/>
          </p:nvGrpSpPr>
          <p:grpSpPr bwMode="auto">
            <a:xfrm>
              <a:off x="11883857" y="3034654"/>
              <a:ext cx="308144" cy="1006457"/>
              <a:chOff x="11429363" y="3034654"/>
              <a:chExt cx="3808622" cy="1006457"/>
            </a:xfrm>
          </p:grpSpPr>
          <p:pic>
            <p:nvPicPr>
              <p:cNvPr id="22"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987188"/>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631134"/>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279955"/>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156574"/>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500146"/>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855939"/>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 name="Title 49"/>
          <p:cNvSpPr>
            <a:spLocks noGrp="1"/>
          </p:cNvSpPr>
          <p:nvPr>
            <p:ph type="title"/>
          </p:nvPr>
        </p:nvSpPr>
        <p:spPr>
          <a:xfrm>
            <a:off x="1316736" y="5738646"/>
            <a:ext cx="9750974" cy="621792"/>
          </a:xfrm>
        </p:spPr>
        <p:txBody>
          <a:bodyPr/>
          <a:lstStyle>
            <a:lvl1pPr algn="ctr">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017813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58570" y="1344828"/>
            <a:ext cx="11474238" cy="1684051"/>
          </a:xfrm>
        </p:spPr>
        <p:txBody>
          <a:bodyPr>
            <a:spAutoFit/>
          </a:bodyPr>
          <a:lstStyle>
            <a:lvl1pPr marL="0" indent="0">
              <a:spcBef>
                <a:spcPts val="588"/>
              </a:spcBef>
              <a:buNone/>
              <a:defRPr sz="3137">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4097"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48193"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72290"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896386"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571638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43940" y="5446242"/>
            <a:ext cx="11474238" cy="935484"/>
          </a:xfrm>
          <a:prstGeom prst="rect">
            <a:avLst/>
          </a:prstGeom>
          <a:noFill/>
          <a:ln w="12700">
            <a:noFill/>
            <a:miter lim="800000"/>
            <a:headEnd type="none" w="sm" len="sm"/>
            <a:tailEnd type="none" w="sm" len="sm"/>
          </a:ln>
          <a:effectLst/>
        </p:spPr>
        <p:txBody>
          <a:bodyPr vert="horz" wrap="square" lIns="89642" tIns="89642" rIns="89642" bIns="89642" numCol="1" anchor="t" anchorCtr="0" compatLnSpc="1">
            <a:prstTxWarp prst="textNoShape">
              <a:avLst/>
            </a:prstTxWarp>
            <a:spAutoFit/>
          </a:bodyPr>
          <a:lstStyle/>
          <a:p>
            <a:pPr defTabSz="913924" eaLnBrk="0" hangingPunct="0"/>
            <a:r>
              <a:rPr lang="en-US" sz="98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13924" eaLnBrk="0" hangingPunct="0"/>
            <a:r>
              <a:rPr lang="en-US" sz="98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31524932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Featur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169988"/>
            <a:ext cx="10421938"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354012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41195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130492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128713"/>
            <a:ext cx="9159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884738"/>
            <a:ext cx="9159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10800000">
            <a:off x="4213225" y="-3175"/>
            <a:ext cx="23653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61631" y="972344"/>
            <a:ext cx="144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10800000">
            <a:off x="9043988" y="5207000"/>
            <a:ext cx="2413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1308100"/>
            <a:ext cx="190500"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501313" y="112553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501313" y="488473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8982869" y="5090319"/>
            <a:ext cx="144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579076"/>
            <a:ext cx="9144000" cy="1546066"/>
          </a:xfrm>
        </p:spPr>
        <p:txBody>
          <a:bodyPr anchor="b">
            <a:normAutofit/>
          </a:bodyPr>
          <a:lstStyle>
            <a:lvl1pPr algn="ctr">
              <a:defRPr sz="30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216582"/>
            <a:ext cx="9144000" cy="1701479"/>
          </a:xfrm>
        </p:spPr>
        <p:txBody>
          <a:bodyPr>
            <a:normAutofit/>
          </a:bodyPr>
          <a:lstStyle>
            <a:lvl1pPr marL="0" indent="0" algn="ctr">
              <a:buNone/>
              <a:defRPr sz="2000" b="0" i="0">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Date Placeholder 3"/>
          <p:cNvSpPr>
            <a:spLocks noGrp="1"/>
          </p:cNvSpPr>
          <p:nvPr>
            <p:ph type="dt" sz="half" idx="10"/>
          </p:nvPr>
        </p:nvSpPr>
        <p:spPr/>
        <p:txBody>
          <a:bodyPr/>
          <a:lstStyle>
            <a:lvl1pPr>
              <a:defRPr/>
            </a:lvl1pPr>
          </a:lstStyle>
          <a:p>
            <a:pPr>
              <a:defRPr/>
            </a:pPr>
            <a:fld id="{EE00B89C-A2D2-0C48-B89A-BBA03FD09ABE}" type="datetimeFigureOut">
              <a:rPr lang="en-US"/>
              <a:pPr>
                <a:defRPr/>
              </a:pPr>
              <a:t>6/20/2017</a:t>
            </a:fld>
            <a:endParaRPr lang="en-US"/>
          </a:p>
        </p:txBody>
      </p:sp>
      <p:sp>
        <p:nvSpPr>
          <p:cNvPr id="18"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19" name="Slide Number Placeholder 5"/>
          <p:cNvSpPr>
            <a:spLocks noGrp="1"/>
          </p:cNvSpPr>
          <p:nvPr>
            <p:ph type="sldNum" sz="quarter" idx="12"/>
          </p:nvPr>
        </p:nvSpPr>
        <p:spPr/>
        <p:txBody>
          <a:bodyPr/>
          <a:lstStyle>
            <a:lvl1pPr>
              <a:defRPr/>
            </a:lvl1pPr>
          </a:lstStyle>
          <a:p>
            <a:pPr>
              <a:defRPr/>
            </a:pPr>
            <a:fld id="{6CCF8CCE-4664-5242-A317-5F077014AAFB}" type="slidenum">
              <a:rPr lang="en-US"/>
              <a:pPr>
                <a:defRPr/>
              </a:pPr>
              <a:t>‹#›</a:t>
            </a:fld>
            <a:endParaRPr lang="en-US"/>
          </a:p>
        </p:txBody>
      </p:sp>
    </p:spTree>
    <p:extLst>
      <p:ext uri="{BB962C8B-B14F-4D97-AF65-F5344CB8AC3E}">
        <p14:creationId xmlns:p14="http://schemas.microsoft.com/office/powerpoint/2010/main" val="168698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 with Titl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a:grpSpLocks/>
          </p:cNvGrpSpPr>
          <p:nvPr/>
        </p:nvGrpSpPr>
        <p:grpSpPr bwMode="auto">
          <a:xfrm>
            <a:off x="904875" y="1987550"/>
            <a:ext cx="10407650" cy="3916363"/>
            <a:chOff x="904568" y="1929607"/>
            <a:chExt cx="10407957" cy="3973512"/>
          </a:xfrm>
        </p:grpSpPr>
        <p:sp>
          <p:nvSpPr>
            <p:cNvPr id="8" name="Rectangle 7"/>
            <p:cNvSpPr/>
            <p:nvPr/>
          </p:nvSpPr>
          <p:spPr>
            <a:xfrm>
              <a:off x="904568"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254601"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428207"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174206"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6199188"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5853113"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0"/>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695532"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968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3"/>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562181"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547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547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16"/>
          <p:cNvGrpSpPr>
            <a:grpSpLocks/>
          </p:cNvGrpSpPr>
          <p:nvPr/>
        </p:nvGrpSpPr>
        <p:grpSpPr bwMode="auto">
          <a:xfrm>
            <a:off x="14288" y="2871788"/>
            <a:ext cx="877887" cy="371475"/>
            <a:chOff x="23967" y="2871758"/>
            <a:chExt cx="877868" cy="370945"/>
          </a:xfrm>
        </p:grpSpPr>
        <p:pic>
          <p:nvPicPr>
            <p:cNvPr id="22"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9"/>
          <p:cNvGrpSpPr>
            <a:grpSpLocks/>
          </p:cNvGrpSpPr>
          <p:nvPr/>
        </p:nvGrpSpPr>
        <p:grpSpPr bwMode="auto">
          <a:xfrm>
            <a:off x="14288" y="4210050"/>
            <a:ext cx="877887" cy="369888"/>
            <a:chOff x="23967" y="4209784"/>
            <a:chExt cx="877868" cy="370945"/>
          </a:xfrm>
        </p:grpSpPr>
        <p:pic>
          <p:nvPicPr>
            <p:cNvPr id="25" name="Picture 20"/>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2"/>
          <p:cNvGrpSpPr>
            <a:grpSpLocks/>
          </p:cNvGrpSpPr>
          <p:nvPr/>
        </p:nvGrpSpPr>
        <p:grpSpPr bwMode="auto">
          <a:xfrm>
            <a:off x="11315700" y="2871788"/>
            <a:ext cx="876300" cy="382587"/>
            <a:chOff x="11314970" y="2871758"/>
            <a:chExt cx="877030" cy="383257"/>
          </a:xfrm>
        </p:grpSpPr>
        <p:pic>
          <p:nvPicPr>
            <p:cNvPr id="28" name="Picture 2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5"/>
          <p:cNvGrpSpPr>
            <a:grpSpLocks/>
          </p:cNvGrpSpPr>
          <p:nvPr/>
        </p:nvGrpSpPr>
        <p:grpSpPr bwMode="auto">
          <a:xfrm>
            <a:off x="11312525" y="4210050"/>
            <a:ext cx="879475" cy="384175"/>
            <a:chOff x="11311874" y="4209784"/>
            <a:chExt cx="880126" cy="384199"/>
          </a:xfrm>
        </p:grpSpPr>
        <p:pic>
          <p:nvPicPr>
            <p:cNvPr id="31" name="Picture 2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3" name="Picture 2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1193801" y="2220913"/>
            <a:ext cx="4495798" cy="435990"/>
          </a:xfrm>
        </p:spPr>
        <p:txBody>
          <a:bodyPr/>
          <a:lstStyle>
            <a:lvl1pPr marL="0" indent="0">
              <a:buNone/>
              <a:defRPr sz="2400" b="1" i="0">
                <a:latin typeface="Segoe UI Semibold" charset="0"/>
                <a:ea typeface="Segoe UI Semibold" charset="0"/>
                <a:cs typeface="Segoe UI Semi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543392" y="2220913"/>
            <a:ext cx="4500880" cy="435990"/>
          </a:xfrm>
        </p:spPr>
        <p:txBody>
          <a:bodyPr/>
          <a:lstStyle>
            <a:lvl1pPr marL="0" indent="0">
              <a:buNone/>
              <a:defRPr sz="2400" b="1" i="0">
                <a:latin typeface="Segoe UI Semibold" charset="0"/>
                <a:ea typeface="Segoe UI Semibold" charset="0"/>
                <a:cs typeface="Segoe UI Semi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itle 1"/>
          <p:cNvSpPr>
            <a:spLocks noGrp="1"/>
          </p:cNvSpPr>
          <p:nvPr>
            <p:ph type="title"/>
          </p:nvPr>
        </p:nvSpPr>
        <p:spPr>
          <a:xfrm>
            <a:off x="838200" y="1046163"/>
            <a:ext cx="10515600" cy="644525"/>
          </a:xfrm>
        </p:spPr>
        <p:txBody>
          <a:bodyPr/>
          <a:lstStyle/>
          <a:p>
            <a:r>
              <a:rPr lang="en-US"/>
              <a:t>Click to edit Master title style</a:t>
            </a:r>
          </a:p>
        </p:txBody>
      </p:sp>
      <p:sp>
        <p:nvSpPr>
          <p:cNvPr id="40" name="Content Placeholder 2"/>
          <p:cNvSpPr>
            <a:spLocks noGrp="1"/>
          </p:cNvSpPr>
          <p:nvPr>
            <p:ph idx="13"/>
          </p:nvPr>
        </p:nvSpPr>
        <p:spPr>
          <a:xfrm>
            <a:off x="1188720" y="2757488"/>
            <a:ext cx="4500880" cy="28921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Content Placeholder 2"/>
          <p:cNvSpPr>
            <a:spLocks noGrp="1"/>
          </p:cNvSpPr>
          <p:nvPr>
            <p:ph idx="14"/>
          </p:nvPr>
        </p:nvSpPr>
        <p:spPr>
          <a:xfrm>
            <a:off x="6543392" y="2757488"/>
            <a:ext cx="4500880" cy="28921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Date Placeholder 3"/>
          <p:cNvSpPr>
            <a:spLocks noGrp="1"/>
          </p:cNvSpPr>
          <p:nvPr>
            <p:ph type="dt" sz="half" idx="15"/>
          </p:nvPr>
        </p:nvSpPr>
        <p:spPr/>
        <p:txBody>
          <a:bodyPr/>
          <a:lstStyle>
            <a:lvl1pPr>
              <a:defRPr/>
            </a:lvl1pPr>
          </a:lstStyle>
          <a:p>
            <a:pPr>
              <a:defRPr/>
            </a:pPr>
            <a:fld id="{32949C46-F98E-A340-8894-26864F16CACC}" type="datetimeFigureOut">
              <a:rPr lang="en-US"/>
              <a:pPr>
                <a:defRPr/>
              </a:pPr>
              <a:t>6/20/2017</a:t>
            </a:fld>
            <a:endParaRPr lang="en-US"/>
          </a:p>
        </p:txBody>
      </p:sp>
      <p:sp>
        <p:nvSpPr>
          <p:cNvPr id="42" name="Footer Placeholder 4"/>
          <p:cNvSpPr>
            <a:spLocks noGrp="1"/>
          </p:cNvSpPr>
          <p:nvPr>
            <p:ph type="ftr" sz="quarter" idx="16"/>
          </p:nvPr>
        </p:nvSpPr>
        <p:spPr>
          <a:xfrm>
            <a:off x="4460875" y="6311900"/>
            <a:ext cx="3479800" cy="365125"/>
          </a:xfrm>
          <a:prstGeom prst="rect">
            <a:avLst/>
          </a:prstGeom>
        </p:spPr>
        <p:txBody>
          <a:bodyPr/>
          <a:lstStyle>
            <a:lvl1pPr>
              <a:defRPr/>
            </a:lvl1pPr>
          </a:lstStyle>
          <a:p>
            <a:pPr>
              <a:defRPr/>
            </a:pPr>
            <a:endParaRPr lang="en-US"/>
          </a:p>
        </p:txBody>
      </p:sp>
      <p:sp>
        <p:nvSpPr>
          <p:cNvPr id="43" name="Slide Number Placeholder 5"/>
          <p:cNvSpPr>
            <a:spLocks noGrp="1"/>
          </p:cNvSpPr>
          <p:nvPr>
            <p:ph type="sldNum" sz="quarter" idx="17"/>
          </p:nvPr>
        </p:nvSpPr>
        <p:spPr/>
        <p:txBody>
          <a:bodyPr/>
          <a:lstStyle>
            <a:lvl1pPr>
              <a:defRPr/>
            </a:lvl1pPr>
          </a:lstStyle>
          <a:p>
            <a:pPr>
              <a:defRPr/>
            </a:pPr>
            <a:fld id="{7D2C5B0E-51BA-FB4E-8CB5-7DFC8BE02D5F}" type="slidenum">
              <a:rPr lang="en-US"/>
              <a:pPr>
                <a:defRPr/>
              </a:pPr>
              <a:t>‹#›</a:t>
            </a:fld>
            <a:endParaRPr lang="en-US"/>
          </a:p>
        </p:txBody>
      </p:sp>
    </p:spTree>
    <p:extLst>
      <p:ext uri="{BB962C8B-B14F-4D97-AF65-F5344CB8AC3E}">
        <p14:creationId xmlns:p14="http://schemas.microsoft.com/office/powerpoint/2010/main" val="208931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 No Titl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5" name="Group 6"/>
          <p:cNvGrpSpPr>
            <a:grpSpLocks/>
          </p:cNvGrpSpPr>
          <p:nvPr/>
        </p:nvGrpSpPr>
        <p:grpSpPr bwMode="auto">
          <a:xfrm>
            <a:off x="904875" y="1987550"/>
            <a:ext cx="10407650" cy="3916363"/>
            <a:chOff x="904568" y="1929607"/>
            <a:chExt cx="10407957" cy="3973512"/>
          </a:xfrm>
        </p:grpSpPr>
        <p:sp>
          <p:nvSpPr>
            <p:cNvPr id="6" name="Rectangle 5"/>
            <p:cNvSpPr/>
            <p:nvPr/>
          </p:nvSpPr>
          <p:spPr>
            <a:xfrm>
              <a:off x="904568"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6254601"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8"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428207"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174206"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6199188"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5853113"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695532"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968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3"/>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562181"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547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547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6"/>
          <p:cNvGrpSpPr>
            <a:grpSpLocks/>
          </p:cNvGrpSpPr>
          <p:nvPr/>
        </p:nvGrpSpPr>
        <p:grpSpPr bwMode="auto">
          <a:xfrm>
            <a:off x="14288" y="2871788"/>
            <a:ext cx="877887" cy="371475"/>
            <a:chOff x="23967" y="2871758"/>
            <a:chExt cx="877868" cy="370945"/>
          </a:xfrm>
        </p:grpSpPr>
        <p:pic>
          <p:nvPicPr>
            <p:cNvPr id="19"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19"/>
          <p:cNvGrpSpPr>
            <a:grpSpLocks/>
          </p:cNvGrpSpPr>
          <p:nvPr/>
        </p:nvGrpSpPr>
        <p:grpSpPr bwMode="auto">
          <a:xfrm>
            <a:off x="14288" y="4210050"/>
            <a:ext cx="877887" cy="369888"/>
            <a:chOff x="23967" y="4209784"/>
            <a:chExt cx="877868" cy="370945"/>
          </a:xfrm>
        </p:grpSpPr>
        <p:pic>
          <p:nvPicPr>
            <p:cNvPr id="22" name="Picture 20"/>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22"/>
          <p:cNvGrpSpPr>
            <a:grpSpLocks/>
          </p:cNvGrpSpPr>
          <p:nvPr/>
        </p:nvGrpSpPr>
        <p:grpSpPr bwMode="auto">
          <a:xfrm>
            <a:off x="11315700" y="2871788"/>
            <a:ext cx="876300" cy="382587"/>
            <a:chOff x="11314970" y="2871758"/>
            <a:chExt cx="877030" cy="383257"/>
          </a:xfrm>
        </p:grpSpPr>
        <p:pic>
          <p:nvPicPr>
            <p:cNvPr id="25" name="Picture 2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5"/>
          <p:cNvGrpSpPr>
            <a:grpSpLocks/>
          </p:cNvGrpSpPr>
          <p:nvPr/>
        </p:nvGrpSpPr>
        <p:grpSpPr bwMode="auto">
          <a:xfrm>
            <a:off x="11312525" y="4210050"/>
            <a:ext cx="879475" cy="384175"/>
            <a:chOff x="11311874" y="4209784"/>
            <a:chExt cx="880126" cy="384199"/>
          </a:xfrm>
        </p:grpSpPr>
        <p:pic>
          <p:nvPicPr>
            <p:cNvPr id="29" name="Picture 2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 name="Picture 2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27" name="Content Placeholder 2"/>
          <p:cNvSpPr>
            <a:spLocks noGrp="1"/>
          </p:cNvSpPr>
          <p:nvPr>
            <p:ph idx="1"/>
          </p:nvPr>
        </p:nvSpPr>
        <p:spPr>
          <a:xfrm>
            <a:off x="1188720" y="2226789"/>
            <a:ext cx="4500880" cy="342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Content Placeholder 2"/>
          <p:cNvSpPr>
            <a:spLocks noGrp="1"/>
          </p:cNvSpPr>
          <p:nvPr>
            <p:ph idx="13"/>
          </p:nvPr>
        </p:nvSpPr>
        <p:spPr>
          <a:xfrm>
            <a:off x="6543392" y="2226789"/>
            <a:ext cx="4500880" cy="342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Date Placeholder 4"/>
          <p:cNvSpPr>
            <a:spLocks noGrp="1"/>
          </p:cNvSpPr>
          <p:nvPr>
            <p:ph type="dt" sz="half" idx="14"/>
          </p:nvPr>
        </p:nvSpPr>
        <p:spPr/>
        <p:txBody>
          <a:bodyPr/>
          <a:lstStyle>
            <a:lvl1pPr>
              <a:defRPr/>
            </a:lvl1pPr>
          </a:lstStyle>
          <a:p>
            <a:pPr>
              <a:defRPr/>
            </a:pPr>
            <a:fld id="{EC5D4109-1062-604A-900D-26C085D93973}" type="datetimeFigureOut">
              <a:rPr lang="en-US"/>
              <a:pPr>
                <a:defRPr/>
              </a:pPr>
              <a:t>6/20/2017</a:t>
            </a:fld>
            <a:endParaRPr lang="en-US"/>
          </a:p>
        </p:txBody>
      </p:sp>
      <p:sp>
        <p:nvSpPr>
          <p:cNvPr id="38" name="Footer Placeholder 5"/>
          <p:cNvSpPr>
            <a:spLocks noGrp="1"/>
          </p:cNvSpPr>
          <p:nvPr>
            <p:ph type="ftr" sz="quarter" idx="15"/>
          </p:nvPr>
        </p:nvSpPr>
        <p:spPr>
          <a:xfrm>
            <a:off x="4460875" y="6311900"/>
            <a:ext cx="3479800" cy="365125"/>
          </a:xfrm>
          <a:prstGeom prst="rect">
            <a:avLst/>
          </a:prstGeom>
        </p:spPr>
        <p:txBody>
          <a:bodyPr/>
          <a:lstStyle>
            <a:lvl1pPr>
              <a:defRPr/>
            </a:lvl1pPr>
          </a:lstStyle>
          <a:p>
            <a:pPr>
              <a:defRPr/>
            </a:pPr>
            <a:endParaRPr lang="en-US"/>
          </a:p>
        </p:txBody>
      </p:sp>
      <p:sp>
        <p:nvSpPr>
          <p:cNvPr id="39" name="Slide Number Placeholder 6"/>
          <p:cNvSpPr>
            <a:spLocks noGrp="1"/>
          </p:cNvSpPr>
          <p:nvPr>
            <p:ph type="sldNum" sz="quarter" idx="16"/>
          </p:nvPr>
        </p:nvSpPr>
        <p:spPr/>
        <p:txBody>
          <a:bodyPr/>
          <a:lstStyle>
            <a:lvl1pPr>
              <a:defRPr/>
            </a:lvl1pPr>
          </a:lstStyle>
          <a:p>
            <a:pPr>
              <a:defRPr/>
            </a:pPr>
            <a:fld id="{856DEB39-A660-ED43-8E91-D7A8E061C3B0}" type="slidenum">
              <a:rPr lang="en-US"/>
              <a:pPr>
                <a:defRPr/>
              </a:pPr>
              <a:t>‹#›</a:t>
            </a:fld>
            <a:endParaRPr lang="en-US"/>
          </a:p>
        </p:txBody>
      </p:sp>
    </p:spTree>
    <p:extLst>
      <p:ext uri="{BB962C8B-B14F-4D97-AF65-F5344CB8AC3E}">
        <p14:creationId xmlns:p14="http://schemas.microsoft.com/office/powerpoint/2010/main" val="164416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5151438" y="1046163"/>
            <a:ext cx="6161087" cy="485775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6"/>
          <p:cNvGrpSpPr>
            <a:grpSpLocks/>
          </p:cNvGrpSpPr>
          <p:nvPr/>
        </p:nvGrpSpPr>
        <p:grpSpPr bwMode="auto">
          <a:xfrm>
            <a:off x="11315700" y="2871788"/>
            <a:ext cx="876300" cy="382587"/>
            <a:chOff x="11314970" y="2871758"/>
            <a:chExt cx="877030" cy="383257"/>
          </a:xfrm>
        </p:grpSpPr>
        <p:pic>
          <p:nvPicPr>
            <p:cNvPr id="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noChangeAspect="1"/>
            </p:cNvPicPr>
            <p:nvPr/>
          </p:nvPicPr>
          <p:blipFill>
            <a:blip r:embed="rId4">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10"/>
          <p:cNvGrpSpPr>
            <a:grpSpLocks/>
          </p:cNvGrpSpPr>
          <p:nvPr/>
        </p:nvGrpSpPr>
        <p:grpSpPr bwMode="auto">
          <a:xfrm>
            <a:off x="11312525" y="4210050"/>
            <a:ext cx="879475" cy="384175"/>
            <a:chOff x="11311874" y="4209784"/>
            <a:chExt cx="880126" cy="384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a:off x="11229975" y="1201738"/>
            <a:ext cx="190500"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rot="5400000">
            <a:off x="8212931" y="-1650206"/>
            <a:ext cx="187325"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rot="5400000">
            <a:off x="8212931" y="3202782"/>
            <a:ext cx="187325"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a:off x="5060950" y="1130300"/>
            <a:ext cx="192088"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925513"/>
            <a:ext cx="9191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32375" y="5640388"/>
            <a:ext cx="9159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32375" y="925513"/>
            <a:ext cx="9159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5253038" y="1122310"/>
            <a:ext cx="5937289" cy="4627069"/>
          </a:xfrm>
        </p:spPr>
        <p:txBody>
          <a:bodyPr rtlCol="0" anchor="ctr">
            <a:normAutofit/>
          </a:bodyPr>
          <a:lstStyle>
            <a:lvl1pPr marL="0" indent="0" algn="l">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8" name="Title Placeholder 1"/>
          <p:cNvSpPr>
            <a:spLocks noGrp="1"/>
          </p:cNvSpPr>
          <p:nvPr>
            <p:ph type="title"/>
          </p:nvPr>
        </p:nvSpPr>
        <p:spPr>
          <a:xfrm>
            <a:off x="838200" y="1046479"/>
            <a:ext cx="3933825" cy="1293597"/>
          </a:xfrm>
          <a:prstGeom prst="rect">
            <a:avLst/>
          </a:prstGeom>
        </p:spPr>
        <p:txBody>
          <a:bodyPr rtlCol="0">
            <a:normAutofit/>
          </a:bodyPr>
          <a:lstStyle/>
          <a:p>
            <a:r>
              <a:rPr lang="en-US"/>
              <a:t>Click to edit Master title style</a:t>
            </a:r>
            <a:endParaRPr lang="en-US" dirty="0"/>
          </a:p>
        </p:txBody>
      </p:sp>
      <p:sp>
        <p:nvSpPr>
          <p:cNvPr id="9" name="Text Placeholder 3"/>
          <p:cNvSpPr>
            <a:spLocks noGrp="1"/>
          </p:cNvSpPr>
          <p:nvPr>
            <p:ph type="body" sz="half" idx="2"/>
          </p:nvPr>
        </p:nvSpPr>
        <p:spPr>
          <a:xfrm>
            <a:off x="839788" y="2448560"/>
            <a:ext cx="3932237" cy="342042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2" name="Date Placeholder 4"/>
          <p:cNvSpPr>
            <a:spLocks noGrp="1"/>
          </p:cNvSpPr>
          <p:nvPr>
            <p:ph type="dt" sz="half" idx="10"/>
          </p:nvPr>
        </p:nvSpPr>
        <p:spPr/>
        <p:txBody>
          <a:bodyPr/>
          <a:lstStyle>
            <a:lvl1pPr>
              <a:defRPr/>
            </a:lvl1pPr>
          </a:lstStyle>
          <a:p>
            <a:pPr>
              <a:defRPr/>
            </a:pPr>
            <a:fld id="{C16913CD-221C-D246-90CE-2D68F4B75ED2}" type="datetimeFigureOut">
              <a:rPr lang="en-US"/>
              <a:pPr>
                <a:defRPr/>
              </a:pPr>
              <a:t>6/20/2017</a:t>
            </a:fld>
            <a:endParaRPr lang="en-US"/>
          </a:p>
        </p:txBody>
      </p:sp>
      <p:sp>
        <p:nvSpPr>
          <p:cNvPr id="23" name="Footer Placeholder 5"/>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4" name="Slide Number Placeholder 6"/>
          <p:cNvSpPr>
            <a:spLocks noGrp="1"/>
          </p:cNvSpPr>
          <p:nvPr>
            <p:ph type="sldNum" sz="quarter" idx="12"/>
          </p:nvPr>
        </p:nvSpPr>
        <p:spPr/>
        <p:txBody>
          <a:bodyPr/>
          <a:lstStyle>
            <a:lvl1pPr>
              <a:defRPr/>
            </a:lvl1pPr>
          </a:lstStyle>
          <a:p>
            <a:pPr>
              <a:defRPr/>
            </a:pPr>
            <a:fld id="{7AA1C6FB-65AE-1C44-8A31-61EA4639915A}" type="slidenum">
              <a:rPr lang="en-US"/>
              <a:pPr>
                <a:defRPr/>
              </a:pPr>
              <a:t>‹#›</a:t>
            </a:fld>
            <a:endParaRPr lang="en-US"/>
          </a:p>
        </p:txBody>
      </p:sp>
    </p:spTree>
    <p:extLst>
      <p:ext uri="{BB962C8B-B14F-4D97-AF65-F5344CB8AC3E}">
        <p14:creationId xmlns:p14="http://schemas.microsoft.com/office/powerpoint/2010/main" val="173610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No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448560"/>
            <a:ext cx="3932237" cy="342042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itle Placeholder 1"/>
          <p:cNvSpPr>
            <a:spLocks noGrp="1"/>
          </p:cNvSpPr>
          <p:nvPr>
            <p:ph type="title"/>
          </p:nvPr>
        </p:nvSpPr>
        <p:spPr>
          <a:xfrm>
            <a:off x="838200" y="1046480"/>
            <a:ext cx="3933825" cy="1313262"/>
          </a:xfrm>
          <a:prstGeom prst="rect">
            <a:avLst/>
          </a:prstGeom>
        </p:spPr>
        <p:txBody>
          <a:bodyPr rtlCol="0">
            <a:normAutofit/>
          </a:bodyPr>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0DE926E2-9023-4647-B189-C393924A6FB7}" type="datetimeFigureOut">
              <a:rPr lang="en-US"/>
              <a:pPr>
                <a:defRPr/>
              </a:pPr>
              <a:t>6/20/2017</a:t>
            </a:fld>
            <a:endParaRPr lang="en-US"/>
          </a:p>
        </p:txBody>
      </p:sp>
      <p:sp>
        <p:nvSpPr>
          <p:cNvPr id="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39BF13-8B50-E449-8199-D26333F95D9B}" type="slidenum">
              <a:rPr lang="en-US"/>
              <a:pPr>
                <a:defRPr/>
              </a:pPr>
              <a:t>‹#›</a:t>
            </a:fld>
            <a:endParaRPr lang="en-US"/>
          </a:p>
        </p:txBody>
      </p:sp>
    </p:spTree>
    <p:extLst>
      <p:ext uri="{BB962C8B-B14F-4D97-AF65-F5344CB8AC3E}">
        <p14:creationId xmlns:p14="http://schemas.microsoft.com/office/powerpoint/2010/main" val="93817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For Console Co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930400"/>
            <a:ext cx="10421938" cy="3973513"/>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278447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116760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4"/>
          <p:cNvGrpSpPr>
            <a:grpSpLocks/>
          </p:cNvGrpSpPr>
          <p:nvPr/>
        </p:nvGrpSpPr>
        <p:grpSpPr bwMode="auto">
          <a:xfrm>
            <a:off x="14288" y="2871788"/>
            <a:ext cx="877887" cy="371475"/>
            <a:chOff x="23967" y="2871758"/>
            <a:chExt cx="877868" cy="370945"/>
          </a:xfrm>
        </p:grpSpPr>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7"/>
          <p:cNvGrpSpPr>
            <a:grpSpLocks/>
          </p:cNvGrpSpPr>
          <p:nvPr/>
        </p:nvGrpSpPr>
        <p:grpSpPr bwMode="auto">
          <a:xfrm>
            <a:off x="14288" y="4210050"/>
            <a:ext cx="877887" cy="369888"/>
            <a:chOff x="23967" y="4209784"/>
            <a:chExt cx="877868" cy="370945"/>
          </a:xfrm>
        </p:grpSpPr>
        <p:pic>
          <p:nvPicPr>
            <p:cNvPr id="17"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20"/>
          <p:cNvGrpSpPr>
            <a:grpSpLocks/>
          </p:cNvGrpSpPr>
          <p:nvPr/>
        </p:nvGrpSpPr>
        <p:grpSpPr bwMode="auto">
          <a:xfrm>
            <a:off x="11315700" y="2871788"/>
            <a:ext cx="876300" cy="382587"/>
            <a:chOff x="11314970" y="2871758"/>
            <a:chExt cx="877030" cy="383257"/>
          </a:xfrm>
        </p:grpSpPr>
        <p:pic>
          <p:nvPicPr>
            <p:cNvPr id="20"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3"/>
          <p:cNvGrpSpPr>
            <a:grpSpLocks/>
          </p:cNvGrpSpPr>
          <p:nvPr/>
        </p:nvGrpSpPr>
        <p:grpSpPr bwMode="auto">
          <a:xfrm>
            <a:off x="11312525" y="4210050"/>
            <a:ext cx="879475" cy="384175"/>
            <a:chOff x="11311874" y="4209784"/>
            <a:chExt cx="880126" cy="384199"/>
          </a:xfrm>
        </p:grpSpPr>
        <p:pic>
          <p:nvPicPr>
            <p:cNvPr id="23" name="Picture 2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88720" y="2359024"/>
            <a:ext cx="9784080" cy="3185792"/>
          </a:xfrm>
        </p:spPr>
        <p:txBody>
          <a:bodyPr/>
          <a:lstStyle>
            <a:lvl1pPr marL="0" indent="0">
              <a:lnSpc>
                <a:spcPct val="55000"/>
              </a:lnSpc>
              <a:buNone/>
              <a:defRPr sz="1200">
                <a:latin typeface="Lucida Console" charset="0"/>
                <a:ea typeface="Lucida Console" charset="0"/>
                <a:cs typeface="Lucida Console" charset="0"/>
              </a:defRPr>
            </a:lvl1pPr>
          </a:lstStyle>
          <a:p>
            <a:pPr lvl="0"/>
            <a:r>
              <a:rPr lang="en-US"/>
              <a:t>Click to edit Master text styles</a:t>
            </a:r>
          </a:p>
        </p:txBody>
      </p:sp>
      <p:sp>
        <p:nvSpPr>
          <p:cNvPr id="25" name="Date Placeholder 3"/>
          <p:cNvSpPr>
            <a:spLocks noGrp="1"/>
          </p:cNvSpPr>
          <p:nvPr>
            <p:ph type="dt" sz="half" idx="10"/>
          </p:nvPr>
        </p:nvSpPr>
        <p:spPr/>
        <p:txBody>
          <a:bodyPr/>
          <a:lstStyle>
            <a:lvl1pPr>
              <a:defRPr/>
            </a:lvl1pPr>
          </a:lstStyle>
          <a:p>
            <a:pPr>
              <a:defRPr/>
            </a:pPr>
            <a:fld id="{67A4302B-B0FB-4A46-8394-91D6E6222066}" type="datetimeFigureOut">
              <a:rPr lang="en-US"/>
              <a:pPr>
                <a:defRPr/>
              </a:pPr>
              <a:t>6/20/2017</a:t>
            </a:fld>
            <a:endParaRPr lang="en-US"/>
          </a:p>
        </p:txBody>
      </p:sp>
      <p:sp>
        <p:nvSpPr>
          <p:cNvPr id="2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7" name="Slide Number Placeholder 5"/>
          <p:cNvSpPr>
            <a:spLocks noGrp="1"/>
          </p:cNvSpPr>
          <p:nvPr>
            <p:ph type="sldNum" sz="quarter" idx="12"/>
          </p:nvPr>
        </p:nvSpPr>
        <p:spPr/>
        <p:txBody>
          <a:bodyPr/>
          <a:lstStyle>
            <a:lvl1pPr>
              <a:defRPr/>
            </a:lvl1pPr>
          </a:lstStyle>
          <a:p>
            <a:pPr>
              <a:defRPr/>
            </a:pPr>
            <a:fld id="{66AB52F8-5D9E-6C40-ABB8-3BB16C7C2FFB}" type="slidenum">
              <a:rPr lang="en-US"/>
              <a:pPr>
                <a:defRPr/>
              </a:pPr>
              <a:t>‹#›</a:t>
            </a:fld>
            <a:endParaRPr lang="en-US"/>
          </a:p>
        </p:txBody>
      </p:sp>
    </p:spTree>
    <p:extLst>
      <p:ext uri="{BB962C8B-B14F-4D97-AF65-F5344CB8AC3E}">
        <p14:creationId xmlns:p14="http://schemas.microsoft.com/office/powerpoint/2010/main" val="10395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Full - with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930400"/>
            <a:ext cx="10421938" cy="3973513"/>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278447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116760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4"/>
          <p:cNvGrpSpPr>
            <a:grpSpLocks/>
          </p:cNvGrpSpPr>
          <p:nvPr/>
        </p:nvGrpSpPr>
        <p:grpSpPr bwMode="auto">
          <a:xfrm>
            <a:off x="14288" y="2871788"/>
            <a:ext cx="877887" cy="371475"/>
            <a:chOff x="23967" y="2871758"/>
            <a:chExt cx="877868" cy="370945"/>
          </a:xfrm>
        </p:grpSpPr>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7"/>
          <p:cNvGrpSpPr>
            <a:grpSpLocks/>
          </p:cNvGrpSpPr>
          <p:nvPr/>
        </p:nvGrpSpPr>
        <p:grpSpPr bwMode="auto">
          <a:xfrm>
            <a:off x="14288" y="4210050"/>
            <a:ext cx="877887" cy="369888"/>
            <a:chOff x="23967" y="4209784"/>
            <a:chExt cx="877868" cy="370945"/>
          </a:xfrm>
        </p:grpSpPr>
        <p:pic>
          <p:nvPicPr>
            <p:cNvPr id="17"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20"/>
          <p:cNvGrpSpPr>
            <a:grpSpLocks/>
          </p:cNvGrpSpPr>
          <p:nvPr/>
        </p:nvGrpSpPr>
        <p:grpSpPr bwMode="auto">
          <a:xfrm>
            <a:off x="11315700" y="2871788"/>
            <a:ext cx="876300" cy="382587"/>
            <a:chOff x="11314970" y="2871758"/>
            <a:chExt cx="877030" cy="383257"/>
          </a:xfrm>
        </p:grpSpPr>
        <p:pic>
          <p:nvPicPr>
            <p:cNvPr id="20"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3"/>
          <p:cNvGrpSpPr>
            <a:grpSpLocks/>
          </p:cNvGrpSpPr>
          <p:nvPr/>
        </p:nvGrpSpPr>
        <p:grpSpPr bwMode="auto">
          <a:xfrm>
            <a:off x="11312525" y="4210050"/>
            <a:ext cx="879475" cy="384175"/>
            <a:chOff x="11311874" y="4209784"/>
            <a:chExt cx="880126" cy="384199"/>
          </a:xfrm>
        </p:grpSpPr>
        <p:pic>
          <p:nvPicPr>
            <p:cNvPr id="23" name="Picture 2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88720" y="2226789"/>
            <a:ext cx="9784080" cy="342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Date Placeholder 3"/>
          <p:cNvSpPr>
            <a:spLocks noGrp="1"/>
          </p:cNvSpPr>
          <p:nvPr>
            <p:ph type="dt" sz="half" idx="10"/>
          </p:nvPr>
        </p:nvSpPr>
        <p:spPr/>
        <p:txBody>
          <a:bodyPr/>
          <a:lstStyle>
            <a:lvl1pPr>
              <a:defRPr/>
            </a:lvl1pPr>
          </a:lstStyle>
          <a:p>
            <a:pPr>
              <a:defRPr/>
            </a:pPr>
            <a:fld id="{6A97E466-A01D-0644-980D-F09373F36AD1}" type="datetimeFigureOut">
              <a:rPr lang="en-US"/>
              <a:pPr>
                <a:defRPr/>
              </a:pPr>
              <a:t>6/20/2017</a:t>
            </a:fld>
            <a:endParaRPr lang="en-US"/>
          </a:p>
        </p:txBody>
      </p:sp>
      <p:sp>
        <p:nvSpPr>
          <p:cNvPr id="2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7" name="Slide Number Placeholder 5"/>
          <p:cNvSpPr>
            <a:spLocks noGrp="1"/>
          </p:cNvSpPr>
          <p:nvPr>
            <p:ph type="sldNum" sz="quarter" idx="12"/>
          </p:nvPr>
        </p:nvSpPr>
        <p:spPr/>
        <p:txBody>
          <a:bodyPr/>
          <a:lstStyle>
            <a:lvl1pPr>
              <a:defRPr/>
            </a:lvl1pPr>
          </a:lstStyle>
          <a:p>
            <a:pPr>
              <a:defRPr/>
            </a:pPr>
            <a:fld id="{868AC66F-2EA5-F546-AA97-D2C23DCD2816}" type="slidenum">
              <a:rPr lang="en-US"/>
              <a:pPr>
                <a:defRPr/>
              </a:pPr>
              <a:t>‹#›</a:t>
            </a:fld>
            <a:endParaRPr lang="en-US"/>
          </a:p>
        </p:txBody>
      </p:sp>
    </p:spTree>
    <p:extLst>
      <p:ext uri="{BB962C8B-B14F-4D97-AF65-F5344CB8AC3E}">
        <p14:creationId xmlns:p14="http://schemas.microsoft.com/office/powerpoint/2010/main" val="33005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1046163"/>
            <a:ext cx="10515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1133138" y="138113"/>
            <a:ext cx="604837" cy="365125"/>
          </a:xfrm>
          <a:prstGeom prst="rect">
            <a:avLst/>
          </a:prstGeom>
        </p:spPr>
        <p:txBody>
          <a:bodyPr vert="horz" lIns="91440" tIns="45720" rIns="91440" bIns="45720" rtlCol="0" anchor="ctr"/>
          <a:lstStyle>
            <a:lvl1pPr algn="r" eaLnBrk="1" fontAlgn="auto" hangingPunct="1">
              <a:spcBef>
                <a:spcPts val="0"/>
              </a:spcBef>
              <a:spcAft>
                <a:spcPts val="0"/>
              </a:spcAft>
              <a:defRPr sz="600" b="1" i="0">
                <a:solidFill>
                  <a:schemeClr val="bg1">
                    <a:lumMod val="65000"/>
                  </a:schemeClr>
                </a:solidFill>
                <a:latin typeface="Segoe UI Semibold" charset="0"/>
                <a:ea typeface="Segoe UI Semibold" charset="0"/>
                <a:cs typeface="Segoe UI Semibold" charset="0"/>
              </a:defRPr>
            </a:lvl1pPr>
          </a:lstStyle>
          <a:p>
            <a:pPr>
              <a:defRPr/>
            </a:pPr>
            <a:fld id="{35FE9721-0ECD-2D46-8F3F-33ABDE708D88}" type="datetimeFigureOut">
              <a:rPr lang="en-US"/>
              <a:pPr>
                <a:defRPr/>
              </a:pPr>
              <a:t>6/20/2017</a:t>
            </a:fld>
            <a:endParaRPr lang="en-US"/>
          </a:p>
        </p:txBody>
      </p:sp>
      <p:sp>
        <p:nvSpPr>
          <p:cNvPr id="6" name="Slide Number Placeholder 5"/>
          <p:cNvSpPr>
            <a:spLocks noGrp="1"/>
          </p:cNvSpPr>
          <p:nvPr>
            <p:ph type="sldNum" sz="quarter" idx="4"/>
          </p:nvPr>
        </p:nvSpPr>
        <p:spPr>
          <a:xfrm>
            <a:off x="11739563" y="138113"/>
            <a:ext cx="320675" cy="365125"/>
          </a:xfrm>
          <a:prstGeom prst="rect">
            <a:avLst/>
          </a:prstGeom>
        </p:spPr>
        <p:txBody>
          <a:bodyPr vert="horz" lIns="91440" tIns="45720" rIns="91440" bIns="45720" rtlCol="0" anchor="ctr"/>
          <a:lstStyle>
            <a:lvl1pPr algn="l" eaLnBrk="1" fontAlgn="auto" hangingPunct="1">
              <a:spcBef>
                <a:spcPts val="0"/>
              </a:spcBef>
              <a:spcAft>
                <a:spcPts val="0"/>
              </a:spcAft>
              <a:defRPr sz="600" b="1" i="0">
                <a:solidFill>
                  <a:schemeClr val="bg1">
                    <a:lumMod val="65000"/>
                  </a:schemeClr>
                </a:solidFill>
                <a:latin typeface="Segoe UI Semibold" charset="0"/>
                <a:ea typeface="Segoe UI Semibold" charset="0"/>
                <a:cs typeface="Segoe UI Semibold" charset="0"/>
              </a:defRPr>
            </a:lvl1pPr>
          </a:lstStyle>
          <a:p>
            <a:pPr>
              <a:defRPr/>
            </a:pPr>
            <a:fld id="{C9FBD4B2-959E-8B4E-932F-8C1B1877B7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73" r:id="rId12"/>
    <p:sldLayoutId id="2147483864" r:id="rId13"/>
    <p:sldLayoutId id="2147483865" r:id="rId14"/>
    <p:sldLayoutId id="2147483866" r:id="rId15"/>
    <p:sldLayoutId id="2147483867" r:id="rId16"/>
    <p:sldLayoutId id="2147483868" r:id="rId17"/>
    <p:sldLayoutId id="2147483869" r:id="rId18"/>
    <p:sldLayoutId id="2147483870" r:id="rId19"/>
    <p:sldLayoutId id="2147483871" r:id="rId20"/>
    <p:sldLayoutId id="2147483872" r:id="rId21"/>
  </p:sldLayoutIdLst>
  <p:txStyles>
    <p:titleStyle>
      <a:lvl1pPr algn="l" rtl="0" eaLnBrk="1" fontAlgn="base" hangingPunct="1">
        <a:lnSpc>
          <a:spcPct val="90000"/>
        </a:lnSpc>
        <a:spcBef>
          <a:spcPct val="0"/>
        </a:spcBef>
        <a:spcAft>
          <a:spcPct val="0"/>
        </a:spcAft>
        <a:defRPr sz="3000" b="1" kern="1200">
          <a:solidFill>
            <a:schemeClr val="accent2"/>
          </a:solidFill>
          <a:latin typeface="Segoe UI Semibold" charset="0"/>
          <a:ea typeface="Segoe UI Semibold" charset="0"/>
          <a:cs typeface="Segoe UI Semibold" charset="0"/>
        </a:defRPr>
      </a:lvl1pPr>
      <a:lvl2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2pPr>
      <a:lvl3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3pPr>
      <a:lvl4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4pPr>
      <a:lvl5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5pPr>
      <a:lvl6pPr marL="4572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6pPr>
      <a:lvl7pPr marL="9144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7pPr>
      <a:lvl8pPr marL="13716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8pPr>
      <a:lvl9pPr marL="18288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9pPr>
    </p:titleStyle>
    <p:bodyStyle>
      <a:lvl1pPr marL="228600" indent="-228600" algn="l" rtl="0" eaLnBrk="1" fontAlgn="base" hangingPunct="1">
        <a:lnSpc>
          <a:spcPct val="90000"/>
        </a:lnSpc>
        <a:spcBef>
          <a:spcPts val="1000"/>
        </a:spcBef>
        <a:spcAft>
          <a:spcPct val="0"/>
        </a:spcAft>
        <a:buFont typeface="Arial" charset="0"/>
        <a:buChar char="•"/>
        <a:defRPr sz="2400" kern="1200">
          <a:solidFill>
            <a:schemeClr val="bg1"/>
          </a:solidFill>
          <a:latin typeface="Segoe UI Light" charset="0"/>
          <a:ea typeface="Segoe UI Light" charset="0"/>
          <a:cs typeface="Segoe UI Light" charset="0"/>
        </a:defRPr>
      </a:lvl1pPr>
      <a:lvl2pPr marL="685800" indent="-228600" algn="l" rtl="0" eaLnBrk="1" fontAlgn="base" hangingPunct="1">
        <a:lnSpc>
          <a:spcPct val="90000"/>
        </a:lnSpc>
        <a:spcBef>
          <a:spcPts val="500"/>
        </a:spcBef>
        <a:spcAft>
          <a:spcPct val="0"/>
        </a:spcAft>
        <a:buFont typeface="Arial" charset="0"/>
        <a:buChar char="•"/>
        <a:defRPr sz="2000" kern="1200">
          <a:solidFill>
            <a:schemeClr val="bg1"/>
          </a:solidFill>
          <a:latin typeface="Segoe UI Light" charset="0"/>
          <a:ea typeface="Segoe UI Light" charset="0"/>
          <a:cs typeface="Segoe UI Light" charset="0"/>
        </a:defRPr>
      </a:lvl2pPr>
      <a:lvl3pPr marL="1143000" indent="-228600" algn="l" rtl="0" eaLnBrk="1" fontAlgn="base" hangingPunct="1">
        <a:lnSpc>
          <a:spcPct val="90000"/>
        </a:lnSpc>
        <a:spcBef>
          <a:spcPts val="500"/>
        </a:spcBef>
        <a:spcAft>
          <a:spcPct val="0"/>
        </a:spcAft>
        <a:buFont typeface="Arial" charset="0"/>
        <a:buChar char="•"/>
        <a:defRPr kern="1200">
          <a:solidFill>
            <a:schemeClr val="bg1"/>
          </a:solidFill>
          <a:latin typeface="Segoe UI Light" charset="0"/>
          <a:ea typeface="Segoe UI Light" charset="0"/>
          <a:cs typeface="Segoe UI Light" charset="0"/>
        </a:defRPr>
      </a:lvl3pPr>
      <a:lvl4pPr marL="1600200" indent="-228600" algn="l" rtl="0" eaLnBrk="1" fontAlgn="base" hangingPunct="1">
        <a:lnSpc>
          <a:spcPct val="90000"/>
        </a:lnSpc>
        <a:spcBef>
          <a:spcPts val="500"/>
        </a:spcBef>
        <a:spcAft>
          <a:spcPct val="0"/>
        </a:spcAft>
        <a:buFont typeface="Arial" charset="0"/>
        <a:buChar char="•"/>
        <a:defRPr sz="1600" kern="1200">
          <a:solidFill>
            <a:schemeClr val="bg1"/>
          </a:solidFill>
          <a:latin typeface="Segoe UI Light" charset="0"/>
          <a:ea typeface="Segoe UI Light" charset="0"/>
          <a:cs typeface="Segoe UI Light" charset="0"/>
        </a:defRPr>
      </a:lvl4pPr>
      <a:lvl5pPr marL="2057400" indent="-228600" algn="l" rtl="0" eaLnBrk="1" fontAlgn="base" hangingPunct="1">
        <a:lnSpc>
          <a:spcPct val="90000"/>
        </a:lnSpc>
        <a:spcBef>
          <a:spcPts val="500"/>
        </a:spcBef>
        <a:spcAft>
          <a:spcPct val="0"/>
        </a:spcAft>
        <a:buFont typeface="Arial" charset="0"/>
        <a:buChar char="•"/>
        <a:defRPr sz="1400" kern="1200">
          <a:solidFill>
            <a:schemeClr val="bg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bot-framework/bot-design-pattern-handoff-human"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5913120" y="2005424"/>
            <a:ext cx="4951525" cy="621792"/>
          </a:xfrm>
          <a:noFill/>
        </p:spPr>
        <p:txBody>
          <a:bodyPr vert="horz" wrap="square" lIns="89642" tIns="89642" rIns="89642" bIns="89642" numCol="1" anchor="t" anchorCtr="0" compatLnSpc="1">
            <a:prstTxWarp prst="textNoShape">
              <a:avLst/>
            </a:prstTxWarp>
          </a:bodyPr>
          <a:lstStyle>
            <a:lvl1pPr>
              <a:defRPr sz="6000" spc="-80" baseline="0">
                <a:solidFill>
                  <a:srgbClr val="0072C6"/>
                </a:solidFill>
              </a:defRPr>
            </a:lvl1pPr>
          </a:lstStyle>
          <a:p>
            <a:r>
              <a:rPr lang="en-US" dirty="0">
                <a:solidFill>
                  <a:schemeClr val="bg1"/>
                </a:solidFill>
              </a:rPr>
              <a:t>Middleware and handoff to human</a:t>
            </a:r>
          </a:p>
        </p:txBody>
      </p:sp>
    </p:spTree>
    <p:extLst>
      <p:ext uri="{BB962C8B-B14F-4D97-AF65-F5344CB8AC3E}">
        <p14:creationId xmlns:p14="http://schemas.microsoft.com/office/powerpoint/2010/main" val="184230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1" y="67409"/>
            <a:ext cx="11655079" cy="899537"/>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076338" y="354800"/>
            <a:ext cx="6391432" cy="83982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fontAlgn="auto">
              <a:spcAft>
                <a:spcPts val="0"/>
              </a:spcAft>
              <a:defRPr/>
            </a:pPr>
            <a:r>
              <a:rPr lang="en-US" sz="3529" spc="-100" dirty="0">
                <a:solidFill>
                  <a:schemeClr val="accent2"/>
                </a:solidFill>
                <a:latin typeface="Segoe UI Light"/>
              </a:rPr>
              <a:t>Complete bot to human hand off</a:t>
            </a:r>
            <a:endParaRPr lang="en-US" sz="2745" spc="-100" dirty="0">
              <a:solidFill>
                <a:schemeClr val="accent2"/>
              </a:solidFill>
              <a:latin typeface="Segoe UI Light"/>
            </a:endParaRPr>
          </a:p>
        </p:txBody>
      </p:sp>
      <p:pic>
        <p:nvPicPr>
          <p:cNvPr id="12" name="Picture 11"/>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540795" y="3011250"/>
            <a:ext cx="515650" cy="446124"/>
          </a:xfrm>
          <a:prstGeom prst="rect">
            <a:avLst/>
          </a:prstGeom>
        </p:spPr>
      </p:pic>
      <p:sp>
        <p:nvSpPr>
          <p:cNvPr id="13" name="Rectangle: Rounded Corners 12"/>
          <p:cNvSpPr/>
          <p:nvPr/>
        </p:nvSpPr>
        <p:spPr>
          <a:xfrm>
            <a:off x="4377852" y="3011251"/>
            <a:ext cx="3788405" cy="850991"/>
          </a:xfrm>
          <a:prstGeom prst="roundRect">
            <a:avLst/>
          </a:prstGeom>
          <a:solidFill>
            <a:srgbClr val="F0F4F8"/>
          </a:solidFill>
          <a:ln w="12700" cap="flat" cmpd="sng" algn="ctr">
            <a:noFill/>
            <a:prstDash val="solid"/>
            <a:miter lim="800000"/>
          </a:ln>
          <a:effectLst/>
        </p:spPr>
        <p:txBody>
          <a:bodyPr rtlCol="0" anchor="t"/>
          <a:lstStyle/>
          <a:p>
            <a:pPr defTabSz="896386" eaLnBrk="1" fontAlgn="auto" hangingPunct="1">
              <a:spcBef>
                <a:spcPts val="0"/>
              </a:spcBef>
              <a:spcAft>
                <a:spcPts val="0"/>
              </a:spcAft>
              <a:defRPr/>
            </a:pPr>
            <a:r>
              <a:rPr lang="en-US" sz="1372" kern="0" dirty="0">
                <a:solidFill>
                  <a:prstClr val="black"/>
                </a:solidFill>
                <a:latin typeface="Segoe UI Light"/>
              </a:rPr>
              <a:t>Thank you for providing all this information. I have John with me now who will take from here and help you out</a:t>
            </a:r>
          </a:p>
        </p:txBody>
      </p:sp>
      <p:sp>
        <p:nvSpPr>
          <p:cNvPr id="14" name="Rectangle: Rounded Corners 13"/>
          <p:cNvSpPr/>
          <p:nvPr/>
        </p:nvSpPr>
        <p:spPr>
          <a:xfrm>
            <a:off x="4377852" y="4150653"/>
            <a:ext cx="3788405" cy="959453"/>
          </a:xfrm>
          <a:prstGeom prst="roundRect">
            <a:avLst/>
          </a:prstGeom>
          <a:solidFill>
            <a:srgbClr val="F0F4F8"/>
          </a:solidFill>
          <a:ln w="12700" cap="flat" cmpd="sng" algn="ctr">
            <a:noFill/>
            <a:prstDash val="solid"/>
            <a:miter lim="800000"/>
          </a:ln>
          <a:effectLst/>
        </p:spPr>
        <p:txBody>
          <a:bodyPr rtlCol="0" anchor="t"/>
          <a:lstStyle/>
          <a:p>
            <a:pPr defTabSz="896386" eaLnBrk="1" fontAlgn="auto" hangingPunct="1">
              <a:spcBef>
                <a:spcPts val="0"/>
              </a:spcBef>
              <a:spcAft>
                <a:spcPts val="0"/>
              </a:spcAft>
              <a:defRPr/>
            </a:pPr>
            <a:r>
              <a:rPr lang="en-US" sz="1372" kern="0" dirty="0">
                <a:solidFill>
                  <a:prstClr val="black"/>
                </a:solidFill>
                <a:latin typeface="Segoe UI Light"/>
              </a:rPr>
              <a:t>Hello, this is John. I understand your computer won’t power on. Let’s take a look at some service options</a:t>
            </a:r>
          </a:p>
        </p:txBody>
      </p:sp>
      <p:pic>
        <p:nvPicPr>
          <p:cNvPr id="15" name="Picture 14"/>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540795" y="4150653"/>
            <a:ext cx="515650" cy="446124"/>
          </a:xfrm>
          <a:prstGeom prst="rect">
            <a:avLst/>
          </a:prstGeom>
        </p:spPr>
      </p:pic>
    </p:spTree>
    <p:extLst>
      <p:ext uri="{BB962C8B-B14F-4D97-AF65-F5344CB8AC3E}">
        <p14:creationId xmlns:p14="http://schemas.microsoft.com/office/powerpoint/2010/main" val="104107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1" y="67409"/>
            <a:ext cx="11655079" cy="899537"/>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2631824" y="508847"/>
            <a:ext cx="6391432" cy="677588"/>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fontAlgn="auto">
              <a:spcAft>
                <a:spcPts val="0"/>
              </a:spcAft>
              <a:defRPr/>
            </a:pPr>
            <a:r>
              <a:rPr lang="en-US" sz="3529" spc="-100" dirty="0">
                <a:solidFill>
                  <a:schemeClr val="accent2"/>
                </a:solidFill>
                <a:latin typeface="Segoe UI Light"/>
              </a:rPr>
              <a:t>Supervised bot to human hand off</a:t>
            </a:r>
            <a:endParaRPr lang="en-US" sz="2745" spc="-100" dirty="0">
              <a:solidFill>
                <a:schemeClr val="accent2"/>
              </a:solidFill>
              <a:latin typeface="Segoe UI Light"/>
            </a:endParaRPr>
          </a:p>
        </p:txBody>
      </p:sp>
      <p:sp>
        <p:nvSpPr>
          <p:cNvPr id="8" name="Rectangle: Rounded Corners 7"/>
          <p:cNvSpPr/>
          <p:nvPr/>
        </p:nvSpPr>
        <p:spPr>
          <a:xfrm>
            <a:off x="4206559" y="2451788"/>
            <a:ext cx="4453038" cy="420983"/>
          </a:xfrm>
          <a:prstGeom prst="roundRect">
            <a:avLst/>
          </a:prstGeom>
          <a:solidFill>
            <a:srgbClr val="C7EDFC"/>
          </a:solidFill>
          <a:ln w="12700" cap="flat" cmpd="sng" algn="ctr">
            <a:noFill/>
            <a:prstDash val="solid"/>
            <a:miter lim="800000"/>
          </a:ln>
          <a:effectLst/>
        </p:spPr>
        <p:txBody>
          <a:bodyPr rtlCol="0" anchor="ctr"/>
          <a:lstStyle/>
          <a:p>
            <a:pPr defTabSz="896386" eaLnBrk="1" fontAlgn="auto" hangingPunct="1">
              <a:spcBef>
                <a:spcPts val="0"/>
              </a:spcBef>
              <a:spcAft>
                <a:spcPts val="0"/>
              </a:spcAft>
              <a:defRPr/>
            </a:pPr>
            <a:r>
              <a:rPr lang="en-US" sz="1372" kern="0" dirty="0">
                <a:solidFill>
                  <a:prstClr val="black"/>
                </a:solidFill>
                <a:latin typeface="Segoe UI Light"/>
              </a:rPr>
              <a:t>I’ve tried these steps, my computer still won’t turn on</a:t>
            </a:r>
          </a:p>
        </p:txBody>
      </p:sp>
      <p:sp>
        <p:nvSpPr>
          <p:cNvPr id="10" name="Rectangle: Rounded Corners 9"/>
          <p:cNvSpPr/>
          <p:nvPr/>
        </p:nvSpPr>
        <p:spPr>
          <a:xfrm>
            <a:off x="4206559" y="5545830"/>
            <a:ext cx="4453038" cy="420983"/>
          </a:xfrm>
          <a:prstGeom prst="roundRect">
            <a:avLst/>
          </a:prstGeom>
          <a:solidFill>
            <a:srgbClr val="C7EDFC"/>
          </a:solidFill>
          <a:ln w="12700" cap="flat" cmpd="sng" algn="ctr">
            <a:noFill/>
            <a:prstDash val="solid"/>
            <a:miter lim="800000"/>
          </a:ln>
          <a:effectLst/>
        </p:spPr>
        <p:txBody>
          <a:bodyPr rtlCol="0" anchor="ctr"/>
          <a:lstStyle/>
          <a:p>
            <a:pPr defTabSz="896386" eaLnBrk="1" fontAlgn="auto" hangingPunct="1">
              <a:spcBef>
                <a:spcPts val="0"/>
              </a:spcBef>
              <a:spcAft>
                <a:spcPts val="0"/>
              </a:spcAft>
              <a:defRPr/>
            </a:pPr>
            <a:r>
              <a:rPr lang="en-US" sz="1372" kern="0" dirty="0">
                <a:solidFill>
                  <a:prstClr val="black"/>
                </a:solidFill>
                <a:latin typeface="Segoe UI Light"/>
              </a:rPr>
              <a:t>Sounds lovely, thank you</a:t>
            </a:r>
          </a:p>
        </p:txBody>
      </p:sp>
      <p:sp>
        <p:nvSpPr>
          <p:cNvPr id="11" name="Rectangle: Rounded Corners 10"/>
          <p:cNvSpPr/>
          <p:nvPr/>
        </p:nvSpPr>
        <p:spPr>
          <a:xfrm>
            <a:off x="3705534" y="4784699"/>
            <a:ext cx="4835753" cy="571976"/>
          </a:xfrm>
          <a:prstGeom prst="roundRect">
            <a:avLst/>
          </a:prstGeom>
          <a:solidFill>
            <a:srgbClr val="F0F4F8"/>
          </a:solidFill>
          <a:ln w="12700" cap="flat" cmpd="sng" algn="ctr">
            <a:noFill/>
            <a:prstDash val="solid"/>
            <a:miter lim="800000"/>
          </a:ln>
          <a:effectLst/>
        </p:spPr>
        <p:txBody>
          <a:bodyPr rtlCol="0" anchor="ctr"/>
          <a:lstStyle/>
          <a:p>
            <a:pPr defTabSz="896386" eaLnBrk="1" fontAlgn="auto" hangingPunct="1">
              <a:spcBef>
                <a:spcPts val="0"/>
              </a:spcBef>
              <a:spcAft>
                <a:spcPts val="0"/>
              </a:spcAft>
              <a:defRPr/>
            </a:pPr>
            <a:r>
              <a:rPr lang="en-US" sz="1372" kern="0" dirty="0">
                <a:solidFill>
                  <a:prstClr val="black"/>
                </a:solidFill>
                <a:latin typeface="Segoe UI Light"/>
              </a:rPr>
              <a:t>I suggest us to request a hardware service. We can have one of our service engineers look at your computer</a:t>
            </a:r>
          </a:p>
        </p:txBody>
      </p:sp>
      <p:sp>
        <p:nvSpPr>
          <p:cNvPr id="18" name="Rectangle: Rounded Corners 17"/>
          <p:cNvSpPr/>
          <p:nvPr/>
        </p:nvSpPr>
        <p:spPr>
          <a:xfrm>
            <a:off x="3705534" y="3061925"/>
            <a:ext cx="4916934" cy="1533618"/>
          </a:xfrm>
          <a:prstGeom prst="roundRect">
            <a:avLst/>
          </a:prstGeom>
          <a:solidFill>
            <a:srgbClr val="F0F4F8"/>
          </a:solidFill>
          <a:ln w="12700" cap="flat" cmpd="sng" algn="ctr">
            <a:noFill/>
            <a:prstDash val="solid"/>
            <a:miter lim="800000"/>
          </a:ln>
          <a:effectLst/>
        </p:spPr>
        <p:txBody>
          <a:bodyPr rtlCol="0" anchor="t"/>
          <a:lstStyle/>
          <a:p>
            <a:pPr defTabSz="896386" eaLnBrk="1" fontAlgn="auto" hangingPunct="1">
              <a:spcBef>
                <a:spcPts val="0"/>
              </a:spcBef>
              <a:spcAft>
                <a:spcPts val="0"/>
              </a:spcAft>
              <a:defRPr/>
            </a:pPr>
            <a:r>
              <a:rPr lang="en-US" sz="1372" i="1" kern="0" dirty="0">
                <a:solidFill>
                  <a:srgbClr val="FF0000"/>
                </a:solidFill>
                <a:latin typeface="Segoe UI Light"/>
              </a:rPr>
              <a:t>Note to operator: It sounds like the user will need hardware replacement, what next step should I take?</a:t>
            </a:r>
          </a:p>
        </p:txBody>
      </p:sp>
      <p:sp>
        <p:nvSpPr>
          <p:cNvPr id="19" name="Flowchart: Terminator 18"/>
          <p:cNvSpPr/>
          <p:nvPr/>
        </p:nvSpPr>
        <p:spPr>
          <a:xfrm>
            <a:off x="3827954" y="3823058"/>
            <a:ext cx="1499731" cy="657148"/>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896386" eaLnBrk="1" fontAlgn="auto" hangingPunct="1">
              <a:spcBef>
                <a:spcPts val="0"/>
              </a:spcBef>
              <a:spcAft>
                <a:spcPts val="0"/>
              </a:spcAft>
              <a:defRPr/>
            </a:pPr>
            <a:r>
              <a:rPr lang="en-US" sz="1372" kern="0" dirty="0">
                <a:solidFill>
                  <a:srgbClr val="0074AF"/>
                </a:solidFill>
                <a:latin typeface="Segoe UI Light"/>
              </a:rPr>
              <a:t>Apologize to user</a:t>
            </a:r>
          </a:p>
        </p:txBody>
      </p:sp>
      <p:sp>
        <p:nvSpPr>
          <p:cNvPr id="20" name="Flowchart: Terminator 19"/>
          <p:cNvSpPr/>
          <p:nvPr/>
        </p:nvSpPr>
        <p:spPr>
          <a:xfrm>
            <a:off x="5450106" y="3823058"/>
            <a:ext cx="1499731" cy="657148"/>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896386" eaLnBrk="1" fontAlgn="auto" hangingPunct="1">
              <a:spcBef>
                <a:spcPts val="0"/>
              </a:spcBef>
              <a:spcAft>
                <a:spcPts val="0"/>
              </a:spcAft>
              <a:defRPr/>
            </a:pPr>
            <a:r>
              <a:rPr lang="en-US" sz="1372" kern="0" dirty="0">
                <a:solidFill>
                  <a:srgbClr val="0074AF"/>
                </a:solidFill>
                <a:latin typeface="Segoe UI Light"/>
              </a:rPr>
              <a:t>Suggest hardware service</a:t>
            </a:r>
          </a:p>
        </p:txBody>
      </p:sp>
      <p:sp>
        <p:nvSpPr>
          <p:cNvPr id="21" name="Flowchart: Terminator 20"/>
          <p:cNvSpPr/>
          <p:nvPr/>
        </p:nvSpPr>
        <p:spPr>
          <a:xfrm>
            <a:off x="7078372" y="3823059"/>
            <a:ext cx="1499731" cy="657148"/>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896386" eaLnBrk="1" fontAlgn="auto" hangingPunct="1">
              <a:spcBef>
                <a:spcPts val="0"/>
              </a:spcBef>
              <a:spcAft>
                <a:spcPts val="0"/>
              </a:spcAft>
              <a:defRPr/>
            </a:pPr>
            <a:r>
              <a:rPr lang="en-US" sz="1372" kern="0" dirty="0">
                <a:solidFill>
                  <a:srgbClr val="0074AF"/>
                </a:solidFill>
                <a:latin typeface="Segoe UI Light"/>
              </a:rPr>
              <a:t>Let me type</a:t>
            </a:r>
          </a:p>
        </p:txBody>
      </p:sp>
      <p:pic>
        <p:nvPicPr>
          <p:cNvPr id="22" name="Picture 21"/>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2971342" y="3061926"/>
            <a:ext cx="515650" cy="446124"/>
          </a:xfrm>
          <a:prstGeom prst="rect">
            <a:avLst/>
          </a:prstGeom>
        </p:spPr>
      </p:pic>
      <p:pic>
        <p:nvPicPr>
          <p:cNvPr id="23" name="Picture 22"/>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2971342" y="4784699"/>
            <a:ext cx="515650" cy="446124"/>
          </a:xfrm>
          <a:prstGeom prst="rect">
            <a:avLst/>
          </a:prstGeom>
        </p:spPr>
      </p:pic>
    </p:spTree>
    <p:extLst>
      <p:ext uri="{BB962C8B-B14F-4D97-AF65-F5344CB8AC3E}">
        <p14:creationId xmlns:p14="http://schemas.microsoft.com/office/powerpoint/2010/main" val="173222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000477" y="549634"/>
            <a:ext cx="3404419" cy="644525"/>
          </a:xfrm>
        </p:spPr>
        <p:txBody>
          <a:bodyPr>
            <a:normAutofit/>
          </a:bodyPr>
          <a:lstStyle/>
          <a:p>
            <a:r>
              <a:rPr lang="pt-BR" dirty="0"/>
              <a:t>Handoff to Human</a:t>
            </a:r>
            <a:endParaRPr lang="en-US" dirty="0"/>
          </a:p>
        </p:txBody>
      </p:sp>
      <p:sp>
        <p:nvSpPr>
          <p:cNvPr id="4" name="Title 16"/>
          <p:cNvSpPr txBox="1">
            <a:spLocks/>
          </p:cNvSpPr>
          <p:nvPr/>
        </p:nvSpPr>
        <p:spPr>
          <a:xfrm>
            <a:off x="304335" y="1288864"/>
            <a:ext cx="10796704" cy="4007688"/>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fontAlgn="auto">
              <a:spcAft>
                <a:spcPts val="0"/>
              </a:spcAft>
              <a:defRPr/>
            </a:pPr>
            <a:endParaRPr lang="en-US" sz="3529" spc="-100" dirty="0">
              <a:solidFill>
                <a:srgbClr val="FFFFFF"/>
              </a:solidFill>
              <a:latin typeface="Segoe UI Light"/>
            </a:endParaRPr>
          </a:p>
          <a:p>
            <a:pPr defTabSz="914367" fontAlgn="auto">
              <a:spcAft>
                <a:spcPts val="0"/>
              </a:spcAft>
              <a:defRPr/>
            </a:pPr>
            <a:endParaRPr lang="en-US" sz="3529" spc="-100" dirty="0">
              <a:solidFill>
                <a:srgbClr val="FFFFFF"/>
              </a:solidFill>
              <a:latin typeface="Segoe UI Light"/>
            </a:endParaRPr>
          </a:p>
          <a:p>
            <a:pPr defTabSz="914367" fontAlgn="auto">
              <a:spcAft>
                <a:spcPts val="0"/>
              </a:spcAft>
              <a:defRPr/>
            </a:pPr>
            <a:r>
              <a:rPr lang="en-US" sz="3529" spc="-100" dirty="0">
                <a:solidFill>
                  <a:srgbClr val="FFFFFF"/>
                </a:solidFill>
                <a:latin typeface="Segoe UI Light"/>
                <a:hlinkClick r:id="rId3"/>
              </a:rPr>
              <a:t>https://docs.microsoft.com/en-us/bot-framework/bot-design-pattern-handoff-human</a:t>
            </a:r>
            <a:r>
              <a:rPr lang="en-US" sz="3529" spc="-100" dirty="0">
                <a:solidFill>
                  <a:srgbClr val="FFFFFF"/>
                </a:solidFill>
                <a:latin typeface="Segoe UI Light"/>
              </a:rPr>
              <a:t> </a:t>
            </a:r>
            <a:endParaRPr lang="en-US" sz="2745" spc="-100" dirty="0">
              <a:solidFill>
                <a:srgbClr val="FFFFFF"/>
              </a:solidFill>
              <a:latin typeface="Segoe UI Light"/>
            </a:endParaRPr>
          </a:p>
        </p:txBody>
      </p:sp>
    </p:spTree>
    <p:extLst>
      <p:ext uri="{BB962C8B-B14F-4D97-AF65-F5344CB8AC3E}">
        <p14:creationId xmlns:p14="http://schemas.microsoft.com/office/powerpoint/2010/main" val="171327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1046163"/>
            <a:ext cx="10515600" cy="644525"/>
          </a:xfrm>
        </p:spPr>
        <p:txBody>
          <a:bodyPr/>
          <a:lstStyle/>
          <a:p>
            <a:pPr algn="ctr"/>
            <a:r>
              <a:rPr lang="en-US" dirty="0"/>
              <a:t>Anatomy of a handoff</a:t>
            </a:r>
          </a:p>
        </p:txBody>
      </p:sp>
      <p:grpSp>
        <p:nvGrpSpPr>
          <p:cNvPr id="4" name="Group 3"/>
          <p:cNvGrpSpPr/>
          <p:nvPr/>
        </p:nvGrpSpPr>
        <p:grpSpPr>
          <a:xfrm>
            <a:off x="4826065" y="2009661"/>
            <a:ext cx="2080725" cy="2696988"/>
            <a:chOff x="5570165" y="2219380"/>
            <a:chExt cx="1728192" cy="2240041"/>
          </a:xfrm>
        </p:grpSpPr>
        <p:sp>
          <p:nvSpPr>
            <p:cNvPr id="5" name="Oval 4"/>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7" name="Rectangle 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8" name="Rectangle 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9" name="Rectangle 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10" name="Rectangle 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11" name="Oval 1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12" name="Rectangle 1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13" name="Rectangle 1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14" name="Rectangle 1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15" name="Oval 1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16" name="Oval 1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grpSp>
          <p:nvGrpSpPr>
            <p:cNvPr id="18" name="Group 17"/>
            <p:cNvGrpSpPr/>
            <p:nvPr/>
          </p:nvGrpSpPr>
          <p:grpSpPr>
            <a:xfrm>
              <a:off x="6957947" y="3001466"/>
              <a:ext cx="340410" cy="203337"/>
              <a:chOff x="7472373" y="2445636"/>
              <a:chExt cx="469931" cy="280704"/>
            </a:xfrm>
          </p:grpSpPr>
          <p:sp>
            <p:nvSpPr>
              <p:cNvPr id="26" name="Rectangle 25"/>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grpSp>
            <p:nvGrpSpPr>
              <p:cNvPr id="27" name="Group 26"/>
              <p:cNvGrpSpPr/>
              <p:nvPr/>
            </p:nvGrpSpPr>
            <p:grpSpPr>
              <a:xfrm>
                <a:off x="7472373" y="2451302"/>
                <a:ext cx="468142" cy="275038"/>
                <a:chOff x="7472373" y="2451302"/>
                <a:chExt cx="468142" cy="275038"/>
              </a:xfrm>
            </p:grpSpPr>
            <p:sp>
              <p:nvSpPr>
                <p:cNvPr id="28" name="Rectangle 27"/>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grpSp>
              <p:nvGrpSpPr>
                <p:cNvPr id="29" name="Group 28"/>
                <p:cNvGrpSpPr/>
                <p:nvPr/>
              </p:nvGrpSpPr>
              <p:grpSpPr>
                <a:xfrm flipV="1">
                  <a:off x="7472373" y="2674955"/>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grpSp>
          </p:grpSp>
        </p:grpSp>
        <p:grpSp>
          <p:nvGrpSpPr>
            <p:cNvPr id="19" name="Group 18"/>
            <p:cNvGrpSpPr/>
            <p:nvPr/>
          </p:nvGrpSpPr>
          <p:grpSpPr>
            <a:xfrm flipH="1">
              <a:off x="5570165" y="3001466"/>
              <a:ext cx="340410" cy="203337"/>
              <a:chOff x="5266638" y="2370975"/>
              <a:chExt cx="469931" cy="280704"/>
            </a:xfrm>
          </p:grpSpPr>
          <p:sp>
            <p:nvSpPr>
              <p:cNvPr id="21" name="Rectangle 20"/>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22" name="Rectangle 21"/>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grpSp>
            <p:nvGrpSpPr>
              <p:cNvPr id="23" name="Group 22"/>
              <p:cNvGrpSpPr/>
              <p:nvPr/>
            </p:nvGrpSpPr>
            <p:grpSpPr>
              <a:xfrm flipV="1">
                <a:off x="5266638" y="2600294"/>
                <a:ext cx="468142" cy="51385"/>
                <a:chOff x="7626562" y="2598036"/>
                <a:chExt cx="468142" cy="51385"/>
              </a:xfrm>
            </p:grpSpPr>
            <p:sp>
              <p:nvSpPr>
                <p:cNvPr id="24" name="Rectangle 23"/>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25" name="Rectangle 24"/>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grpSp>
        </p:grpSp>
        <p:sp>
          <p:nvSpPr>
            <p:cNvPr id="20" name="Oval 19"/>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grpSp>
    </p:spTree>
    <p:extLst>
      <p:ext uri="{BB962C8B-B14F-4D97-AF65-F5344CB8AC3E}">
        <p14:creationId xmlns:p14="http://schemas.microsoft.com/office/powerpoint/2010/main" val="182002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458929" y="4175524"/>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4952421" y="644608"/>
            <a:ext cx="1837163" cy="238128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6429485" y="4831607"/>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5458928" y="5200887"/>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835917" y="2253727"/>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835916" y="3281001"/>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493345" y="3025896"/>
            <a:ext cx="1324203" cy="374793"/>
          </a:xfrm>
          <a:prstGeom prst="rect">
            <a:avLst/>
          </a:prstGeom>
          <a:noFill/>
        </p:spPr>
        <p:txBody>
          <a:bodyPr wrap="square" rtlCol="0">
            <a:spAutoFit/>
          </a:bodyPr>
          <a:lstStyle/>
          <a:p>
            <a:r>
              <a:rPr lang="en-US" dirty="0"/>
              <a:t>Customers</a:t>
            </a:r>
          </a:p>
        </p:txBody>
      </p:sp>
      <p:cxnSp>
        <p:nvCxnSpPr>
          <p:cNvPr id="181" name="Straight Arrow Connector 180"/>
          <p:cNvCxnSpPr/>
          <p:nvPr/>
        </p:nvCxnSpPr>
        <p:spPr>
          <a:xfrm flipV="1">
            <a:off x="2974872" y="2112766"/>
            <a:ext cx="2227146" cy="3308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2974872" y="2827175"/>
            <a:ext cx="2227146" cy="7701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82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458929" y="4175524"/>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4952421" y="644608"/>
            <a:ext cx="1837163" cy="238128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6429485" y="4831607"/>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5458928" y="5200887"/>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835917" y="2253727"/>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835916" y="3281001"/>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493345" y="3025896"/>
            <a:ext cx="1324203" cy="374793"/>
          </a:xfrm>
          <a:prstGeom prst="rect">
            <a:avLst/>
          </a:prstGeom>
          <a:noFill/>
        </p:spPr>
        <p:txBody>
          <a:bodyPr wrap="square" rtlCol="0">
            <a:spAutoFit/>
          </a:bodyPr>
          <a:lstStyle/>
          <a:p>
            <a:r>
              <a:rPr lang="en-US" dirty="0"/>
              <a:t>Customers</a:t>
            </a:r>
          </a:p>
        </p:txBody>
      </p:sp>
      <p:cxnSp>
        <p:nvCxnSpPr>
          <p:cNvPr id="181" name="Straight Arrow Connector 180"/>
          <p:cNvCxnSpPr/>
          <p:nvPr/>
        </p:nvCxnSpPr>
        <p:spPr>
          <a:xfrm flipV="1">
            <a:off x="2974872" y="2112766"/>
            <a:ext cx="2227146" cy="3308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2894079" y="2895909"/>
            <a:ext cx="2227146" cy="770183"/>
          </a:xfrm>
          <a:prstGeom prst="straightConnector1">
            <a:avLst/>
          </a:prstGeom>
          <a:ln>
            <a:prstDash val="lg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89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458929" y="4175524"/>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4952421" y="644608"/>
            <a:ext cx="1837163" cy="238128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6429485" y="4831607"/>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5458928" y="5200887"/>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835917" y="2253727"/>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835916" y="3281001"/>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493345" y="3025896"/>
            <a:ext cx="1324203" cy="374793"/>
          </a:xfrm>
          <a:prstGeom prst="rect">
            <a:avLst/>
          </a:prstGeom>
          <a:noFill/>
        </p:spPr>
        <p:txBody>
          <a:bodyPr wrap="square" rtlCol="0">
            <a:spAutoFit/>
          </a:bodyPr>
          <a:lstStyle/>
          <a:p>
            <a:r>
              <a:rPr lang="en-US" dirty="0"/>
              <a:t>Customers</a:t>
            </a:r>
          </a:p>
        </p:txBody>
      </p:sp>
      <p:cxnSp>
        <p:nvCxnSpPr>
          <p:cNvPr id="181" name="Straight Arrow Connector 180"/>
          <p:cNvCxnSpPr/>
          <p:nvPr/>
        </p:nvCxnSpPr>
        <p:spPr>
          <a:xfrm flipV="1">
            <a:off x="2974872" y="2112766"/>
            <a:ext cx="2227146" cy="3308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2974871" y="3597359"/>
            <a:ext cx="2280281" cy="8693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40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5" name="Smiley Face 4"/>
          <p:cNvSpPr/>
          <p:nvPr/>
        </p:nvSpPr>
        <p:spPr>
          <a:xfrm>
            <a:off x="5458929" y="4175524"/>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4952421" y="644608"/>
            <a:ext cx="1837163" cy="238128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6429485" y="4831607"/>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5458928" y="5200887"/>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835917" y="2253727"/>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835916" y="3281001"/>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493345" y="3025896"/>
            <a:ext cx="1324203" cy="374793"/>
          </a:xfrm>
          <a:prstGeom prst="rect">
            <a:avLst/>
          </a:prstGeom>
          <a:noFill/>
        </p:spPr>
        <p:txBody>
          <a:bodyPr wrap="square" rtlCol="0">
            <a:spAutoFit/>
          </a:bodyPr>
          <a:lstStyle/>
          <a:p>
            <a:r>
              <a:rPr lang="en-US" dirty="0"/>
              <a:t>Customers</a:t>
            </a:r>
          </a:p>
        </p:txBody>
      </p:sp>
      <p:cxnSp>
        <p:nvCxnSpPr>
          <p:cNvPr id="181" name="Straight Arrow Connector 180"/>
          <p:cNvCxnSpPr/>
          <p:nvPr/>
        </p:nvCxnSpPr>
        <p:spPr>
          <a:xfrm flipV="1">
            <a:off x="2974872" y="2112766"/>
            <a:ext cx="2227146" cy="3308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2974872" y="2827175"/>
            <a:ext cx="2227146" cy="7701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96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cxnSp>
        <p:nvCxnSpPr>
          <p:cNvPr id="7" name="Straight Arrow Connector 6"/>
          <p:cNvCxnSpPr/>
          <p:nvPr/>
        </p:nvCxnSpPr>
        <p:spPr>
          <a:xfrm>
            <a:off x="3027415" y="2188748"/>
            <a:ext cx="5643255" cy="838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027414" y="1235127"/>
            <a:ext cx="5643255" cy="838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27415" y="4682514"/>
            <a:ext cx="5643255" cy="838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027414" y="3728894"/>
            <a:ext cx="5643255" cy="838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25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Recognition</a:t>
            </a:r>
            <a:br>
              <a:rPr lang="en-US" dirty="0"/>
            </a:br>
            <a:endParaRPr lang="en-US" dirty="0"/>
          </a:p>
        </p:txBody>
      </p:sp>
      <p:sp>
        <p:nvSpPr>
          <p:cNvPr id="3" name="Text Placeholder 2"/>
          <p:cNvSpPr>
            <a:spLocks noGrp="1"/>
          </p:cNvSpPr>
          <p:nvPr>
            <p:ph idx="1"/>
          </p:nvPr>
        </p:nvSpPr>
        <p:spPr/>
        <p:txBody>
          <a:bodyPr/>
          <a:lstStyle/>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isAgent</a:t>
            </a:r>
            <a:r>
              <a:rPr lang="en-US" dirty="0">
                <a:latin typeface="Consolas" panose="020B0609020204030204" pitchFamily="49" charset="0"/>
              </a:rPr>
              <a:t> = (session: </a:t>
            </a:r>
            <a:r>
              <a:rPr lang="en-US" dirty="0" err="1">
                <a:latin typeface="Consolas" panose="020B0609020204030204" pitchFamily="49" charset="0"/>
              </a:rPr>
              <a:t>BotBuilder.Session</a:t>
            </a:r>
            <a:r>
              <a:rPr lang="en-US" dirty="0">
                <a:latin typeface="Consolas" panose="020B0609020204030204" pitchFamily="49" charset="0"/>
              </a:rPr>
              <a:t>) =&gt; </a:t>
            </a:r>
            <a:r>
              <a:rPr lang="en-US" dirty="0" err="1">
                <a:latin typeface="Consolas" panose="020B0609020204030204" pitchFamily="49" charset="0"/>
              </a:rPr>
              <a:t>boolean</a:t>
            </a:r>
            <a:r>
              <a:rPr lang="en-US" dirty="0">
                <a:latin typeface="Consolas" panose="020B0609020204030204" pitchFamily="49" charset="0"/>
              </a:rPr>
              <a:t>;</a:t>
            </a:r>
          </a:p>
          <a:p>
            <a:endParaRPr lang="en-US" dirty="0"/>
          </a:p>
          <a:p>
            <a:r>
              <a:rPr lang="en-US" dirty="0"/>
              <a:t>Possible implementations</a:t>
            </a:r>
          </a:p>
          <a:p>
            <a:pPr lvl="1"/>
            <a:r>
              <a:rPr lang="en-US" dirty="0"/>
              <a:t>Username + Channel (“</a:t>
            </a:r>
            <a:r>
              <a:rPr lang="en-US" dirty="0" err="1"/>
              <a:t>palindromed</a:t>
            </a:r>
            <a:r>
              <a:rPr lang="en-US" dirty="0"/>
              <a:t> on Skype”);</a:t>
            </a:r>
          </a:p>
          <a:p>
            <a:pPr lvl="1"/>
            <a:r>
              <a:rPr lang="en-US" dirty="0" err="1"/>
              <a:t>Auth</a:t>
            </a:r>
            <a:r>
              <a:rPr lang="en-US" dirty="0"/>
              <a:t> tokens via Direct Line backchannel</a:t>
            </a:r>
          </a:p>
          <a:p>
            <a:endParaRPr lang="en-US" dirty="0"/>
          </a:p>
          <a:p>
            <a:r>
              <a:rPr lang="en-US" dirty="0"/>
              <a:t>In this sample: username begins with “Agent”</a:t>
            </a:r>
          </a:p>
          <a:p>
            <a:endParaRPr lang="en-US" dirty="0"/>
          </a:p>
          <a:p>
            <a:endParaRPr lang="en-US" dirty="0"/>
          </a:p>
          <a:p>
            <a:endParaRPr lang="en-US" dirty="0"/>
          </a:p>
          <a:p>
            <a:endParaRPr lang="en-US" dirty="0"/>
          </a:p>
          <a:p>
            <a:endParaRPr lang="en-US" dirty="0"/>
          </a:p>
        </p:txBody>
      </p:sp>
      <p:sp>
        <p:nvSpPr>
          <p:cNvPr id="5" name="Title 1"/>
          <p:cNvSpPr txBox="1">
            <a:spLocks/>
          </p:cNvSpPr>
          <p:nvPr/>
        </p:nvSpPr>
        <p:spPr>
          <a:xfrm>
            <a:off x="119835" y="1785555"/>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4705" dirty="0"/>
          </a:p>
        </p:txBody>
      </p:sp>
      <p:sp>
        <p:nvSpPr>
          <p:cNvPr id="6" name="Content Placeholder 2"/>
          <p:cNvSpPr txBox="1">
            <a:spLocks/>
          </p:cNvSpPr>
          <p:nvPr/>
        </p:nvSpPr>
        <p:spPr>
          <a:xfrm>
            <a:off x="149405" y="149891"/>
            <a:ext cx="0" cy="0"/>
          </a:xfr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529" dirty="0"/>
          </a:p>
          <a:p>
            <a:endParaRPr lang="en-US" sz="3529" dirty="0"/>
          </a:p>
          <a:p>
            <a:endParaRPr lang="en-US" sz="3529" dirty="0"/>
          </a:p>
          <a:p>
            <a:endParaRPr lang="en-US" sz="3529" dirty="0"/>
          </a:p>
        </p:txBody>
      </p:sp>
    </p:spTree>
    <p:extLst>
      <p:ext uri="{BB962C8B-B14F-4D97-AF65-F5344CB8AC3E}">
        <p14:creationId xmlns:p14="http://schemas.microsoft.com/office/powerpoint/2010/main" val="18098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7D3EE9-C102-4CA4-89EC-1EE99EBC948C}"/>
              </a:ext>
            </a:extLst>
          </p:cNvPr>
          <p:cNvSpPr>
            <a:spLocks noGrp="1"/>
          </p:cNvSpPr>
          <p:nvPr>
            <p:ph type="title"/>
          </p:nvPr>
        </p:nvSpPr>
        <p:spPr/>
        <p:txBody>
          <a:bodyPr/>
          <a:lstStyle/>
          <a:p>
            <a:r>
              <a:rPr lang="en-US" dirty="0"/>
              <a:t>Intercepting messages</a:t>
            </a:r>
          </a:p>
        </p:txBody>
      </p:sp>
      <p:sp>
        <p:nvSpPr>
          <p:cNvPr id="5" name="Text Placeholder 4">
            <a:extLst>
              <a:ext uri="{FF2B5EF4-FFF2-40B4-BE49-F238E27FC236}">
                <a16:creationId xmlns:a16="http://schemas.microsoft.com/office/drawing/2014/main" id="{940A9322-5294-4B7C-9DF0-4A0C4C269C20}"/>
              </a:ext>
            </a:extLst>
          </p:cNvPr>
          <p:cNvSpPr>
            <a:spLocks noGrp="1"/>
          </p:cNvSpPr>
          <p:nvPr>
            <p:ph idx="1"/>
          </p:nvPr>
        </p:nvSpPr>
        <p:spPr/>
        <p:txBody>
          <a:bodyPr/>
          <a:lstStyle/>
          <a:p>
            <a:r>
              <a:rPr lang="en-US" dirty="0"/>
              <a:t>Middleware</a:t>
            </a:r>
          </a:p>
          <a:p>
            <a:pPr lvl="1"/>
            <a:r>
              <a:rPr lang="en-US" dirty="0"/>
              <a:t>Capture incoming and outgoing messages</a:t>
            </a:r>
          </a:p>
          <a:p>
            <a:r>
              <a:rPr lang="en-US" dirty="0"/>
              <a:t>Usage</a:t>
            </a:r>
          </a:p>
          <a:p>
            <a:pPr lvl="1"/>
            <a:r>
              <a:rPr lang="en-US" dirty="0"/>
              <a:t>Logging</a:t>
            </a:r>
          </a:p>
          <a:p>
            <a:pPr lvl="1"/>
            <a:r>
              <a:rPr lang="en-US" dirty="0"/>
              <a:t>Troubleshooting</a:t>
            </a:r>
          </a:p>
        </p:txBody>
      </p:sp>
    </p:spTree>
    <p:extLst>
      <p:ext uri="{BB962C8B-B14F-4D97-AF65-F5344CB8AC3E}">
        <p14:creationId xmlns:p14="http://schemas.microsoft.com/office/powerpoint/2010/main" val="2039779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cxnSp>
        <p:nvCxnSpPr>
          <p:cNvPr id="7" name="Straight Arrow Connector 6"/>
          <p:cNvCxnSpPr/>
          <p:nvPr/>
        </p:nvCxnSpPr>
        <p:spPr>
          <a:xfrm>
            <a:off x="3027415" y="2188748"/>
            <a:ext cx="5643255" cy="838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027414" y="1235127"/>
            <a:ext cx="5643255" cy="838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27415" y="4682514"/>
            <a:ext cx="5643255" cy="838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027414" y="3728894"/>
            <a:ext cx="5643255" cy="838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20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25891"/>
            <a:ext cx="2194249" cy="1796272"/>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a:t>Customers</a:t>
            </a:r>
            <a:endParaRPr lang="en-US" dirty="0"/>
          </a:p>
        </p:txBody>
      </p:sp>
    </p:spTree>
    <p:extLst>
      <p:ext uri="{BB962C8B-B14F-4D97-AF65-F5344CB8AC3E}">
        <p14:creationId xmlns:p14="http://schemas.microsoft.com/office/powerpoint/2010/main" val="27091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25891"/>
            <a:ext cx="2194249" cy="17962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66683"/>
            <a:ext cx="1744470" cy="1606937"/>
          </a:xfrm>
          <a:prstGeom prst="can">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spTree>
    <p:extLst>
      <p:ext uri="{BB962C8B-B14F-4D97-AF65-F5344CB8AC3E}">
        <p14:creationId xmlns:p14="http://schemas.microsoft.com/office/powerpoint/2010/main" val="324360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br>
              <a:rPr lang="en-US" dirty="0"/>
            </a:br>
            <a:endParaRPr lang="en-US" dirty="0"/>
          </a:p>
        </p:txBody>
      </p:sp>
      <p:sp>
        <p:nvSpPr>
          <p:cNvPr id="3" name="Text Placeholder 2"/>
          <p:cNvSpPr>
            <a:spLocks noGrp="1"/>
          </p:cNvSpPr>
          <p:nvPr>
            <p:ph idx="1"/>
          </p:nvPr>
        </p:nvSpPr>
        <p:spPr/>
        <p:txBody>
          <a:bodyPr/>
          <a:lstStyle/>
          <a:p>
            <a:r>
              <a:rPr lang="en-US" dirty="0"/>
              <a:t>Conversation</a:t>
            </a:r>
          </a:p>
          <a:p>
            <a:pPr lvl="1"/>
            <a:r>
              <a:rPr lang="en-US" dirty="0"/>
              <a:t>Customer address</a:t>
            </a:r>
          </a:p>
          <a:p>
            <a:pPr lvl="1"/>
            <a:r>
              <a:rPr lang="en-US" dirty="0"/>
              <a:t>Agent address</a:t>
            </a:r>
          </a:p>
          <a:p>
            <a:pPr lvl="1"/>
            <a:r>
              <a:rPr lang="en-US" dirty="0"/>
              <a:t>Transcript</a:t>
            </a:r>
          </a:p>
          <a:p>
            <a:pPr lvl="1"/>
            <a:r>
              <a:rPr lang="en-US" dirty="0"/>
              <a:t>State </a:t>
            </a:r>
          </a:p>
          <a:p>
            <a:pPr lvl="2"/>
            <a:r>
              <a:rPr lang="en-US" dirty="0"/>
              <a:t>Bot</a:t>
            </a:r>
          </a:p>
          <a:p>
            <a:pPr lvl="2"/>
            <a:r>
              <a:rPr lang="en-US" dirty="0"/>
              <a:t>Waiting</a:t>
            </a:r>
          </a:p>
          <a:p>
            <a:pPr lvl="2"/>
            <a:r>
              <a:rPr lang="en-US" dirty="0"/>
              <a:t>Agent</a:t>
            </a:r>
          </a:p>
          <a:p>
            <a:pPr lvl="2"/>
            <a:r>
              <a:rPr lang="en-US" dirty="0"/>
              <a:t>Watch</a:t>
            </a:r>
          </a:p>
        </p:txBody>
      </p:sp>
      <p:sp>
        <p:nvSpPr>
          <p:cNvPr id="5" name="Title 1"/>
          <p:cNvSpPr txBox="1">
            <a:spLocks/>
          </p:cNvSpPr>
          <p:nvPr/>
        </p:nvSpPr>
        <p:spPr>
          <a:xfrm>
            <a:off x="119835" y="1785555"/>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4705" dirty="0"/>
          </a:p>
        </p:txBody>
      </p:sp>
      <p:sp>
        <p:nvSpPr>
          <p:cNvPr id="6" name="Content Placeholder 2"/>
          <p:cNvSpPr txBox="1">
            <a:spLocks/>
          </p:cNvSpPr>
          <p:nvPr/>
        </p:nvSpPr>
        <p:spPr>
          <a:xfrm>
            <a:off x="149405" y="149891"/>
            <a:ext cx="0" cy="0"/>
          </a:xfr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529" dirty="0"/>
          </a:p>
          <a:p>
            <a:endParaRPr lang="en-US" sz="3529" dirty="0"/>
          </a:p>
          <a:p>
            <a:endParaRPr lang="en-US" sz="3529" dirty="0"/>
          </a:p>
          <a:p>
            <a:endParaRPr lang="en-US" sz="3529" dirty="0"/>
          </a:p>
        </p:txBody>
      </p:sp>
    </p:spTree>
    <p:extLst>
      <p:ext uri="{BB962C8B-B14F-4D97-AF65-F5344CB8AC3E}">
        <p14:creationId xmlns:p14="http://schemas.microsoft.com/office/powerpoint/2010/main" val="243393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1: Bot</a:t>
            </a:r>
          </a:p>
        </p:txBody>
      </p:sp>
      <p:sp>
        <p:nvSpPr>
          <p:cNvPr id="5" name="Text Placeholder 4"/>
          <p:cNvSpPr>
            <a:spLocks noGrp="1"/>
          </p:cNvSpPr>
          <p:nvPr>
            <p:ph idx="1"/>
          </p:nvPr>
        </p:nvSpPr>
        <p:spPr/>
        <p:txBody>
          <a:bodyPr/>
          <a:lstStyle/>
          <a:p>
            <a:r>
              <a:rPr lang="en-US" sz="3600" dirty="0"/>
              <a:t>	switch (</a:t>
            </a:r>
            <a:r>
              <a:rPr lang="en-US" sz="3600" dirty="0" err="1"/>
              <a:t>conversation.state</a:t>
            </a:r>
            <a:r>
              <a:rPr lang="en-US" sz="3600" dirty="0"/>
              <a:t>) {</a:t>
            </a:r>
          </a:p>
          <a:p>
            <a:r>
              <a:rPr lang="en-US" sz="3600" dirty="0"/>
              <a:t>  	  case </a:t>
            </a:r>
            <a:r>
              <a:rPr lang="en-US" sz="3600" dirty="0" err="1"/>
              <a:t>ConversationState.Bot</a:t>
            </a:r>
            <a:r>
              <a:rPr lang="en-US" sz="3600" dirty="0"/>
              <a:t>:</a:t>
            </a:r>
          </a:p>
          <a:p>
            <a:r>
              <a:rPr lang="en-US" sz="3600" dirty="0"/>
              <a:t>		next();</a:t>
            </a:r>
          </a:p>
          <a:p>
            <a:r>
              <a:rPr lang="en-US" sz="3600" dirty="0"/>
              <a:t>	}</a:t>
            </a:r>
          </a:p>
          <a:p>
            <a:endParaRPr lang="en-US" sz="3600" dirty="0"/>
          </a:p>
        </p:txBody>
      </p:sp>
    </p:spTree>
    <p:extLst>
      <p:ext uri="{BB962C8B-B14F-4D97-AF65-F5344CB8AC3E}">
        <p14:creationId xmlns:p14="http://schemas.microsoft.com/office/powerpoint/2010/main" val="85636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25891"/>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66683"/>
            <a:ext cx="1744470" cy="1606937"/>
          </a:xfrm>
          <a:prstGeom prst="can">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4"/>
            <a:ext cx="2070244" cy="856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6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25891"/>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66683"/>
            <a:ext cx="1744470" cy="1606937"/>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4"/>
            <a:ext cx="2070244" cy="856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15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25891"/>
            <a:ext cx="2194249" cy="17962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68346" y="1476648"/>
            <a:ext cx="1269249" cy="374793"/>
          </a:xfrm>
          <a:prstGeom prst="rect">
            <a:avLst/>
          </a:prstGeom>
          <a:noFill/>
        </p:spPr>
        <p:txBody>
          <a:bodyPr wrap="square" rtlCol="0">
            <a:spAutoFit/>
          </a:bodyPr>
          <a:lstStyle/>
          <a:p>
            <a:r>
              <a:rPr lang="en-US" dirty="0"/>
              <a:t>Customers</a:t>
            </a:r>
          </a:p>
        </p:txBody>
      </p:sp>
      <p:sp>
        <p:nvSpPr>
          <p:cNvPr id="143" name="Can 142"/>
          <p:cNvSpPr/>
          <p:nvPr/>
        </p:nvSpPr>
        <p:spPr>
          <a:xfrm>
            <a:off x="5205379" y="4566683"/>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4"/>
            <a:ext cx="2070244" cy="856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315027" y="3258233"/>
            <a:ext cx="1818032" cy="2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5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25891"/>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66683"/>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4"/>
            <a:ext cx="2070244" cy="856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315027" y="3258233"/>
            <a:ext cx="1818032" cy="2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315027" y="3635713"/>
            <a:ext cx="181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52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25891"/>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66683"/>
            <a:ext cx="1744470" cy="1606937"/>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4"/>
            <a:ext cx="2070244" cy="856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315027" y="3258233"/>
            <a:ext cx="1818032" cy="2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315027" y="3635713"/>
            <a:ext cx="181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62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87D2-B2CB-4966-A0E5-FDB765E74111}"/>
              </a:ext>
            </a:extLst>
          </p:cNvPr>
          <p:cNvSpPr>
            <a:spLocks noGrp="1"/>
          </p:cNvSpPr>
          <p:nvPr>
            <p:ph type="title"/>
          </p:nvPr>
        </p:nvSpPr>
        <p:spPr/>
        <p:txBody>
          <a:bodyPr/>
          <a:lstStyle/>
          <a:p>
            <a:r>
              <a:rPr lang="en-US" dirty="0"/>
              <a:t>Privacy concerns</a:t>
            </a:r>
          </a:p>
        </p:txBody>
      </p:sp>
      <p:sp>
        <p:nvSpPr>
          <p:cNvPr id="3" name="Text Placeholder 2">
            <a:extLst>
              <a:ext uri="{FF2B5EF4-FFF2-40B4-BE49-F238E27FC236}">
                <a16:creationId xmlns:a16="http://schemas.microsoft.com/office/drawing/2014/main" id="{ACA99561-086D-4B16-AC5D-B7C1E94C1F4D}"/>
              </a:ext>
            </a:extLst>
          </p:cNvPr>
          <p:cNvSpPr>
            <a:spLocks noGrp="1"/>
          </p:cNvSpPr>
          <p:nvPr>
            <p:ph idx="1"/>
          </p:nvPr>
        </p:nvSpPr>
        <p:spPr/>
        <p:txBody>
          <a:bodyPr/>
          <a:lstStyle/>
          <a:p>
            <a:r>
              <a:rPr lang="en-US" dirty="0"/>
              <a:t>Bot Framework does not store messages</a:t>
            </a:r>
          </a:p>
          <a:p>
            <a:pPr lvl="1"/>
            <a:r>
              <a:rPr lang="en-US" dirty="0"/>
              <a:t>State (</a:t>
            </a:r>
            <a:r>
              <a:rPr lang="en-US" dirty="0" err="1"/>
              <a:t>UserData</a:t>
            </a:r>
            <a:r>
              <a:rPr lang="en-US" dirty="0"/>
              <a:t>, </a:t>
            </a:r>
            <a:r>
              <a:rPr lang="en-US" dirty="0" err="1"/>
              <a:t>ConversationData</a:t>
            </a:r>
            <a:r>
              <a:rPr lang="en-US" dirty="0"/>
              <a:t>, </a:t>
            </a:r>
            <a:r>
              <a:rPr lang="en-US" dirty="0" err="1"/>
              <a:t>DialogData</a:t>
            </a:r>
            <a:r>
              <a:rPr lang="en-US" dirty="0"/>
              <a:t>) is stored</a:t>
            </a:r>
          </a:p>
          <a:p>
            <a:endParaRPr lang="en-US" dirty="0"/>
          </a:p>
          <a:p>
            <a:r>
              <a:rPr lang="en-US" dirty="0"/>
              <a:t>Provide details to your users about what is stored</a:t>
            </a:r>
          </a:p>
          <a:p>
            <a:pPr lvl="1"/>
            <a:r>
              <a:rPr lang="en-US" dirty="0"/>
              <a:t>If you will be logging messages for learning purposes, ensure you let your users know</a:t>
            </a:r>
          </a:p>
          <a:p>
            <a:pPr lvl="1"/>
            <a:r>
              <a:rPr lang="en-US" dirty="0"/>
              <a:t>Chat with your legal department</a:t>
            </a:r>
          </a:p>
        </p:txBody>
      </p:sp>
    </p:spTree>
    <p:extLst>
      <p:ext uri="{BB962C8B-B14F-4D97-AF65-F5344CB8AC3E}">
        <p14:creationId xmlns:p14="http://schemas.microsoft.com/office/powerpoint/2010/main" val="3140326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4"/>
            <a:ext cx="2070244" cy="856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315027" y="3258233"/>
            <a:ext cx="1818032" cy="2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315027" y="3635713"/>
            <a:ext cx="181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649096" y="2563067"/>
            <a:ext cx="2070244" cy="842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9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1046163"/>
            <a:ext cx="10515600" cy="644525"/>
          </a:xfrm>
        </p:spPr>
        <p:txBody>
          <a:bodyPr/>
          <a:lstStyle/>
          <a:p>
            <a:pPr algn="ctr"/>
            <a:r>
              <a:rPr lang="en-US" dirty="0"/>
              <a:t>How do we change state?</a:t>
            </a:r>
          </a:p>
        </p:txBody>
      </p:sp>
      <p:pic>
        <p:nvPicPr>
          <p:cNvPr id="4" name="Picture 2" descr="https://www.projectmurphy.net/Images/thinking_morph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52555" y="2383172"/>
            <a:ext cx="2962630" cy="3128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38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Handoff triggers</a:t>
            </a:r>
          </a:p>
        </p:txBody>
      </p:sp>
      <p:sp>
        <p:nvSpPr>
          <p:cNvPr id="3" name="Text Placeholder 2"/>
          <p:cNvSpPr>
            <a:spLocks noGrp="1"/>
          </p:cNvSpPr>
          <p:nvPr>
            <p:ph idx="1"/>
          </p:nvPr>
        </p:nvSpPr>
        <p:spPr/>
        <p:txBody>
          <a:bodyPr/>
          <a:lstStyle/>
          <a:p>
            <a:r>
              <a:rPr lang="en-US" sz="3145" spc="-29" dirty="0">
                <a:solidFill>
                  <a:srgbClr val="0072C6"/>
                </a:solidFill>
                <a:latin typeface="+mj-lt"/>
              </a:rPr>
              <a:t>Customer bot logic</a:t>
            </a:r>
          </a:p>
          <a:p>
            <a:pPr lvl="1"/>
            <a:r>
              <a:rPr lang="en-US" sz="2353" dirty="0"/>
              <a:t>Intent/Command (“connect to agent”)</a:t>
            </a:r>
          </a:p>
          <a:p>
            <a:pPr lvl="1"/>
            <a:r>
              <a:rPr lang="en-US" sz="2353" dirty="0"/>
              <a:t>Text analytics (“This is getting really annoying”)</a:t>
            </a:r>
          </a:p>
          <a:p>
            <a:pPr lvl="1"/>
            <a:r>
              <a:rPr lang="en-US" sz="2353" dirty="0"/>
              <a:t>Default response has been sent too many times</a:t>
            </a:r>
          </a:p>
          <a:p>
            <a:r>
              <a:rPr lang="en-US" dirty="0"/>
              <a:t>Call center UX (button)</a:t>
            </a:r>
          </a:p>
          <a:p>
            <a:endParaRPr lang="en-US" dirty="0"/>
          </a:p>
          <a:p>
            <a:r>
              <a:rPr lang="en-US" dirty="0"/>
              <a:t>In this sample: Middleware to handle commands</a:t>
            </a:r>
          </a:p>
          <a:p>
            <a:endParaRPr lang="en-US" dirty="0"/>
          </a:p>
        </p:txBody>
      </p:sp>
    </p:spTree>
    <p:extLst>
      <p:ext uri="{BB962C8B-B14F-4D97-AF65-F5344CB8AC3E}">
        <p14:creationId xmlns:p14="http://schemas.microsoft.com/office/powerpoint/2010/main" val="297694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2: Waiting</a:t>
            </a:r>
          </a:p>
        </p:txBody>
      </p:sp>
      <p:sp>
        <p:nvSpPr>
          <p:cNvPr id="5" name="Text Placeholder 4"/>
          <p:cNvSpPr>
            <a:spLocks noGrp="1"/>
          </p:cNvSpPr>
          <p:nvPr>
            <p:ph idx="1"/>
          </p:nvPr>
        </p:nvSpPr>
        <p:spPr/>
        <p:txBody>
          <a:bodyPr/>
          <a:lstStyle/>
          <a:p>
            <a:r>
              <a:rPr lang="en-US" sz="2745" dirty="0"/>
              <a:t>switch (</a:t>
            </a:r>
            <a:r>
              <a:rPr lang="en-US" sz="2745" dirty="0" err="1"/>
              <a:t>conversation.state</a:t>
            </a:r>
            <a:r>
              <a:rPr lang="en-US" sz="2745" dirty="0"/>
              <a:t>) {</a:t>
            </a:r>
          </a:p>
          <a:p>
            <a:r>
              <a:rPr lang="en-US" sz="2745" dirty="0"/>
              <a:t>  case </a:t>
            </a:r>
            <a:r>
              <a:rPr lang="en-US" sz="2745" dirty="0" err="1"/>
              <a:t>ConversationState.Waiting</a:t>
            </a:r>
            <a:r>
              <a:rPr lang="en-US" sz="2745" dirty="0"/>
              <a:t>:</a:t>
            </a:r>
          </a:p>
          <a:p>
            <a:r>
              <a:rPr lang="en-US" sz="2745" dirty="0"/>
              <a:t>    </a:t>
            </a:r>
            <a:r>
              <a:rPr lang="en-US" sz="2745" dirty="0" err="1"/>
              <a:t>session.send</a:t>
            </a:r>
            <a:r>
              <a:rPr lang="en-US" sz="2745" dirty="0"/>
              <a:t>("Connecting you...");</a:t>
            </a:r>
          </a:p>
          <a:p>
            <a:r>
              <a:rPr lang="en-US" sz="2745" dirty="0"/>
              <a:t>    return;</a:t>
            </a:r>
          </a:p>
          <a:p>
            <a:r>
              <a:rPr lang="en-US" sz="2745" dirty="0"/>
              <a:t>}</a:t>
            </a:r>
          </a:p>
          <a:p>
            <a:endParaRPr lang="en-US" dirty="0"/>
          </a:p>
        </p:txBody>
      </p:sp>
    </p:spTree>
    <p:extLst>
      <p:ext uri="{BB962C8B-B14F-4D97-AF65-F5344CB8AC3E}">
        <p14:creationId xmlns:p14="http://schemas.microsoft.com/office/powerpoint/2010/main" val="41587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sp>
        <p:nvSpPr>
          <p:cNvPr id="2" name="Rounded Rectangle 1"/>
          <p:cNvSpPr/>
          <p:nvPr/>
        </p:nvSpPr>
        <p:spPr>
          <a:xfrm>
            <a:off x="3312622" y="2554617"/>
            <a:ext cx="1507198" cy="1796272"/>
          </a:xfrm>
          <a:prstGeom prst="roundRect">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57965" y="2090193"/>
            <a:ext cx="1171409" cy="374793"/>
          </a:xfrm>
          <a:prstGeom prst="rect">
            <a:avLst/>
          </a:prstGeom>
          <a:noFill/>
        </p:spPr>
        <p:txBody>
          <a:bodyPr wrap="square" rtlCol="0">
            <a:spAutoFit/>
          </a:bodyPr>
          <a:lstStyle/>
          <a:p>
            <a:r>
              <a:rPr lang="en-US" dirty="0"/>
              <a:t>“help”</a:t>
            </a:r>
          </a:p>
        </p:txBody>
      </p:sp>
    </p:spTree>
    <p:extLst>
      <p:ext uri="{BB962C8B-B14F-4D97-AF65-F5344CB8AC3E}">
        <p14:creationId xmlns:p14="http://schemas.microsoft.com/office/powerpoint/2010/main" val="38020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289530" y="1476648"/>
            <a:ext cx="1329698"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219687" y="1503570"/>
            <a:ext cx="2763977"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State: Waiting</a:t>
            </a:r>
          </a:p>
        </p:txBody>
      </p:sp>
      <p:sp>
        <p:nvSpPr>
          <p:cNvPr id="39" name="Rounded Rectangle 1"/>
          <p:cNvSpPr/>
          <p:nvPr/>
        </p:nvSpPr>
        <p:spPr>
          <a:xfrm>
            <a:off x="3312622" y="2554617"/>
            <a:ext cx="1507198" cy="1796272"/>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113840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12622" y="2554617"/>
            <a:ext cx="1507198" cy="1796272"/>
          </a:xfrm>
          <a:prstGeom prst="round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cxnSp>
        <p:nvCxnSpPr>
          <p:cNvPr id="40" name="Straight Arrow Connector 39"/>
          <p:cNvCxnSpPr/>
          <p:nvPr/>
        </p:nvCxnSpPr>
        <p:spPr>
          <a:xfrm flipH="1" flipV="1">
            <a:off x="2557965" y="2115006"/>
            <a:ext cx="2647414" cy="28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45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3: Agent</a:t>
            </a:r>
          </a:p>
        </p:txBody>
      </p:sp>
      <p:sp>
        <p:nvSpPr>
          <p:cNvPr id="5" name="Text Placeholder 4"/>
          <p:cNvSpPr>
            <a:spLocks noGrp="1"/>
          </p:cNvSpPr>
          <p:nvPr>
            <p:ph idx="1"/>
          </p:nvPr>
        </p:nvSpPr>
        <p:spPr/>
        <p:txBody>
          <a:bodyPr/>
          <a:lstStyle/>
          <a:p>
            <a:r>
              <a:rPr lang="en-US" sz="2400" dirty="0"/>
              <a:t>	switch (</a:t>
            </a:r>
            <a:r>
              <a:rPr lang="en-US" sz="2400" dirty="0" err="1"/>
              <a:t>conversation.state</a:t>
            </a:r>
            <a:r>
              <a:rPr lang="en-US" sz="2400" dirty="0"/>
              <a:t>) {</a:t>
            </a:r>
          </a:p>
          <a:p>
            <a:r>
              <a:rPr lang="en-US" sz="2400" dirty="0"/>
              <a:t>  	  case </a:t>
            </a:r>
            <a:r>
              <a:rPr lang="en-US" sz="2400" dirty="0" err="1"/>
              <a:t>ConversationState.Agent</a:t>
            </a:r>
            <a:r>
              <a:rPr lang="en-US" sz="2400" dirty="0"/>
              <a:t>: </a:t>
            </a:r>
          </a:p>
          <a:p>
            <a:r>
              <a:rPr lang="en-US" sz="2400" dirty="0"/>
              <a:t>		</a:t>
            </a:r>
            <a:r>
              <a:rPr lang="en-US" sz="2400" dirty="0" err="1"/>
              <a:t>bot.send</a:t>
            </a:r>
            <a:r>
              <a:rPr lang="en-US" sz="2400" dirty="0"/>
              <a:t>(</a:t>
            </a:r>
          </a:p>
          <a:p>
            <a:r>
              <a:rPr lang="en-US" sz="2400" dirty="0"/>
              <a:t>		  new </a:t>
            </a:r>
            <a:r>
              <a:rPr lang="en-US" sz="2400" dirty="0" err="1"/>
              <a:t>builder.Message</a:t>
            </a:r>
            <a:r>
              <a:rPr lang="en-US" sz="2400" dirty="0"/>
              <a:t>()</a:t>
            </a:r>
          </a:p>
          <a:p>
            <a:r>
              <a:rPr lang="en-US" sz="2400" dirty="0"/>
              <a:t>			.address(</a:t>
            </a:r>
            <a:r>
              <a:rPr lang="en-US" sz="2400" dirty="0" err="1"/>
              <a:t>conversation.agent</a:t>
            </a:r>
            <a:r>
              <a:rPr lang="en-US" sz="2400" dirty="0"/>
              <a:t>)</a:t>
            </a:r>
          </a:p>
          <a:p>
            <a:r>
              <a:rPr lang="en-US" sz="2400" dirty="0"/>
              <a:t>			.text(</a:t>
            </a:r>
            <a:r>
              <a:rPr lang="en-US" sz="2400" dirty="0" err="1"/>
              <a:t>message.text</a:t>
            </a:r>
            <a:r>
              <a:rPr lang="en-US" sz="2400" dirty="0"/>
              <a:t>));</a:t>
            </a:r>
          </a:p>
          <a:p>
            <a:r>
              <a:rPr lang="en-US" sz="2400" dirty="0"/>
              <a:t>		return;</a:t>
            </a:r>
          </a:p>
          <a:p>
            <a:r>
              <a:rPr lang="en-US" sz="2400" dirty="0"/>
              <a:t>	}</a:t>
            </a:r>
          </a:p>
          <a:p>
            <a:endParaRPr lang="en-US" sz="2400" dirty="0"/>
          </a:p>
          <a:p>
            <a:endParaRPr lang="en-US" sz="2400" dirty="0"/>
          </a:p>
        </p:txBody>
      </p:sp>
    </p:spTree>
    <p:extLst>
      <p:ext uri="{BB962C8B-B14F-4D97-AF65-F5344CB8AC3E}">
        <p14:creationId xmlns:p14="http://schemas.microsoft.com/office/powerpoint/2010/main" val="316259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6" name="Straight Arrow Connector 5"/>
          <p:cNvCxnSpPr/>
          <p:nvPr/>
        </p:nvCxnSpPr>
        <p:spPr>
          <a:xfrm flipV="1">
            <a:off x="2657964" y="4587647"/>
            <a:ext cx="1014269" cy="95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36817" y="5169220"/>
            <a:ext cx="1542831" cy="374793"/>
          </a:xfrm>
          <a:prstGeom prst="rect">
            <a:avLst/>
          </a:prstGeom>
          <a:noFill/>
        </p:spPr>
        <p:txBody>
          <a:bodyPr wrap="square" rtlCol="0">
            <a:spAutoFit/>
          </a:bodyPr>
          <a:lstStyle/>
          <a:p>
            <a:r>
              <a:rPr lang="en-US" dirty="0"/>
              <a:t>“waiting”</a:t>
            </a:r>
          </a:p>
        </p:txBody>
      </p:sp>
      <p:sp>
        <p:nvSpPr>
          <p:cNvPr id="39" name="Rounded Rectangle 1"/>
          <p:cNvSpPr/>
          <p:nvPr/>
        </p:nvSpPr>
        <p:spPr>
          <a:xfrm>
            <a:off x="3312622" y="2554617"/>
            <a:ext cx="1507198" cy="1796272"/>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255472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6" name="Straight Arrow Connector 5"/>
          <p:cNvCxnSpPr/>
          <p:nvPr/>
        </p:nvCxnSpPr>
        <p:spPr>
          <a:xfrm flipV="1">
            <a:off x="2657964" y="4587647"/>
            <a:ext cx="1014269" cy="95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672233" y="1561448"/>
            <a:ext cx="3693703"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State: Agent</a:t>
            </a:r>
          </a:p>
        </p:txBody>
      </p:sp>
      <p:sp>
        <p:nvSpPr>
          <p:cNvPr id="39" name="Rounded Rectangle 1"/>
          <p:cNvSpPr/>
          <p:nvPr/>
        </p:nvSpPr>
        <p:spPr>
          <a:xfrm>
            <a:off x="3312622" y="2554617"/>
            <a:ext cx="1507198" cy="1796272"/>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317290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more privacy concerns</a:t>
            </a:r>
          </a:p>
        </p:txBody>
      </p:sp>
      <p:sp>
        <p:nvSpPr>
          <p:cNvPr id="3" name="Text Placeholder 2"/>
          <p:cNvSpPr>
            <a:spLocks noGrp="1"/>
          </p:cNvSpPr>
          <p:nvPr>
            <p:ph idx="1"/>
          </p:nvPr>
        </p:nvSpPr>
        <p:spPr/>
        <p:txBody>
          <a:bodyPr/>
          <a:lstStyle/>
          <a:p>
            <a:r>
              <a:rPr lang="en-US" dirty="0"/>
              <a:t>Bot Framework does not store messages</a:t>
            </a:r>
          </a:p>
          <a:p>
            <a:endParaRPr lang="en-US" dirty="0"/>
          </a:p>
          <a:p>
            <a:r>
              <a:rPr lang="en-US" dirty="0"/>
              <a:t>Other channels may</a:t>
            </a:r>
          </a:p>
          <a:p>
            <a:pPr lvl="1"/>
            <a:r>
              <a:rPr lang="en-US" dirty="0"/>
              <a:t>Facebook</a:t>
            </a:r>
          </a:p>
          <a:p>
            <a:r>
              <a:rPr lang="en-US" dirty="0"/>
              <a:t>Other services may</a:t>
            </a:r>
          </a:p>
          <a:p>
            <a:pPr lvl="1"/>
            <a:r>
              <a:rPr lang="en-US" dirty="0"/>
              <a:t>LUIS</a:t>
            </a:r>
          </a:p>
          <a:p>
            <a:endParaRPr lang="en-US" dirty="0"/>
          </a:p>
          <a:p>
            <a:r>
              <a:rPr lang="en-US" dirty="0"/>
              <a:t>Talk to a lawyer</a:t>
            </a:r>
          </a:p>
        </p:txBody>
      </p:sp>
    </p:spTree>
    <p:extLst>
      <p:ext uri="{BB962C8B-B14F-4D97-AF65-F5344CB8AC3E}">
        <p14:creationId xmlns:p14="http://schemas.microsoft.com/office/powerpoint/2010/main" val="162472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12622" y="2554617"/>
            <a:ext cx="1507198" cy="1796272"/>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79749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12622" y="2554617"/>
            <a:ext cx="1507198" cy="1796272"/>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277364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12622" y="2554617"/>
            <a:ext cx="1507198" cy="1796272"/>
          </a:xfrm>
          <a:prstGeom prst="round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267016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557966" y="4587647"/>
            <a:ext cx="2422524" cy="109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12622" y="2554617"/>
            <a:ext cx="1507198" cy="1796272"/>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417522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557966" y="4587647"/>
            <a:ext cx="2422524" cy="109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557966" y="4587647"/>
            <a:ext cx="1185693" cy="833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12622" y="2554617"/>
            <a:ext cx="1507198" cy="1796272"/>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236524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557966" y="4587647"/>
            <a:ext cx="2422524" cy="109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557966" y="4587647"/>
            <a:ext cx="1185693" cy="833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12622" y="2554617"/>
            <a:ext cx="1507198" cy="1796272"/>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242252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557966" y="4587647"/>
            <a:ext cx="2422524" cy="109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557966" y="4587647"/>
            <a:ext cx="1185693" cy="833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12622" y="2554617"/>
            <a:ext cx="1507198" cy="1796272"/>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407981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557966" y="4587647"/>
            <a:ext cx="2422524" cy="109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557966" y="4587647"/>
            <a:ext cx="1185693" cy="833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557965" y="2115006"/>
            <a:ext cx="2647414" cy="28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1"/>
          <p:cNvSpPr/>
          <p:nvPr/>
        </p:nvSpPr>
        <p:spPr>
          <a:xfrm>
            <a:off x="3312622" y="2554617"/>
            <a:ext cx="1507198" cy="1796272"/>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107999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4: Watch</a:t>
            </a:r>
          </a:p>
        </p:txBody>
      </p:sp>
      <p:sp>
        <p:nvSpPr>
          <p:cNvPr id="5" name="Text Placeholder 4"/>
          <p:cNvSpPr>
            <a:spLocks noGrp="1"/>
          </p:cNvSpPr>
          <p:nvPr>
            <p:ph idx="1"/>
          </p:nvPr>
        </p:nvSpPr>
        <p:spPr/>
        <p:txBody>
          <a:bodyPr/>
          <a:lstStyle/>
          <a:p>
            <a:r>
              <a:rPr lang="en-US" sz="2800" dirty="0"/>
              <a:t>switch (</a:t>
            </a:r>
            <a:r>
              <a:rPr lang="en-US" sz="2800" dirty="0" err="1"/>
              <a:t>conversation.state</a:t>
            </a:r>
            <a:r>
              <a:rPr lang="en-US" sz="2800" dirty="0"/>
              <a:t>) {</a:t>
            </a:r>
          </a:p>
          <a:p>
            <a:r>
              <a:rPr lang="en-US" sz="2800" dirty="0"/>
              <a:t>  case </a:t>
            </a:r>
            <a:r>
              <a:rPr lang="en-US" sz="2800" dirty="0" err="1"/>
              <a:t>ConversationState.Watch</a:t>
            </a:r>
            <a:r>
              <a:rPr lang="en-US" sz="2800" dirty="0"/>
              <a:t>:</a:t>
            </a:r>
          </a:p>
          <a:p>
            <a:r>
              <a:rPr lang="en-US" sz="2800" dirty="0"/>
              <a:t>	</a:t>
            </a:r>
            <a:r>
              <a:rPr lang="en-US" sz="2800" dirty="0" err="1"/>
              <a:t>bot.send</a:t>
            </a:r>
            <a:r>
              <a:rPr lang="en-US" sz="2800" dirty="0"/>
              <a:t>(</a:t>
            </a:r>
          </a:p>
          <a:p>
            <a:r>
              <a:rPr lang="en-US" sz="2800" dirty="0"/>
              <a:t>	  new </a:t>
            </a:r>
            <a:r>
              <a:rPr lang="en-US" sz="2800" dirty="0" err="1"/>
              <a:t>builder.Message</a:t>
            </a:r>
            <a:r>
              <a:rPr lang="en-US" sz="2800" dirty="0"/>
              <a:t>()</a:t>
            </a:r>
          </a:p>
          <a:p>
            <a:r>
              <a:rPr lang="en-US" sz="2800" dirty="0"/>
              <a:t>	    .address(</a:t>
            </a:r>
            <a:r>
              <a:rPr lang="en-US" sz="2800" dirty="0" err="1"/>
              <a:t>conversation.agent</a:t>
            </a:r>
            <a:r>
              <a:rPr lang="en-US" sz="2800" dirty="0"/>
              <a:t>)</a:t>
            </a:r>
          </a:p>
          <a:p>
            <a:r>
              <a:rPr lang="en-US" sz="2800" dirty="0"/>
              <a:t>	    .text(</a:t>
            </a:r>
            <a:r>
              <a:rPr lang="en-US" sz="2800" dirty="0" err="1"/>
              <a:t>message.text</a:t>
            </a:r>
            <a:r>
              <a:rPr lang="en-US" sz="2800" dirty="0"/>
              <a:t>));</a:t>
            </a:r>
          </a:p>
          <a:p>
            <a:r>
              <a:rPr lang="en-US" sz="2800" dirty="0"/>
              <a:t>	next();</a:t>
            </a:r>
          </a:p>
          <a:p>
            <a:endParaRPr lang="en-US" sz="2800" dirty="0"/>
          </a:p>
        </p:txBody>
      </p:sp>
    </p:spTree>
    <p:extLst>
      <p:ext uri="{BB962C8B-B14F-4D97-AF65-F5344CB8AC3E}">
        <p14:creationId xmlns:p14="http://schemas.microsoft.com/office/powerpoint/2010/main" val="117148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135594" y="4587649"/>
            <a:ext cx="1814255" cy="1562146"/>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6" name="Straight Arrow Connector 5"/>
          <p:cNvCxnSpPr/>
          <p:nvPr/>
        </p:nvCxnSpPr>
        <p:spPr>
          <a:xfrm flipV="1">
            <a:off x="2657964" y="4587647"/>
            <a:ext cx="1014269" cy="95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886981" y="5237353"/>
            <a:ext cx="1974936" cy="367477"/>
          </a:xfrm>
          <a:prstGeom prst="rect">
            <a:avLst/>
          </a:prstGeom>
          <a:noFill/>
        </p:spPr>
        <p:txBody>
          <a:bodyPr wrap="square" rtlCol="0">
            <a:spAutoFit/>
          </a:bodyPr>
          <a:lstStyle/>
          <a:p>
            <a:r>
              <a:rPr lang="en-US" dirty="0"/>
              <a:t>“watch customer”</a:t>
            </a:r>
          </a:p>
        </p:txBody>
      </p:sp>
      <p:sp>
        <p:nvSpPr>
          <p:cNvPr id="39" name="Rounded Rectangle 1"/>
          <p:cNvSpPr/>
          <p:nvPr/>
        </p:nvSpPr>
        <p:spPr>
          <a:xfrm>
            <a:off x="3312622" y="2554617"/>
            <a:ext cx="1507198" cy="1796272"/>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100518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43D07A-158A-4BDF-8963-ADFECD7592AC}"/>
              </a:ext>
            </a:extLst>
          </p:cNvPr>
          <p:cNvSpPr>
            <a:spLocks noGrp="1"/>
          </p:cNvSpPr>
          <p:nvPr>
            <p:ph type="title"/>
          </p:nvPr>
        </p:nvSpPr>
        <p:spPr/>
        <p:txBody>
          <a:bodyPr/>
          <a:lstStyle/>
          <a:p>
            <a:r>
              <a:rPr lang="en-US" dirty="0"/>
              <a:t>Middleware</a:t>
            </a:r>
          </a:p>
        </p:txBody>
      </p:sp>
    </p:spTree>
    <p:extLst>
      <p:ext uri="{BB962C8B-B14F-4D97-AF65-F5344CB8AC3E}">
        <p14:creationId xmlns:p14="http://schemas.microsoft.com/office/powerpoint/2010/main" val="39888277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135594" y="4587649"/>
            <a:ext cx="1814255" cy="1562146"/>
          </a:xfrm>
          <a:prstGeom prst="can">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6" name="Straight Arrow Connector 5"/>
          <p:cNvCxnSpPr/>
          <p:nvPr/>
        </p:nvCxnSpPr>
        <p:spPr>
          <a:xfrm flipV="1">
            <a:off x="2657964" y="4587647"/>
            <a:ext cx="1014269" cy="95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12622" y="2554617"/>
            <a:ext cx="1507198" cy="1796272"/>
          </a:xfrm>
          <a:prstGeom prst="roundRect">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
        <p:nvSpPr>
          <p:cNvPr id="40" name="TextBox 39"/>
          <p:cNvSpPr txBox="1"/>
          <p:nvPr/>
        </p:nvSpPr>
        <p:spPr>
          <a:xfrm>
            <a:off x="3493544" y="1156624"/>
            <a:ext cx="4021796"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State: Watch</a:t>
            </a:r>
          </a:p>
        </p:txBody>
      </p:sp>
    </p:spTree>
    <p:extLst>
      <p:ext uri="{BB962C8B-B14F-4D97-AF65-F5344CB8AC3E}">
        <p14:creationId xmlns:p14="http://schemas.microsoft.com/office/powerpoint/2010/main" val="38493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3"/>
            <a:ext cx="708856" cy="230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57952" y="2546855"/>
            <a:ext cx="1494433" cy="1796272"/>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134035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a:t>Customers</a:t>
            </a:r>
            <a:endParaRPr lang="en-US" dirty="0"/>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3"/>
            <a:ext cx="708856" cy="230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357952" y="2546855"/>
            <a:ext cx="1494433" cy="1796272"/>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107845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3"/>
            <a:ext cx="708856" cy="230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357952" y="2546855"/>
            <a:ext cx="1494433" cy="1796272"/>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404379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3"/>
            <a:ext cx="708856" cy="230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315027" y="3258233"/>
            <a:ext cx="1818032" cy="2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2557966" y="4587647"/>
            <a:ext cx="2422524" cy="109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357952" y="2546855"/>
            <a:ext cx="1494433" cy="1796272"/>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85877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1E20F8-D37E-436B-92CF-9BC49B3DABF7}"/>
              </a:ext>
            </a:extLst>
          </p:cNvPr>
          <p:cNvSpPr>
            <a:spLocks noGrp="1"/>
          </p:cNvSpPr>
          <p:nvPr>
            <p:ph type="title"/>
          </p:nvPr>
        </p:nvSpPr>
        <p:spPr/>
        <p:txBody>
          <a:bodyPr/>
          <a:lstStyle/>
          <a:p>
            <a:r>
              <a:rPr lang="en-US" dirty="0"/>
              <a:t>Handoff in action</a:t>
            </a:r>
          </a:p>
        </p:txBody>
      </p:sp>
    </p:spTree>
    <p:extLst>
      <p:ext uri="{BB962C8B-B14F-4D97-AF65-F5344CB8AC3E}">
        <p14:creationId xmlns:p14="http://schemas.microsoft.com/office/powerpoint/2010/main" val="3519267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FAF318-281D-4E88-B330-F38BC7A89242}"/>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4E4578A0-F716-4E96-ADA1-5FB2D1CD4B0D}"/>
              </a:ext>
            </a:extLst>
          </p:cNvPr>
          <p:cNvSpPr>
            <a:spLocks noGrp="1"/>
          </p:cNvSpPr>
          <p:nvPr>
            <p:ph idx="1"/>
          </p:nvPr>
        </p:nvSpPr>
        <p:spPr/>
        <p:txBody>
          <a:bodyPr/>
          <a:lstStyle/>
          <a:p>
            <a:r>
              <a:rPr lang="en-US" dirty="0"/>
              <a:t>Update your bot to:</a:t>
            </a:r>
          </a:p>
          <a:p>
            <a:pPr lvl="1"/>
            <a:r>
              <a:rPr lang="en-US" dirty="0"/>
              <a:t>Allow users to communicate with help desk personnel </a:t>
            </a:r>
          </a:p>
        </p:txBody>
      </p:sp>
    </p:spTree>
    <p:extLst>
      <p:ext uri="{BB962C8B-B14F-4D97-AF65-F5344CB8AC3E}">
        <p14:creationId xmlns:p14="http://schemas.microsoft.com/office/powerpoint/2010/main" val="160812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6675"/>
            <a:ext cx="11655425" cy="900113"/>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327745" y="325304"/>
            <a:ext cx="4066113" cy="820154"/>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fontAlgn="auto">
              <a:spcAft>
                <a:spcPts val="0"/>
              </a:spcAft>
              <a:defRPr/>
            </a:pPr>
            <a:r>
              <a:rPr lang="en-US" sz="3529" b="1" spc="-100" dirty="0">
                <a:solidFill>
                  <a:schemeClr val="accent1">
                    <a:lumMod val="75000"/>
                  </a:schemeClr>
                </a:solidFill>
                <a:latin typeface="Segoe UI Light"/>
              </a:rPr>
              <a:t>Common scenario</a:t>
            </a:r>
            <a:endParaRPr lang="en-US" sz="2745" b="1" spc="-100" dirty="0">
              <a:solidFill>
                <a:schemeClr val="accent1">
                  <a:lumMod val="75000"/>
                </a:schemeClr>
              </a:solidFill>
              <a:latin typeface="Segoe UI Light"/>
            </a:endParaRPr>
          </a:p>
        </p:txBody>
      </p:sp>
      <p:sp>
        <p:nvSpPr>
          <p:cNvPr id="2" name="Rectangle 1"/>
          <p:cNvSpPr/>
          <p:nvPr/>
        </p:nvSpPr>
        <p:spPr bwMode="auto">
          <a:xfrm>
            <a:off x="792153" y="2644628"/>
            <a:ext cx="1699194" cy="971127"/>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Customer call</a:t>
            </a:r>
          </a:p>
        </p:txBody>
      </p:sp>
      <p:sp>
        <p:nvSpPr>
          <p:cNvPr id="6" name="Rectangle 5"/>
          <p:cNvSpPr/>
          <p:nvPr/>
        </p:nvSpPr>
        <p:spPr bwMode="auto">
          <a:xfrm>
            <a:off x="3854938" y="2397734"/>
            <a:ext cx="2315764" cy="141933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First triage/data collection</a:t>
            </a:r>
          </a:p>
        </p:txBody>
      </p:sp>
      <p:sp>
        <p:nvSpPr>
          <p:cNvPr id="7" name="Rectangle 6"/>
          <p:cNvSpPr/>
          <p:nvPr/>
        </p:nvSpPr>
        <p:spPr bwMode="auto">
          <a:xfrm>
            <a:off x="7590041" y="2409395"/>
            <a:ext cx="2315764" cy="141933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Simple and repetitive solutions</a:t>
            </a:r>
          </a:p>
        </p:txBody>
      </p:sp>
      <p:sp>
        <p:nvSpPr>
          <p:cNvPr id="8" name="Rectangle 7"/>
          <p:cNvSpPr/>
          <p:nvPr/>
        </p:nvSpPr>
        <p:spPr bwMode="auto">
          <a:xfrm>
            <a:off x="7590041" y="4624233"/>
            <a:ext cx="2315764" cy="141933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585003" y="3130192"/>
            <a:ext cx="1214187" cy="0"/>
          </a:xfrm>
          <a:prstGeom prst="straightConnector1">
            <a:avLst/>
          </a:prstGeom>
          <a:ln w="76200">
            <a:solidFill>
              <a:schemeClr val="accent1">
                <a:lumMod val="7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301152" y="3095162"/>
            <a:ext cx="1214187" cy="0"/>
          </a:xfrm>
          <a:prstGeom prst="straightConnector1">
            <a:avLst/>
          </a:prstGeom>
          <a:ln w="76200">
            <a:solidFill>
              <a:schemeClr val="accent1">
                <a:lumMod val="7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301152" y="4101318"/>
            <a:ext cx="1020232" cy="597617"/>
          </a:xfrm>
          <a:prstGeom prst="straightConnector1">
            <a:avLst/>
          </a:prstGeom>
          <a:ln w="76200">
            <a:solidFill>
              <a:schemeClr val="accent1">
                <a:lumMod val="7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52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6675"/>
            <a:ext cx="11655425" cy="900113"/>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327745" y="325304"/>
            <a:ext cx="4066113" cy="820154"/>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fontAlgn="auto">
              <a:spcAft>
                <a:spcPts val="0"/>
              </a:spcAft>
              <a:defRPr/>
            </a:pPr>
            <a:r>
              <a:rPr lang="en-US" sz="3529" b="1" spc="-100" dirty="0">
                <a:solidFill>
                  <a:schemeClr val="accent1">
                    <a:lumMod val="75000"/>
                  </a:schemeClr>
                </a:solidFill>
                <a:latin typeface="Segoe UI Light"/>
              </a:rPr>
              <a:t>Common scenario</a:t>
            </a:r>
            <a:endParaRPr lang="en-US" sz="2745" b="1" spc="-100" dirty="0">
              <a:solidFill>
                <a:schemeClr val="accent1">
                  <a:lumMod val="75000"/>
                </a:schemeClr>
              </a:solidFill>
              <a:latin typeface="Segoe UI Light"/>
            </a:endParaRPr>
          </a:p>
        </p:txBody>
      </p:sp>
      <p:sp>
        <p:nvSpPr>
          <p:cNvPr id="2" name="Rectangle 1"/>
          <p:cNvSpPr/>
          <p:nvPr/>
        </p:nvSpPr>
        <p:spPr bwMode="auto">
          <a:xfrm>
            <a:off x="792153" y="2644628"/>
            <a:ext cx="1699194" cy="971127"/>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Customer call</a:t>
            </a:r>
          </a:p>
        </p:txBody>
      </p:sp>
      <p:sp>
        <p:nvSpPr>
          <p:cNvPr id="6" name="Rectangle 5"/>
          <p:cNvSpPr/>
          <p:nvPr/>
        </p:nvSpPr>
        <p:spPr bwMode="auto">
          <a:xfrm>
            <a:off x="3854938" y="2397734"/>
            <a:ext cx="2315764" cy="141933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First triage/data collection</a:t>
            </a:r>
          </a:p>
        </p:txBody>
      </p:sp>
      <p:sp>
        <p:nvSpPr>
          <p:cNvPr id="7" name="Rectangle 6"/>
          <p:cNvSpPr/>
          <p:nvPr/>
        </p:nvSpPr>
        <p:spPr bwMode="auto">
          <a:xfrm>
            <a:off x="7590041" y="2409395"/>
            <a:ext cx="2315764" cy="141933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Simple and repetitive solutions</a:t>
            </a:r>
          </a:p>
        </p:txBody>
      </p:sp>
      <p:sp>
        <p:nvSpPr>
          <p:cNvPr id="8" name="Rectangle 7"/>
          <p:cNvSpPr/>
          <p:nvPr/>
        </p:nvSpPr>
        <p:spPr bwMode="auto">
          <a:xfrm>
            <a:off x="7590041" y="4624233"/>
            <a:ext cx="2315764" cy="141933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585003" y="3130192"/>
            <a:ext cx="1214187" cy="0"/>
          </a:xfrm>
          <a:prstGeom prst="straightConnector1">
            <a:avLst/>
          </a:prstGeom>
          <a:ln w="76200">
            <a:solidFill>
              <a:schemeClr val="accent1">
                <a:lumMod val="7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301152" y="3095162"/>
            <a:ext cx="1214187" cy="0"/>
          </a:xfrm>
          <a:prstGeom prst="straightConnector1">
            <a:avLst/>
          </a:prstGeom>
          <a:ln w="76200">
            <a:solidFill>
              <a:schemeClr val="accent1">
                <a:lumMod val="7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301152" y="4101318"/>
            <a:ext cx="1020232" cy="597617"/>
          </a:xfrm>
          <a:prstGeom prst="straightConnector1">
            <a:avLst/>
          </a:prstGeom>
          <a:ln w="76200">
            <a:solidFill>
              <a:schemeClr val="accent1">
                <a:lumMod val="7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36E6157-4CB6-4CE7-8ADB-92C57EECD244}"/>
              </a:ext>
            </a:extLst>
          </p:cNvPr>
          <p:cNvPicPr>
            <a:picLocks noChangeAspect="1"/>
          </p:cNvPicPr>
          <p:nvPr/>
        </p:nvPicPr>
        <p:blipFill>
          <a:blip r:embed="rId3"/>
          <a:stretch>
            <a:fillRect/>
          </a:stretch>
        </p:blipFill>
        <p:spPr>
          <a:xfrm>
            <a:off x="1240366" y="2159065"/>
            <a:ext cx="8112955" cy="364460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20679535" lon="992326" rev="21200718"/>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72524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1" y="67409"/>
            <a:ext cx="11655079" cy="899537"/>
          </a:xfrm>
        </p:spPr>
        <p:txBody>
          <a:bodyPr>
            <a:normAutofit/>
          </a:bodyPr>
          <a:lstStyle/>
          <a:p>
            <a:r>
              <a:rPr lang="pt-BR" dirty="0">
                <a:solidFill>
                  <a:schemeClr val="tx1"/>
                </a:solidFill>
              </a:rPr>
              <a:t>Handoff to Human</a:t>
            </a:r>
            <a:endParaRPr lang="en-US" dirty="0">
              <a:solidFill>
                <a:schemeClr val="tx1"/>
              </a:solidFill>
            </a:endParaRPr>
          </a:p>
        </p:txBody>
      </p:sp>
      <p:sp>
        <p:nvSpPr>
          <p:cNvPr id="2" name="Rectangle 1"/>
          <p:cNvSpPr/>
          <p:nvPr/>
        </p:nvSpPr>
        <p:spPr bwMode="auto">
          <a:xfrm>
            <a:off x="792153" y="2644628"/>
            <a:ext cx="1699194" cy="971127"/>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Customer call</a:t>
            </a:r>
          </a:p>
        </p:txBody>
      </p:sp>
      <p:sp>
        <p:nvSpPr>
          <p:cNvPr id="6" name="Rectangle 5"/>
          <p:cNvSpPr/>
          <p:nvPr/>
        </p:nvSpPr>
        <p:spPr bwMode="auto">
          <a:xfrm>
            <a:off x="3854938" y="2397734"/>
            <a:ext cx="2315764" cy="1419339"/>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solidFill>
                  <a:srgbClr val="FFFF00"/>
                </a:solidFill>
                <a:latin typeface="Segoe UI Light"/>
                <a:ea typeface="Segoe UI" pitchFamily="34" charset="0"/>
                <a:cs typeface="Segoe UI" pitchFamily="34" charset="0"/>
              </a:rPr>
              <a:t>First triage/data collection</a:t>
            </a:r>
          </a:p>
        </p:txBody>
      </p:sp>
      <p:sp>
        <p:nvSpPr>
          <p:cNvPr id="7" name="Rectangle 6"/>
          <p:cNvSpPr/>
          <p:nvPr/>
        </p:nvSpPr>
        <p:spPr bwMode="auto">
          <a:xfrm>
            <a:off x="7590041" y="2409395"/>
            <a:ext cx="2315764" cy="1419339"/>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solidFill>
                  <a:srgbClr val="FFFF00"/>
                </a:solidFill>
                <a:latin typeface="Segoe UI Light"/>
                <a:cs typeface="Segoe UI" pitchFamily="34" charset="0"/>
              </a:rPr>
              <a:t>Simple and repetitive solutions</a:t>
            </a:r>
          </a:p>
        </p:txBody>
      </p:sp>
      <p:sp>
        <p:nvSpPr>
          <p:cNvPr id="8" name="Rectangle 7"/>
          <p:cNvSpPr/>
          <p:nvPr/>
        </p:nvSpPr>
        <p:spPr bwMode="auto">
          <a:xfrm>
            <a:off x="7590041" y="4624233"/>
            <a:ext cx="2315764" cy="141933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585003" y="3130192"/>
            <a:ext cx="1214187"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301152" y="3095162"/>
            <a:ext cx="1214187"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301152" y="4101318"/>
            <a:ext cx="1020232" cy="597617"/>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3" name="Title 16"/>
          <p:cNvSpPr txBox="1">
            <a:spLocks/>
          </p:cNvSpPr>
          <p:nvPr/>
        </p:nvSpPr>
        <p:spPr>
          <a:xfrm>
            <a:off x="7214744" y="1475365"/>
            <a:ext cx="3461962" cy="1533715"/>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fontAlgn="auto">
              <a:spcAft>
                <a:spcPts val="0"/>
              </a:spcAft>
              <a:defRPr/>
            </a:pPr>
            <a:r>
              <a:rPr lang="en-US" sz="1961" b="1" spc="-100" dirty="0">
                <a:solidFill>
                  <a:schemeClr val="accent1">
                    <a:lumMod val="75000"/>
                  </a:schemeClr>
                </a:solidFill>
                <a:latin typeface="Segoe UI Semilight"/>
              </a:rPr>
              <a:t>If it is simple and repetitive, it can be coded. Bots can accelerate it</a:t>
            </a:r>
            <a:endParaRPr lang="en-US" sz="1568" b="1" spc="-100" dirty="0">
              <a:solidFill>
                <a:schemeClr val="accent1">
                  <a:lumMod val="75000"/>
                </a:schemeClr>
              </a:solidFill>
              <a:latin typeface="Segoe UI Semilight"/>
            </a:endParaRPr>
          </a:p>
        </p:txBody>
      </p:sp>
    </p:spTree>
    <p:extLst>
      <p:ext uri="{BB962C8B-B14F-4D97-AF65-F5344CB8AC3E}">
        <p14:creationId xmlns:p14="http://schemas.microsoft.com/office/powerpoint/2010/main" val="8201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1" y="67409"/>
            <a:ext cx="11655079" cy="899537"/>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1557949" y="369548"/>
            <a:ext cx="9016645" cy="682504"/>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fontAlgn="auto">
              <a:spcAft>
                <a:spcPts val="0"/>
              </a:spcAft>
              <a:defRPr/>
            </a:pPr>
            <a:r>
              <a:rPr lang="en-US" sz="3529" b="1" spc="-100" dirty="0">
                <a:solidFill>
                  <a:schemeClr val="accent2"/>
                </a:solidFill>
                <a:latin typeface="Segoe UI Light"/>
              </a:rPr>
              <a:t>Bot to human hand off: Complete or supervised</a:t>
            </a:r>
            <a:endParaRPr lang="en-US" sz="2745" b="1" spc="-100" dirty="0">
              <a:solidFill>
                <a:schemeClr val="accent2"/>
              </a:solidFill>
              <a:latin typeface="Segoe UI Light"/>
            </a:endParaRPr>
          </a:p>
        </p:txBody>
      </p:sp>
      <p:sp>
        <p:nvSpPr>
          <p:cNvPr id="8" name="Rectangle 7"/>
          <p:cNvSpPr/>
          <p:nvPr/>
        </p:nvSpPr>
        <p:spPr bwMode="auto">
          <a:xfrm>
            <a:off x="7590041" y="4624233"/>
            <a:ext cx="2315764" cy="141933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Complex cases and escalation</a:t>
            </a:r>
          </a:p>
        </p:txBody>
      </p:sp>
    </p:spTree>
    <p:extLst>
      <p:ext uri="{BB962C8B-B14F-4D97-AF65-F5344CB8AC3E}">
        <p14:creationId xmlns:p14="http://schemas.microsoft.com/office/powerpoint/2010/main" val="156659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ent Template - Operation M.A.X.POTX [Read-Only]" id="{D484DE5D-B44C-4802-B346-0E6C4D03F25A}" vid="{B3DA0E1A-5936-432C-9D59-91562B602E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27</TotalTime>
  <Words>1261</Words>
  <Application>Microsoft Office PowerPoint</Application>
  <PresentationFormat>Widescreen</PresentationFormat>
  <Paragraphs>362</Paragraphs>
  <Slides>57</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Arial</vt:lpstr>
      <vt:lpstr>Calibri</vt:lpstr>
      <vt:lpstr>Calibri Light</vt:lpstr>
      <vt:lpstr>Consolas</vt:lpstr>
      <vt:lpstr>Lucida Console</vt:lpstr>
      <vt:lpstr>Segoe UI</vt:lpstr>
      <vt:lpstr>Segoe UI Light</vt:lpstr>
      <vt:lpstr>Segoe UI Semibold</vt:lpstr>
      <vt:lpstr>Segoe UI Semilight</vt:lpstr>
      <vt:lpstr>Wingdings</vt:lpstr>
      <vt:lpstr>Office Theme</vt:lpstr>
      <vt:lpstr>Middleware and handoff to human</vt:lpstr>
      <vt:lpstr>Intercepting messages</vt:lpstr>
      <vt:lpstr>Privacy concerns</vt:lpstr>
      <vt:lpstr>Even more privacy concerns</vt:lpstr>
      <vt:lpstr>Middleware</vt:lpstr>
      <vt:lpstr>Handoff to Human</vt:lpstr>
      <vt:lpstr>Handoff to Human</vt:lpstr>
      <vt:lpstr>Handoff to Human</vt:lpstr>
      <vt:lpstr>Handoff to Human</vt:lpstr>
      <vt:lpstr>Handoff to Human</vt:lpstr>
      <vt:lpstr>Handoff to Human</vt:lpstr>
      <vt:lpstr>Handoff to Human</vt:lpstr>
      <vt:lpstr>Anatomy of a handoff</vt:lpstr>
      <vt:lpstr>PowerPoint Presentation</vt:lpstr>
      <vt:lpstr>PowerPoint Presentation</vt:lpstr>
      <vt:lpstr>PowerPoint Presentation</vt:lpstr>
      <vt:lpstr>PowerPoint Presentation</vt:lpstr>
      <vt:lpstr>PowerPoint Presentation</vt:lpstr>
      <vt:lpstr>Agent Recognition </vt:lpstr>
      <vt:lpstr>PowerPoint Presentation</vt:lpstr>
      <vt:lpstr>PowerPoint Presentation</vt:lpstr>
      <vt:lpstr>PowerPoint Presentation</vt:lpstr>
      <vt:lpstr>Metadata </vt:lpstr>
      <vt:lpstr>State 1: Bot</vt:lpstr>
      <vt:lpstr>PowerPoint Presentation</vt:lpstr>
      <vt:lpstr>PowerPoint Presentation</vt:lpstr>
      <vt:lpstr>PowerPoint Presentation</vt:lpstr>
      <vt:lpstr>PowerPoint Presentation</vt:lpstr>
      <vt:lpstr>PowerPoint Presentation</vt:lpstr>
      <vt:lpstr>PowerPoint Presentation</vt:lpstr>
      <vt:lpstr>How do we change state?</vt:lpstr>
      <vt:lpstr>Handoff triggers</vt:lpstr>
      <vt:lpstr>State 2: Waiting</vt:lpstr>
      <vt:lpstr>PowerPoint Presentation</vt:lpstr>
      <vt:lpstr>PowerPoint Presentation</vt:lpstr>
      <vt:lpstr>PowerPoint Presentation</vt:lpstr>
      <vt:lpstr>State 3: Agent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State 4: Watch</vt:lpstr>
      <vt:lpstr>PowerPoint Presentation</vt:lpstr>
      <vt:lpstr>PowerPoint Presentation</vt:lpstr>
      <vt:lpstr>PowerPoint Presentation</vt:lpstr>
      <vt:lpstr>PowerPoint Presentation</vt:lpstr>
      <vt:lpstr>PowerPoint Presentation</vt:lpstr>
      <vt:lpstr>PowerPoint Presentation</vt:lpstr>
      <vt:lpstr>Handoff in action</vt:lpstr>
      <vt:lpstr>Your turn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REMOTE RESUPPLY</dc:title>
  <dc:creator>Albert Lewis (US)</dc:creator>
  <cp:lastModifiedBy>Christopher Harrison</cp:lastModifiedBy>
  <cp:revision>5</cp:revision>
  <dcterms:created xsi:type="dcterms:W3CDTF">2017-05-31T21:46:08Z</dcterms:created>
  <dcterms:modified xsi:type="dcterms:W3CDTF">2017-06-20T03:50:21Z</dcterms:modified>
</cp:coreProperties>
</file>