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9"/>
  </p:notesMasterIdLst>
  <p:handoutMasterIdLst>
    <p:handoutMasterId r:id="rId60"/>
  </p:handoutMasterIdLst>
  <p:sldIdLst>
    <p:sldId id="283" r:id="rId35"/>
    <p:sldId id="298" r:id="rId36"/>
    <p:sldId id="290" r:id="rId37"/>
    <p:sldId id="293" r:id="rId38"/>
    <p:sldId id="291" r:id="rId39"/>
    <p:sldId id="294" r:id="rId40"/>
    <p:sldId id="295" r:id="rId41"/>
    <p:sldId id="297" r:id="rId42"/>
    <p:sldId id="302" r:id="rId43"/>
    <p:sldId id="310" r:id="rId44"/>
    <p:sldId id="296" r:id="rId45"/>
    <p:sldId id="301" r:id="rId46"/>
    <p:sldId id="309" r:id="rId47"/>
    <p:sldId id="300" r:id="rId48"/>
    <p:sldId id="292" r:id="rId49"/>
    <p:sldId id="311" r:id="rId50"/>
    <p:sldId id="299" r:id="rId51"/>
    <p:sldId id="303" r:id="rId52"/>
    <p:sldId id="304" r:id="rId53"/>
    <p:sldId id="306" r:id="rId54"/>
    <p:sldId id="305" r:id="rId55"/>
    <p:sldId id="307" r:id="rId56"/>
    <p:sldId id="308" r:id="rId57"/>
    <p:sldId id="257"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0"/>
            <p14:sldId id="293"/>
            <p14:sldId id="291"/>
            <p14:sldId id="294"/>
            <p14:sldId id="295"/>
            <p14:sldId id="297"/>
            <p14:sldId id="302"/>
            <p14:sldId id="310"/>
            <p14:sldId id="296"/>
            <p14:sldId id="301"/>
            <p14:sldId id="309"/>
            <p14:sldId id="300"/>
            <p14:sldId id="292"/>
            <p14:sldId id="311"/>
            <p14:sldId id="299"/>
            <p14:sldId id="303"/>
            <p14:sldId id="304"/>
            <p14:sldId id="306"/>
            <p14:sldId id="305"/>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83333" autoAdjust="0"/>
  </p:normalViewPr>
  <p:slideViewPr>
    <p:cSldViewPr>
      <p:cViewPr varScale="1">
        <p:scale>
          <a:sx n="89" d="100"/>
          <a:sy n="89" d="100"/>
        </p:scale>
        <p:origin x="1242" y="6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6/14/2017 2:00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6/14/2017 2:00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6/14/2017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 2:00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944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6/14/2017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err="1"/>
              <a:t>Scorables</a:t>
            </a:r>
            <a:endParaRPr lang="en-US" baseline="0" dirty="0"/>
          </a:p>
          <a:p>
            <a:pPr marL="171450" indent="-171450">
              <a:buFontTx/>
              <a:buChar char="-"/>
            </a:pPr>
            <a:r>
              <a:rPr lang="en-US" baseline="0" dirty="0" err="1"/>
              <a:t>triggerAction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6/14/2017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5067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 2:00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841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 2:00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23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adaptivecards.io</a:t>
            </a:r>
          </a:p>
          <a:p>
            <a:pPr marL="171450" indent="-171450">
              <a:buFontTx/>
              <a:buChar char="-"/>
            </a:pPr>
            <a:r>
              <a:rPr lang="en-US" dirty="0"/>
              <a:t>Code</a:t>
            </a:r>
            <a:r>
              <a:rPr lang="en-US" baseline="0" dirty="0"/>
              <a:t> to create adaptive cards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6/14/2017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9897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2.png"/><Relationship Id="rId2" Type="http://schemas.openxmlformats.org/officeDocument/2006/relationships/customXml" Target="../../customXml/item7.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2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bot-framework/bot-design-first-interaction"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dotnet/api/microsoft.bot.connector?view=botbuilder-3.8" TargetMode="External"/><Relationship Id="rId2" Type="http://schemas.openxmlformats.org/officeDocument/2006/relationships/hyperlink" Target="https://docs.botframework.com/en-us/node/builder/chat-reference/interfaces/_botbuilder_d_.iisattachment.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menus</a:t>
            </a:r>
          </a:p>
        </p:txBody>
      </p:sp>
      <p:sp>
        <p:nvSpPr>
          <p:cNvPr id="3" name="Text Placeholder 2"/>
          <p:cNvSpPr>
            <a:spLocks noGrp="1"/>
          </p:cNvSpPr>
          <p:nvPr>
            <p:ph type="body" sz="quarter" idx="10"/>
          </p:nvPr>
        </p:nvSpPr>
        <p:spPr>
          <a:xfrm>
            <a:off x="365760" y="1371600"/>
            <a:ext cx="11704320" cy="1938992"/>
          </a:xfrm>
        </p:spPr>
        <p:txBody>
          <a:bodyPr/>
          <a:lstStyle/>
          <a:p>
            <a:pPr defTabSz="914400">
              <a:spcBef>
                <a:spcPts val="0"/>
              </a:spcBef>
              <a:spcAft>
                <a:spcPts val="600"/>
              </a:spcAft>
              <a:buSzTx/>
              <a:defRPr/>
            </a:pPr>
            <a:r>
              <a:rPr lang="en-US" kern="0" dirty="0">
                <a:latin typeface="Segoe UI Semilight"/>
              </a:rPr>
              <a:t>Guide the user</a:t>
            </a:r>
          </a:p>
          <a:p>
            <a:pPr defTabSz="914400">
              <a:spcBef>
                <a:spcPts val="0"/>
              </a:spcBef>
              <a:spcAft>
                <a:spcPts val="600"/>
              </a:spcAft>
              <a:buSzTx/>
              <a:defRPr/>
            </a:pPr>
            <a:r>
              <a:rPr lang="en-US" kern="0" dirty="0">
                <a:latin typeface="Segoe UI Semilight"/>
              </a:rPr>
              <a:t>Channels often offer specialized menus, quick actions, etc.</a:t>
            </a:r>
          </a:p>
          <a:p>
            <a:pPr defTabSz="914400">
              <a:spcBef>
                <a:spcPts val="0"/>
              </a:spcBef>
              <a:spcAft>
                <a:spcPts val="600"/>
              </a:spcAft>
              <a:buSzTx/>
              <a:defRPr/>
            </a:pPr>
            <a:r>
              <a:rPr lang="en-US" kern="0" dirty="0">
                <a:latin typeface="Segoe UI Semilight"/>
              </a:rPr>
              <a:t>Help the user </a:t>
            </a:r>
            <a:r>
              <a:rPr lang="en-US" u="sng" kern="0" dirty="0">
                <a:latin typeface="Segoe UI Semilight"/>
              </a:rPr>
              <a:t>discover</a:t>
            </a:r>
            <a:r>
              <a:rPr lang="en-US" kern="0" dirty="0">
                <a:latin typeface="Segoe UI Semilight"/>
              </a:rPr>
              <a:t> what your bot can do</a:t>
            </a:r>
          </a:p>
          <a:p>
            <a:pPr defTabSz="914400">
              <a:spcBef>
                <a:spcPts val="0"/>
              </a:spcBef>
              <a:spcAft>
                <a:spcPts val="600"/>
              </a:spcAft>
              <a:buSzTx/>
              <a:defRPr/>
            </a:pPr>
            <a:r>
              <a:rPr lang="en-US" sz="2600" kern="0" dirty="0">
                <a:latin typeface="Segoe UI Semilight"/>
                <a:hlinkClick r:id="rId2"/>
              </a:rPr>
              <a:t>Read more</a:t>
            </a:r>
            <a:endParaRPr lang="en-US" sz="2600" kern="0" dirty="0">
              <a:latin typeface="Segoe UI Semilight"/>
            </a:endParaRPr>
          </a:p>
        </p:txBody>
      </p:sp>
    </p:spTree>
    <p:extLst>
      <p:ext uri="{BB962C8B-B14F-4D97-AF65-F5344CB8AC3E}">
        <p14:creationId xmlns:p14="http://schemas.microsoft.com/office/powerpoint/2010/main" val="13630430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the user</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p:cNvSpPr/>
          <p:nvPr/>
        </p:nvSpPr>
        <p:spPr bwMode="auto">
          <a:xfrm>
            <a:off x="350837" y="4492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7" name="Speech Bubble: Rectangle with Corners Rounded 6"/>
          <p:cNvSpPr/>
          <p:nvPr/>
        </p:nvSpPr>
        <p:spPr bwMode="auto">
          <a:xfrm>
            <a:off x="350837" y="1668462"/>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Speech Bubble: Rectangle with Corners Rounded 7"/>
          <p:cNvSpPr/>
          <p:nvPr/>
        </p:nvSpPr>
        <p:spPr bwMode="auto">
          <a:xfrm>
            <a:off x="350837" y="296386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CheckRegistration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350837" y="4263447"/>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LodgingInformation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with Corners Rounded 9"/>
          <p:cNvSpPr/>
          <p:nvPr/>
        </p:nvSpPr>
        <p:spPr bwMode="auto">
          <a:xfrm>
            <a:off x="318942" y="556303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BookRoom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p:cNvSpPr/>
          <p:nvPr/>
        </p:nvSpPr>
        <p:spPr bwMode="auto">
          <a:xfrm>
            <a:off x="4387344" y="4492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p:cNvSpPr/>
          <p:nvPr/>
        </p:nvSpPr>
        <p:spPr bwMode="auto">
          <a:xfrm>
            <a:off x="4387344" y="1668462"/>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PartyRegistration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Speech Bubble: Rectangle with Corners Rounded 12"/>
          <p:cNvSpPr/>
          <p:nvPr/>
        </p:nvSpPr>
        <p:spPr bwMode="auto">
          <a:xfrm>
            <a:off x="4387344" y="29638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EventInformation</a:t>
            </a:r>
            <a:endParaRPr lang="en-US" sz="2400" dirty="0">
              <a:gradFill>
                <a:gsLst>
                  <a:gs pos="0">
                    <a:srgbClr val="FFFFFF"/>
                  </a:gs>
                  <a:gs pos="100000">
                    <a:srgbClr val="FFFFFF"/>
                  </a:gs>
                </a:gsLst>
                <a:lin ang="5400000" scaled="0"/>
              </a:gradFill>
              <a:cs typeface="Segoe UI" pitchFamily="34" charset="0"/>
            </a:endParaRPr>
          </a:p>
        </p:txBody>
      </p:sp>
      <p:sp>
        <p:nvSpPr>
          <p:cNvPr id="14" name="Speech Bubble: Rectangle with Corners Rounded 13"/>
          <p:cNvSpPr/>
          <p:nvPr/>
        </p:nvSpPr>
        <p:spPr bwMode="auto">
          <a:xfrm>
            <a:off x="4387344" y="4263447"/>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SessionInformation</a:t>
            </a:r>
            <a:endParaRPr lang="en-US" sz="2400" dirty="0">
              <a:gradFill>
                <a:gsLst>
                  <a:gs pos="0">
                    <a:srgbClr val="FFFFFF"/>
                  </a:gs>
                  <a:gs pos="100000">
                    <a:srgbClr val="FFFFFF"/>
                  </a:gs>
                </a:gsLst>
                <a:lin ang="5400000" scaled="0"/>
              </a:gradFill>
              <a:cs typeface="Segoe UI" pitchFamily="34" charset="0"/>
            </a:endParaRPr>
          </a:p>
        </p:txBody>
      </p:sp>
      <p:sp>
        <p:nvSpPr>
          <p:cNvPr id="15" name="Speech Bubble: Rectangle with Corners Rounded 14"/>
          <p:cNvSpPr/>
          <p:nvPr/>
        </p:nvSpPr>
        <p:spPr bwMode="auto">
          <a:xfrm>
            <a:off x="4355449" y="556303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SpeakerInformation</a:t>
            </a:r>
            <a:endParaRPr lang="en-US" sz="2400" dirty="0">
              <a:gradFill>
                <a:gsLst>
                  <a:gs pos="0">
                    <a:srgbClr val="FFFFFF"/>
                  </a:gs>
                  <a:gs pos="100000">
                    <a:srgbClr val="FFFFFF"/>
                  </a:gs>
                </a:gsLst>
                <a:lin ang="5400000" scaled="0"/>
              </a:gradFill>
              <a:cs typeface="Segoe UI" pitchFamily="34" charset="0"/>
            </a:endParaRPr>
          </a:p>
        </p:txBody>
      </p:sp>
      <p:sp>
        <p:nvSpPr>
          <p:cNvPr id="16" name="Speech Bubble: Rectangle with Corners Rounded 15"/>
          <p:cNvSpPr/>
          <p:nvPr/>
        </p:nvSpPr>
        <p:spPr bwMode="auto">
          <a:xfrm>
            <a:off x="8423851" y="449262"/>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SubmitSession</a:t>
            </a:r>
            <a:endParaRPr lang="en-US" sz="2400" dirty="0">
              <a:gradFill>
                <a:gsLst>
                  <a:gs pos="0">
                    <a:srgbClr val="FFFFFF"/>
                  </a:gs>
                  <a:gs pos="100000">
                    <a:srgbClr val="FFFFFF"/>
                  </a:gs>
                </a:gsLst>
                <a:lin ang="5400000" scaled="0"/>
              </a:gradFill>
              <a:cs typeface="Segoe UI" pitchFamily="34" charset="0"/>
            </a:endParaRPr>
          </a:p>
        </p:txBody>
      </p:sp>
      <p:sp>
        <p:nvSpPr>
          <p:cNvPr id="17" name="Speech Bubble: Rectangle with Corners Rounded 16"/>
          <p:cNvSpPr/>
          <p:nvPr/>
        </p:nvSpPr>
        <p:spPr bwMode="auto">
          <a:xfrm>
            <a:off x="8423851" y="166846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FindSession</a:t>
            </a:r>
            <a:endParaRPr lang="en-US" sz="2400" dirty="0">
              <a:gradFill>
                <a:gsLst>
                  <a:gs pos="0">
                    <a:srgbClr val="FFFFFF"/>
                  </a:gs>
                  <a:gs pos="100000">
                    <a:srgbClr val="FFFFFF"/>
                  </a:gs>
                </a:gsLst>
                <a:lin ang="5400000" scaled="0"/>
              </a:gradFill>
              <a:cs typeface="Segoe UI" pitchFamily="34" charset="0"/>
            </a:endParaRPr>
          </a:p>
        </p:txBody>
      </p:sp>
      <p:sp>
        <p:nvSpPr>
          <p:cNvPr id="18" name="Speech Bubble: Rectangle with Corners Rounded 17"/>
          <p:cNvSpPr/>
          <p:nvPr/>
        </p:nvSpPr>
        <p:spPr bwMode="auto">
          <a:xfrm>
            <a:off x="8423851" y="29638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ChangeSession</a:t>
            </a:r>
            <a:endParaRPr lang="en-US" sz="2400" dirty="0">
              <a:gradFill>
                <a:gsLst>
                  <a:gs pos="0">
                    <a:srgbClr val="FFFFFF"/>
                  </a:gs>
                  <a:gs pos="100000">
                    <a:srgbClr val="FFFFFF"/>
                  </a:gs>
                </a:gsLst>
                <a:lin ang="5400000" scaled="0"/>
              </a:gradFill>
              <a:cs typeface="Segoe UI" pitchFamily="34" charset="0"/>
            </a:endParaRPr>
          </a:p>
        </p:txBody>
      </p:sp>
      <p:sp>
        <p:nvSpPr>
          <p:cNvPr id="19" name="Speech Bubble: Rectangle with Corners Rounded 18"/>
          <p:cNvSpPr/>
          <p:nvPr/>
        </p:nvSpPr>
        <p:spPr bwMode="auto">
          <a:xfrm>
            <a:off x="8423851" y="4263447"/>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CancelSession</a:t>
            </a:r>
            <a:endParaRPr lang="en-US" sz="2400" dirty="0">
              <a:gradFill>
                <a:gsLst>
                  <a:gs pos="0">
                    <a:srgbClr val="FFFFFF"/>
                  </a:gs>
                  <a:gs pos="100000">
                    <a:srgbClr val="FFFFFF"/>
                  </a:gs>
                </a:gsLst>
                <a:lin ang="5400000" scaled="0"/>
              </a:gradFill>
              <a:cs typeface="Segoe UI" pitchFamily="34" charset="0"/>
            </a:endParaRPr>
          </a:p>
        </p:txBody>
      </p:sp>
      <p:sp>
        <p:nvSpPr>
          <p:cNvPr id="20" name="Speech Bubble: Rectangle with Corners Rounded 19"/>
          <p:cNvSpPr/>
          <p:nvPr/>
        </p:nvSpPr>
        <p:spPr bwMode="auto">
          <a:xfrm>
            <a:off x="8391956" y="556303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PostPhoto</a:t>
            </a: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542425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8E79-A4ED-40A3-A36F-58D70FA5E821}"/>
              </a:ext>
            </a:extLst>
          </p:cNvPr>
          <p:cNvSpPr>
            <a:spLocks noGrp="1"/>
          </p:cNvSpPr>
          <p:nvPr>
            <p:ph type="title"/>
          </p:nvPr>
        </p:nvSpPr>
        <p:spPr/>
        <p:txBody>
          <a:bodyPr/>
          <a:lstStyle/>
          <a:p>
            <a:r>
              <a:rPr lang="en-US" dirty="0"/>
              <a:t>Creating global handlers</a:t>
            </a:r>
          </a:p>
        </p:txBody>
      </p:sp>
      <p:sp>
        <p:nvSpPr>
          <p:cNvPr id="3" name="Text Placeholder 2">
            <a:extLst>
              <a:ext uri="{FF2B5EF4-FFF2-40B4-BE49-F238E27FC236}">
                <a16:creationId xmlns:a16="http://schemas.microsoft.com/office/drawing/2014/main" id="{43033778-F248-4DC0-AECA-9786801E2844}"/>
              </a:ext>
            </a:extLst>
          </p:cNvPr>
          <p:cNvSpPr>
            <a:spLocks noGrp="1"/>
          </p:cNvSpPr>
          <p:nvPr>
            <p:ph type="body" sz="quarter" idx="10"/>
          </p:nvPr>
        </p:nvSpPr>
        <p:spPr>
          <a:xfrm>
            <a:off x="365760" y="1371600"/>
            <a:ext cx="11704320" cy="2806922"/>
          </a:xfrm>
        </p:spPr>
        <p:txBody>
          <a:bodyPr/>
          <a:lstStyle/>
          <a:p>
            <a:r>
              <a:rPr lang="en-US" dirty="0"/>
              <a:t>Node.js</a:t>
            </a:r>
          </a:p>
          <a:p>
            <a:pPr lvl="1"/>
            <a:r>
              <a:rPr lang="en-US" dirty="0" err="1">
                <a:latin typeface="Consolas" panose="020B0609020204030204" pitchFamily="49" charset="0"/>
              </a:rPr>
              <a:t>triggerAction</a:t>
            </a:r>
            <a:endParaRPr lang="en-US" dirty="0">
              <a:latin typeface="Consolas" panose="020B0609020204030204" pitchFamily="49" charset="0"/>
            </a:endParaRPr>
          </a:p>
          <a:p>
            <a:pPr lvl="2"/>
            <a:r>
              <a:rPr lang="en-US" dirty="0"/>
              <a:t>Set </a:t>
            </a:r>
            <a:r>
              <a:rPr lang="en-US" b="1" dirty="0">
                <a:latin typeface="Consolas" panose="020B0609020204030204" pitchFamily="49" charset="0"/>
              </a:rPr>
              <a:t>matches</a:t>
            </a:r>
            <a:r>
              <a:rPr lang="en-US" dirty="0"/>
              <a:t> to either a regex or the name of an intent</a:t>
            </a:r>
          </a:p>
          <a:p>
            <a:pPr lvl="2"/>
            <a:r>
              <a:rPr lang="en-US" dirty="0"/>
              <a:t>(You'll actually use this </a:t>
            </a:r>
            <a:r>
              <a:rPr lang="en-US"/>
              <a:t>to start most dialogs)</a:t>
            </a:r>
            <a:endParaRPr lang="en-US" dirty="0"/>
          </a:p>
          <a:p>
            <a:r>
              <a:rPr lang="en-US" dirty="0"/>
              <a:t>C#</a:t>
            </a:r>
          </a:p>
          <a:p>
            <a:pPr lvl="1"/>
            <a:r>
              <a:rPr lang="en-US" dirty="0"/>
              <a:t>Implement </a:t>
            </a:r>
            <a:r>
              <a:rPr lang="en-US" b="1" dirty="0" err="1">
                <a:latin typeface="Consolas" panose="020B0609020204030204" pitchFamily="49" charset="0"/>
              </a:rPr>
              <a:t>ScorableBase</a:t>
            </a:r>
            <a:endParaRPr lang="en-US" b="1" dirty="0">
              <a:latin typeface="Consolas" panose="020B0609020204030204" pitchFamily="49" charset="0"/>
            </a:endParaRPr>
          </a:p>
          <a:p>
            <a:pPr lvl="2"/>
            <a:r>
              <a:rPr lang="en-US" b="1" dirty="0" err="1">
                <a:latin typeface="Consolas" panose="020B0609020204030204" pitchFamily="49" charset="0"/>
              </a:rPr>
              <a:t>PrepareAsync</a:t>
            </a:r>
            <a:r>
              <a:rPr lang="en-US" dirty="0"/>
              <a:t> method looks for text or intent</a:t>
            </a:r>
          </a:p>
        </p:txBody>
      </p:sp>
    </p:spTree>
    <p:extLst>
      <p:ext uri="{BB962C8B-B14F-4D97-AF65-F5344CB8AC3E}">
        <p14:creationId xmlns:p14="http://schemas.microsoft.com/office/powerpoint/2010/main" val="307002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help</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are more than just text interfaces</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Hero</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Receipt</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card types</a:t>
            </a:r>
          </a:p>
        </p:txBody>
      </p:sp>
      <p:sp>
        <p:nvSpPr>
          <p:cNvPr id="3" name="Text Placeholder 2"/>
          <p:cNvSpPr>
            <a:spLocks noGrp="1"/>
          </p:cNvSpPr>
          <p:nvPr>
            <p:ph type="body" sz="quarter" idx="10"/>
          </p:nvPr>
        </p:nvSpPr>
        <p:spPr>
          <a:xfrm>
            <a:off x="365760" y="1371600"/>
            <a:ext cx="11704320" cy="4665893"/>
          </a:xfrm>
        </p:spPr>
        <p:txBody>
          <a:bodyPr/>
          <a:lstStyle/>
          <a:p>
            <a:r>
              <a:rPr lang="en-US" dirty="0"/>
              <a:t>Framework provides several card times</a:t>
            </a:r>
          </a:p>
          <a:p>
            <a:pPr lvl="1"/>
            <a:r>
              <a:rPr lang="en-US" dirty="0">
                <a:hlinkClick r:id="rId2"/>
              </a:rPr>
              <a:t>Node.js</a:t>
            </a:r>
            <a:endParaRPr lang="en-US" dirty="0"/>
          </a:p>
          <a:p>
            <a:pPr lvl="1"/>
            <a:r>
              <a:rPr lang="en-US" dirty="0">
                <a:hlinkClick r:id="rId3"/>
              </a:rPr>
              <a:t>.NET</a:t>
            </a:r>
            <a:endParaRPr lang="en-US" dirty="0"/>
          </a:p>
          <a:p>
            <a:r>
              <a:rPr lang="en-US" dirty="0"/>
              <a:t>Send rich media</a:t>
            </a:r>
          </a:p>
          <a:p>
            <a:pPr lvl="1"/>
            <a:r>
              <a:rPr lang="en-US" dirty="0"/>
              <a:t>Images</a:t>
            </a:r>
          </a:p>
          <a:p>
            <a:pPr lvl="1"/>
            <a:r>
              <a:rPr lang="en-US" dirty="0"/>
              <a:t>Video</a:t>
            </a:r>
          </a:p>
          <a:p>
            <a:pPr lvl="1"/>
            <a:r>
              <a:rPr lang="en-US" dirty="0"/>
              <a:t>Audio</a:t>
            </a:r>
          </a:p>
          <a:p>
            <a:endParaRPr lang="en-US" dirty="0"/>
          </a:p>
          <a:p>
            <a:r>
              <a:rPr lang="en-US" dirty="0"/>
              <a:t>Not supported by all channels</a:t>
            </a:r>
          </a:p>
          <a:p>
            <a:r>
              <a:rPr lang="en-US" dirty="0"/>
              <a:t>Channels may have different implementations</a:t>
            </a:r>
          </a:p>
          <a:p>
            <a:r>
              <a:rPr lang="en-US" dirty="0"/>
              <a:t>Can almost be considered a "suggestion" to the channel</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lstStyle/>
          <a:p>
            <a:r>
              <a:rPr lang="en-US" dirty="0">
                <a:solidFill>
                  <a:schemeClr val="bg1"/>
                </a:solidFill>
              </a:rPr>
              <a:t>Filling the middle ground</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053442" cy="150810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Fixed templates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Complete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flexibility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Update Treadmill</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Html Canvas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consistency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Security issues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Semilight"/>
                <a:ea typeface="+mn-ea"/>
                <a:cs typeface="+mn-cs"/>
              </a:rPr>
              <a:t>Adaptive Cards</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Flexible enough payload to cover 80% of needs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Host maintains strong control over style and security</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Adaptive Cards</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Open FRAMEWORK</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Multiple canvases</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Notifications</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your own cards</a:t>
            </a:r>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turn…</a:t>
            </a:r>
          </a:p>
        </p:txBody>
      </p:sp>
      <p:sp>
        <p:nvSpPr>
          <p:cNvPr id="5" name="Text Placeholder 4"/>
          <p:cNvSpPr>
            <a:spLocks noGrp="1"/>
          </p:cNvSpPr>
          <p:nvPr>
            <p:ph type="body" sz="quarter" idx="10"/>
          </p:nvPr>
        </p:nvSpPr>
        <p:spPr>
          <a:xfrm>
            <a:off x="365760" y="1371600"/>
            <a:ext cx="11704320" cy="2696123"/>
          </a:xfrm>
        </p:spPr>
        <p:txBody>
          <a:bodyPr/>
          <a:lstStyle/>
          <a:p>
            <a:r>
              <a:rPr lang="en-US" dirty="0"/>
              <a:t>Update your bot to:</a:t>
            </a:r>
          </a:p>
          <a:p>
            <a:pPr lvl="1"/>
            <a:r>
              <a:rPr lang="en-US" dirty="0"/>
              <a:t>Allow users to enter trouble tickets</a:t>
            </a:r>
          </a:p>
          <a:p>
            <a:pPr lvl="2"/>
            <a:r>
              <a:rPr lang="en-US" dirty="0"/>
              <a:t>Category</a:t>
            </a:r>
          </a:p>
          <a:p>
            <a:pPr lvl="2"/>
            <a:r>
              <a:rPr lang="en-US" dirty="0"/>
              <a:t>Severity</a:t>
            </a:r>
          </a:p>
          <a:p>
            <a:pPr lvl="2"/>
            <a:r>
              <a:rPr lang="en-US" dirty="0"/>
              <a:t>Description</a:t>
            </a:r>
          </a:p>
          <a:p>
            <a:pPr lvl="1"/>
            <a:r>
              <a:rPr lang="en-US" dirty="0"/>
              <a:t>Confirm that all information is correct</a:t>
            </a:r>
          </a:p>
          <a:p>
            <a:pPr lvl="1"/>
            <a:r>
              <a:rPr lang="en-US" dirty="0"/>
              <a:t>Send the ticket displayed as a card</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lstStyle/>
          <a:p>
            <a:r>
              <a:rPr lang="pt-BR" dirty="0"/>
              <a:t>Pattern: Menu breakdown</a:t>
            </a:r>
            <a:endParaRPr 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ea typeface="+mn-ea"/>
                <a:cs typeface="+mn-cs"/>
              </a:rPr>
              <a:t>So instead:</a:t>
            </a:r>
          </a:p>
        </p:txBody>
      </p:sp>
      <p:grpSp>
        <p:nvGrpSpPr>
          <p:cNvPr id="2" name="Group 1"/>
          <p:cNvGrpSpPr/>
          <p:nvPr/>
        </p:nvGrpSpPr>
        <p:grpSpPr>
          <a:xfrm>
            <a:off x="1874837" y="2201862"/>
            <a:ext cx="2283693" cy="2063865"/>
            <a:chOff x="1874837" y="2201862"/>
            <a:chExt cx="2283693" cy="2063865"/>
          </a:xfrm>
        </p:grpSpPr>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user! How can I help you?</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Events</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Stages</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Amenities</a:t>
              </a:r>
            </a:p>
          </p:txBody>
        </p:sp>
      </p:grpSp>
      <p:grpSp>
        <p:nvGrpSpPr>
          <p:cNvPr id="3" name="Group 2"/>
          <p:cNvGrpSpPr/>
          <p:nvPr/>
        </p:nvGrpSpPr>
        <p:grpSpPr>
          <a:xfrm>
            <a:off x="4158530" y="2201861"/>
            <a:ext cx="2867972" cy="3542710"/>
            <a:chOff x="4158530" y="2201861"/>
            <a:chExt cx="2867972" cy="3542710"/>
          </a:xfrm>
        </p:grpSpPr>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types of events are you interested in?</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Music</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Comedy</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Film</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Laser Dome</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Spectacles</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Theater</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7026502" y="2224481"/>
            <a:ext cx="3382735" cy="1612082"/>
            <a:chOff x="7026502" y="2224481"/>
            <a:chExt cx="3382735" cy="1612082"/>
          </a:xfrm>
        </p:grpSpPr>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music would you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(By the way, next time you could just type “I’m looking for music events” and I will know what to do.)</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2220</TotalTime>
  <Words>1010</Words>
  <Application>Microsoft Office PowerPoint</Application>
  <PresentationFormat>Custom</PresentationFormat>
  <Paragraphs>163</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 Light</vt:lpstr>
      <vt:lpstr>Consolas</vt:lpstr>
      <vt:lpstr>Segoe UI</vt:lpstr>
      <vt:lpstr>Segoe UI Light</vt:lpstr>
      <vt:lpstr>Segoe UI Semilight</vt:lpstr>
      <vt:lpstr>Wingdings</vt:lpstr>
      <vt:lpstr>WHITE TEMPLATE</vt:lpstr>
      <vt:lpstr>Mastering the user experience with bots</vt:lpstr>
      <vt:lpstr>Asking the user for simple information</vt:lpstr>
      <vt:lpstr>Some basic facts about humans</vt:lpstr>
      <vt:lpstr>PowerPoint Presentation</vt:lpstr>
      <vt:lpstr>PowerPoint Presentation</vt:lpstr>
      <vt:lpstr>PowerPoint Presentation</vt:lpstr>
      <vt:lpstr>PowerPoint Presentation</vt:lpstr>
      <vt:lpstr>Bots do not need any of the following</vt:lpstr>
      <vt:lpstr>Pattern: Menu breakdown</vt:lpstr>
      <vt:lpstr>Using menus</vt:lpstr>
      <vt:lpstr>Guiding the user</vt:lpstr>
      <vt:lpstr>Dialogs</vt:lpstr>
      <vt:lpstr>PowerPoint Presentation</vt:lpstr>
      <vt:lpstr>Dialog stack</vt:lpstr>
      <vt:lpstr>PowerPoint Presentation</vt:lpstr>
      <vt:lpstr>Creating global handlers</vt:lpstr>
      <vt:lpstr>Providing help</vt:lpstr>
      <vt:lpstr>Bots are more than just text interfaces</vt:lpstr>
      <vt:lpstr>Built-in card types</vt:lpstr>
      <vt:lpstr>Filling the middle ground</vt:lpstr>
      <vt:lpstr>PowerPoint Presentation</vt:lpstr>
      <vt:lpstr>Creating your own cards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216</cp:revision>
  <dcterms:created xsi:type="dcterms:W3CDTF">2015-06-04T21:40:17Z</dcterms:created>
  <dcterms:modified xsi:type="dcterms:W3CDTF">2017-06-14T21:00:30Z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