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63"/>
  </p:notesMasterIdLst>
  <p:handoutMasterIdLst>
    <p:handoutMasterId r:id="rId64"/>
  </p:handoutMasterIdLst>
  <p:sldIdLst>
    <p:sldId id="283" r:id="rId35"/>
    <p:sldId id="307" r:id="rId36"/>
    <p:sldId id="304" r:id="rId37"/>
    <p:sldId id="306" r:id="rId38"/>
    <p:sldId id="305" r:id="rId39"/>
    <p:sldId id="291" r:id="rId40"/>
    <p:sldId id="290" r:id="rId41"/>
    <p:sldId id="298" r:id="rId42"/>
    <p:sldId id="293" r:id="rId43"/>
    <p:sldId id="308" r:id="rId44"/>
    <p:sldId id="301" r:id="rId45"/>
    <p:sldId id="295" r:id="rId46"/>
    <p:sldId id="292" r:id="rId47"/>
    <p:sldId id="302" r:id="rId48"/>
    <p:sldId id="303" r:id="rId49"/>
    <p:sldId id="310" r:id="rId50"/>
    <p:sldId id="311" r:id="rId51"/>
    <p:sldId id="312" r:id="rId52"/>
    <p:sldId id="313" r:id="rId53"/>
    <p:sldId id="314" r:id="rId54"/>
    <p:sldId id="317" r:id="rId55"/>
    <p:sldId id="315" r:id="rId56"/>
    <p:sldId id="316" r:id="rId57"/>
    <p:sldId id="296" r:id="rId58"/>
    <p:sldId id="297" r:id="rId59"/>
    <p:sldId id="318" r:id="rId60"/>
    <p:sldId id="299" r:id="rId61"/>
    <p:sldId id="257" r:id="rId6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307"/>
            <p14:sldId id="304"/>
            <p14:sldId id="306"/>
            <p14:sldId id="305"/>
            <p14:sldId id="291"/>
            <p14:sldId id="290"/>
            <p14:sldId id="298"/>
            <p14:sldId id="293"/>
            <p14:sldId id="308"/>
            <p14:sldId id="301"/>
            <p14:sldId id="295"/>
            <p14:sldId id="292"/>
            <p14:sldId id="302"/>
            <p14:sldId id="303"/>
            <p14:sldId id="310"/>
            <p14:sldId id="311"/>
            <p14:sldId id="312"/>
            <p14:sldId id="313"/>
            <p14:sldId id="314"/>
            <p14:sldId id="317"/>
            <p14:sldId id="315"/>
            <p14:sldId id="316"/>
            <p14:sldId id="296"/>
            <p14:sldId id="297"/>
            <p14:sldId id="318"/>
            <p14:sldId id="299"/>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105" d="100"/>
          <a:sy n="105" d="100"/>
        </p:scale>
        <p:origin x="99" y="-15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61" Type="http://schemas.openxmlformats.org/officeDocument/2006/relationships/slide" Target="slides/slide27.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viewProps" Target="viewProps.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6/5/2017 10:36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6/5/2017 10:36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6/5/2017 11:37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195135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6/5/2017 11:37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760834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6/5/2017 11:37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6929674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18.xml"/><Relationship Id="rId7" Type="http://schemas.openxmlformats.org/officeDocument/2006/relationships/image" Target="../media/image1.png"/><Relationship Id="rId2" Type="http://schemas.openxmlformats.org/officeDocument/2006/relationships/customXml" Target="../../customXml/item3.xml"/><Relationship Id="rId1" Type="http://schemas.openxmlformats.org/officeDocument/2006/relationships/customXml" Target="../../customXml/item9.xml"/><Relationship Id="rId6" Type="http://schemas.openxmlformats.org/officeDocument/2006/relationships/slideMaster" Target="../slideMasters/slideMaster1.xml"/><Relationship Id="rId5" Type="http://schemas.openxmlformats.org/officeDocument/2006/relationships/customXml" Target="../../customXml/item15.xml"/><Relationship Id="rId4" Type="http://schemas.openxmlformats.org/officeDocument/2006/relationships/customXml" Target="../../customXml/item2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1.xml"/><Relationship Id="rId7" Type="http://schemas.openxmlformats.org/officeDocument/2006/relationships/image" Target="../media/image1.png"/><Relationship Id="rId2" Type="http://schemas.openxmlformats.org/officeDocument/2006/relationships/customXml" Target="../../customXml/item7.xml"/><Relationship Id="rId1" Type="http://schemas.openxmlformats.org/officeDocument/2006/relationships/customXml" Target="../../customXml/item6.xml"/><Relationship Id="rId6" Type="http://schemas.openxmlformats.org/officeDocument/2006/relationships/slideMaster" Target="../slideMasters/slideMaster1.xml"/><Relationship Id="rId5" Type="http://schemas.openxmlformats.org/officeDocument/2006/relationships/customXml" Target="../../customXml/item31.xml"/><Relationship Id="rId4" Type="http://schemas.openxmlformats.org/officeDocument/2006/relationships/customXml" Target="../../customXml/item2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xml"/><Relationship Id="rId7" Type="http://schemas.openxmlformats.org/officeDocument/2006/relationships/image" Target="../media/image1.png"/><Relationship Id="rId2" Type="http://schemas.openxmlformats.org/officeDocument/2006/relationships/customXml" Target="../../customXml/item19.xml"/><Relationship Id="rId1" Type="http://schemas.openxmlformats.org/officeDocument/2006/relationships/customXml" Target="../../customXml/item16.xml"/><Relationship Id="rId6" Type="http://schemas.openxmlformats.org/officeDocument/2006/relationships/slideMaster" Target="../slideMasters/slideMaster1.xml"/><Relationship Id="rId5" Type="http://schemas.openxmlformats.org/officeDocument/2006/relationships/customXml" Target="../../customXml/item1.xml"/><Relationship Id="rId4" Type="http://schemas.openxmlformats.org/officeDocument/2006/relationships/customXml" Target="../../customXml/item10.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28.xml"/><Relationship Id="rId7" Type="http://schemas.openxmlformats.org/officeDocument/2006/relationships/image" Target="../media/image1.png"/><Relationship Id="rId2" Type="http://schemas.openxmlformats.org/officeDocument/2006/relationships/customXml" Target="../../customXml/item14.xml"/><Relationship Id="rId1" Type="http://schemas.openxmlformats.org/officeDocument/2006/relationships/customXml" Target="../../customXml/item32.xml"/><Relationship Id="rId6" Type="http://schemas.openxmlformats.org/officeDocument/2006/relationships/slideMaster" Target="../slideMasters/slideMaster1.xml"/><Relationship Id="rId5" Type="http://schemas.openxmlformats.org/officeDocument/2006/relationships/customXml" Target="../../customXml/item2.xml"/><Relationship Id="rId4" Type="http://schemas.openxmlformats.org/officeDocument/2006/relationships/customXml" Target="../../customXml/item25.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26.xml"/><Relationship Id="rId7" Type="http://schemas.openxmlformats.org/officeDocument/2006/relationships/image" Target="../media/image2.png"/><Relationship Id="rId2" Type="http://schemas.openxmlformats.org/officeDocument/2006/relationships/customXml" Target="../../customXml/item29.xml"/><Relationship Id="rId1" Type="http://schemas.openxmlformats.org/officeDocument/2006/relationships/customXml" Target="../../customXml/item8.xml"/><Relationship Id="rId6" Type="http://schemas.openxmlformats.org/officeDocument/2006/relationships/slideMaster" Target="../slideMasters/slideMaster1.xml"/><Relationship Id="rId5" Type="http://schemas.openxmlformats.org/officeDocument/2006/relationships/customXml" Target="../../customXml/item33.xml"/><Relationship Id="rId4" Type="http://schemas.openxmlformats.org/officeDocument/2006/relationships/customXml" Target="../../customXml/item30.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27.xml"/><Relationship Id="rId7" Type="http://schemas.openxmlformats.org/officeDocument/2006/relationships/image" Target="../media/image2.png"/><Relationship Id="rId2" Type="http://schemas.openxmlformats.org/officeDocument/2006/relationships/customXml" Target="../../customXml/item20.xml"/><Relationship Id="rId1" Type="http://schemas.openxmlformats.org/officeDocument/2006/relationships/customXml" Target="../../customXml/item12.xml"/><Relationship Id="rId6" Type="http://schemas.openxmlformats.org/officeDocument/2006/relationships/slideMaster" Target="../slideMasters/slideMaster1.xml"/><Relationship Id="rId5" Type="http://schemas.openxmlformats.org/officeDocument/2006/relationships/customXml" Target="../../customXml/item13.xml"/><Relationship Id="rId4" Type="http://schemas.openxmlformats.org/officeDocument/2006/relationships/customXml" Target="../../customXml/item1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59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3991"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365005515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0.xml"/><Relationship Id="rId21" Type="http://schemas.openxmlformats.org/officeDocument/2006/relationships/slideLayout" Target="../slideLayouts/slideLayout21.xml"/><Relationship Id="rId34" Type="http://schemas.openxmlformats.org/officeDocument/2006/relationships/tags" Target="../tags/tag5.xml"/><Relationship Id="rId42" Type="http://schemas.openxmlformats.org/officeDocument/2006/relationships/tags" Target="../tags/tag13.xml"/><Relationship Id="rId47" Type="http://schemas.openxmlformats.org/officeDocument/2006/relationships/tags" Target="../tags/tag18.xml"/><Relationship Id="rId50" Type="http://schemas.openxmlformats.org/officeDocument/2006/relationships/tags" Target="../tags/tag21.xml"/><Relationship Id="rId55" Type="http://schemas.openxmlformats.org/officeDocument/2006/relationships/tags" Target="../tags/tag26.xml"/><Relationship Id="rId63" Type="http://schemas.openxmlformats.org/officeDocument/2006/relationships/tags" Target="../tags/tag34.xml"/><Relationship Id="rId68" Type="http://schemas.openxmlformats.org/officeDocument/2006/relationships/tags" Target="../tags/tag39.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3.xml"/><Relationship Id="rId37" Type="http://schemas.openxmlformats.org/officeDocument/2006/relationships/tags" Target="../tags/tag8.xml"/><Relationship Id="rId40" Type="http://schemas.openxmlformats.org/officeDocument/2006/relationships/tags" Target="../tags/tag11.xml"/><Relationship Id="rId45" Type="http://schemas.openxmlformats.org/officeDocument/2006/relationships/tags" Target="../tags/tag16.xml"/><Relationship Id="rId53" Type="http://schemas.openxmlformats.org/officeDocument/2006/relationships/tags" Target="../tags/tag24.xml"/><Relationship Id="rId58" Type="http://schemas.openxmlformats.org/officeDocument/2006/relationships/tags" Target="../tags/tag29.xml"/><Relationship Id="rId66" Type="http://schemas.openxmlformats.org/officeDocument/2006/relationships/tags" Target="../tags/tag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7.xml"/><Relationship Id="rId49" Type="http://schemas.openxmlformats.org/officeDocument/2006/relationships/tags" Target="../tags/tag20.xml"/><Relationship Id="rId57" Type="http://schemas.openxmlformats.org/officeDocument/2006/relationships/tags" Target="../tags/tag28.xml"/><Relationship Id="rId61" Type="http://schemas.openxmlformats.org/officeDocument/2006/relationships/tags" Target="../tags/tag3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2.xml"/><Relationship Id="rId44" Type="http://schemas.openxmlformats.org/officeDocument/2006/relationships/tags" Target="../tags/tag15.xml"/><Relationship Id="rId52" Type="http://schemas.openxmlformats.org/officeDocument/2006/relationships/tags" Target="../tags/tag23.xml"/><Relationship Id="rId60" Type="http://schemas.openxmlformats.org/officeDocument/2006/relationships/tags" Target="../tags/tag31.xml"/><Relationship Id="rId65" Type="http://schemas.openxmlformats.org/officeDocument/2006/relationships/tags" Target="../tags/tag3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1.xml"/><Relationship Id="rId35" Type="http://schemas.openxmlformats.org/officeDocument/2006/relationships/tags" Target="../tags/tag6.xml"/><Relationship Id="rId43" Type="http://schemas.openxmlformats.org/officeDocument/2006/relationships/tags" Target="../tags/tag14.xml"/><Relationship Id="rId48" Type="http://schemas.openxmlformats.org/officeDocument/2006/relationships/tags" Target="../tags/tag19.xml"/><Relationship Id="rId56" Type="http://schemas.openxmlformats.org/officeDocument/2006/relationships/tags" Target="../tags/tag27.xml"/><Relationship Id="rId64" Type="http://schemas.openxmlformats.org/officeDocument/2006/relationships/tags" Target="../tags/tag35.xml"/><Relationship Id="rId8" Type="http://schemas.openxmlformats.org/officeDocument/2006/relationships/slideLayout" Target="../slideLayouts/slideLayout8.xml"/><Relationship Id="rId51" Type="http://schemas.openxmlformats.org/officeDocument/2006/relationships/tags" Target="../tags/tag2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4.xml"/><Relationship Id="rId38" Type="http://schemas.openxmlformats.org/officeDocument/2006/relationships/tags" Target="../tags/tag9.xml"/><Relationship Id="rId46" Type="http://schemas.openxmlformats.org/officeDocument/2006/relationships/tags" Target="../tags/tag17.xml"/><Relationship Id="rId59" Type="http://schemas.openxmlformats.org/officeDocument/2006/relationships/tags" Target="../tags/tag30.xml"/><Relationship Id="rId67" Type="http://schemas.openxmlformats.org/officeDocument/2006/relationships/tags" Target="../tags/tag38.xml"/><Relationship Id="rId20" Type="http://schemas.openxmlformats.org/officeDocument/2006/relationships/slideLayout" Target="../slideLayouts/slideLayout20.xml"/><Relationship Id="rId41" Type="http://schemas.openxmlformats.org/officeDocument/2006/relationships/tags" Target="../tags/tag12.xml"/><Relationship Id="rId54" Type="http://schemas.openxmlformats.org/officeDocument/2006/relationships/tags" Target="../tags/tag25.xml"/><Relationship Id="rId62" Type="http://schemas.openxmlformats.org/officeDocument/2006/relationships/tags" Target="../tags/tag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30"/>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1"/>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2"/>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3"/>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4"/>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5"/>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6"/>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7"/>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8"/>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9"/>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40"/>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1"/>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2"/>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3"/>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4"/>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5"/>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6"/>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7"/>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8"/>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9"/>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50"/>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1"/>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2"/>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3"/>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4"/>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5"/>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6"/>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7"/>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8"/>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9"/>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60"/>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1"/>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2"/>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3"/>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4"/>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5"/>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6"/>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7"/>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8"/>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 id="2147484210" r:id="rId28"/>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Data Driven Bots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Contoso Travel</a:t>
            </a:r>
          </a:p>
        </p:txBody>
      </p:sp>
      <p:graphicFrame>
        <p:nvGraphicFramePr>
          <p:cNvPr id="4" name="Table 3"/>
          <p:cNvGraphicFramePr>
            <a:graphicFrameLocks noGrp="1"/>
          </p:cNvGraphicFramePr>
          <p:nvPr>
            <p:extLst/>
          </p:nvPr>
        </p:nvGraphicFramePr>
        <p:xfrm>
          <a:off x="503237" y="1363662"/>
          <a:ext cx="11430001" cy="4326255"/>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809426216"/>
                    </a:ext>
                  </a:extLst>
                </a:gridCol>
                <a:gridCol w="3180843">
                  <a:extLst>
                    <a:ext uri="{9D8B030D-6E8A-4147-A177-3AD203B41FA5}">
                      <a16:colId xmlns:a16="http://schemas.microsoft.com/office/drawing/2014/main" val="3358711556"/>
                    </a:ext>
                  </a:extLst>
                </a:gridCol>
                <a:gridCol w="2512837">
                  <a:extLst>
                    <a:ext uri="{9D8B030D-6E8A-4147-A177-3AD203B41FA5}">
                      <a16:colId xmlns:a16="http://schemas.microsoft.com/office/drawing/2014/main" val="2393044569"/>
                    </a:ext>
                  </a:extLst>
                </a:gridCol>
                <a:gridCol w="3907521">
                  <a:extLst>
                    <a:ext uri="{9D8B030D-6E8A-4147-A177-3AD203B41FA5}">
                      <a16:colId xmlns:a16="http://schemas.microsoft.com/office/drawing/2014/main" val="121573744"/>
                    </a:ext>
                  </a:extLst>
                </a:gridCol>
              </a:tblGrid>
              <a:tr h="638175">
                <a:tc>
                  <a:txBody>
                    <a:bodyPr/>
                    <a:lstStyle/>
                    <a:p>
                      <a:r>
                        <a:rPr lang="en-US" sz="2800" dirty="0"/>
                        <a:t>Location</a:t>
                      </a:r>
                    </a:p>
                  </a:txBody>
                  <a:tcPr/>
                </a:tc>
                <a:tc>
                  <a:txBody>
                    <a:bodyPr/>
                    <a:lstStyle/>
                    <a:p>
                      <a:r>
                        <a:rPr lang="en-US" sz="2800" dirty="0"/>
                        <a:t>Getting There</a:t>
                      </a:r>
                    </a:p>
                  </a:txBody>
                  <a:tcPr/>
                </a:tc>
                <a:tc>
                  <a:txBody>
                    <a:bodyPr/>
                    <a:lstStyle/>
                    <a:p>
                      <a:r>
                        <a:rPr lang="en-US" sz="2800" dirty="0"/>
                        <a:t>Categories</a:t>
                      </a:r>
                    </a:p>
                  </a:txBody>
                  <a:tcPr/>
                </a:tc>
                <a:tc>
                  <a:txBody>
                    <a:bodyPr/>
                    <a:lstStyle/>
                    <a:p>
                      <a:r>
                        <a:rPr lang="en-US" sz="2800" dirty="0"/>
                        <a:t>Description</a:t>
                      </a:r>
                    </a:p>
                  </a:txBody>
                  <a:tcPr/>
                </a:tc>
                <a:extLst>
                  <a:ext uri="{0D108BD9-81ED-4DB2-BD59-A6C34878D82A}">
                    <a16:rowId xmlns:a16="http://schemas.microsoft.com/office/drawing/2014/main" val="4093904309"/>
                  </a:ext>
                </a:extLst>
              </a:tr>
              <a:tr h="638175">
                <a:tc>
                  <a:txBody>
                    <a:bodyPr/>
                    <a:lstStyle/>
                    <a:p>
                      <a:r>
                        <a:rPr lang="en-US" sz="2800" dirty="0"/>
                        <a:t>Alaska</a:t>
                      </a:r>
                    </a:p>
                  </a:txBody>
                  <a:tcPr/>
                </a:tc>
                <a:tc>
                  <a:txBody>
                    <a:bodyPr/>
                    <a:lstStyle/>
                    <a:p>
                      <a:r>
                        <a:rPr lang="en-US" sz="2800" dirty="0"/>
                        <a:t>Fly, Road</a:t>
                      </a:r>
                      <a:r>
                        <a:rPr lang="en-US" sz="2800" baseline="0" dirty="0"/>
                        <a:t> Trip, Cruise</a:t>
                      </a:r>
                      <a:endParaRPr lang="en-US" sz="2800" dirty="0"/>
                    </a:p>
                  </a:txBody>
                  <a:tcPr/>
                </a:tc>
                <a:tc>
                  <a:txBody>
                    <a:bodyPr/>
                    <a:lstStyle/>
                    <a:p>
                      <a:r>
                        <a:rPr lang="en-US" sz="2800" dirty="0"/>
                        <a:t>Nature</a:t>
                      </a:r>
                    </a:p>
                  </a:txBody>
                  <a:tcPr/>
                </a:tc>
                <a:tc>
                  <a:txBody>
                    <a:bodyPr/>
                    <a:lstStyle/>
                    <a:p>
                      <a:r>
                        <a:rPr lang="en-US" sz="2800" dirty="0"/>
                        <a:t>Famous for its wildlife, Alaska is popular with adventure seekers.</a:t>
                      </a:r>
                    </a:p>
                  </a:txBody>
                  <a:tcPr/>
                </a:tc>
                <a:extLst>
                  <a:ext uri="{0D108BD9-81ED-4DB2-BD59-A6C34878D82A}">
                    <a16:rowId xmlns:a16="http://schemas.microsoft.com/office/drawing/2014/main" val="2426493875"/>
                  </a:ext>
                </a:extLst>
              </a:tr>
              <a:tr h="638175">
                <a:tc>
                  <a:txBody>
                    <a:bodyPr/>
                    <a:lstStyle/>
                    <a:p>
                      <a:r>
                        <a:rPr lang="en-US" sz="2800" dirty="0"/>
                        <a:t>California</a:t>
                      </a:r>
                    </a:p>
                  </a:txBody>
                  <a:tcPr/>
                </a:tc>
                <a:tc>
                  <a:txBody>
                    <a:bodyPr/>
                    <a:lstStyle/>
                    <a:p>
                      <a:r>
                        <a:rPr lang="en-US" sz="2800" dirty="0"/>
                        <a:t>Fly, Road Trip</a:t>
                      </a:r>
                    </a:p>
                  </a:txBody>
                  <a:tcPr/>
                </a:tc>
                <a:tc>
                  <a:txBody>
                    <a:bodyPr/>
                    <a:lstStyle/>
                    <a:p>
                      <a:r>
                        <a:rPr lang="en-US" sz="2800" dirty="0"/>
                        <a:t>Nature, City, Beach</a:t>
                      </a:r>
                    </a:p>
                  </a:txBody>
                  <a:tcPr/>
                </a:tc>
                <a:tc>
                  <a:txBody>
                    <a:bodyPr/>
                    <a:lstStyle/>
                    <a:p>
                      <a:r>
                        <a:rPr lang="en-US" sz="2800" dirty="0"/>
                        <a:t>California offers a diverse set of experiences.</a:t>
                      </a:r>
                    </a:p>
                  </a:txBody>
                  <a:tcPr/>
                </a:tc>
                <a:extLst>
                  <a:ext uri="{0D108BD9-81ED-4DB2-BD59-A6C34878D82A}">
                    <a16:rowId xmlns:a16="http://schemas.microsoft.com/office/drawing/2014/main" val="626922984"/>
                  </a:ext>
                </a:extLst>
              </a:tr>
              <a:tr h="638175">
                <a:tc>
                  <a:txBody>
                    <a:bodyPr/>
                    <a:lstStyle/>
                    <a:p>
                      <a:r>
                        <a:rPr lang="en-US" sz="2800" dirty="0"/>
                        <a:t>Hawaii</a:t>
                      </a:r>
                    </a:p>
                  </a:txBody>
                  <a:tcPr/>
                </a:tc>
                <a:tc>
                  <a:txBody>
                    <a:bodyPr/>
                    <a:lstStyle/>
                    <a:p>
                      <a:r>
                        <a:rPr lang="en-US" sz="2800" dirty="0"/>
                        <a:t>Fly, Cruise</a:t>
                      </a:r>
                    </a:p>
                  </a:txBody>
                  <a:tcPr/>
                </a:tc>
                <a:tc>
                  <a:txBody>
                    <a:bodyPr/>
                    <a:lstStyle/>
                    <a:p>
                      <a:r>
                        <a:rPr lang="en-US" sz="2800" dirty="0"/>
                        <a:t>Nature, Beach</a:t>
                      </a:r>
                    </a:p>
                  </a:txBody>
                  <a:tcPr/>
                </a:tc>
                <a:tc>
                  <a:txBody>
                    <a:bodyPr/>
                    <a:lstStyle/>
                    <a:p>
                      <a:r>
                        <a:rPr lang="en-US" sz="2800" dirty="0"/>
                        <a:t>A perfect getaway for those looking to relax.</a:t>
                      </a:r>
                    </a:p>
                  </a:txBody>
                  <a:tcPr/>
                </a:tc>
                <a:extLst>
                  <a:ext uri="{0D108BD9-81ED-4DB2-BD59-A6C34878D82A}">
                    <a16:rowId xmlns:a16="http://schemas.microsoft.com/office/drawing/2014/main" val="4070001454"/>
                  </a:ext>
                </a:extLst>
              </a:tr>
            </a:tbl>
          </a:graphicData>
        </a:graphic>
      </p:graphicFrame>
    </p:spTree>
    <p:extLst>
      <p:ext uri="{BB962C8B-B14F-4D97-AF65-F5344CB8AC3E}">
        <p14:creationId xmlns:p14="http://schemas.microsoft.com/office/powerpoint/2010/main" val="65401613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Search</a:t>
            </a:r>
          </a:p>
        </p:txBody>
      </p:sp>
      <p:pic>
        <p:nvPicPr>
          <p:cNvPr id="4" name="Picture 3" descr="Smartphone Excitement by erlandh - A spiky ..."/>
          <p:cNvPicPr>
            <a:picLocks noChangeAspect="1"/>
          </p:cNvPicPr>
          <p:nvPr/>
        </p:nvPicPr>
        <p:blipFill>
          <a:blip r:embed="rId2"/>
          <a:stretch>
            <a:fillRect/>
          </a:stretch>
        </p:blipFill>
        <p:spPr>
          <a:xfrm>
            <a:off x="10485437" y="1592262"/>
            <a:ext cx="858760" cy="2056910"/>
          </a:xfrm>
          <a:prstGeom prst="rect">
            <a:avLst/>
          </a:prstGeom>
        </p:spPr>
      </p:pic>
      <p:pic>
        <p:nvPicPr>
          <p:cNvPr id="5" name="Picture 4" descr="... Create A Bot Using Microsoft Bot Framework"/>
          <p:cNvPicPr>
            <a:picLocks noChangeAspect="1"/>
          </p:cNvPicPr>
          <p:nvPr/>
        </p:nvPicPr>
        <p:blipFill>
          <a:blip r:embed="rId3"/>
          <a:stretch>
            <a:fillRect/>
          </a:stretch>
        </p:blipFill>
        <p:spPr>
          <a:xfrm>
            <a:off x="5950238" y="1516062"/>
            <a:ext cx="2044700" cy="2044700"/>
          </a:xfrm>
          <a:prstGeom prst="rect">
            <a:avLst/>
          </a:prstGeom>
        </p:spPr>
      </p:pic>
      <p:sp>
        <p:nvSpPr>
          <p:cNvPr id="6" name="Cloud 5"/>
          <p:cNvSpPr/>
          <p:nvPr/>
        </p:nvSpPr>
        <p:spPr bwMode="auto">
          <a:xfrm>
            <a:off x="655637" y="4327172"/>
            <a:ext cx="3276600" cy="990600"/>
          </a:xfrm>
          <a:prstGeom prst="cloud">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Search</a:t>
            </a:r>
          </a:p>
        </p:txBody>
      </p:sp>
      <p:sp>
        <p:nvSpPr>
          <p:cNvPr id="7" name="Rectangle: Rounded Corners 6"/>
          <p:cNvSpPr/>
          <p:nvPr/>
        </p:nvSpPr>
        <p:spPr bwMode="auto">
          <a:xfrm>
            <a:off x="2634429" y="4863464"/>
            <a:ext cx="2590800" cy="10668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I'm looking for nature destinations.</a:t>
            </a:r>
          </a:p>
        </p:txBody>
      </p:sp>
      <p:sp>
        <p:nvSpPr>
          <p:cNvPr id="9" name="Rectangle: Rounded Corners 8"/>
          <p:cNvSpPr/>
          <p:nvPr/>
        </p:nvSpPr>
        <p:spPr bwMode="auto">
          <a:xfrm>
            <a:off x="2560637" y="4863464"/>
            <a:ext cx="2743200" cy="106680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Categories:</a:t>
            </a:r>
          </a:p>
          <a:p>
            <a:pPr algn="ctr" defTabSz="932472" fontAlgn="base">
              <a:lnSpc>
                <a:spcPct val="90000"/>
              </a:lnSpc>
              <a:spcBef>
                <a:spcPct val="0"/>
              </a:spcBef>
              <a:spcAft>
                <a:spcPct val="0"/>
              </a:spcAft>
            </a:pPr>
            <a:r>
              <a:rPr lang="en-US" sz="2000" dirty="0"/>
              <a:t>[Nature, City, Beach]</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074296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2"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grpId="1"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4.14348E-6 -4.98865E-6 L 0.26985 -0.15183 " pathEditMode="relative" rAng="0" ptsTypes="AA">
                                      <p:cBhvr>
                                        <p:cTn id="14" dur="2000" fill="hold"/>
                                        <p:tgtEl>
                                          <p:spTgt spid="9"/>
                                        </p:tgtEl>
                                        <p:attrNameLst>
                                          <p:attrName>ppt_x</p:attrName>
                                          <p:attrName>ppt_y</p:attrName>
                                        </p:attrNameLst>
                                      </p:cBhvr>
                                      <p:rCtr x="13492" y="-76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2" animBg="1"/>
      <p:bldP spid="9" grpId="0" animBg="1"/>
      <p:bldP spid="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AdventureWorks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895048392"/>
              </p:ext>
            </p:extLst>
          </p:nvPr>
        </p:nvGraphicFramePr>
        <p:xfrm>
          <a:off x="579437" y="1744662"/>
          <a:ext cx="9906000" cy="237744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243637885"/>
                    </a:ext>
                  </a:extLst>
                </a:gridCol>
                <a:gridCol w="3302000">
                  <a:extLst>
                    <a:ext uri="{9D8B030D-6E8A-4147-A177-3AD203B41FA5}">
                      <a16:colId xmlns:a16="http://schemas.microsoft.com/office/drawing/2014/main" val="2793901445"/>
                    </a:ext>
                  </a:extLst>
                </a:gridCol>
                <a:gridCol w="3302000">
                  <a:extLst>
                    <a:ext uri="{9D8B030D-6E8A-4147-A177-3AD203B41FA5}">
                      <a16:colId xmlns:a16="http://schemas.microsoft.com/office/drawing/2014/main" val="379233824"/>
                    </a:ext>
                  </a:extLst>
                </a:gridCol>
              </a:tblGrid>
              <a:tr h="594360">
                <a:tc>
                  <a:txBody>
                    <a:bodyPr/>
                    <a:lstStyle/>
                    <a:p>
                      <a:r>
                        <a:rPr lang="en-US" sz="2800" dirty="0" err="1"/>
                        <a:t>ProductID</a:t>
                      </a:r>
                      <a:endParaRPr lang="en-US" sz="2800" dirty="0"/>
                    </a:p>
                  </a:txBody>
                  <a:tcPr/>
                </a:tc>
                <a:tc>
                  <a:txBody>
                    <a:bodyPr/>
                    <a:lstStyle/>
                    <a:p>
                      <a:r>
                        <a:rPr lang="en-US" sz="2800" dirty="0"/>
                        <a:t>Name</a:t>
                      </a:r>
                    </a:p>
                  </a:txBody>
                  <a:tcPr/>
                </a:tc>
                <a:tc>
                  <a:txBody>
                    <a:bodyPr/>
                    <a:lstStyle/>
                    <a:p>
                      <a:r>
                        <a:rPr lang="en-US" sz="2800" dirty="0" err="1"/>
                        <a:t>ListPrice</a:t>
                      </a:r>
                      <a:endParaRPr lang="en-US" sz="2800" dirty="0"/>
                    </a:p>
                  </a:txBody>
                  <a:tcPr/>
                </a:tc>
                <a:extLst>
                  <a:ext uri="{0D108BD9-81ED-4DB2-BD59-A6C34878D82A}">
                    <a16:rowId xmlns:a16="http://schemas.microsoft.com/office/drawing/2014/main" val="1702812693"/>
                  </a:ext>
                </a:extLst>
              </a:tr>
              <a:tr h="594360">
                <a:tc>
                  <a:txBody>
                    <a:bodyPr/>
                    <a:lstStyle/>
                    <a:p>
                      <a:r>
                        <a:rPr lang="en-US" sz="2800" dirty="0"/>
                        <a:t>921</a:t>
                      </a:r>
                    </a:p>
                  </a:txBody>
                  <a:tcPr/>
                </a:tc>
                <a:tc>
                  <a:txBody>
                    <a:bodyPr/>
                    <a:lstStyle/>
                    <a:p>
                      <a:r>
                        <a:rPr lang="en-US" sz="2800" dirty="0"/>
                        <a:t>Mountain Tire Tube</a:t>
                      </a:r>
                    </a:p>
                  </a:txBody>
                  <a:tcPr/>
                </a:tc>
                <a:tc>
                  <a:txBody>
                    <a:bodyPr/>
                    <a:lstStyle/>
                    <a:p>
                      <a:r>
                        <a:rPr lang="en-US" sz="2800" dirty="0"/>
                        <a:t>$4.99</a:t>
                      </a:r>
                    </a:p>
                  </a:txBody>
                  <a:tcPr/>
                </a:tc>
                <a:extLst>
                  <a:ext uri="{0D108BD9-81ED-4DB2-BD59-A6C34878D82A}">
                    <a16:rowId xmlns:a16="http://schemas.microsoft.com/office/drawing/2014/main" val="2460237737"/>
                  </a:ext>
                </a:extLst>
              </a:tr>
              <a:tr h="594360">
                <a:tc>
                  <a:txBody>
                    <a:bodyPr/>
                    <a:lstStyle/>
                    <a:p>
                      <a:r>
                        <a:rPr lang="en-US" sz="2800" dirty="0"/>
                        <a:t>922</a:t>
                      </a:r>
                    </a:p>
                  </a:txBody>
                  <a:tcPr/>
                </a:tc>
                <a:tc>
                  <a:txBody>
                    <a:bodyPr/>
                    <a:lstStyle/>
                    <a:p>
                      <a:r>
                        <a:rPr lang="en-US" sz="2800" dirty="0"/>
                        <a:t>Road Tire Tube</a:t>
                      </a:r>
                    </a:p>
                  </a:txBody>
                  <a:tcPr/>
                </a:tc>
                <a:tc>
                  <a:txBody>
                    <a:bodyPr/>
                    <a:lstStyle/>
                    <a:p>
                      <a:r>
                        <a:rPr lang="en-US" sz="2800" dirty="0"/>
                        <a:t>$3.99</a:t>
                      </a:r>
                    </a:p>
                  </a:txBody>
                  <a:tcPr/>
                </a:tc>
                <a:extLst>
                  <a:ext uri="{0D108BD9-81ED-4DB2-BD59-A6C34878D82A}">
                    <a16:rowId xmlns:a16="http://schemas.microsoft.com/office/drawing/2014/main" val="3566822338"/>
                  </a:ext>
                </a:extLst>
              </a:tr>
              <a:tr h="594360">
                <a:tc>
                  <a:txBody>
                    <a:bodyPr/>
                    <a:lstStyle/>
                    <a:p>
                      <a:r>
                        <a:rPr lang="en-US" sz="2800" dirty="0"/>
                        <a:t>923</a:t>
                      </a:r>
                    </a:p>
                  </a:txBody>
                  <a:tcPr/>
                </a:tc>
                <a:tc>
                  <a:txBody>
                    <a:bodyPr/>
                    <a:lstStyle/>
                    <a:p>
                      <a:r>
                        <a:rPr lang="en-US" sz="2800" dirty="0"/>
                        <a:t>Touring Tire Tube</a:t>
                      </a:r>
                    </a:p>
                  </a:txBody>
                  <a:tcPr/>
                </a:tc>
                <a:tc>
                  <a:txBody>
                    <a:bodyPr/>
                    <a:lstStyle/>
                    <a:p>
                      <a:r>
                        <a:rPr lang="en-US" sz="2800" dirty="0"/>
                        <a:t>$2.00</a:t>
                      </a:r>
                    </a:p>
                  </a:txBody>
                  <a:tcPr/>
                </a:tc>
                <a:extLst>
                  <a:ext uri="{0D108BD9-81ED-4DB2-BD59-A6C34878D82A}">
                    <a16:rowId xmlns:a16="http://schemas.microsoft.com/office/drawing/2014/main" val="734440139"/>
                  </a:ext>
                </a:extLst>
              </a:tr>
            </a:tbl>
          </a:graphicData>
        </a:graphic>
      </p:graphicFrame>
    </p:spTree>
    <p:extLst>
      <p:ext uri="{BB962C8B-B14F-4D97-AF65-F5344CB8AC3E}">
        <p14:creationId xmlns:p14="http://schemas.microsoft.com/office/powerpoint/2010/main" val="220053183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Search and LUIS</a:t>
            </a:r>
          </a:p>
        </p:txBody>
      </p:sp>
      <p:pic>
        <p:nvPicPr>
          <p:cNvPr id="5" name="Picture 4" descr="Smartphone Excitement by erlandh - A spiky ..."/>
          <p:cNvPicPr>
            <a:picLocks noChangeAspect="1"/>
          </p:cNvPicPr>
          <p:nvPr/>
        </p:nvPicPr>
        <p:blipFill>
          <a:blip r:embed="rId2"/>
          <a:stretch>
            <a:fillRect/>
          </a:stretch>
        </p:blipFill>
        <p:spPr>
          <a:xfrm>
            <a:off x="10485437" y="1592262"/>
            <a:ext cx="858760" cy="2056910"/>
          </a:xfrm>
          <a:prstGeom prst="rect">
            <a:avLst/>
          </a:prstGeom>
        </p:spPr>
      </p:pic>
      <p:pic>
        <p:nvPicPr>
          <p:cNvPr id="6" name="Picture 5" descr="... Create A Bot Using Microsoft Bot Framework"/>
          <p:cNvPicPr>
            <a:picLocks noChangeAspect="1"/>
          </p:cNvPicPr>
          <p:nvPr/>
        </p:nvPicPr>
        <p:blipFill>
          <a:blip r:embed="rId3"/>
          <a:stretch>
            <a:fillRect/>
          </a:stretch>
        </p:blipFill>
        <p:spPr>
          <a:xfrm>
            <a:off x="5950238" y="1516062"/>
            <a:ext cx="2044700" cy="2044700"/>
          </a:xfrm>
          <a:prstGeom prst="rect">
            <a:avLst/>
          </a:prstGeom>
        </p:spPr>
      </p:pic>
      <p:sp>
        <p:nvSpPr>
          <p:cNvPr id="7" name="Cloud 6"/>
          <p:cNvSpPr/>
          <p:nvPr/>
        </p:nvSpPr>
        <p:spPr bwMode="auto">
          <a:xfrm>
            <a:off x="655637" y="1516062"/>
            <a:ext cx="2819400" cy="990600"/>
          </a:xfrm>
          <a:prstGeom prst="cloud">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LUIS</a:t>
            </a:r>
          </a:p>
        </p:txBody>
      </p:sp>
      <p:sp>
        <p:nvSpPr>
          <p:cNvPr id="8" name="Cloud 7"/>
          <p:cNvSpPr/>
          <p:nvPr/>
        </p:nvSpPr>
        <p:spPr bwMode="auto">
          <a:xfrm>
            <a:off x="655637" y="4327172"/>
            <a:ext cx="3276600" cy="990600"/>
          </a:xfrm>
          <a:prstGeom prst="cloud">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Search</a:t>
            </a:r>
          </a:p>
        </p:txBody>
      </p:sp>
      <p:sp>
        <p:nvSpPr>
          <p:cNvPr id="10" name="Rectangle: Rounded Corners 9"/>
          <p:cNvSpPr/>
          <p:nvPr/>
        </p:nvSpPr>
        <p:spPr bwMode="auto">
          <a:xfrm>
            <a:off x="8933617" y="3959860"/>
            <a:ext cx="3507608" cy="10668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I'd like to order a mountain tube</a:t>
            </a:r>
          </a:p>
        </p:txBody>
      </p:sp>
      <p:sp>
        <p:nvSpPr>
          <p:cNvPr id="12" name="Rectangle: Rounded Corners 11"/>
          <p:cNvSpPr/>
          <p:nvPr/>
        </p:nvSpPr>
        <p:spPr bwMode="auto">
          <a:xfrm>
            <a:off x="1951037" y="2135367"/>
            <a:ext cx="3507608" cy="106680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Intent: order</a:t>
            </a:r>
          </a:p>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Item: mountain tube</a:t>
            </a:r>
          </a:p>
        </p:txBody>
      </p:sp>
      <p:sp>
        <p:nvSpPr>
          <p:cNvPr id="13" name="Rectangle: Rounded Corners 12"/>
          <p:cNvSpPr/>
          <p:nvPr/>
        </p:nvSpPr>
        <p:spPr bwMode="auto">
          <a:xfrm>
            <a:off x="5303837" y="3954462"/>
            <a:ext cx="3507608" cy="1066800"/>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Search:</a:t>
            </a:r>
            <a:br>
              <a:rPr lang="en-US" sz="2400" dirty="0">
                <a:gradFill>
                  <a:gsLst>
                    <a:gs pos="0">
                      <a:srgbClr val="FFFFFF"/>
                    </a:gs>
                    <a:gs pos="100000">
                      <a:srgbClr val="FFFFFF"/>
                    </a:gs>
                  </a:gsLst>
                  <a:lin ang="5400000" scaled="0"/>
                </a:gradFill>
                <a:ea typeface="Segoe UI" pitchFamily="34" charset="0"/>
                <a:cs typeface="Segoe UI" pitchFamily="34" charset="0"/>
              </a:rPr>
            </a:br>
            <a:r>
              <a:rPr lang="en-US" sz="2400" dirty="0">
                <a:gradFill>
                  <a:gsLst>
                    <a:gs pos="0">
                      <a:srgbClr val="FFFFFF"/>
                    </a:gs>
                    <a:gs pos="100000">
                      <a:srgbClr val="FFFFFF"/>
                    </a:gs>
                  </a:gsLst>
                  <a:lin ang="5400000" scaled="0"/>
                </a:gradFill>
                <a:ea typeface="Segoe UI" pitchFamily="34" charset="0"/>
                <a:cs typeface="Segoe UI" pitchFamily="34" charset="0"/>
              </a:rPr>
              <a:t>mountain tube</a:t>
            </a:r>
          </a:p>
        </p:txBody>
      </p:sp>
      <p:sp>
        <p:nvSpPr>
          <p:cNvPr id="16" name="Thought Bubble: Cloud 15"/>
          <p:cNvSpPr/>
          <p:nvPr/>
        </p:nvSpPr>
        <p:spPr bwMode="auto">
          <a:xfrm>
            <a:off x="6675437" y="296862"/>
            <a:ext cx="2438400" cy="1447800"/>
          </a:xfrm>
          <a:prstGeom prst="cloudCallou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Intent:</a:t>
            </a:r>
          </a:p>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order</a:t>
            </a:r>
          </a:p>
        </p:txBody>
      </p:sp>
    </p:spTree>
    <p:extLst>
      <p:ext uri="{BB962C8B-B14F-4D97-AF65-F5344CB8AC3E}">
        <p14:creationId xmlns:p14="http://schemas.microsoft.com/office/powerpoint/2010/main" val="20902409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12076E-6 4.05356E-6 L -0.2918 4.05356E-6 " pathEditMode="relative" rAng="0" ptsTypes="AA">
                                      <p:cBhvr>
                                        <p:cTn id="6" dur="2000" fill="hold"/>
                                        <p:tgtEl>
                                          <p:spTgt spid="10"/>
                                        </p:tgtEl>
                                        <p:attrNameLst>
                                          <p:attrName>ppt_x</p:attrName>
                                          <p:attrName>ppt_y</p:attrName>
                                        </p:attrNameLst>
                                      </p:cBhvr>
                                      <p:rCtr x="-1459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918 4.05356E-6 L -0.5614 -0.26147 " pathEditMode="relative" rAng="0" ptsTypes="AA">
                                      <p:cBhvr>
                                        <p:cTn id="10" dur="2000" fill="hold"/>
                                        <p:tgtEl>
                                          <p:spTgt spid="10"/>
                                        </p:tgtEl>
                                        <p:attrNameLst>
                                          <p:attrName>ppt_x</p:attrName>
                                          <p:attrName>ppt_y</p:attrName>
                                        </p:attrNameLst>
                                      </p:cBhvr>
                                      <p:rCtr x="-13480" y="-13073"/>
                                    </p:animMotion>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2"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ntr" presetSubtype="0" fill="hold" grpId="1"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2.09089E-6 4.80708E-6 L 0.2696 0.26078 " pathEditMode="relative" rAng="0" ptsTypes="AA">
                                      <p:cBhvr>
                                        <p:cTn id="22" dur="2000" fill="hold"/>
                                        <p:tgtEl>
                                          <p:spTgt spid="12"/>
                                        </p:tgtEl>
                                        <p:attrNameLst>
                                          <p:attrName>ppt_x</p:attrName>
                                          <p:attrName>ppt_y</p:attrName>
                                        </p:attrNameLst>
                                      </p:cBhvr>
                                      <p:rCtr x="13480" y="13028"/>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2" nodeType="clickEffect">
                                  <p:stCondLst>
                                    <p:cond delay="0"/>
                                  </p:stCondLst>
                                  <p:childTnLst>
                                    <p:animEffect transition="out" filter="fad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par>
                                <p:cTn id="33" presetID="10" presetClass="entr" presetSubtype="0" fill="hold" grpId="1"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grpId="0" nodeType="clickEffect">
                                  <p:stCondLst>
                                    <p:cond delay="0"/>
                                  </p:stCondLst>
                                  <p:childTnLst>
                                    <p:animMotion origin="layout" path="M 3.83201E-6 4.94326E-6 L -0.2696 0.1532 " pathEditMode="relative" rAng="0" ptsTypes="AA">
                                      <p:cBhvr>
                                        <p:cTn id="39" dur="2000" fill="hold"/>
                                        <p:tgtEl>
                                          <p:spTgt spid="13"/>
                                        </p:tgtEl>
                                        <p:attrNameLst>
                                          <p:attrName>ppt_x</p:attrName>
                                          <p:attrName>ppt_y</p:attrName>
                                        </p:attrNameLst>
                                      </p:cBhvr>
                                      <p:rCtr x="-13480" y="764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2" grpId="0" animBg="1"/>
      <p:bldP spid="12" grpId="1" animBg="1"/>
      <p:bldP spid="12" grpId="2" animBg="1"/>
      <p:bldP spid="13" grpId="0" animBg="1"/>
      <p:bldP spid="13" grpId="1"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AdventureWorks</a:t>
            </a:r>
            <a:endParaRPr lang="en-US" dirty="0"/>
          </a:p>
        </p:txBody>
      </p:sp>
      <p:graphicFrame>
        <p:nvGraphicFramePr>
          <p:cNvPr id="6" name="Table 5"/>
          <p:cNvGraphicFramePr>
            <a:graphicFrameLocks noGrp="1"/>
          </p:cNvGraphicFramePr>
          <p:nvPr>
            <p:extLst/>
          </p:nvPr>
        </p:nvGraphicFramePr>
        <p:xfrm>
          <a:off x="579437" y="1744662"/>
          <a:ext cx="9906000" cy="237744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243637885"/>
                    </a:ext>
                  </a:extLst>
                </a:gridCol>
                <a:gridCol w="3302000">
                  <a:extLst>
                    <a:ext uri="{9D8B030D-6E8A-4147-A177-3AD203B41FA5}">
                      <a16:colId xmlns:a16="http://schemas.microsoft.com/office/drawing/2014/main" val="2793901445"/>
                    </a:ext>
                  </a:extLst>
                </a:gridCol>
                <a:gridCol w="3302000">
                  <a:extLst>
                    <a:ext uri="{9D8B030D-6E8A-4147-A177-3AD203B41FA5}">
                      <a16:colId xmlns:a16="http://schemas.microsoft.com/office/drawing/2014/main" val="379233824"/>
                    </a:ext>
                  </a:extLst>
                </a:gridCol>
              </a:tblGrid>
              <a:tr h="594360">
                <a:tc>
                  <a:txBody>
                    <a:bodyPr/>
                    <a:lstStyle/>
                    <a:p>
                      <a:r>
                        <a:rPr lang="en-US" sz="2800" dirty="0" err="1"/>
                        <a:t>ProductID</a:t>
                      </a:r>
                      <a:endParaRPr lang="en-US" sz="2800" dirty="0"/>
                    </a:p>
                  </a:txBody>
                  <a:tcPr/>
                </a:tc>
                <a:tc>
                  <a:txBody>
                    <a:bodyPr/>
                    <a:lstStyle/>
                    <a:p>
                      <a:r>
                        <a:rPr lang="en-US" sz="2800" dirty="0"/>
                        <a:t>Name</a:t>
                      </a:r>
                    </a:p>
                  </a:txBody>
                  <a:tcPr/>
                </a:tc>
                <a:tc>
                  <a:txBody>
                    <a:bodyPr/>
                    <a:lstStyle/>
                    <a:p>
                      <a:r>
                        <a:rPr lang="en-US" sz="2800" dirty="0" err="1"/>
                        <a:t>ListPrice</a:t>
                      </a:r>
                      <a:endParaRPr lang="en-US" sz="2800" dirty="0"/>
                    </a:p>
                  </a:txBody>
                  <a:tcPr/>
                </a:tc>
                <a:extLst>
                  <a:ext uri="{0D108BD9-81ED-4DB2-BD59-A6C34878D82A}">
                    <a16:rowId xmlns:a16="http://schemas.microsoft.com/office/drawing/2014/main" val="1702812693"/>
                  </a:ext>
                </a:extLst>
              </a:tr>
              <a:tr h="594360">
                <a:tc>
                  <a:txBody>
                    <a:bodyPr/>
                    <a:lstStyle/>
                    <a:p>
                      <a:r>
                        <a:rPr lang="en-US" sz="2800" dirty="0"/>
                        <a:t>921</a:t>
                      </a:r>
                    </a:p>
                  </a:txBody>
                  <a:tcPr/>
                </a:tc>
                <a:tc>
                  <a:txBody>
                    <a:bodyPr/>
                    <a:lstStyle/>
                    <a:p>
                      <a:r>
                        <a:rPr lang="en-US" sz="2800" dirty="0"/>
                        <a:t>Mountain Tire Tube</a:t>
                      </a:r>
                    </a:p>
                  </a:txBody>
                  <a:tcPr/>
                </a:tc>
                <a:tc>
                  <a:txBody>
                    <a:bodyPr/>
                    <a:lstStyle/>
                    <a:p>
                      <a:r>
                        <a:rPr lang="en-US" sz="2800" dirty="0"/>
                        <a:t>$4.99</a:t>
                      </a:r>
                    </a:p>
                  </a:txBody>
                  <a:tcPr/>
                </a:tc>
                <a:extLst>
                  <a:ext uri="{0D108BD9-81ED-4DB2-BD59-A6C34878D82A}">
                    <a16:rowId xmlns:a16="http://schemas.microsoft.com/office/drawing/2014/main" val="2460237737"/>
                  </a:ext>
                </a:extLst>
              </a:tr>
              <a:tr h="594360">
                <a:tc>
                  <a:txBody>
                    <a:bodyPr/>
                    <a:lstStyle/>
                    <a:p>
                      <a:r>
                        <a:rPr lang="en-US" sz="2800" dirty="0"/>
                        <a:t>922</a:t>
                      </a:r>
                    </a:p>
                  </a:txBody>
                  <a:tcPr/>
                </a:tc>
                <a:tc>
                  <a:txBody>
                    <a:bodyPr/>
                    <a:lstStyle/>
                    <a:p>
                      <a:r>
                        <a:rPr lang="en-US" sz="2800" dirty="0"/>
                        <a:t>Road Tire Tube</a:t>
                      </a:r>
                    </a:p>
                  </a:txBody>
                  <a:tcPr/>
                </a:tc>
                <a:tc>
                  <a:txBody>
                    <a:bodyPr/>
                    <a:lstStyle/>
                    <a:p>
                      <a:r>
                        <a:rPr lang="en-US" sz="2800" dirty="0"/>
                        <a:t>$3.99</a:t>
                      </a:r>
                    </a:p>
                  </a:txBody>
                  <a:tcPr/>
                </a:tc>
                <a:extLst>
                  <a:ext uri="{0D108BD9-81ED-4DB2-BD59-A6C34878D82A}">
                    <a16:rowId xmlns:a16="http://schemas.microsoft.com/office/drawing/2014/main" val="3566822338"/>
                  </a:ext>
                </a:extLst>
              </a:tr>
              <a:tr h="594360">
                <a:tc>
                  <a:txBody>
                    <a:bodyPr/>
                    <a:lstStyle/>
                    <a:p>
                      <a:r>
                        <a:rPr lang="en-US" sz="2800" dirty="0"/>
                        <a:t>923</a:t>
                      </a:r>
                    </a:p>
                  </a:txBody>
                  <a:tcPr/>
                </a:tc>
                <a:tc>
                  <a:txBody>
                    <a:bodyPr/>
                    <a:lstStyle/>
                    <a:p>
                      <a:r>
                        <a:rPr lang="en-US" sz="2800" dirty="0"/>
                        <a:t>Touring Tire Tube</a:t>
                      </a:r>
                    </a:p>
                  </a:txBody>
                  <a:tcPr/>
                </a:tc>
                <a:tc>
                  <a:txBody>
                    <a:bodyPr/>
                    <a:lstStyle/>
                    <a:p>
                      <a:r>
                        <a:rPr lang="en-US" sz="2800" dirty="0"/>
                        <a:t>$2.00</a:t>
                      </a:r>
                    </a:p>
                  </a:txBody>
                  <a:tcPr/>
                </a:tc>
                <a:extLst>
                  <a:ext uri="{0D108BD9-81ED-4DB2-BD59-A6C34878D82A}">
                    <a16:rowId xmlns:a16="http://schemas.microsoft.com/office/drawing/2014/main" val="734440139"/>
                  </a:ext>
                </a:extLst>
              </a:tr>
            </a:tbl>
          </a:graphicData>
        </a:graphic>
      </p:graphicFrame>
    </p:spTree>
    <p:extLst>
      <p:ext uri="{BB962C8B-B14F-4D97-AF65-F5344CB8AC3E}">
        <p14:creationId xmlns:p14="http://schemas.microsoft.com/office/powerpoint/2010/main" val="88095243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Search and LUIS</a:t>
            </a:r>
          </a:p>
        </p:txBody>
      </p:sp>
      <p:pic>
        <p:nvPicPr>
          <p:cNvPr id="5" name="Picture 4" descr="Smartphone Excitement by erlandh - A spiky ..."/>
          <p:cNvPicPr>
            <a:picLocks noChangeAspect="1"/>
          </p:cNvPicPr>
          <p:nvPr/>
        </p:nvPicPr>
        <p:blipFill>
          <a:blip r:embed="rId2"/>
          <a:stretch>
            <a:fillRect/>
          </a:stretch>
        </p:blipFill>
        <p:spPr>
          <a:xfrm>
            <a:off x="10485437" y="1592262"/>
            <a:ext cx="858760" cy="2056910"/>
          </a:xfrm>
          <a:prstGeom prst="rect">
            <a:avLst/>
          </a:prstGeom>
        </p:spPr>
      </p:pic>
      <p:pic>
        <p:nvPicPr>
          <p:cNvPr id="6" name="Picture 5" descr="... Create A Bot Using Microsoft Bot Framework"/>
          <p:cNvPicPr>
            <a:picLocks noChangeAspect="1"/>
          </p:cNvPicPr>
          <p:nvPr/>
        </p:nvPicPr>
        <p:blipFill>
          <a:blip r:embed="rId3"/>
          <a:stretch>
            <a:fillRect/>
          </a:stretch>
        </p:blipFill>
        <p:spPr>
          <a:xfrm>
            <a:off x="5950238" y="1516062"/>
            <a:ext cx="2044700" cy="2044700"/>
          </a:xfrm>
          <a:prstGeom prst="rect">
            <a:avLst/>
          </a:prstGeom>
        </p:spPr>
      </p:pic>
      <p:sp>
        <p:nvSpPr>
          <p:cNvPr id="7" name="Cloud 6"/>
          <p:cNvSpPr/>
          <p:nvPr/>
        </p:nvSpPr>
        <p:spPr bwMode="auto">
          <a:xfrm>
            <a:off x="655637" y="1516062"/>
            <a:ext cx="2819400" cy="990600"/>
          </a:xfrm>
          <a:prstGeom prst="cloud">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LUIS</a:t>
            </a:r>
          </a:p>
        </p:txBody>
      </p:sp>
      <p:sp>
        <p:nvSpPr>
          <p:cNvPr id="8" name="Cloud 7"/>
          <p:cNvSpPr/>
          <p:nvPr/>
        </p:nvSpPr>
        <p:spPr bwMode="auto">
          <a:xfrm>
            <a:off x="655637" y="4327172"/>
            <a:ext cx="3276600" cy="990600"/>
          </a:xfrm>
          <a:prstGeom prst="cloud">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Search</a:t>
            </a:r>
          </a:p>
        </p:txBody>
      </p:sp>
      <p:sp>
        <p:nvSpPr>
          <p:cNvPr id="13" name="Rectangle: Rounded Corners 12"/>
          <p:cNvSpPr/>
          <p:nvPr/>
        </p:nvSpPr>
        <p:spPr bwMode="auto">
          <a:xfrm>
            <a:off x="1957323" y="5021262"/>
            <a:ext cx="3507608" cy="1066800"/>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Search:</a:t>
            </a:r>
            <a:br>
              <a:rPr lang="en-US" sz="2400" dirty="0">
                <a:gradFill>
                  <a:gsLst>
                    <a:gs pos="0">
                      <a:srgbClr val="FFFFFF"/>
                    </a:gs>
                    <a:gs pos="100000">
                      <a:srgbClr val="FFFFFF"/>
                    </a:gs>
                  </a:gsLst>
                  <a:lin ang="5400000" scaled="0"/>
                </a:gradFill>
                <a:ea typeface="Segoe UI" pitchFamily="34" charset="0"/>
                <a:cs typeface="Segoe UI" pitchFamily="34" charset="0"/>
              </a:rPr>
            </a:br>
            <a:r>
              <a:rPr lang="en-US" sz="2400" dirty="0">
                <a:gradFill>
                  <a:gsLst>
                    <a:gs pos="0">
                      <a:srgbClr val="FFFFFF"/>
                    </a:gs>
                    <a:gs pos="100000">
                      <a:srgbClr val="FFFFFF"/>
                    </a:gs>
                  </a:gsLst>
                  <a:lin ang="5400000" scaled="0"/>
                </a:gradFill>
                <a:ea typeface="Segoe UI" pitchFamily="34" charset="0"/>
                <a:cs typeface="Segoe UI" pitchFamily="34" charset="0"/>
              </a:rPr>
              <a:t>mountain tube</a:t>
            </a:r>
          </a:p>
        </p:txBody>
      </p:sp>
      <p:sp>
        <p:nvSpPr>
          <p:cNvPr id="15" name="Rectangle: Rounded Corners 14"/>
          <p:cNvSpPr/>
          <p:nvPr/>
        </p:nvSpPr>
        <p:spPr bwMode="auto">
          <a:xfrm>
            <a:off x="1948629" y="5021262"/>
            <a:ext cx="3507608" cy="106680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ID: 922</a:t>
            </a:r>
          </a:p>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Name: Mountain Tire Tube</a:t>
            </a:r>
          </a:p>
        </p:txBody>
      </p:sp>
      <p:sp>
        <p:nvSpPr>
          <p:cNvPr id="16" name="Thought Bubble: Cloud 15"/>
          <p:cNvSpPr/>
          <p:nvPr/>
        </p:nvSpPr>
        <p:spPr bwMode="auto">
          <a:xfrm>
            <a:off x="6675437" y="296862"/>
            <a:ext cx="2438400" cy="1447800"/>
          </a:xfrm>
          <a:prstGeom prst="cloudCallou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Intent:</a:t>
            </a:r>
          </a:p>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order</a:t>
            </a:r>
          </a:p>
        </p:txBody>
      </p:sp>
    </p:spTree>
    <p:extLst>
      <p:ext uri="{BB962C8B-B14F-4D97-AF65-F5344CB8AC3E}">
        <p14:creationId xmlns:p14="http://schemas.microsoft.com/office/powerpoint/2010/main" val="20663277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2"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par>
                                <p:cTn id="8" presetID="10" presetClass="entr" presetSubtype="0" fill="hold" grpId="1"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3.20654E-6 -4.34862E-6 L 0.26985 -0.15183 " pathEditMode="relative" rAng="0" ptsTypes="AA">
                                      <p:cBhvr>
                                        <p:cTn id="14" dur="2000" fill="hold"/>
                                        <p:tgtEl>
                                          <p:spTgt spid="15"/>
                                        </p:tgtEl>
                                        <p:attrNameLst>
                                          <p:attrName>ppt_x</p:attrName>
                                          <p:attrName>ppt_y</p:attrName>
                                        </p:attrNameLst>
                                      </p:cBhvr>
                                      <p:rCtr x="13492" y="-76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2" animBg="1"/>
      <p:bldP spid="15" grpId="0" animBg="1"/>
      <p:bldP spid="15"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96" dirty="0">
                <a:solidFill>
                  <a:schemeClr val="accent1"/>
                </a:solidFill>
                <a:latin typeface="Segoe UI Light" panose="020B0502040204020203" pitchFamily="34" charset="0"/>
                <a:cs typeface="Segoe UI Light" panose="020B0502040204020203" pitchFamily="34" charset="0"/>
              </a:rPr>
              <a:t>Capabilities for Rich Search Experiences</a:t>
            </a:r>
          </a:p>
        </p:txBody>
      </p:sp>
      <p:sp>
        <p:nvSpPr>
          <p:cNvPr id="3" name="Content Placeholder 2"/>
          <p:cNvSpPr>
            <a:spLocks noGrp="1"/>
          </p:cNvSpPr>
          <p:nvPr>
            <p:ph type="body" sz="quarter" idx="10"/>
          </p:nvPr>
        </p:nvSpPr>
        <p:spPr/>
        <p:txBody>
          <a:bodyPr>
            <a:noAutofit/>
          </a:bodyPr>
          <a:lstStyle/>
          <a:p>
            <a:pPr marL="0" indent="0">
              <a:buNone/>
            </a:pPr>
            <a:r>
              <a:rPr lang="en-US" dirty="0">
                <a:latin typeface="Segoe UI Light" panose="020B0502040204020203" pitchFamily="34" charset="0"/>
                <a:cs typeface="Segoe UI Light" panose="020B0502040204020203" pitchFamily="34" charset="0"/>
              </a:rPr>
              <a:t>All search building blocks needed for great experiences</a:t>
            </a:r>
          </a:p>
          <a:p>
            <a:pPr lvl="1"/>
            <a:r>
              <a:rPr lang="en-US" dirty="0">
                <a:latin typeface="Segoe UI Light" panose="020B0502040204020203" pitchFamily="34" charset="0"/>
                <a:cs typeface="Segoe UI Light" panose="020B0502040204020203" pitchFamily="34" charset="0"/>
              </a:rPr>
              <a:t>Keyword search, faceting, suggestions/auto-complete, highlighting and more</a:t>
            </a:r>
          </a:p>
          <a:p>
            <a:pPr lvl="1"/>
            <a:r>
              <a:rPr lang="en-US" dirty="0">
                <a:latin typeface="Segoe UI Light" panose="020B0502040204020203" pitchFamily="34" charset="0"/>
                <a:cs typeface="Segoe UI Light" panose="020B0502040204020203" pitchFamily="34" charset="0"/>
              </a:rPr>
              <a:t>Geospatial support for filtering, sorting and ranking</a:t>
            </a:r>
          </a:p>
          <a:p>
            <a:pPr>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dirty="0">
                <a:latin typeface="Segoe UI Light" panose="020B0502040204020203" pitchFamily="34" charset="0"/>
                <a:cs typeface="Segoe UI Light" panose="020B0502040204020203" pitchFamily="34" charset="0"/>
              </a:rPr>
              <a:t>Flexible data ingestion options</a:t>
            </a:r>
          </a:p>
          <a:p>
            <a:pPr lvl="1"/>
            <a:r>
              <a:rPr lang="en-US" dirty="0">
                <a:latin typeface="Segoe UI Light" panose="020B0502040204020203" pitchFamily="34" charset="0"/>
                <a:cs typeface="Segoe UI Light" panose="020B0502040204020203" pitchFamily="34" charset="0"/>
              </a:rPr>
              <a:t>Push: bring data from anywhere, on-</a:t>
            </a:r>
            <a:r>
              <a:rPr lang="en-US" dirty="0" err="1">
                <a:latin typeface="Segoe UI Light" panose="020B0502040204020203" pitchFamily="34" charset="0"/>
                <a:cs typeface="Segoe UI Light" panose="020B0502040204020203" pitchFamily="34" charset="0"/>
              </a:rPr>
              <a:t>prem</a:t>
            </a:r>
            <a:r>
              <a:rPr lang="en-US" dirty="0">
                <a:latin typeface="Segoe UI Light" panose="020B0502040204020203" pitchFamily="34" charset="0"/>
                <a:cs typeface="Segoe UI Light" panose="020B0502040204020203" pitchFamily="34" charset="0"/>
              </a:rPr>
              <a:t> or cloud, any store</a:t>
            </a:r>
          </a:p>
          <a:p>
            <a:pPr lvl="1"/>
            <a:r>
              <a:rPr lang="en-US" dirty="0">
                <a:latin typeface="Segoe UI Light" panose="020B0502040204020203" pitchFamily="34" charset="0"/>
                <a:cs typeface="Segoe UI Light" panose="020B0502040204020203" pitchFamily="34" charset="0"/>
              </a:rPr>
              <a:t>Pull: built-in support for </a:t>
            </a:r>
            <a:r>
              <a:rPr lang="en-US" dirty="0" err="1">
                <a:latin typeface="Segoe UI Light" panose="020B0502040204020203" pitchFamily="34" charset="0"/>
                <a:cs typeface="Segoe UI Light" panose="020B0502040204020203" pitchFamily="34" charset="0"/>
              </a:rPr>
              <a:t>DocumentDB</a:t>
            </a:r>
            <a:r>
              <a:rPr lang="en-US" dirty="0">
                <a:latin typeface="Segoe UI Light" panose="020B0502040204020203" pitchFamily="34" charset="0"/>
                <a:cs typeface="Segoe UI Light" panose="020B0502040204020203" pitchFamily="34" charset="0"/>
              </a:rPr>
              <a:t>, SQL DB, Blob Storage, Table Storage</a:t>
            </a:r>
          </a:p>
          <a:p>
            <a:pPr lvl="1"/>
            <a:r>
              <a:rPr lang="en-US" dirty="0">
                <a:latin typeface="Segoe UI Light" panose="020B0502040204020203" pitchFamily="34" charset="0"/>
                <a:cs typeface="Segoe UI Light" panose="020B0502040204020203" pitchFamily="34" charset="0"/>
              </a:rPr>
              <a:t>Document cracking support (PDF, Office, JSON, HTML, etc.)</a:t>
            </a:r>
          </a:p>
          <a:p>
            <a:pPr>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dirty="0">
                <a:latin typeface="Segoe UI Light" panose="020B0502040204020203" pitchFamily="34" charset="0"/>
                <a:cs typeface="Segoe UI Light" panose="020B0502040204020203" pitchFamily="34" charset="0"/>
              </a:rPr>
              <a:t>Global presence, elastic capacity</a:t>
            </a:r>
          </a:p>
          <a:p>
            <a:pPr lvl="1"/>
            <a:r>
              <a:rPr lang="en-US" dirty="0">
                <a:latin typeface="Segoe UI Light" panose="020B0502040204020203" pitchFamily="34" charset="0"/>
                <a:cs typeface="Segoe UI Light" panose="020B0502040204020203" pitchFamily="34" charset="0"/>
              </a:rPr>
              <a:t>Adjust capacity dynamically and workload demand changes</a:t>
            </a:r>
          </a:p>
          <a:p>
            <a:pPr lvl="1"/>
            <a:r>
              <a:rPr lang="en-US" dirty="0">
                <a:latin typeface="Segoe UI Light" panose="020B0502040204020203" pitchFamily="34" charset="0"/>
                <a:cs typeface="Segoe UI Light" panose="020B0502040204020203" pitchFamily="34" charset="0"/>
              </a:rPr>
              <a:t>Available in 14 regions world wide</a:t>
            </a:r>
          </a:p>
        </p:txBody>
      </p:sp>
    </p:spTree>
    <p:extLst>
      <p:ext uri="{BB962C8B-B14F-4D97-AF65-F5344CB8AC3E}">
        <p14:creationId xmlns:p14="http://schemas.microsoft.com/office/powerpoint/2010/main" val="216575262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27859" y="1173492"/>
            <a:ext cx="2895190" cy="4647541"/>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0" name="Text Placeholder 1"/>
          <p:cNvSpPr txBox="1">
            <a:spLocks/>
          </p:cNvSpPr>
          <p:nvPr/>
        </p:nvSpPr>
        <p:spPr>
          <a:xfrm>
            <a:off x="4846833" y="525886"/>
            <a:ext cx="7466540" cy="5942755"/>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99" dirty="0">
                <a:latin typeface="Segoe UI Light" panose="020B0502040204020203" pitchFamily="34" charset="0"/>
                <a:cs typeface="Segoe UI Light" panose="020B0502040204020203" pitchFamily="34" charset="0"/>
              </a:rPr>
              <a:t>“Search service”</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Scope for capacity</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Bound to a region</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Has keys, indexes, indexers, data sources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Manage search traffic analytics options</a:t>
            </a:r>
          </a:p>
          <a:p>
            <a:pPr lvl="1">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Provisioning</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Azure Portal</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Azure resource management API</a:t>
            </a:r>
          </a:p>
          <a:p>
            <a:pPr marL="812644" lvl="1" indent="-571390">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Elastic scale</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Capacity can be changed dynamically</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Replicas ~ more QPS, HA</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Partitions ~ more documents, write throughput</a:t>
            </a:r>
          </a:p>
        </p:txBody>
      </p:sp>
    </p:spTree>
    <p:extLst>
      <p:ext uri="{BB962C8B-B14F-4D97-AF65-F5344CB8AC3E}">
        <p14:creationId xmlns:p14="http://schemas.microsoft.com/office/powerpoint/2010/main" val="1843602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27859" y="1173492"/>
            <a:ext cx="2895190" cy="4647541"/>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0" name="Text Placeholder 1"/>
          <p:cNvSpPr txBox="1">
            <a:spLocks/>
          </p:cNvSpPr>
          <p:nvPr/>
        </p:nvSpPr>
        <p:spPr>
          <a:xfrm>
            <a:off x="4846833" y="525886"/>
            <a:ext cx="7314165" cy="5942755"/>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99" dirty="0">
                <a:latin typeface="Segoe UI Light" panose="020B0502040204020203" pitchFamily="34" charset="0"/>
                <a:cs typeface="Segoe UI Light" panose="020B0502040204020203" pitchFamily="34" charset="0"/>
              </a:rPr>
              <a:t>“Index”</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Container for data, think “table”</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Has schema, CORS options, search options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Create in portal or during app initialization</a:t>
            </a:r>
          </a:p>
          <a:p>
            <a:pPr marL="812644" lvl="1" indent="-571390">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Typical schema</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Fields definition: name, type, key</a:t>
            </a:r>
          </a:p>
          <a:p>
            <a:pPr marL="812644" lvl="1" indent="-571390">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Search specifics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Field attributes – searchable, </a:t>
            </a:r>
            <a:r>
              <a:rPr lang="en-US" dirty="0" err="1">
                <a:latin typeface="Segoe UI Light" panose="020B0502040204020203" pitchFamily="34" charset="0"/>
                <a:cs typeface="Segoe UI Light" panose="020B0502040204020203" pitchFamily="34" charset="0"/>
              </a:rPr>
              <a:t>facetable</a:t>
            </a:r>
            <a:r>
              <a:rPr lang="en-US" dirty="0">
                <a:latin typeface="Segoe UI Light" panose="020B0502040204020203" pitchFamily="34" charset="0"/>
                <a:cs typeface="Segoe UI Light" panose="020B0502040204020203" pitchFamily="34" charset="0"/>
              </a:rPr>
              <a:t>, etc.</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Linguistics and analysis</a:t>
            </a:r>
          </a:p>
          <a:p>
            <a:pPr lvl="1">
              <a:buFont typeface="Wingdings" panose="05000000000000000000" pitchFamily="2" charset="2"/>
              <a:buChar char="§"/>
            </a:pPr>
            <a:r>
              <a:rPr lang="en-US" dirty="0" err="1">
                <a:latin typeface="Segoe UI Light" panose="020B0502040204020203" pitchFamily="34" charset="0"/>
                <a:cs typeface="Segoe UI Light" panose="020B0502040204020203" pitchFamily="34" charset="0"/>
              </a:rPr>
              <a:t>Suggesters</a:t>
            </a:r>
            <a:r>
              <a:rPr lang="en-US" dirty="0">
                <a:latin typeface="Segoe UI Light" panose="020B0502040204020203" pitchFamily="34" charset="0"/>
                <a:cs typeface="Segoe UI Light" panose="020B0502040204020203" pitchFamily="34" charset="0"/>
              </a:rPr>
              <a:t> for auto-complete</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Scoring profiles for ranking tuning</a:t>
            </a:r>
          </a:p>
          <a:p>
            <a:pPr marL="241253" lvl="1" indent="0">
              <a:buNone/>
            </a:pP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36951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27859" y="1173492"/>
            <a:ext cx="2895190" cy="4647541"/>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0" name="Text Placeholder 1"/>
          <p:cNvSpPr txBox="1">
            <a:spLocks/>
          </p:cNvSpPr>
          <p:nvPr/>
        </p:nvSpPr>
        <p:spPr>
          <a:xfrm>
            <a:off x="4846833" y="525886"/>
            <a:ext cx="7314165" cy="5942755"/>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99" dirty="0">
                <a:latin typeface="Segoe UI Light" panose="020B0502040204020203" pitchFamily="34" charset="0"/>
                <a:cs typeface="Segoe UI Light" panose="020B0502040204020203" pitchFamily="34" charset="0"/>
              </a:rPr>
              <a:t>Push - using indexing API</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POST to /indexes/&lt;name&gt;/docs/index</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Up to 1000 actions per batch</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Actions can be upload, merge, delete, etc.</a:t>
            </a:r>
          </a:p>
          <a:p>
            <a:pPr marL="812644" lvl="1" indent="-571390">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Pull - using indexers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Azure SQL DB, </a:t>
            </a:r>
            <a:r>
              <a:rPr lang="en-US" dirty="0" err="1">
                <a:latin typeface="Segoe UI Light" panose="020B0502040204020203" pitchFamily="34" charset="0"/>
                <a:cs typeface="Segoe UI Light" panose="020B0502040204020203" pitchFamily="34" charset="0"/>
              </a:rPr>
              <a:t>DocumentDB</a:t>
            </a:r>
            <a:r>
              <a:rPr lang="en-US" dirty="0">
                <a:latin typeface="Segoe UI Light" panose="020B0502040204020203" pitchFamily="34" charset="0"/>
                <a:cs typeface="Segoe UI Light" panose="020B0502040204020203" pitchFamily="34" charset="0"/>
              </a:rPr>
              <a:t>, Blob Storage</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Change detection, deletion markers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Document cracking for blobs (PDF, Office, etc.)</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Point it at the data source, define policy, done</a:t>
            </a:r>
          </a:p>
        </p:txBody>
      </p:sp>
    </p:spTree>
    <p:extLst>
      <p:ext uri="{BB962C8B-B14F-4D97-AF65-F5344CB8AC3E}">
        <p14:creationId xmlns:p14="http://schemas.microsoft.com/office/powerpoint/2010/main" val="3149550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AdventureWorks</a:t>
            </a:r>
            <a:endParaRPr lang="en-US" dirty="0"/>
          </a:p>
        </p:txBody>
      </p:sp>
      <p:graphicFrame>
        <p:nvGraphicFramePr>
          <p:cNvPr id="6" name="Table 5"/>
          <p:cNvGraphicFramePr>
            <a:graphicFrameLocks noGrp="1"/>
          </p:cNvGraphicFramePr>
          <p:nvPr>
            <p:extLst/>
          </p:nvPr>
        </p:nvGraphicFramePr>
        <p:xfrm>
          <a:off x="579437" y="1744662"/>
          <a:ext cx="9906000" cy="237744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243637885"/>
                    </a:ext>
                  </a:extLst>
                </a:gridCol>
                <a:gridCol w="3302000">
                  <a:extLst>
                    <a:ext uri="{9D8B030D-6E8A-4147-A177-3AD203B41FA5}">
                      <a16:colId xmlns:a16="http://schemas.microsoft.com/office/drawing/2014/main" val="2793901445"/>
                    </a:ext>
                  </a:extLst>
                </a:gridCol>
                <a:gridCol w="3302000">
                  <a:extLst>
                    <a:ext uri="{9D8B030D-6E8A-4147-A177-3AD203B41FA5}">
                      <a16:colId xmlns:a16="http://schemas.microsoft.com/office/drawing/2014/main" val="379233824"/>
                    </a:ext>
                  </a:extLst>
                </a:gridCol>
              </a:tblGrid>
              <a:tr h="594360">
                <a:tc>
                  <a:txBody>
                    <a:bodyPr/>
                    <a:lstStyle/>
                    <a:p>
                      <a:r>
                        <a:rPr lang="en-US" sz="2800" dirty="0" err="1"/>
                        <a:t>ProductID</a:t>
                      </a:r>
                      <a:endParaRPr lang="en-US" sz="2800" dirty="0"/>
                    </a:p>
                  </a:txBody>
                  <a:tcPr/>
                </a:tc>
                <a:tc>
                  <a:txBody>
                    <a:bodyPr/>
                    <a:lstStyle/>
                    <a:p>
                      <a:r>
                        <a:rPr lang="en-US" sz="2800" dirty="0"/>
                        <a:t>Name</a:t>
                      </a:r>
                    </a:p>
                  </a:txBody>
                  <a:tcPr/>
                </a:tc>
                <a:tc>
                  <a:txBody>
                    <a:bodyPr/>
                    <a:lstStyle/>
                    <a:p>
                      <a:r>
                        <a:rPr lang="en-US" sz="2800" dirty="0" err="1"/>
                        <a:t>ListPrice</a:t>
                      </a:r>
                      <a:endParaRPr lang="en-US" sz="2800" dirty="0"/>
                    </a:p>
                  </a:txBody>
                  <a:tcPr/>
                </a:tc>
                <a:extLst>
                  <a:ext uri="{0D108BD9-81ED-4DB2-BD59-A6C34878D82A}">
                    <a16:rowId xmlns:a16="http://schemas.microsoft.com/office/drawing/2014/main" val="1702812693"/>
                  </a:ext>
                </a:extLst>
              </a:tr>
              <a:tr h="594360">
                <a:tc>
                  <a:txBody>
                    <a:bodyPr/>
                    <a:lstStyle/>
                    <a:p>
                      <a:r>
                        <a:rPr lang="en-US" sz="2800" dirty="0"/>
                        <a:t>921</a:t>
                      </a:r>
                    </a:p>
                  </a:txBody>
                  <a:tcPr/>
                </a:tc>
                <a:tc>
                  <a:txBody>
                    <a:bodyPr/>
                    <a:lstStyle/>
                    <a:p>
                      <a:r>
                        <a:rPr lang="en-US" sz="2800" dirty="0"/>
                        <a:t>Mountain Tire Tube</a:t>
                      </a:r>
                    </a:p>
                  </a:txBody>
                  <a:tcPr/>
                </a:tc>
                <a:tc>
                  <a:txBody>
                    <a:bodyPr/>
                    <a:lstStyle/>
                    <a:p>
                      <a:r>
                        <a:rPr lang="en-US" sz="2800" dirty="0"/>
                        <a:t>$4.99</a:t>
                      </a:r>
                    </a:p>
                  </a:txBody>
                  <a:tcPr/>
                </a:tc>
                <a:extLst>
                  <a:ext uri="{0D108BD9-81ED-4DB2-BD59-A6C34878D82A}">
                    <a16:rowId xmlns:a16="http://schemas.microsoft.com/office/drawing/2014/main" val="2460237737"/>
                  </a:ext>
                </a:extLst>
              </a:tr>
              <a:tr h="594360">
                <a:tc>
                  <a:txBody>
                    <a:bodyPr/>
                    <a:lstStyle/>
                    <a:p>
                      <a:r>
                        <a:rPr lang="en-US" sz="2800" dirty="0"/>
                        <a:t>922</a:t>
                      </a:r>
                    </a:p>
                  </a:txBody>
                  <a:tcPr/>
                </a:tc>
                <a:tc>
                  <a:txBody>
                    <a:bodyPr/>
                    <a:lstStyle/>
                    <a:p>
                      <a:r>
                        <a:rPr lang="en-US" sz="2800" dirty="0"/>
                        <a:t>Road Tire Tube</a:t>
                      </a:r>
                    </a:p>
                  </a:txBody>
                  <a:tcPr/>
                </a:tc>
                <a:tc>
                  <a:txBody>
                    <a:bodyPr/>
                    <a:lstStyle/>
                    <a:p>
                      <a:r>
                        <a:rPr lang="en-US" sz="2800" dirty="0"/>
                        <a:t>$3.99</a:t>
                      </a:r>
                    </a:p>
                  </a:txBody>
                  <a:tcPr/>
                </a:tc>
                <a:extLst>
                  <a:ext uri="{0D108BD9-81ED-4DB2-BD59-A6C34878D82A}">
                    <a16:rowId xmlns:a16="http://schemas.microsoft.com/office/drawing/2014/main" val="3566822338"/>
                  </a:ext>
                </a:extLst>
              </a:tr>
              <a:tr h="594360">
                <a:tc>
                  <a:txBody>
                    <a:bodyPr/>
                    <a:lstStyle/>
                    <a:p>
                      <a:r>
                        <a:rPr lang="en-US" sz="2800" dirty="0"/>
                        <a:t>923</a:t>
                      </a:r>
                    </a:p>
                  </a:txBody>
                  <a:tcPr/>
                </a:tc>
                <a:tc>
                  <a:txBody>
                    <a:bodyPr/>
                    <a:lstStyle/>
                    <a:p>
                      <a:r>
                        <a:rPr lang="en-US" sz="2800" dirty="0"/>
                        <a:t>Touring Tire Tube</a:t>
                      </a:r>
                    </a:p>
                  </a:txBody>
                  <a:tcPr/>
                </a:tc>
                <a:tc>
                  <a:txBody>
                    <a:bodyPr/>
                    <a:lstStyle/>
                    <a:p>
                      <a:r>
                        <a:rPr lang="en-US" sz="2800" dirty="0"/>
                        <a:t>$2.00</a:t>
                      </a:r>
                    </a:p>
                  </a:txBody>
                  <a:tcPr/>
                </a:tc>
                <a:extLst>
                  <a:ext uri="{0D108BD9-81ED-4DB2-BD59-A6C34878D82A}">
                    <a16:rowId xmlns:a16="http://schemas.microsoft.com/office/drawing/2014/main" val="734440139"/>
                  </a:ext>
                </a:extLst>
              </a:tr>
            </a:tbl>
          </a:graphicData>
        </a:graphic>
      </p:graphicFrame>
    </p:spTree>
    <p:extLst>
      <p:ext uri="{BB962C8B-B14F-4D97-AF65-F5344CB8AC3E}">
        <p14:creationId xmlns:p14="http://schemas.microsoft.com/office/powerpoint/2010/main" val="38404162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27859" y="1173492"/>
            <a:ext cx="2895190" cy="4647541"/>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3" name="Text Placeholder 1"/>
          <p:cNvSpPr txBox="1">
            <a:spLocks/>
          </p:cNvSpPr>
          <p:nvPr/>
        </p:nvSpPr>
        <p:spPr>
          <a:xfrm>
            <a:off x="4846833" y="525886"/>
            <a:ext cx="7314165" cy="5942755"/>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99" dirty="0">
                <a:latin typeface="Segoe UI Light" panose="020B0502040204020203" pitchFamily="34" charset="0"/>
                <a:cs typeface="Segoe UI Light" panose="020B0502040204020203" pitchFamily="34" charset="0"/>
              </a:rPr>
              <a:t>Search + typical data operations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Simple search options, + - * () “”</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Choose between simple search syntax and full Lucene query language</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Filter, sort, project, page over results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Options work with search and suggest</a:t>
            </a:r>
          </a:p>
          <a:p>
            <a:pPr marL="241253" lvl="1" indent="0">
              <a:buNone/>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Search from client or server</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Use query keys when searching from clients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CORS allows direct calls from browsers</a:t>
            </a:r>
          </a:p>
          <a:p>
            <a:pPr marL="812644" lvl="1" indent="-571390">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Render from search results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Include necessary non-searchable data</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E.g. URLs for pictures, keys to main content</a:t>
            </a:r>
          </a:p>
        </p:txBody>
      </p:sp>
    </p:spTree>
    <p:extLst>
      <p:ext uri="{BB962C8B-B14F-4D97-AF65-F5344CB8AC3E}">
        <p14:creationId xmlns:p14="http://schemas.microsoft.com/office/powerpoint/2010/main" val="1195292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solidFill>
            <a:schemeClr val="accent1"/>
          </a:solidFill>
        </p:spPr>
        <p:txBody>
          <a:bodyPr/>
          <a:lstStyle/>
          <a:p>
            <a:r>
              <a:rPr lang="en-US" dirty="0">
                <a:latin typeface="Segoe UI Light" panose="020B0502040204020203" pitchFamily="34" charset="0"/>
                <a:cs typeface="Segoe UI Light" panose="020B0502040204020203" pitchFamily="34" charset="0"/>
              </a:rPr>
              <a:t>Geospatial</a:t>
            </a:r>
          </a:p>
        </p:txBody>
      </p:sp>
      <p:sp>
        <p:nvSpPr>
          <p:cNvPr id="5" name="Text Placeholder 1"/>
          <p:cNvSpPr txBox="1">
            <a:spLocks/>
          </p:cNvSpPr>
          <p:nvPr/>
        </p:nvSpPr>
        <p:spPr>
          <a:xfrm>
            <a:off x="4846833" y="525886"/>
            <a:ext cx="7314165" cy="5942755"/>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99" dirty="0">
                <a:latin typeface="Segoe UI Light" panose="020B0502040204020203" pitchFamily="34" charset="0"/>
                <a:cs typeface="Segoe UI Light" panose="020B0502040204020203" pitchFamily="34" charset="0"/>
              </a:rPr>
              <a:t>Full geospatial support built-in</a:t>
            </a:r>
          </a:p>
          <a:p>
            <a:pPr marL="0" indent="0">
              <a:buNone/>
            </a:pPr>
            <a:endParaRPr lang="en-US" sz="3999"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Store</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Geography point instances as </a:t>
            </a:r>
            <a:r>
              <a:rPr lang="en-US" dirty="0" err="1">
                <a:latin typeface="Segoe UI Light" panose="020B0502040204020203" pitchFamily="34" charset="0"/>
                <a:cs typeface="Segoe UI Light" panose="020B0502040204020203" pitchFamily="34" charset="0"/>
              </a:rPr>
              <a:t>GeoJSON</a:t>
            </a: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Query</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Filter by distance and bounding box</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Sort by distance</a:t>
            </a:r>
          </a:p>
          <a:p>
            <a:pPr marL="0" indent="0">
              <a:buNone/>
            </a:pPr>
            <a:r>
              <a:rPr lang="en-US" sz="3999" dirty="0">
                <a:latin typeface="Segoe UI Light" panose="020B0502040204020203" pitchFamily="34" charset="0"/>
                <a:cs typeface="Segoe UI Light" panose="020B0502040204020203" pitchFamily="34" charset="0"/>
              </a:rPr>
              <a:t>Ranking</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Boost items based on distance</a:t>
            </a:r>
          </a:p>
        </p:txBody>
      </p:sp>
    </p:spTree>
    <p:extLst>
      <p:ext uri="{BB962C8B-B14F-4D97-AF65-F5344CB8AC3E}">
        <p14:creationId xmlns:p14="http://schemas.microsoft.com/office/powerpoint/2010/main" val="99883297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solidFill>
            <a:schemeClr val="accent1"/>
          </a:solidFill>
        </p:spPr>
        <p:txBody>
          <a:bodyPr/>
          <a:lstStyle/>
          <a:p>
            <a:r>
              <a:rPr lang="en-US" dirty="0">
                <a:latin typeface="Segoe UI Light" panose="020B0502040204020203" pitchFamily="34" charset="0"/>
                <a:cs typeface="Segoe UI Light" panose="020B0502040204020203" pitchFamily="34" charset="0"/>
              </a:rPr>
              <a:t>Custom relevance</a:t>
            </a:r>
          </a:p>
        </p:txBody>
      </p:sp>
      <p:sp>
        <p:nvSpPr>
          <p:cNvPr id="5" name="Text Placeholder 1"/>
          <p:cNvSpPr txBox="1">
            <a:spLocks/>
          </p:cNvSpPr>
          <p:nvPr/>
        </p:nvSpPr>
        <p:spPr>
          <a:xfrm>
            <a:off x="4846833" y="525886"/>
            <a:ext cx="7314165" cy="5942755"/>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99" dirty="0">
                <a:latin typeface="Segoe UI Light" panose="020B0502040204020203" pitchFamily="34" charset="0"/>
                <a:cs typeface="Segoe UI Light" panose="020B0502040204020203" pitchFamily="34" charset="0"/>
              </a:rPr>
              <a:t>Scoring profiles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Field weights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Scoring functions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magnitude, freshness, distance, tags</a:t>
            </a:r>
          </a:p>
          <a:p>
            <a:pPr lvl="1"/>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3 main patterns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Known data directly available in the index</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Personalization using tag boosting</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Analytics, compute externally and push to the index</a:t>
            </a:r>
          </a:p>
        </p:txBody>
      </p:sp>
    </p:spTree>
    <p:extLst>
      <p:ext uri="{BB962C8B-B14F-4D97-AF65-F5344CB8AC3E}">
        <p14:creationId xmlns:p14="http://schemas.microsoft.com/office/powerpoint/2010/main" val="8595836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solidFill>
            <a:schemeClr val="accent1"/>
          </a:solidFill>
        </p:spPr>
        <p:txBody>
          <a:bodyPr/>
          <a:lstStyle/>
          <a:p>
            <a:r>
              <a:rPr lang="en-US" dirty="0">
                <a:latin typeface="Segoe UI Light" panose="020B0502040204020203" pitchFamily="34" charset="0"/>
                <a:cs typeface="Segoe UI Light" panose="020B0502040204020203" pitchFamily="34" charset="0"/>
              </a:rPr>
              <a:t>Search </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Traffic </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Analytics</a:t>
            </a:r>
          </a:p>
        </p:txBody>
      </p:sp>
      <p:sp>
        <p:nvSpPr>
          <p:cNvPr id="5" name="Text Placeholder 1"/>
          <p:cNvSpPr txBox="1">
            <a:spLocks/>
          </p:cNvSpPr>
          <p:nvPr/>
        </p:nvSpPr>
        <p:spPr>
          <a:xfrm>
            <a:off x="4846833" y="525886"/>
            <a:ext cx="7314165" cy="5942755"/>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72" dirty="0">
                <a:latin typeface="Segoe UI Light" panose="020B0502040204020203" pitchFamily="34" charset="0"/>
                <a:cs typeface="Segoe UI Light" panose="020B0502040204020203" pitchFamily="34" charset="0"/>
              </a:rPr>
              <a:t>Search exhaust is invaluable</a:t>
            </a:r>
          </a:p>
          <a:p>
            <a:pPr lvl="1">
              <a:buFont typeface="Wingdings" panose="05000000000000000000" pitchFamily="2" charset="2"/>
              <a:buChar char="§"/>
            </a:pPr>
            <a:r>
              <a:rPr lang="en-US" sz="2040" dirty="0">
                <a:latin typeface="Segoe UI Light" panose="020B0502040204020203" pitchFamily="34" charset="0"/>
                <a:cs typeface="Segoe UI Light" panose="020B0502040204020203" pitchFamily="34" charset="0"/>
              </a:rPr>
              <a:t>Search box: users tell you what’s in their mind</a:t>
            </a:r>
          </a:p>
          <a:p>
            <a:pPr lvl="1">
              <a:buFont typeface="Wingdings" panose="05000000000000000000" pitchFamily="2" charset="2"/>
              <a:buChar char="§"/>
            </a:pPr>
            <a:r>
              <a:rPr lang="en-US" sz="2040" dirty="0">
                <a:latin typeface="Segoe UI Light" panose="020B0502040204020203" pitchFamily="34" charset="0"/>
                <a:cs typeface="Segoe UI Light" panose="020B0502040204020203" pitchFamily="34" charset="0"/>
              </a:rPr>
              <a:t>Most popular terms, top searches with no results, seasonality of products and more</a:t>
            </a:r>
          </a:p>
          <a:p>
            <a:pPr lvl="1"/>
            <a:endParaRPr lang="en-US" sz="2040" dirty="0">
              <a:latin typeface="Segoe UI Light" panose="020B0502040204020203" pitchFamily="34" charset="0"/>
              <a:cs typeface="Segoe UI Light" panose="020B0502040204020203" pitchFamily="34" charset="0"/>
            </a:endParaRPr>
          </a:p>
          <a:p>
            <a:pPr marL="0" indent="0">
              <a:buNone/>
            </a:pPr>
            <a:r>
              <a:rPr lang="en-US" sz="3672" dirty="0">
                <a:latin typeface="Segoe UI Light" panose="020B0502040204020203" pitchFamily="34" charset="0"/>
                <a:cs typeface="Segoe UI Light" panose="020B0502040204020203" pitchFamily="34" charset="0"/>
              </a:rPr>
              <a:t>Search logs exposed in blob storage</a:t>
            </a:r>
          </a:p>
          <a:p>
            <a:pPr lvl="1">
              <a:buFont typeface="Wingdings" panose="05000000000000000000" pitchFamily="2" charset="2"/>
              <a:buChar char="§"/>
            </a:pPr>
            <a:r>
              <a:rPr lang="en-US" sz="2040" dirty="0" err="1">
                <a:latin typeface="Segoe UI Light" panose="020B0502040204020203" pitchFamily="34" charset="0"/>
                <a:cs typeface="Segoe UI Light" panose="020B0502040204020203" pitchFamily="34" charset="0"/>
              </a:rPr>
              <a:t>PowerBI</a:t>
            </a:r>
            <a:r>
              <a:rPr lang="en-US" sz="2040" dirty="0">
                <a:latin typeface="Segoe UI Light" panose="020B0502040204020203" pitchFamily="34" charset="0"/>
                <a:cs typeface="Segoe UI Light" panose="020B0502040204020203" pitchFamily="34" charset="0"/>
              </a:rPr>
              <a:t>: easy to get started, great for small/medium traffic</a:t>
            </a:r>
          </a:p>
          <a:p>
            <a:pPr lvl="1">
              <a:buFont typeface="Wingdings" panose="05000000000000000000" pitchFamily="2" charset="2"/>
              <a:buChar char="§"/>
            </a:pPr>
            <a:r>
              <a:rPr lang="en-US" sz="2040" dirty="0">
                <a:latin typeface="Segoe UI Light" panose="020B0502040204020203" pitchFamily="34" charset="0"/>
                <a:cs typeface="Segoe UI Light" panose="020B0502040204020203" pitchFamily="34" charset="0"/>
              </a:rPr>
              <a:t>HDInsight: large scale traffic analysis</a:t>
            </a:r>
          </a:p>
          <a:p>
            <a:pPr lvl="1">
              <a:buFont typeface="Wingdings" panose="05000000000000000000" pitchFamily="2" charset="2"/>
              <a:buChar char="§"/>
            </a:pPr>
            <a:r>
              <a:rPr lang="en-US" sz="2040" dirty="0">
                <a:latin typeface="Segoe UI Light" panose="020B0502040204020203" pitchFamily="34" charset="0"/>
                <a:cs typeface="Segoe UI Light" panose="020B0502040204020203" pitchFamily="34" charset="0"/>
              </a:rPr>
              <a:t>Bring your own tools, raw data available to you</a:t>
            </a:r>
          </a:p>
        </p:txBody>
      </p:sp>
    </p:spTree>
    <p:extLst>
      <p:ext uri="{BB962C8B-B14F-4D97-AF65-F5344CB8AC3E}">
        <p14:creationId xmlns:p14="http://schemas.microsoft.com/office/powerpoint/2010/main" val="425965738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1209973"/>
            <a:ext cx="10056812" cy="2179058"/>
          </a:xfrm>
        </p:spPr>
        <p:txBody>
          <a:bodyPr/>
          <a:lstStyle/>
          <a:p>
            <a:r>
              <a:rPr lang="en-US" dirty="0"/>
              <a:t>Importing data into</a:t>
            </a:r>
            <a:br>
              <a:rPr lang="en-US" dirty="0"/>
            </a:br>
            <a:r>
              <a:rPr lang="en-US" dirty="0"/>
              <a:t>Azure Search</a:t>
            </a:r>
          </a:p>
        </p:txBody>
      </p:sp>
    </p:spTree>
    <p:extLst>
      <p:ext uri="{BB962C8B-B14F-4D97-AF65-F5344CB8AC3E}">
        <p14:creationId xmlns:p14="http://schemas.microsoft.com/office/powerpoint/2010/main" val="256424541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Accessing Azure Search</a:t>
            </a:r>
          </a:p>
        </p:txBody>
      </p:sp>
      <p:sp>
        <p:nvSpPr>
          <p:cNvPr id="5" name="Text Placeholder 4"/>
          <p:cNvSpPr>
            <a:spLocks noGrp="1"/>
          </p:cNvSpPr>
          <p:nvPr>
            <p:ph type="body" sz="quarter" idx="10"/>
          </p:nvPr>
        </p:nvSpPr>
        <p:spPr>
          <a:xfrm>
            <a:off x="365760" y="1371600"/>
            <a:ext cx="11704320" cy="3625608"/>
          </a:xfrm>
        </p:spPr>
        <p:txBody>
          <a:bodyPr/>
          <a:lstStyle/>
          <a:p>
            <a:r>
              <a:rPr lang="en-US" dirty="0"/>
              <a:t>Azure Search is an OData endpoint</a:t>
            </a:r>
          </a:p>
          <a:p>
            <a:pPr lvl="1"/>
            <a:r>
              <a:rPr lang="en-US" dirty="0"/>
              <a:t>JSON result</a:t>
            </a:r>
          </a:p>
          <a:p>
            <a:pPr lvl="1"/>
            <a:r>
              <a:rPr lang="en-US" dirty="0"/>
              <a:t>Configure search</a:t>
            </a:r>
          </a:p>
          <a:p>
            <a:pPr lvl="2"/>
            <a:r>
              <a:rPr lang="en-US" dirty="0"/>
              <a:t>top</a:t>
            </a:r>
          </a:p>
          <a:p>
            <a:pPr lvl="2"/>
            <a:r>
              <a:rPr lang="en-US" dirty="0"/>
              <a:t>skip</a:t>
            </a:r>
          </a:p>
          <a:p>
            <a:pPr lvl="2"/>
            <a:r>
              <a:rPr lang="en-US" dirty="0"/>
              <a:t>search</a:t>
            </a:r>
          </a:p>
          <a:p>
            <a:endParaRPr lang="en-US" dirty="0"/>
          </a:p>
          <a:p>
            <a:r>
              <a:rPr lang="en-US" dirty="0"/>
              <a:t>Cross-origin resource sharing (CORS) concerns</a:t>
            </a:r>
          </a:p>
          <a:p>
            <a:pPr lvl="1"/>
            <a:r>
              <a:rPr lang="en-US" dirty="0"/>
              <a:t>Must be enabled to allow client (the bot) access</a:t>
            </a:r>
          </a:p>
        </p:txBody>
      </p:sp>
    </p:spTree>
    <p:extLst>
      <p:ext uri="{BB962C8B-B14F-4D97-AF65-F5344CB8AC3E}">
        <p14:creationId xmlns:p14="http://schemas.microsoft.com/office/powerpoint/2010/main" val="186904192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types</a:t>
            </a:r>
          </a:p>
        </p:txBody>
      </p:sp>
      <p:sp>
        <p:nvSpPr>
          <p:cNvPr id="3" name="Text Placeholder 2"/>
          <p:cNvSpPr>
            <a:spLocks noGrp="1"/>
          </p:cNvSpPr>
          <p:nvPr>
            <p:ph type="body" sz="quarter" idx="10"/>
          </p:nvPr>
        </p:nvSpPr>
        <p:spPr>
          <a:xfrm>
            <a:off x="365760" y="1371600"/>
            <a:ext cx="11704320" cy="2563779"/>
          </a:xfrm>
        </p:spPr>
        <p:txBody>
          <a:bodyPr/>
          <a:lstStyle/>
          <a:p>
            <a:r>
              <a:rPr lang="en-US" dirty="0"/>
              <a:t>Search</a:t>
            </a:r>
          </a:p>
          <a:p>
            <a:pPr lvl="1"/>
            <a:r>
              <a:rPr lang="en-US" dirty="0"/>
              <a:t>Fuzzy Lookups</a:t>
            </a:r>
          </a:p>
          <a:p>
            <a:r>
              <a:rPr lang="en-US" dirty="0"/>
              <a:t>Filter</a:t>
            </a:r>
          </a:p>
          <a:p>
            <a:pPr lvl="1"/>
            <a:r>
              <a:rPr lang="en-US" dirty="0">
                <a:latin typeface="Consolas" panose="020B0609020204030204" pitchFamily="49" charset="0"/>
              </a:rPr>
              <a:t>WHERE Name = 'Value'</a:t>
            </a:r>
          </a:p>
          <a:p>
            <a:r>
              <a:rPr lang="en-US" dirty="0"/>
              <a:t>Facets</a:t>
            </a:r>
          </a:p>
          <a:p>
            <a:pPr lvl="1"/>
            <a:r>
              <a:rPr lang="en-US" dirty="0"/>
              <a:t>Returns facets (or categories)</a:t>
            </a:r>
          </a:p>
        </p:txBody>
      </p:sp>
    </p:spTree>
    <p:extLst>
      <p:ext uri="{BB962C8B-B14F-4D97-AF65-F5344CB8AC3E}">
        <p14:creationId xmlns:p14="http://schemas.microsoft.com/office/powerpoint/2010/main" val="195703109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1209973"/>
            <a:ext cx="10056812" cy="2179058"/>
          </a:xfrm>
        </p:spPr>
        <p:txBody>
          <a:bodyPr/>
          <a:lstStyle/>
          <a:p>
            <a:r>
              <a:rPr lang="en-US" dirty="0"/>
              <a:t>Querying Azure Search and improving results</a:t>
            </a:r>
          </a:p>
        </p:txBody>
      </p:sp>
    </p:spTree>
    <p:extLst>
      <p:ext uri="{BB962C8B-B14F-4D97-AF65-F5344CB8AC3E}">
        <p14:creationId xmlns:p14="http://schemas.microsoft.com/office/powerpoint/2010/main" val="207489117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Commands</a:t>
            </a:r>
          </a:p>
        </p:txBody>
      </p:sp>
      <p:pic>
        <p:nvPicPr>
          <p:cNvPr id="5" name="Picture 4" descr="Smartphone Excitement by erlandh - A spiky ..."/>
          <p:cNvPicPr>
            <a:picLocks noChangeAspect="1"/>
          </p:cNvPicPr>
          <p:nvPr/>
        </p:nvPicPr>
        <p:blipFill>
          <a:blip r:embed="rId2"/>
          <a:stretch>
            <a:fillRect/>
          </a:stretch>
        </p:blipFill>
        <p:spPr>
          <a:xfrm>
            <a:off x="10485437" y="1592262"/>
            <a:ext cx="858760" cy="2056910"/>
          </a:xfrm>
          <a:prstGeom prst="rect">
            <a:avLst/>
          </a:prstGeom>
        </p:spPr>
      </p:pic>
      <p:pic>
        <p:nvPicPr>
          <p:cNvPr id="6" name="Picture 5" descr="... Create A Bot Using Microsoft Bot Framework"/>
          <p:cNvPicPr>
            <a:picLocks noChangeAspect="1"/>
          </p:cNvPicPr>
          <p:nvPr/>
        </p:nvPicPr>
        <p:blipFill>
          <a:blip r:embed="rId3"/>
          <a:stretch>
            <a:fillRect/>
          </a:stretch>
        </p:blipFill>
        <p:spPr>
          <a:xfrm>
            <a:off x="5950238" y="1516062"/>
            <a:ext cx="2044700" cy="2044700"/>
          </a:xfrm>
          <a:prstGeom prst="rect">
            <a:avLst/>
          </a:prstGeom>
        </p:spPr>
      </p:pic>
      <p:sp>
        <p:nvSpPr>
          <p:cNvPr id="7" name="Cloud 6"/>
          <p:cNvSpPr/>
          <p:nvPr/>
        </p:nvSpPr>
        <p:spPr bwMode="auto">
          <a:xfrm>
            <a:off x="655637" y="1516062"/>
            <a:ext cx="2819400" cy="990600"/>
          </a:xfrm>
          <a:prstGeom prst="cloud">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LUIS</a:t>
            </a:r>
          </a:p>
        </p:txBody>
      </p:sp>
      <p:sp>
        <p:nvSpPr>
          <p:cNvPr id="10" name="Rectangle: Rounded Corners 9"/>
          <p:cNvSpPr/>
          <p:nvPr/>
        </p:nvSpPr>
        <p:spPr bwMode="auto">
          <a:xfrm>
            <a:off x="8933617" y="3959860"/>
            <a:ext cx="3507608" cy="10668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I'd like to order a mountain tire tube</a:t>
            </a:r>
          </a:p>
        </p:txBody>
      </p:sp>
      <p:sp>
        <p:nvSpPr>
          <p:cNvPr id="12" name="Rectangle: Rounded Corners 11"/>
          <p:cNvSpPr/>
          <p:nvPr/>
        </p:nvSpPr>
        <p:spPr bwMode="auto">
          <a:xfrm>
            <a:off x="1951037" y="2135367"/>
            <a:ext cx="3507608" cy="106680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Intent: order</a:t>
            </a:r>
          </a:p>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Item: mountain tire tube</a:t>
            </a:r>
          </a:p>
        </p:txBody>
      </p:sp>
      <p:sp>
        <p:nvSpPr>
          <p:cNvPr id="16" name="Thought Bubble: Cloud 15"/>
          <p:cNvSpPr/>
          <p:nvPr/>
        </p:nvSpPr>
        <p:spPr bwMode="auto">
          <a:xfrm>
            <a:off x="6675437" y="296862"/>
            <a:ext cx="2438400" cy="1447800"/>
          </a:xfrm>
          <a:prstGeom prst="cloudCallou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Intent:</a:t>
            </a:r>
          </a:p>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order</a:t>
            </a:r>
          </a:p>
        </p:txBody>
      </p:sp>
    </p:spTree>
    <p:extLst>
      <p:ext uri="{BB962C8B-B14F-4D97-AF65-F5344CB8AC3E}">
        <p14:creationId xmlns:p14="http://schemas.microsoft.com/office/powerpoint/2010/main" val="21995037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12076E-6 4.05356E-6 L -0.2918 4.05356E-6 " pathEditMode="relative" rAng="0" ptsTypes="AA">
                                      <p:cBhvr>
                                        <p:cTn id="6" dur="2000" fill="hold"/>
                                        <p:tgtEl>
                                          <p:spTgt spid="10"/>
                                        </p:tgtEl>
                                        <p:attrNameLst>
                                          <p:attrName>ppt_x</p:attrName>
                                          <p:attrName>ppt_y</p:attrName>
                                        </p:attrNameLst>
                                      </p:cBhvr>
                                      <p:rCtr x="-1459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918 4.05356E-6 L -0.5614 -0.26147 " pathEditMode="relative" rAng="0" ptsTypes="AA">
                                      <p:cBhvr>
                                        <p:cTn id="10" dur="2000" fill="hold"/>
                                        <p:tgtEl>
                                          <p:spTgt spid="10"/>
                                        </p:tgtEl>
                                        <p:attrNameLst>
                                          <p:attrName>ppt_x</p:attrName>
                                          <p:attrName>ppt_y</p:attrName>
                                        </p:attrNameLst>
                                      </p:cBhvr>
                                      <p:rCtr x="-13480" y="-13073"/>
                                    </p:animMotion>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2"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ntr" presetSubtype="0" fill="hold" grpId="1"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2.09089E-6 4.80708E-6 L 0.2696 0.26078 " pathEditMode="relative" rAng="0" ptsTypes="AA">
                                      <p:cBhvr>
                                        <p:cTn id="22" dur="2000" fill="hold"/>
                                        <p:tgtEl>
                                          <p:spTgt spid="12"/>
                                        </p:tgtEl>
                                        <p:attrNameLst>
                                          <p:attrName>ppt_x</p:attrName>
                                          <p:attrName>ppt_y</p:attrName>
                                        </p:attrNameLst>
                                      </p:cBhvr>
                                      <p:rCtr x="13480" y="13028"/>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2" nodeType="clickEffect">
                                  <p:stCondLst>
                                    <p:cond delay="0"/>
                                  </p:stCondLst>
                                  <p:childTnLst>
                                    <p:animEffect transition="out" filter="fad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2" grpId="0" animBg="1"/>
      <p:bldP spid="12" grpId="1" animBg="1"/>
      <p:bldP spid="12" grpId="2"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Contoso Travel</a:t>
            </a:r>
          </a:p>
        </p:txBody>
      </p:sp>
      <p:graphicFrame>
        <p:nvGraphicFramePr>
          <p:cNvPr id="4" name="Table 3"/>
          <p:cNvGraphicFramePr>
            <a:graphicFrameLocks noGrp="1"/>
          </p:cNvGraphicFramePr>
          <p:nvPr>
            <p:extLst>
              <p:ext uri="{D42A27DB-BD31-4B8C-83A1-F6EECF244321}">
                <p14:modId xmlns:p14="http://schemas.microsoft.com/office/powerpoint/2010/main" val="1144786851"/>
              </p:ext>
            </p:extLst>
          </p:nvPr>
        </p:nvGraphicFramePr>
        <p:xfrm>
          <a:off x="503237" y="1363662"/>
          <a:ext cx="11430001" cy="4326255"/>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809426216"/>
                    </a:ext>
                  </a:extLst>
                </a:gridCol>
                <a:gridCol w="3180843">
                  <a:extLst>
                    <a:ext uri="{9D8B030D-6E8A-4147-A177-3AD203B41FA5}">
                      <a16:colId xmlns:a16="http://schemas.microsoft.com/office/drawing/2014/main" val="3358711556"/>
                    </a:ext>
                  </a:extLst>
                </a:gridCol>
                <a:gridCol w="2512837">
                  <a:extLst>
                    <a:ext uri="{9D8B030D-6E8A-4147-A177-3AD203B41FA5}">
                      <a16:colId xmlns:a16="http://schemas.microsoft.com/office/drawing/2014/main" val="2393044569"/>
                    </a:ext>
                  </a:extLst>
                </a:gridCol>
                <a:gridCol w="3907521">
                  <a:extLst>
                    <a:ext uri="{9D8B030D-6E8A-4147-A177-3AD203B41FA5}">
                      <a16:colId xmlns:a16="http://schemas.microsoft.com/office/drawing/2014/main" val="121573744"/>
                    </a:ext>
                  </a:extLst>
                </a:gridCol>
              </a:tblGrid>
              <a:tr h="638175">
                <a:tc>
                  <a:txBody>
                    <a:bodyPr/>
                    <a:lstStyle/>
                    <a:p>
                      <a:r>
                        <a:rPr lang="en-US" sz="2800" dirty="0"/>
                        <a:t>Location</a:t>
                      </a:r>
                    </a:p>
                  </a:txBody>
                  <a:tcPr/>
                </a:tc>
                <a:tc>
                  <a:txBody>
                    <a:bodyPr/>
                    <a:lstStyle/>
                    <a:p>
                      <a:r>
                        <a:rPr lang="en-US" sz="2800" dirty="0"/>
                        <a:t>Getting There</a:t>
                      </a:r>
                    </a:p>
                  </a:txBody>
                  <a:tcPr/>
                </a:tc>
                <a:tc>
                  <a:txBody>
                    <a:bodyPr/>
                    <a:lstStyle/>
                    <a:p>
                      <a:r>
                        <a:rPr lang="en-US" sz="2800" dirty="0"/>
                        <a:t>Categories</a:t>
                      </a:r>
                    </a:p>
                  </a:txBody>
                  <a:tcPr/>
                </a:tc>
                <a:tc>
                  <a:txBody>
                    <a:bodyPr/>
                    <a:lstStyle/>
                    <a:p>
                      <a:r>
                        <a:rPr lang="en-US" sz="2800" dirty="0"/>
                        <a:t>Description</a:t>
                      </a:r>
                    </a:p>
                  </a:txBody>
                  <a:tcPr/>
                </a:tc>
                <a:extLst>
                  <a:ext uri="{0D108BD9-81ED-4DB2-BD59-A6C34878D82A}">
                    <a16:rowId xmlns:a16="http://schemas.microsoft.com/office/drawing/2014/main" val="4093904309"/>
                  </a:ext>
                </a:extLst>
              </a:tr>
              <a:tr h="638175">
                <a:tc>
                  <a:txBody>
                    <a:bodyPr/>
                    <a:lstStyle/>
                    <a:p>
                      <a:r>
                        <a:rPr lang="en-US" sz="2800" dirty="0"/>
                        <a:t>Alaska</a:t>
                      </a:r>
                    </a:p>
                  </a:txBody>
                  <a:tcPr/>
                </a:tc>
                <a:tc>
                  <a:txBody>
                    <a:bodyPr/>
                    <a:lstStyle/>
                    <a:p>
                      <a:r>
                        <a:rPr lang="en-US" sz="2800" dirty="0"/>
                        <a:t>Fly, Road</a:t>
                      </a:r>
                      <a:r>
                        <a:rPr lang="en-US" sz="2800" baseline="0" dirty="0"/>
                        <a:t> Trip, Cruise</a:t>
                      </a:r>
                      <a:endParaRPr lang="en-US" sz="2800" dirty="0"/>
                    </a:p>
                  </a:txBody>
                  <a:tcPr/>
                </a:tc>
                <a:tc>
                  <a:txBody>
                    <a:bodyPr/>
                    <a:lstStyle/>
                    <a:p>
                      <a:r>
                        <a:rPr lang="en-US" sz="2800" dirty="0"/>
                        <a:t>Nature</a:t>
                      </a:r>
                    </a:p>
                  </a:txBody>
                  <a:tcPr/>
                </a:tc>
                <a:tc>
                  <a:txBody>
                    <a:bodyPr/>
                    <a:lstStyle/>
                    <a:p>
                      <a:r>
                        <a:rPr lang="en-US" sz="2800" dirty="0"/>
                        <a:t>Famous for its wildlife, Alaska is popular with adventure seekers.</a:t>
                      </a:r>
                    </a:p>
                  </a:txBody>
                  <a:tcPr/>
                </a:tc>
                <a:extLst>
                  <a:ext uri="{0D108BD9-81ED-4DB2-BD59-A6C34878D82A}">
                    <a16:rowId xmlns:a16="http://schemas.microsoft.com/office/drawing/2014/main" val="2426493875"/>
                  </a:ext>
                </a:extLst>
              </a:tr>
              <a:tr h="638175">
                <a:tc>
                  <a:txBody>
                    <a:bodyPr/>
                    <a:lstStyle/>
                    <a:p>
                      <a:r>
                        <a:rPr lang="en-US" sz="2800" dirty="0"/>
                        <a:t>California</a:t>
                      </a:r>
                    </a:p>
                  </a:txBody>
                  <a:tcPr/>
                </a:tc>
                <a:tc>
                  <a:txBody>
                    <a:bodyPr/>
                    <a:lstStyle/>
                    <a:p>
                      <a:r>
                        <a:rPr lang="en-US" sz="2800" dirty="0"/>
                        <a:t>Fly, Road Trip</a:t>
                      </a:r>
                    </a:p>
                  </a:txBody>
                  <a:tcPr/>
                </a:tc>
                <a:tc>
                  <a:txBody>
                    <a:bodyPr/>
                    <a:lstStyle/>
                    <a:p>
                      <a:r>
                        <a:rPr lang="en-US" sz="2800" dirty="0"/>
                        <a:t>Nature, City, Beach</a:t>
                      </a:r>
                    </a:p>
                  </a:txBody>
                  <a:tcPr/>
                </a:tc>
                <a:tc>
                  <a:txBody>
                    <a:bodyPr/>
                    <a:lstStyle/>
                    <a:p>
                      <a:r>
                        <a:rPr lang="en-US" sz="2800" dirty="0"/>
                        <a:t>California offers a diverse set of experiences.</a:t>
                      </a:r>
                    </a:p>
                  </a:txBody>
                  <a:tcPr/>
                </a:tc>
                <a:extLst>
                  <a:ext uri="{0D108BD9-81ED-4DB2-BD59-A6C34878D82A}">
                    <a16:rowId xmlns:a16="http://schemas.microsoft.com/office/drawing/2014/main" val="626922984"/>
                  </a:ext>
                </a:extLst>
              </a:tr>
              <a:tr h="638175">
                <a:tc>
                  <a:txBody>
                    <a:bodyPr/>
                    <a:lstStyle/>
                    <a:p>
                      <a:r>
                        <a:rPr lang="en-US" sz="2800" dirty="0"/>
                        <a:t>Hawaii</a:t>
                      </a:r>
                    </a:p>
                  </a:txBody>
                  <a:tcPr/>
                </a:tc>
                <a:tc>
                  <a:txBody>
                    <a:bodyPr/>
                    <a:lstStyle/>
                    <a:p>
                      <a:r>
                        <a:rPr lang="en-US" sz="2800" dirty="0"/>
                        <a:t>Fly, Cruise</a:t>
                      </a:r>
                    </a:p>
                  </a:txBody>
                  <a:tcPr/>
                </a:tc>
                <a:tc>
                  <a:txBody>
                    <a:bodyPr/>
                    <a:lstStyle/>
                    <a:p>
                      <a:r>
                        <a:rPr lang="en-US" sz="2800" dirty="0"/>
                        <a:t>Nature, Beach</a:t>
                      </a:r>
                    </a:p>
                  </a:txBody>
                  <a:tcPr/>
                </a:tc>
                <a:tc>
                  <a:txBody>
                    <a:bodyPr/>
                    <a:lstStyle/>
                    <a:p>
                      <a:r>
                        <a:rPr lang="en-US" sz="2800" dirty="0"/>
                        <a:t>A perfect getaway for those looking to relax.</a:t>
                      </a:r>
                    </a:p>
                  </a:txBody>
                  <a:tcPr/>
                </a:tc>
                <a:extLst>
                  <a:ext uri="{0D108BD9-81ED-4DB2-BD59-A6C34878D82A}">
                    <a16:rowId xmlns:a16="http://schemas.microsoft.com/office/drawing/2014/main" val="4070001454"/>
                  </a:ext>
                </a:extLst>
              </a:tr>
            </a:tbl>
          </a:graphicData>
        </a:graphic>
      </p:graphicFrame>
    </p:spTree>
    <p:extLst>
      <p:ext uri="{BB962C8B-B14F-4D97-AF65-F5344CB8AC3E}">
        <p14:creationId xmlns:p14="http://schemas.microsoft.com/office/powerpoint/2010/main" val="180587817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a:t>
            </a:r>
          </a:p>
        </p:txBody>
      </p:sp>
      <p:pic>
        <p:nvPicPr>
          <p:cNvPr id="4" name="Picture 3" descr="Smartphone Excitement by erlandh - A spiky ..."/>
          <p:cNvPicPr>
            <a:picLocks noChangeAspect="1"/>
          </p:cNvPicPr>
          <p:nvPr/>
        </p:nvPicPr>
        <p:blipFill>
          <a:blip r:embed="rId2"/>
          <a:stretch>
            <a:fillRect/>
          </a:stretch>
        </p:blipFill>
        <p:spPr>
          <a:xfrm>
            <a:off x="10485437" y="1592262"/>
            <a:ext cx="858760" cy="2056910"/>
          </a:xfrm>
          <a:prstGeom prst="rect">
            <a:avLst/>
          </a:prstGeom>
        </p:spPr>
      </p:pic>
      <p:pic>
        <p:nvPicPr>
          <p:cNvPr id="5" name="Picture 4" descr="... Create A Bot Using Microsoft Bot Framework"/>
          <p:cNvPicPr>
            <a:picLocks noChangeAspect="1"/>
          </p:cNvPicPr>
          <p:nvPr/>
        </p:nvPicPr>
        <p:blipFill>
          <a:blip r:embed="rId3"/>
          <a:stretch>
            <a:fillRect/>
          </a:stretch>
        </p:blipFill>
        <p:spPr>
          <a:xfrm>
            <a:off x="5950238" y="1516062"/>
            <a:ext cx="2044700" cy="2044700"/>
          </a:xfrm>
          <a:prstGeom prst="rect">
            <a:avLst/>
          </a:prstGeom>
        </p:spPr>
      </p:pic>
      <p:sp>
        <p:nvSpPr>
          <p:cNvPr id="7" name="Rectangle: Rounded Corners 6"/>
          <p:cNvSpPr/>
          <p:nvPr/>
        </p:nvSpPr>
        <p:spPr bwMode="auto">
          <a:xfrm>
            <a:off x="9619417" y="3802062"/>
            <a:ext cx="2590800" cy="10668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I'd like to take a vacation!</a:t>
            </a:r>
          </a:p>
        </p:txBody>
      </p:sp>
      <p:sp>
        <p:nvSpPr>
          <p:cNvPr id="8" name="Cloud 7"/>
          <p:cNvSpPr/>
          <p:nvPr/>
        </p:nvSpPr>
        <p:spPr bwMode="auto">
          <a:xfrm>
            <a:off x="655637" y="1516062"/>
            <a:ext cx="2819400" cy="990600"/>
          </a:xfrm>
          <a:prstGeom prst="cloud">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NLP</a:t>
            </a:r>
          </a:p>
        </p:txBody>
      </p:sp>
      <p:sp>
        <p:nvSpPr>
          <p:cNvPr id="9" name="Rectangle: Rounded Corners 8"/>
          <p:cNvSpPr/>
          <p:nvPr/>
        </p:nvSpPr>
        <p:spPr bwMode="auto">
          <a:xfrm>
            <a:off x="2114189" y="2201577"/>
            <a:ext cx="2590800" cy="1081973"/>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I'd like to take a vacation</a:t>
            </a:r>
          </a:p>
        </p:txBody>
      </p:sp>
      <p:sp>
        <p:nvSpPr>
          <p:cNvPr id="11" name="Rectangle: Rounded Corners 10"/>
          <p:cNvSpPr/>
          <p:nvPr/>
        </p:nvSpPr>
        <p:spPr bwMode="auto">
          <a:xfrm>
            <a:off x="9619417" y="3802062"/>
            <a:ext cx="2590800" cy="10668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I'd like to take a road trip to a nature destination!</a:t>
            </a:r>
          </a:p>
        </p:txBody>
      </p:sp>
    </p:spTree>
    <p:extLst>
      <p:ext uri="{BB962C8B-B14F-4D97-AF65-F5344CB8AC3E}">
        <p14:creationId xmlns:p14="http://schemas.microsoft.com/office/powerpoint/2010/main" val="40547194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4.88639E-6 3.41353E-6 L -0.2918 3.41353E-6 " pathEditMode="relative" rAng="0" ptsTypes="AA">
                                      <p:cBhvr>
                                        <p:cTn id="11" dur="2000" fill="hold"/>
                                        <p:tgtEl>
                                          <p:spTgt spid="7"/>
                                        </p:tgtEl>
                                        <p:attrNameLst>
                                          <p:attrName>ppt_x</p:attrName>
                                          <p:attrName>ppt_y</p:attrName>
                                        </p:attrNameLst>
                                      </p:cBhvr>
                                      <p:rCtr x="-14590" y="0"/>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1" nodeType="clickEffect">
                                  <p:stCondLst>
                                    <p:cond delay="0"/>
                                  </p:stCondLst>
                                  <p:childTnLst>
                                    <p:animMotion origin="layout" path="M -0.2918 3.41353E-6 L -0.59943 -0.22765 " pathEditMode="relative" rAng="0" ptsTypes="AA">
                                      <p:cBhvr>
                                        <p:cTn id="15" dur="2000" fill="hold"/>
                                        <p:tgtEl>
                                          <p:spTgt spid="7"/>
                                        </p:tgtEl>
                                        <p:attrNameLst>
                                          <p:attrName>ppt_x</p:attrName>
                                          <p:attrName>ppt_y</p:attrName>
                                        </p:attrNameLst>
                                      </p:cBhvr>
                                      <p:rCtr x="-15382" y="-11394"/>
                                    </p:animMotion>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2"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10" presetClass="entr"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0" nodeType="clickEffect">
                                  <p:stCondLst>
                                    <p:cond delay="0"/>
                                  </p:stCondLst>
                                  <p:childTnLst>
                                    <p:animMotion origin="layout" path="M 5.69313E-7 4.49841E-6 L 0.31159 0.22787 " pathEditMode="relative" rAng="0" ptsTypes="AA">
                                      <p:cBhvr>
                                        <p:cTn id="27" dur="2000" fill="hold"/>
                                        <p:tgtEl>
                                          <p:spTgt spid="9"/>
                                        </p:tgtEl>
                                        <p:attrNameLst>
                                          <p:attrName>ppt_x</p:attrName>
                                          <p:attrName>ppt_y</p:attrName>
                                        </p:attrNameLst>
                                      </p:cBhvr>
                                      <p:rCtr x="15573" y="113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9" grpId="0" animBg="1"/>
      <p:bldP spid="9" grpId="1"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just use LUIS?</a:t>
            </a:r>
          </a:p>
        </p:txBody>
      </p:sp>
      <p:sp>
        <p:nvSpPr>
          <p:cNvPr id="3" name="Text Placeholder 2"/>
          <p:cNvSpPr>
            <a:spLocks noGrp="1"/>
          </p:cNvSpPr>
          <p:nvPr>
            <p:ph type="body" sz="quarter" idx="10"/>
          </p:nvPr>
        </p:nvSpPr>
        <p:spPr>
          <a:xfrm>
            <a:off x="365760" y="1371600"/>
            <a:ext cx="11704320" cy="4555093"/>
          </a:xfrm>
        </p:spPr>
        <p:txBody>
          <a:bodyPr/>
          <a:lstStyle/>
          <a:p>
            <a:r>
              <a:rPr lang="en-US" dirty="0"/>
              <a:t>LUIS does…</a:t>
            </a:r>
          </a:p>
          <a:p>
            <a:pPr lvl="1"/>
            <a:r>
              <a:rPr lang="en-US" dirty="0"/>
              <a:t>Intent</a:t>
            </a:r>
          </a:p>
          <a:p>
            <a:pPr lvl="2"/>
            <a:r>
              <a:rPr lang="en-US" dirty="0"/>
              <a:t>What is the user trying to do?</a:t>
            </a:r>
          </a:p>
          <a:p>
            <a:pPr lvl="1"/>
            <a:r>
              <a:rPr lang="en-US" dirty="0"/>
              <a:t>Entity values</a:t>
            </a:r>
          </a:p>
          <a:p>
            <a:pPr lvl="2"/>
            <a:r>
              <a:rPr lang="en-US" dirty="0"/>
              <a:t>What additional context is the user providing?</a:t>
            </a:r>
          </a:p>
          <a:p>
            <a:endParaRPr lang="en-US" dirty="0"/>
          </a:p>
          <a:p>
            <a:r>
              <a:rPr lang="en-US" dirty="0"/>
              <a:t>LUIS doesn't…</a:t>
            </a:r>
          </a:p>
          <a:p>
            <a:pPr lvl="1"/>
            <a:r>
              <a:rPr lang="en-US" dirty="0"/>
              <a:t>Validate data</a:t>
            </a:r>
          </a:p>
          <a:p>
            <a:pPr lvl="1"/>
            <a:r>
              <a:rPr lang="en-US" dirty="0"/>
              <a:t>Help drive the user</a:t>
            </a:r>
          </a:p>
          <a:p>
            <a:endParaRPr lang="en-US" dirty="0"/>
          </a:p>
          <a:p>
            <a:r>
              <a:rPr lang="en-US" dirty="0"/>
              <a:t>LUIS is not a search engine</a:t>
            </a:r>
          </a:p>
        </p:txBody>
      </p:sp>
    </p:spTree>
    <p:extLst>
      <p:ext uri="{BB962C8B-B14F-4D97-AF65-F5344CB8AC3E}">
        <p14:creationId xmlns:p14="http://schemas.microsoft.com/office/powerpoint/2010/main" val="368775290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Search</a:t>
            </a:r>
          </a:p>
        </p:txBody>
      </p:sp>
      <p:sp>
        <p:nvSpPr>
          <p:cNvPr id="5" name="Text Placeholder 4"/>
          <p:cNvSpPr>
            <a:spLocks noGrp="1"/>
          </p:cNvSpPr>
          <p:nvPr>
            <p:ph type="body" sz="quarter" idx="10"/>
          </p:nvPr>
        </p:nvSpPr>
        <p:spPr>
          <a:xfrm>
            <a:off x="365760" y="1371600"/>
            <a:ext cx="11704320" cy="3382464"/>
          </a:xfrm>
        </p:spPr>
        <p:txBody>
          <a:bodyPr/>
          <a:lstStyle/>
          <a:p>
            <a:r>
              <a:rPr lang="en-US" dirty="0"/>
              <a:t>Bing/Google style search internal in your application</a:t>
            </a:r>
          </a:p>
          <a:p>
            <a:pPr lvl="1"/>
            <a:r>
              <a:rPr lang="en-US" dirty="0"/>
              <a:t>Respond to user questions from an answer bank</a:t>
            </a:r>
          </a:p>
          <a:p>
            <a:r>
              <a:rPr lang="en-US" dirty="0"/>
              <a:t>Interactive refinement</a:t>
            </a:r>
          </a:p>
          <a:p>
            <a:pPr lvl="1"/>
            <a:r>
              <a:rPr lang="en-US" dirty="0"/>
              <a:t>Restrict search through drilldowns</a:t>
            </a:r>
          </a:p>
          <a:p>
            <a:r>
              <a:rPr lang="en-US" dirty="0"/>
              <a:t>Fuzzy lookups</a:t>
            </a:r>
          </a:p>
          <a:p>
            <a:pPr lvl="1"/>
            <a:r>
              <a:rPr lang="en-US" dirty="0"/>
              <a:t>"Did you mean...?"</a:t>
            </a:r>
          </a:p>
          <a:p>
            <a:r>
              <a:rPr lang="en-US" dirty="0"/>
              <a:t>Affect the results</a:t>
            </a:r>
          </a:p>
          <a:p>
            <a:pPr lvl="1"/>
            <a:r>
              <a:rPr lang="en-US" dirty="0"/>
              <a:t>Move items up and down</a:t>
            </a:r>
          </a:p>
        </p:txBody>
      </p:sp>
    </p:spTree>
    <p:extLst>
      <p:ext uri="{BB962C8B-B14F-4D97-AF65-F5344CB8AC3E}">
        <p14:creationId xmlns:p14="http://schemas.microsoft.com/office/powerpoint/2010/main" val="374635551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results</a:t>
            </a:r>
          </a:p>
        </p:txBody>
      </p:sp>
      <p:sp>
        <p:nvSpPr>
          <p:cNvPr id="3" name="Text Placeholder 2"/>
          <p:cNvSpPr>
            <a:spLocks noGrp="1"/>
          </p:cNvSpPr>
          <p:nvPr>
            <p:ph type="body" sz="quarter" idx="10"/>
          </p:nvPr>
        </p:nvSpPr>
        <p:spPr>
          <a:xfrm>
            <a:off x="365760" y="1371600"/>
            <a:ext cx="11704320" cy="3847207"/>
          </a:xfrm>
        </p:spPr>
        <p:txBody>
          <a:bodyPr/>
          <a:lstStyle/>
          <a:p>
            <a:r>
              <a:rPr lang="en-US" dirty="0"/>
              <a:t>Azure search doesn't know everything</a:t>
            </a:r>
          </a:p>
          <a:p>
            <a:pPr lvl="1"/>
            <a:r>
              <a:rPr lang="en-US" dirty="0"/>
              <a:t>Most popular items in a product catalog</a:t>
            </a:r>
          </a:p>
          <a:p>
            <a:pPr lvl="1"/>
            <a:r>
              <a:rPr lang="en-US" dirty="0"/>
              <a:t>The importance of new items</a:t>
            </a:r>
          </a:p>
          <a:p>
            <a:pPr lvl="1"/>
            <a:r>
              <a:rPr lang="en-US" dirty="0"/>
              <a:t>Abbreviations or nicknames</a:t>
            </a:r>
          </a:p>
          <a:p>
            <a:endParaRPr lang="en-US" dirty="0"/>
          </a:p>
          <a:p>
            <a:r>
              <a:rPr lang="en-US" dirty="0"/>
              <a:t>Weights</a:t>
            </a:r>
          </a:p>
          <a:p>
            <a:pPr lvl="1"/>
            <a:r>
              <a:rPr lang="en-US" dirty="0"/>
              <a:t>Mark certain columns as more important</a:t>
            </a:r>
          </a:p>
          <a:p>
            <a:r>
              <a:rPr lang="en-US" dirty="0"/>
              <a:t>Functions</a:t>
            </a:r>
          </a:p>
          <a:p>
            <a:pPr lvl="1"/>
            <a:r>
              <a:rPr lang="en-US" dirty="0"/>
              <a:t>Control results based on numeric values, tags and freshness</a:t>
            </a:r>
          </a:p>
        </p:txBody>
      </p:sp>
    </p:spTree>
    <p:extLst>
      <p:ext uri="{BB962C8B-B14F-4D97-AF65-F5344CB8AC3E}">
        <p14:creationId xmlns:p14="http://schemas.microsoft.com/office/powerpoint/2010/main" val="117869211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Search</a:t>
            </a:r>
          </a:p>
        </p:txBody>
      </p:sp>
      <p:pic>
        <p:nvPicPr>
          <p:cNvPr id="4" name="Picture 3" descr="Smartphone Excitement by erlandh - A spiky ..."/>
          <p:cNvPicPr>
            <a:picLocks noChangeAspect="1"/>
          </p:cNvPicPr>
          <p:nvPr/>
        </p:nvPicPr>
        <p:blipFill>
          <a:blip r:embed="rId2"/>
          <a:stretch>
            <a:fillRect/>
          </a:stretch>
        </p:blipFill>
        <p:spPr>
          <a:xfrm>
            <a:off x="10485437" y="1592262"/>
            <a:ext cx="858760" cy="2056910"/>
          </a:xfrm>
          <a:prstGeom prst="rect">
            <a:avLst/>
          </a:prstGeom>
        </p:spPr>
      </p:pic>
      <p:pic>
        <p:nvPicPr>
          <p:cNvPr id="5" name="Picture 4" descr="... Create A Bot Using Microsoft Bot Framework"/>
          <p:cNvPicPr>
            <a:picLocks noChangeAspect="1"/>
          </p:cNvPicPr>
          <p:nvPr/>
        </p:nvPicPr>
        <p:blipFill>
          <a:blip r:embed="rId3"/>
          <a:stretch>
            <a:fillRect/>
          </a:stretch>
        </p:blipFill>
        <p:spPr>
          <a:xfrm>
            <a:off x="5950238" y="1516062"/>
            <a:ext cx="2044700" cy="2044700"/>
          </a:xfrm>
          <a:prstGeom prst="rect">
            <a:avLst/>
          </a:prstGeom>
        </p:spPr>
      </p:pic>
      <p:sp>
        <p:nvSpPr>
          <p:cNvPr id="6" name="Cloud 5"/>
          <p:cNvSpPr/>
          <p:nvPr/>
        </p:nvSpPr>
        <p:spPr bwMode="auto">
          <a:xfrm>
            <a:off x="655637" y="4327172"/>
            <a:ext cx="3276600" cy="990600"/>
          </a:xfrm>
          <a:prstGeom prst="cloud">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Search</a:t>
            </a:r>
          </a:p>
        </p:txBody>
      </p:sp>
      <p:sp>
        <p:nvSpPr>
          <p:cNvPr id="7" name="Rectangle: Rounded Corners 6"/>
          <p:cNvSpPr/>
          <p:nvPr/>
        </p:nvSpPr>
        <p:spPr bwMode="auto">
          <a:xfrm>
            <a:off x="9619417" y="3802062"/>
            <a:ext cx="2590800" cy="10668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I'd like to take a vacation!</a:t>
            </a:r>
          </a:p>
        </p:txBody>
      </p:sp>
    </p:spTree>
    <p:extLst>
      <p:ext uri="{BB962C8B-B14F-4D97-AF65-F5344CB8AC3E}">
        <p14:creationId xmlns:p14="http://schemas.microsoft.com/office/powerpoint/2010/main" val="29276960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88639E-6 3.41353E-6 L -0.2918 3.41353E-6 " pathEditMode="relative" rAng="0" ptsTypes="AA">
                                      <p:cBhvr>
                                        <p:cTn id="6" dur="2000" fill="hold"/>
                                        <p:tgtEl>
                                          <p:spTgt spid="7"/>
                                        </p:tgtEl>
                                        <p:attrNameLst>
                                          <p:attrName>ppt_x</p:attrName>
                                          <p:attrName>ppt_y</p:attrName>
                                        </p:attrNameLst>
                                      </p:cBhvr>
                                      <p:rCtr x="-1459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918 3.41353E-6 L -0.56165 0.15184 " pathEditMode="relative" rAng="0" ptsTypes="AA">
                                      <p:cBhvr>
                                        <p:cTn id="10" dur="2000" fill="hold"/>
                                        <p:tgtEl>
                                          <p:spTgt spid="7"/>
                                        </p:tgtEl>
                                        <p:attrNameLst>
                                          <p:attrName>ppt_x</p:attrName>
                                          <p:attrName>ppt_y</p:attrName>
                                        </p:attrNameLst>
                                      </p:cBhvr>
                                      <p:rCtr x="-13480" y="76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53d73d2-368b-429e-b817-1324eec1382c" Revision="1" Stencil="7276b9ef-3953-4dce-a89b-ed85f20b8b93" StencilVersion="1.0"/>
</Control>
</file>

<file path=customXml/item10.xml><?xml version="1.0" encoding="utf-8"?>
<Control xmlns="http://schemas.microsoft.com/VisualStudio/2011/storyboarding/control">
  <Id Name="369f9055-6b6c-48b9-9320-5df2d46c430a" Revision="1" Stencil="7276b9ef-3953-4dce-a89b-ed85f20b8b93" StencilVersion="1.0"/>
</Control>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a2191c86-fc50-4add-948c-129f6b5a88d8" Revision="1" Stencil="7276b9ef-3953-4dce-a89b-ed85f20b8b93" StencilVersion="1.0"/>
</Control>
</file>

<file path=customXml/item13.xml><?xml version="1.0" encoding="utf-8"?>
<Control xmlns="http://schemas.microsoft.com/VisualStudio/2011/storyboarding/control">
  <Id Name="a2191c86-fc50-4add-948c-129f6b5a88d8" Revision="1" Stencil="7276b9ef-3953-4dce-a89b-ed85f20b8b93" StencilVersion="1.0"/>
</Control>
</file>

<file path=customXml/item14.xml><?xml version="1.0" encoding="utf-8"?>
<Control xmlns="http://schemas.microsoft.com/VisualStudio/2011/storyboarding/control">
  <Id Name="369f9055-6b6c-48b9-9320-5df2d46c430a" Revision="1" Stencil="7276b9ef-3953-4dce-a89b-ed85f20b8b93" StencilVersion="1.0"/>
</Control>
</file>

<file path=customXml/item15.xml><?xml version="1.0" encoding="utf-8"?>
<Control xmlns="http://schemas.microsoft.com/VisualStudio/2011/storyboarding/control">
  <Id Name="a53d73d2-368b-429e-b817-1324eec1382c" Revision="1" Stencil="7276b9ef-3953-4dce-a89b-ed85f20b8b93" StencilVersion="1.0"/>
</Control>
</file>

<file path=customXml/item16.xml><?xml version="1.0" encoding="utf-8"?>
<Control xmlns="http://schemas.microsoft.com/VisualStudio/2011/storyboarding/control">
  <Id Name="d69996e1-3d61-4686-9b63-f1b855c596ab" Revision="1" Stencil="7276b9ef-3953-4dce-a89b-ed85f20b8b93" StencilVersion="1.0"/>
</Control>
</file>

<file path=customXml/item17.xml><?xml version="1.0" encoding="utf-8"?>
<Control xmlns="http://schemas.microsoft.com/VisualStudio/2011/storyboarding/control">
  <Id Name="a2191c86-fc50-4add-948c-129f6b5a88d8" Revision="1" Stencil="7276b9ef-3953-4dce-a89b-ed85f20b8b93" StencilVersion="1.0"/>
</Control>
</file>

<file path=customXml/item18.xml><?xml version="1.0" encoding="utf-8"?>
<Control xmlns="http://schemas.microsoft.com/VisualStudio/2011/storyboarding/control">
  <Id Name="a2191c86-fc50-4add-948c-129f6b5a88d8" Revision="1" Stencil="7276b9ef-3953-4dce-a89b-ed85f20b8b93" StencilVersion="1.0"/>
</Control>
</file>

<file path=customXml/item19.xml><?xml version="1.0" encoding="utf-8"?>
<Control xmlns="http://schemas.microsoft.com/VisualStudio/2011/storyboarding/control">
  <Id Name="d69996e1-3d61-4686-9b63-f1b855c596ab" Revision="1" Stencil="7276b9ef-3953-4dce-a89b-ed85f20b8b93" StencilVersion="1.0"/>
</Control>
</file>

<file path=customXml/item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0.xml><?xml version="1.0" encoding="utf-8"?>
<Control xmlns="http://schemas.microsoft.com/VisualStudio/2011/storyboarding/control">
  <Id Name="d69996e1-3d61-4686-9b63-f1b855c596ab" Revision="1" Stencil="7276b9ef-3953-4dce-a89b-ed85f20b8b93" StencilVersion="1.0"/>
</Control>
</file>

<file path=customXml/item21.xml><?xml version="1.0" encoding="utf-8"?>
<Control xmlns="http://schemas.microsoft.com/VisualStudio/2011/storyboarding/control">
  <Id Name="fb22c541-ded0-47fa-8877-83a4c2d16227" Revision="1" Stencil="7276b9ef-3953-4dce-a89b-ed85f20b8b93" StencilVersion="1.0"/>
</Control>
</file>

<file path=customXml/item22.xml><?xml version="1.0" encoding="utf-8"?>
<Control xmlns="http://schemas.microsoft.com/VisualStudio/2011/storyboarding/control">
  <Id Name="a53d73d2-368b-429e-b817-1324eec1382c" Revision="1" Stencil="7276b9ef-3953-4dce-a89b-ed85f20b8b93" StencilVersion="1.0"/>
</Control>
</file>

<file path=customXml/item23.xml><?xml version="1.0" encoding="utf-8"?>
<Control xmlns="http://schemas.microsoft.com/VisualStudio/2011/storyboarding/control">
  <Id Name="fb22c541-ded0-47fa-8877-83a4c2d16227" Revision="1" Stencil="7276b9ef-3953-4dce-a89b-ed85f20b8b93" StencilVersion="1.0"/>
</Control>
</file>

<file path=customXml/item24.xml><?xml version="1.0" encoding="utf-8"?>
<Control xmlns="http://schemas.microsoft.com/VisualStudio/2011/storyboarding/control">
  <Id Name="369f9055-6b6c-48b9-9320-5df2d46c430a" Revision="1" Stencil="7276b9ef-3953-4dce-a89b-ed85f20b8b93" StencilVersion="1.0"/>
</Control>
</file>

<file path=customXml/item25.xml><?xml version="1.0" encoding="utf-8"?>
<Control xmlns="http://schemas.microsoft.com/VisualStudio/2011/storyboarding/control">
  <Id Name="a2191c86-fc50-4add-948c-129f6b5a88d8" Revision="1" Stencil="7276b9ef-3953-4dce-a89b-ed85f20b8b93" StencilVersion="1.0"/>
</Control>
</file>

<file path=customXml/item26.xml><?xml version="1.0" encoding="utf-8"?>
<Control xmlns="http://schemas.microsoft.com/VisualStudio/2011/storyboarding/control">
  <Id Name="a2191c86-fc50-4add-948c-129f6b5a88d8" Revision="1" Stencil="7276b9ef-3953-4dce-a89b-ed85f20b8b93" StencilVersion="1.0"/>
</Control>
</file>

<file path=customXml/item27.xml><?xml version="1.0" encoding="utf-8"?>
<Control xmlns="http://schemas.microsoft.com/VisualStudio/2011/storyboarding/control">
  <Id Name="fb22c541-ded0-47fa-8877-83a4c2d16227" Revision="1" Stencil="7276b9ef-3953-4dce-a89b-ed85f20b8b93" StencilVersion="1.0"/>
</Control>
</file>

<file path=customXml/item28.xml><?xml version="1.0" encoding="utf-8"?>
<Control xmlns="http://schemas.microsoft.com/VisualStudio/2011/storyboarding/control">
  <Id Name="fb22c541-ded0-47fa-8877-83a4c2d16227" Revision="1" Stencil="7276b9ef-3953-4dce-a89b-ed85f20b8b93" StencilVersion="1.0"/>
</Control>
</file>

<file path=customXml/item29.xml><?xml version="1.0" encoding="utf-8"?>
<Control xmlns="http://schemas.microsoft.com/VisualStudio/2011/storyboarding/control">
  <Id Name="fb22c541-ded0-47fa-8877-83a4c2d16227"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Control xmlns="http://schemas.microsoft.com/VisualStudio/2011/storyboarding/control">
  <Id Name="a53d73d2-368b-429e-b817-1324eec1382c"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a53d73d2-368b-429e-b817-1324eec1382c" Revision="1" Stencil="7276b9ef-3953-4dce-a89b-ed85f20b8b93" StencilVersion="1.0"/>
</Control>
</file>

<file path=customXml/item33.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Control xmlns="http://schemas.microsoft.com/VisualStudio/2011/storyboarding/control">
  <Id Name="a53d73d2-368b-429e-b817-1324eec1382c" Revision="1" Stencil="7276b9ef-3953-4dce-a89b-ed85f20b8b93" StencilVersion="1.0"/>
</Control>
</file>

<file path=customXml/item5.xml><?xml version="1.0" encoding="utf-8"?>
<Control xmlns="http://schemas.microsoft.com/VisualStudio/2011/storyboarding/control">
  <Id Name="369f9055-6b6c-48b9-9320-5df2d46c430a" Revision="1" Stencil="7276b9ef-3953-4dce-a89b-ed85f20b8b93" StencilVersion="1.0"/>
</Control>
</file>

<file path=customXml/item6.xml><?xml version="1.0" encoding="utf-8"?>
<Control xmlns="http://schemas.microsoft.com/VisualStudio/2011/storyboarding/control">
  <Id Name="369f9055-6b6c-48b9-9320-5df2d46c430a" Revision="1" Stencil="7276b9ef-3953-4dce-a89b-ed85f20b8b93" StencilVersion="1.0"/>
</Control>
</file>

<file path=customXml/item7.xml><?xml version="1.0" encoding="utf-8"?>
<?mso-contentType ?>
<FormTemplates xmlns="http://schemas.microsoft.com/sharepoint/v3/contenttype/forms">
  <Display>DocumentLibraryForm</Display>
  <Edit>DocumentLibraryForm</Edit>
  <New>DocumentLibraryForm</New>
</FormTemplates>
</file>

<file path=customXml/item8.xml><?xml version="1.0" encoding="utf-8"?>
<Control xmlns="http://schemas.microsoft.com/VisualStudio/2011/storyboarding/control">
  <Id Name="fb22c541-ded0-47fa-8877-83a4c2d16227" Revision="1" Stencil="7276b9ef-3953-4dce-a89b-ed85f20b8b93" StencilVersion="1.0"/>
</Control>
</file>

<file path=customXml/item9.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0.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1.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2.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3.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4.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5.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6.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7.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18.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9.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xml><?xml version="1.0" encoding="utf-8"?>
<ds:datastoreItem xmlns:ds="http://schemas.openxmlformats.org/officeDocument/2006/customXml" ds:itemID="{F990F116-B58F-4255-B05B-DA3808E0E5C6}">
  <ds:schemaRefs>
    <ds:schemaRef ds:uri="83cd2334-221a-48c3-9034-bfd1542dfe28"/>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0.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1.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2.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3.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4.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5.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6.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7.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8.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9.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3.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30.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31.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2.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3.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5.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6.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7.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8.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9.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4149</TotalTime>
  <Words>1108</Words>
  <Application>Microsoft Office PowerPoint</Application>
  <PresentationFormat>Custom</PresentationFormat>
  <Paragraphs>281</Paragraphs>
  <Slides>28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ＭＳ Ｐゴシック</vt:lpstr>
      <vt:lpstr>Arial</vt:lpstr>
      <vt:lpstr>Consolas</vt:lpstr>
      <vt:lpstr>Segoe UI</vt:lpstr>
      <vt:lpstr>Segoe UI Light</vt:lpstr>
      <vt:lpstr>Wingdings</vt:lpstr>
      <vt:lpstr>WHITE TEMPLATE</vt:lpstr>
      <vt:lpstr>Data Driven Bots</vt:lpstr>
      <vt:lpstr>AdventureWorks</vt:lpstr>
      <vt:lpstr>Commands</vt:lpstr>
      <vt:lpstr>Contoso Travel</vt:lpstr>
      <vt:lpstr>Queries</vt:lpstr>
      <vt:lpstr>Why not just use LUIS?</vt:lpstr>
      <vt:lpstr>Azure Search</vt:lpstr>
      <vt:lpstr>Controlling results</vt:lpstr>
      <vt:lpstr>Azure Search</vt:lpstr>
      <vt:lpstr>Contoso Travel</vt:lpstr>
      <vt:lpstr>Azure Search</vt:lpstr>
      <vt:lpstr>AdventureWorks</vt:lpstr>
      <vt:lpstr>Azure Search and LUIS</vt:lpstr>
      <vt:lpstr>AdventureWorks</vt:lpstr>
      <vt:lpstr>Azure Search and LUIS</vt:lpstr>
      <vt:lpstr>Capabilities for Rich Search Experiences</vt:lpstr>
      <vt:lpstr>PowerPoint Presentation</vt:lpstr>
      <vt:lpstr>PowerPoint Presentation</vt:lpstr>
      <vt:lpstr>PowerPoint Presentation</vt:lpstr>
      <vt:lpstr>PowerPoint Presentation</vt:lpstr>
      <vt:lpstr>Geospatial</vt:lpstr>
      <vt:lpstr>Custom relevance</vt:lpstr>
      <vt:lpstr>Search  Traffic  Analytics</vt:lpstr>
      <vt:lpstr>Importing data into Azure Search</vt:lpstr>
      <vt:lpstr>Accessing Azure Search</vt:lpstr>
      <vt:lpstr>Query types</vt:lpstr>
      <vt:lpstr>Querying Azure Search and improving results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237</cp:revision>
  <dcterms:created xsi:type="dcterms:W3CDTF">2015-06-04T21:40:17Z</dcterms:created>
  <dcterms:modified xsi:type="dcterms:W3CDTF">2017-06-05T19:07:55Z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