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9"/>
  </p:notesMasterIdLst>
  <p:handoutMasterIdLst>
    <p:handoutMasterId r:id="rId70"/>
  </p:handoutMasterIdLst>
  <p:sldIdLst>
    <p:sldId id="283" r:id="rId35"/>
    <p:sldId id="298" r:id="rId36"/>
    <p:sldId id="290" r:id="rId37"/>
    <p:sldId id="293" r:id="rId38"/>
    <p:sldId id="291" r:id="rId39"/>
    <p:sldId id="294" r:id="rId40"/>
    <p:sldId id="295" r:id="rId41"/>
    <p:sldId id="297" r:id="rId42"/>
    <p:sldId id="296" r:id="rId43"/>
    <p:sldId id="300" r:id="rId44"/>
    <p:sldId id="301" r:id="rId45"/>
    <p:sldId id="292" r:id="rId46"/>
    <p:sldId id="299" r:id="rId47"/>
    <p:sldId id="257" r:id="rId48"/>
    <p:sldId id="261" r:id="rId49"/>
    <p:sldId id="260" r:id="rId50"/>
    <p:sldId id="271" r:id="rId51"/>
    <p:sldId id="264" r:id="rId52"/>
    <p:sldId id="268" r:id="rId53"/>
    <p:sldId id="275" r:id="rId54"/>
    <p:sldId id="265" r:id="rId55"/>
    <p:sldId id="269" r:id="rId56"/>
    <p:sldId id="288" r:id="rId57"/>
    <p:sldId id="286" r:id="rId58"/>
    <p:sldId id="272" r:id="rId59"/>
    <p:sldId id="273" r:id="rId60"/>
    <p:sldId id="274" r:id="rId61"/>
    <p:sldId id="267" r:id="rId62"/>
    <p:sldId id="259" r:id="rId63"/>
    <p:sldId id="289" r:id="rId64"/>
    <p:sldId id="280" r:id="rId65"/>
    <p:sldId id="285" r:id="rId66"/>
    <p:sldId id="277" r:id="rId67"/>
    <p:sldId id="256" r:id="rId6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290"/>
            <p14:sldId id="293"/>
            <p14:sldId id="291"/>
            <p14:sldId id="294"/>
            <p14:sldId id="295"/>
            <p14:sldId id="297"/>
            <p14:sldId id="296"/>
            <p14:sldId id="300"/>
            <p14:sldId id="301"/>
            <p14:sldId id="292"/>
            <p14:sldId id="299"/>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83333" autoAdjust="0"/>
  </p:normalViewPr>
  <p:slideViewPr>
    <p:cSldViewPr>
      <p:cViewPr varScale="1">
        <p:scale>
          <a:sx n="104" d="100"/>
          <a:sy n="104" d="100"/>
        </p:scale>
        <p:origin x="1143" y="3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slide" Target="slides/slide34.xml"/><Relationship Id="rId7" Type="http://schemas.openxmlformats.org/officeDocument/2006/relationships/customXml" Target="../customXml/item7.xml"/><Relationship Id="rId71"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7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5/31/2017 2:40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5/31/2017 2:40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r>
              <a:rPr lang="en-US" baseline="0" dirty="0"/>
              <a:t> text prompts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5/31/2017 3:11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2079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dirty="0"/>
              <a:t>Choice</a:t>
            </a:r>
          </a:p>
          <a:p>
            <a:pPr marL="171450" indent="-171450">
              <a:buFontTx/>
              <a:buChar char="-"/>
            </a:pPr>
            <a:r>
              <a:rPr lang="en-US" dirty="0"/>
              <a:t>Confirm</a:t>
            </a:r>
          </a:p>
          <a:p>
            <a:pPr marL="171450" indent="-171450">
              <a:buFontTx/>
              <a:buChar char="-"/>
            </a:pPr>
            <a:r>
              <a:rPr lang="en-US" dirty="0"/>
              <a:t>Buttons in cards</a:t>
            </a:r>
          </a:p>
          <a:p>
            <a:pPr marL="0" indent="0">
              <a:buFontTx/>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5/31/2017 3:11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90694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5/31/2017 2:40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1.png"/><Relationship Id="rId2" Type="http://schemas.openxmlformats.org/officeDocument/2006/relationships/customXml" Target="../../customXml/item16.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29.xml"/><Relationship Id="rId4" Type="http://schemas.openxmlformats.org/officeDocument/2006/relationships/customXml" Target="../../customXml/item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0.xml"/><Relationship Id="rId7" Type="http://schemas.openxmlformats.org/officeDocument/2006/relationships/image" Target="../media/image1.png"/><Relationship Id="rId2" Type="http://schemas.openxmlformats.org/officeDocument/2006/relationships/customXml" Target="../../customXml/item3.xml"/><Relationship Id="rId1" Type="http://schemas.openxmlformats.org/officeDocument/2006/relationships/customXml" Target="../../customXml/item21.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2.png"/><Relationship Id="rId2" Type="http://schemas.openxmlformats.org/officeDocument/2006/relationships/customXml" Target="../../customXml/item30.xml"/><Relationship Id="rId1" Type="http://schemas.openxmlformats.org/officeDocument/2006/relationships/customXml" Target="../../customXml/item8.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1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772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9" Type="http://schemas.openxmlformats.org/officeDocument/2006/relationships/tags" Target="../tags/tag13.xml"/><Relationship Id="rId21" Type="http://schemas.openxmlformats.org/officeDocument/2006/relationships/slideLayout" Target="../slideLayouts/slideLayout21.xml"/><Relationship Id="rId34" Type="http://schemas.openxmlformats.org/officeDocument/2006/relationships/tags" Target="../tags/tag8.xml"/><Relationship Id="rId42" Type="http://schemas.openxmlformats.org/officeDocument/2006/relationships/tags" Target="../tags/tag16.xml"/><Relationship Id="rId47" Type="http://schemas.openxmlformats.org/officeDocument/2006/relationships/tags" Target="../tags/tag21.xml"/><Relationship Id="rId50" Type="http://schemas.openxmlformats.org/officeDocument/2006/relationships/tags" Target="../tags/tag24.xml"/><Relationship Id="rId55" Type="http://schemas.openxmlformats.org/officeDocument/2006/relationships/tags" Target="../tags/tag29.xml"/><Relationship Id="rId63" Type="http://schemas.openxmlformats.org/officeDocument/2006/relationships/tags" Target="../tags/tag3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3.xml"/><Relationship Id="rId41" Type="http://schemas.openxmlformats.org/officeDocument/2006/relationships/tags" Target="../tags/tag15.xml"/><Relationship Id="rId54" Type="http://schemas.openxmlformats.org/officeDocument/2006/relationships/tags" Target="../tags/tag28.xml"/><Relationship Id="rId62" Type="http://schemas.openxmlformats.org/officeDocument/2006/relationships/tags" Target="../tags/tag3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tags" Target="../tags/tag11.xml"/><Relationship Id="rId40" Type="http://schemas.openxmlformats.org/officeDocument/2006/relationships/tags" Target="../tags/tag14.xml"/><Relationship Id="rId45" Type="http://schemas.openxmlformats.org/officeDocument/2006/relationships/tags" Target="../tags/tag19.xml"/><Relationship Id="rId53" Type="http://schemas.openxmlformats.org/officeDocument/2006/relationships/tags" Target="../tags/tag27.xml"/><Relationship Id="rId58" Type="http://schemas.openxmlformats.org/officeDocument/2006/relationships/tags" Target="../tags/tag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tags" Target="../tags/tag10.xml"/><Relationship Id="rId49" Type="http://schemas.openxmlformats.org/officeDocument/2006/relationships/tags" Target="../tags/tag23.xml"/><Relationship Id="rId57" Type="http://schemas.openxmlformats.org/officeDocument/2006/relationships/tags" Target="../tags/tag31.xml"/><Relationship Id="rId61" Type="http://schemas.openxmlformats.org/officeDocument/2006/relationships/tags" Target="../tags/tag3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5.xml"/><Relationship Id="rId44" Type="http://schemas.openxmlformats.org/officeDocument/2006/relationships/tags" Target="../tags/tag18.xml"/><Relationship Id="rId52" Type="http://schemas.openxmlformats.org/officeDocument/2006/relationships/tags" Target="../tags/tag26.xml"/><Relationship Id="rId60" Type="http://schemas.openxmlformats.org/officeDocument/2006/relationships/tags" Target="../tags/tag34.xml"/><Relationship Id="rId65" Type="http://schemas.openxmlformats.org/officeDocument/2006/relationships/tags" Target="../tags/tag3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 Id="rId30" Type="http://schemas.openxmlformats.org/officeDocument/2006/relationships/tags" Target="../tags/tag4.xml"/><Relationship Id="rId35" Type="http://schemas.openxmlformats.org/officeDocument/2006/relationships/tags" Target="../tags/tag9.xml"/><Relationship Id="rId43" Type="http://schemas.openxmlformats.org/officeDocument/2006/relationships/tags" Target="../tags/tag17.xml"/><Relationship Id="rId48" Type="http://schemas.openxmlformats.org/officeDocument/2006/relationships/tags" Target="../tags/tag22.xml"/><Relationship Id="rId56" Type="http://schemas.openxmlformats.org/officeDocument/2006/relationships/tags" Target="../tags/tag30.xml"/><Relationship Id="rId64" Type="http://schemas.openxmlformats.org/officeDocument/2006/relationships/tags" Target="../tags/tag38.xml"/><Relationship Id="rId8" Type="http://schemas.openxmlformats.org/officeDocument/2006/relationships/slideLayout" Target="../slideLayouts/slideLayout8.xml"/><Relationship Id="rId51" Type="http://schemas.openxmlformats.org/officeDocument/2006/relationships/tags" Target="../tags/tag2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38" Type="http://schemas.openxmlformats.org/officeDocument/2006/relationships/tags" Target="../tags/tag12.xml"/><Relationship Id="rId46" Type="http://schemas.openxmlformats.org/officeDocument/2006/relationships/tags" Target="../tags/tag20.xml"/><Relationship Id="rId59" Type="http://schemas.openxmlformats.org/officeDocument/2006/relationships/tags" Target="../tags/tag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7"/>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8"/>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9"/>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0"/>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1"/>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2"/>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3"/>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4"/>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5"/>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6"/>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7"/>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8"/>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9"/>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0"/>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1"/>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2"/>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3"/>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4"/>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5"/>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6"/>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7"/>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8"/>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9"/>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0"/>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1"/>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2"/>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3"/>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4"/>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5"/>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6"/>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7"/>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8"/>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9"/>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0"/>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1"/>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2"/>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3"/>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4"/>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5"/>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1.xml"/><Relationship Id="rId5" Type="http://schemas.openxmlformats.org/officeDocument/2006/relationships/image" Target="../media/image14.emf"/><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xml"/><Relationship Id="rId5" Type="http://schemas.openxmlformats.org/officeDocument/2006/relationships/chart" Target="../charts/chart4.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1.xml"/><Relationship Id="rId4" Type="http://schemas.openxmlformats.org/officeDocument/2006/relationships/image" Target="../media/image1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0.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3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0.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33.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image" Target="../media/image49.emf"/><Relationship Id="rId18" Type="http://schemas.openxmlformats.org/officeDocument/2006/relationships/image" Target="../media/image14.emf"/><Relationship Id="rId26" Type="http://schemas.openxmlformats.org/officeDocument/2006/relationships/image" Target="../media/image60.emf"/><Relationship Id="rId3" Type="http://schemas.openxmlformats.org/officeDocument/2006/relationships/image" Target="../media/image18.emf"/><Relationship Id="rId21" Type="http://schemas.openxmlformats.org/officeDocument/2006/relationships/image" Target="../media/image56.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59.emf"/><Relationship Id="rId33" Type="http://schemas.openxmlformats.org/officeDocument/2006/relationships/image" Target="../media/image67.emf"/><Relationship Id="rId2" Type="http://schemas.openxmlformats.org/officeDocument/2006/relationships/image" Target="../media/image17.emf"/><Relationship Id="rId16" Type="http://schemas.openxmlformats.org/officeDocument/2006/relationships/image" Target="../media/image52.emf"/><Relationship Id="rId20" Type="http://schemas.openxmlformats.org/officeDocument/2006/relationships/image" Target="../media/image55.emf"/><Relationship Id="rId29" Type="http://schemas.openxmlformats.org/officeDocument/2006/relationships/image" Target="../media/image63.emf"/><Relationship Id="rId1" Type="http://schemas.openxmlformats.org/officeDocument/2006/relationships/slideLayout" Target="../slideLayouts/slideLayout20.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13.emf"/><Relationship Id="rId32" Type="http://schemas.openxmlformats.org/officeDocument/2006/relationships/image" Target="../media/image66.emf"/><Relationship Id="rId5" Type="http://schemas.openxmlformats.org/officeDocument/2006/relationships/image" Target="../media/image19.emf"/><Relationship Id="rId15" Type="http://schemas.openxmlformats.org/officeDocument/2006/relationships/image" Target="../media/image51.emf"/><Relationship Id="rId23" Type="http://schemas.openxmlformats.org/officeDocument/2006/relationships/image" Target="../media/image58.emf"/><Relationship Id="rId28" Type="http://schemas.openxmlformats.org/officeDocument/2006/relationships/image" Target="../media/image62.emf"/><Relationship Id="rId10" Type="http://schemas.openxmlformats.org/officeDocument/2006/relationships/image" Target="../media/image46.emf"/><Relationship Id="rId19" Type="http://schemas.openxmlformats.org/officeDocument/2006/relationships/image" Target="../media/image54.emf"/><Relationship Id="rId31" Type="http://schemas.openxmlformats.org/officeDocument/2006/relationships/image" Target="../media/image65.emf"/><Relationship Id="rId4" Type="http://schemas.openxmlformats.org/officeDocument/2006/relationships/image" Target="../media/image41.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7.emf"/><Relationship Id="rId27" Type="http://schemas.openxmlformats.org/officeDocument/2006/relationships/image" Target="../media/image61.emf"/><Relationship Id="rId30" Type="http://schemas.openxmlformats.org/officeDocument/2006/relationships/image" Target="../media/image6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41778" y="1439862"/>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Mastering the user experience with bots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 stack</a:t>
            </a:r>
          </a:p>
        </p:txBody>
      </p:sp>
      <p:sp>
        <p:nvSpPr>
          <p:cNvPr id="2" name="Rounded Rectangle 1"/>
          <p:cNvSpPr/>
          <p:nvPr/>
        </p:nvSpPr>
        <p:spPr bwMode="auto">
          <a:xfrm>
            <a:off x="641642" y="5417481"/>
            <a:ext cx="11155558" cy="128014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Register</a:t>
            </a:r>
          </a:p>
        </p:txBody>
      </p:sp>
      <p:sp>
        <p:nvSpPr>
          <p:cNvPr id="6" name="Rounded Rectangle 5"/>
          <p:cNvSpPr/>
          <p:nvPr/>
        </p:nvSpPr>
        <p:spPr bwMode="auto">
          <a:xfrm>
            <a:off x="641642" y="3497262"/>
            <a:ext cx="11155558" cy="128014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err="1">
                <a:gradFill>
                  <a:gsLst>
                    <a:gs pos="0">
                      <a:srgbClr val="FFFFFF"/>
                    </a:gs>
                    <a:gs pos="100000">
                      <a:srgbClr val="FFFFFF"/>
                    </a:gs>
                  </a:gsLst>
                  <a:lin ang="5400000" scaled="0"/>
                </a:gradFill>
                <a:ea typeface="Segoe UI" pitchFamily="34" charset="0"/>
                <a:cs typeface="Segoe UI" pitchFamily="34" charset="0"/>
              </a:rPr>
              <a:t>GetAttendeeInfo</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641642" y="1577043"/>
            <a:ext cx="11155558" cy="1280146"/>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err="1">
                <a:gradFill>
                  <a:gsLst>
                    <a:gs pos="0">
                      <a:srgbClr val="FFFFFF"/>
                    </a:gs>
                    <a:gs pos="100000">
                      <a:srgbClr val="FFFFFF"/>
                    </a:gs>
                  </a:gsLst>
                  <a:lin ang="5400000" scaled="0"/>
                </a:gradFill>
                <a:ea typeface="Segoe UI" pitchFamily="34" charset="0"/>
                <a:cs typeface="Segoe UI" pitchFamily="34" charset="0"/>
              </a:rPr>
              <a:t>GetDietaryRestrictions</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3" name="Up Arrow 2"/>
          <p:cNvSpPr/>
          <p:nvPr/>
        </p:nvSpPr>
        <p:spPr bwMode="auto">
          <a:xfrm>
            <a:off x="5167872" y="4777408"/>
            <a:ext cx="2103097" cy="640073"/>
          </a:xfrm>
          <a:prstGeom prst="up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Up Arrow 7"/>
          <p:cNvSpPr/>
          <p:nvPr/>
        </p:nvSpPr>
        <p:spPr bwMode="auto">
          <a:xfrm>
            <a:off x="5157430" y="2857188"/>
            <a:ext cx="2103097" cy="640073"/>
          </a:xfrm>
          <a:prstGeom prst="up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Down Arrow 8"/>
          <p:cNvSpPr/>
          <p:nvPr/>
        </p:nvSpPr>
        <p:spPr bwMode="auto">
          <a:xfrm>
            <a:off x="5157430" y="2857188"/>
            <a:ext cx="2056194" cy="640073"/>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Vegan</a:t>
            </a:r>
          </a:p>
        </p:txBody>
      </p:sp>
      <p:sp>
        <p:nvSpPr>
          <p:cNvPr id="10" name="Down Arrow 9"/>
          <p:cNvSpPr/>
          <p:nvPr/>
        </p:nvSpPr>
        <p:spPr bwMode="auto">
          <a:xfrm>
            <a:off x="5157430" y="4777408"/>
            <a:ext cx="2056194" cy="640073"/>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Data</a:t>
            </a:r>
          </a:p>
        </p:txBody>
      </p:sp>
    </p:spTree>
    <p:extLst>
      <p:ext uri="{BB962C8B-B14F-4D97-AF65-F5344CB8AC3E}">
        <p14:creationId xmlns:p14="http://schemas.microsoft.com/office/powerpoint/2010/main" val="202922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3" grpId="0" animBg="1"/>
      <p:bldP spid="3" grpId="1" animBg="1"/>
      <p:bldP spid="8" grpId="0" animBg="1"/>
      <p:bldP spid="8" grpId="1" animBg="1"/>
      <p:bldP spid="9" grpId="0" animBg="1"/>
      <p:bldP spid="9" grpId="1"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Dialogs</a:t>
            </a:r>
          </a:p>
        </p:txBody>
      </p:sp>
      <p:sp>
        <p:nvSpPr>
          <p:cNvPr id="5" name="Text Placeholder 4"/>
          <p:cNvSpPr>
            <a:spLocks noGrp="1"/>
          </p:cNvSpPr>
          <p:nvPr>
            <p:ph type="body" sz="quarter" idx="10"/>
          </p:nvPr>
        </p:nvSpPr>
        <p:spPr/>
        <p:txBody>
          <a:bodyPr/>
          <a:lstStyle/>
          <a:p>
            <a:r>
              <a:rPr lang="en-US" dirty="0"/>
              <a:t>Reusable modules</a:t>
            </a:r>
          </a:p>
          <a:p>
            <a:r>
              <a:rPr lang="en-US" dirty="0"/>
              <a:t>Perform a single operation</a:t>
            </a:r>
          </a:p>
          <a:p>
            <a:r>
              <a:rPr lang="en-US" dirty="0"/>
              <a:t>Callable from other dialogs</a:t>
            </a:r>
          </a:p>
          <a:p>
            <a:r>
              <a:rPr lang="en-US" dirty="0"/>
              <a:t>Can be “made global"</a:t>
            </a:r>
          </a:p>
        </p:txBody>
      </p:sp>
    </p:spTree>
    <p:extLst>
      <p:ext uri="{BB962C8B-B14F-4D97-AF65-F5344CB8AC3E}">
        <p14:creationId xmlns:p14="http://schemas.microsoft.com/office/powerpoint/2010/main" val="37804549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926433" y="479775"/>
            <a:ext cx="9220200" cy="1432531"/>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I'd like to make a lunch reservation for</a:t>
            </a:r>
          </a:p>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two people</a:t>
            </a:r>
          </a:p>
        </p:txBody>
      </p:sp>
      <p:sp>
        <p:nvSpPr>
          <p:cNvPr id="3" name="Speech Bubble: Rectangle with Corners Rounded 2"/>
          <p:cNvSpPr/>
          <p:nvPr/>
        </p:nvSpPr>
        <p:spPr bwMode="auto">
          <a:xfrm>
            <a:off x="457580" y="2765750"/>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Absolutely! I have 11:30 and 12:30 available. What timeslot would you want?</a:t>
            </a:r>
          </a:p>
        </p:txBody>
      </p:sp>
      <p:sp>
        <p:nvSpPr>
          <p:cNvPr id="4" name="Speech Bubble: Rectangle with Corners Rounded 3"/>
          <p:cNvSpPr/>
          <p:nvPr/>
        </p:nvSpPr>
        <p:spPr bwMode="auto">
          <a:xfrm>
            <a:off x="2926433" y="4960286"/>
            <a:ext cx="9220200" cy="1249688"/>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Do you have a vegan menu?</a:t>
            </a:r>
          </a:p>
        </p:txBody>
      </p:sp>
    </p:spTree>
    <p:extLst>
      <p:ext uri="{BB962C8B-B14F-4D97-AF65-F5344CB8AC3E}">
        <p14:creationId xmlns:p14="http://schemas.microsoft.com/office/powerpoint/2010/main" val="79421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Scorables</a:t>
            </a:r>
            <a:r>
              <a:rPr lang="en-US" dirty="0"/>
              <a:t> and actions</a:t>
            </a:r>
          </a:p>
        </p:txBody>
      </p:sp>
    </p:spTree>
    <p:extLst>
      <p:ext uri="{BB962C8B-B14F-4D97-AF65-F5344CB8AC3E}">
        <p14:creationId xmlns:p14="http://schemas.microsoft.com/office/powerpoint/2010/main" val="16680401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without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with bullets</a:t>
            </a:r>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two: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a:p>
            <a:pPr lvl="1"/>
            <a:endParaRPr lang="en-US" dirty="0"/>
          </a:p>
          <a:p>
            <a:r>
              <a:rPr lang="en-US" dirty="0"/>
              <a:t>Main topic three: size 28 </a:t>
            </a:r>
            <a:r>
              <a:rPr lang="en-US" dirty="0" err="1"/>
              <a:t>pt</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or </a:t>
            </a:r>
            <a:r>
              <a:rPr lang="en-US" sz="2400" i="1" dirty="0">
                <a:gradFill>
                  <a:gsLst>
                    <a:gs pos="0">
                      <a:srgbClr val="FFFFFF"/>
                    </a:gs>
                    <a:gs pos="100000">
                      <a:srgbClr val="FFFFFF"/>
                    </a:gs>
                  </a:gsLst>
                  <a:lin ang="5400000" scaled="0"/>
                </a:gradFill>
                <a:ea typeface="Segoe UI" pitchFamily="34" charset="0"/>
                <a:cs typeface="Segoe UI" pitchFamily="34" charset="0"/>
              </a:rPr>
              <a:t>Alt-Shift-</a:t>
            </a:r>
            <a:r>
              <a:rPr lang="en-US" sz="2400" i="1" dirty="0" err="1">
                <a:gradFill>
                  <a:gsLst>
                    <a:gs pos="0">
                      <a:srgbClr val="FFFFFF"/>
                    </a:gs>
                    <a:gs pos="100000">
                      <a:srgbClr val="FFFFFF"/>
                    </a:gs>
                  </a:gsLst>
                  <a:lin ang="5400000" scaled="0"/>
                </a:gradFill>
                <a:ea typeface="Segoe UI" pitchFamily="34" charset="0"/>
                <a:cs typeface="Segoe UI" pitchFamily="34" charset="0"/>
              </a:rPr>
              <a:t>RightArrow</a:t>
            </a:r>
            <a:r>
              <a:rPr lang="en-US" sz="2400" dirty="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layout for list with graphics</a:t>
            </a:r>
          </a:p>
        </p:txBody>
      </p:sp>
      <p:sp>
        <p:nvSpPr>
          <p:cNvPr id="3" name="Text Placeholder 2"/>
          <p:cNvSpPr>
            <a:spLocks noGrp="1"/>
          </p:cNvSpPr>
          <p:nvPr>
            <p:ph type="body" sz="quarter" idx="10"/>
          </p:nvPr>
        </p:nvSpPr>
        <p:spPr/>
        <p:txBody>
          <a:bodyPr/>
          <a:lstStyle/>
          <a:p>
            <a:r>
              <a:rPr lang="en-US" dirty="0"/>
              <a:t>Perfect for instructions with just a few steps</a:t>
            </a:r>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1:</a:t>
            </a:r>
            <a:r>
              <a:rPr lang="en-US" sz="1600" b="1" dirty="0">
                <a:solidFill>
                  <a:schemeClr val="tx2"/>
                </a:solidFill>
              </a:rPr>
              <a:t> </a:t>
            </a:r>
            <a:r>
              <a:rPr lang="en-US" sz="1600" dirty="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2:</a:t>
            </a:r>
            <a:r>
              <a:rPr lang="en-US" sz="1600" b="1" dirty="0">
                <a:solidFill>
                  <a:schemeClr val="tx2"/>
                </a:solidFill>
              </a:rPr>
              <a:t> </a:t>
            </a:r>
            <a:r>
              <a:rPr lang="en-US" sz="1600" dirty="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Step 3:</a:t>
            </a:r>
            <a:r>
              <a:rPr lang="en-US" sz="1600" b="1" dirty="0">
                <a:solidFill>
                  <a:schemeClr val="tx2"/>
                </a:solidFill>
              </a:rPr>
              <a:t> </a:t>
            </a:r>
            <a:r>
              <a:rPr lang="en-US" sz="1600" dirty="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1209973"/>
            <a:ext cx="10056812" cy="2179058"/>
          </a:xfrm>
        </p:spPr>
        <p:txBody>
          <a:bodyPr/>
          <a:lstStyle/>
          <a:p>
            <a:r>
              <a:rPr lang="en-US" dirty="0"/>
              <a:t>Asking the user for simple information</a:t>
            </a:r>
          </a:p>
        </p:txBody>
      </p:sp>
    </p:spTree>
    <p:extLst>
      <p:ext uri="{BB962C8B-B14F-4D97-AF65-F5344CB8AC3E}">
        <p14:creationId xmlns:p14="http://schemas.microsoft.com/office/powerpoint/2010/main" val="32487039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grid of data points</a:t>
            </a:r>
          </a:p>
        </p:txBody>
      </p:sp>
      <p:sp>
        <p:nvSpPr>
          <p:cNvPr id="3" name="Text Placeholder 2"/>
          <p:cNvSpPr>
            <a:spLocks noGrp="1"/>
          </p:cNvSpPr>
          <p:nvPr>
            <p:ph type="body" sz="quarter" idx="10"/>
          </p:nvPr>
        </p:nvSpPr>
        <p:spPr/>
        <p:txBody>
          <a:bodyPr/>
          <a:lstStyle/>
          <a:p>
            <a:r>
              <a:rPr lang="en-US" dirty="0"/>
              <a:t>Check out the cool tips inline!</a:t>
            </a:r>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47%</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2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3,000</a:t>
            </a: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a:gradFill>
                  <a:gsLst>
                    <a:gs pos="0">
                      <a:srgbClr val="FFFFFF"/>
                    </a:gs>
                    <a:gs pos="100000">
                      <a:srgbClr val="FFFFFF"/>
                    </a:gs>
                  </a:gsLst>
                  <a:lin ang="5400000" scaled="0"/>
                </a:gradFill>
                <a:latin typeface="Segoe UI Light"/>
                <a:ea typeface="Segoe UI" pitchFamily="34" charset="0"/>
                <a:cs typeface="Segoe UI" pitchFamily="34" charset="0"/>
              </a:rPr>
              <a:t>3 Tips</a:t>
            </a: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a:gradFill>
                  <a:gsLst>
                    <a:gs pos="0">
                      <a:srgbClr val="FFFFFF"/>
                    </a:gs>
                    <a:gs pos="100000">
                      <a:srgbClr val="FFFFFF"/>
                    </a:gs>
                  </a:gsLst>
                  <a:lin ang="5400000" scaled="0"/>
                </a:gradFill>
                <a:ea typeface="Segoe UI" pitchFamily="34" charset="0"/>
                <a:cs typeface="Segoe UI" pitchFamily="34" charset="0"/>
              </a:rPr>
              <a:t>DO NOT</a:t>
            </a:r>
            <a:r>
              <a:rPr lang="en-US" sz="1400" dirty="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a:t>“This slide can be used to dress up a pull quote or key statistic. Text should be styled as 28pt Segoe UI Light. Reference should be styled as 24pt Segoe UI Regular. Text must be left as black to align to Microsoft’s accessibility standards.”</a:t>
            </a:r>
            <a:br>
              <a:rPr lang="en-US" dirty="0"/>
            </a:br>
            <a:br>
              <a:rPr lang="en-US" dirty="0"/>
            </a:br>
            <a:r>
              <a:rPr lang="en-US" sz="2400" dirty="0" err="1">
                <a:latin typeface="+mn-lt"/>
              </a:rPr>
              <a:t>Firstname</a:t>
            </a:r>
            <a:r>
              <a:rPr lang="en-US" sz="2400" dirty="0">
                <a:latin typeface="+mn-lt"/>
              </a:rPr>
              <a:t> </a:t>
            </a:r>
            <a:r>
              <a:rPr lang="en-US" sz="2400" dirty="0" err="1">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name</a:t>
            </a:r>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a:t>This slide layout uses Consolas</a:t>
            </a:r>
          </a:p>
          <a:p>
            <a:r>
              <a:rPr lang="en-US" b="1" dirty="0"/>
              <a:t>Tips:</a:t>
            </a:r>
          </a:p>
          <a:p>
            <a:r>
              <a:rPr lang="en-US" dirty="0"/>
              <a:t>Copy and paste from Visual Studio, keeping formatting, to include color coding</a:t>
            </a:r>
          </a:p>
          <a:p>
            <a:endParaRPr lang="en-US" dirty="0"/>
          </a:p>
          <a:p>
            <a:r>
              <a:rPr lang="en-US" dirty="0"/>
              <a:t>To disable reformatting of quotes - " and '</a:t>
            </a:r>
          </a:p>
          <a:p>
            <a:pPr lvl="1"/>
            <a:r>
              <a:rPr lang="en-US" dirty="0"/>
              <a:t>In PowerPoint, click </a:t>
            </a:r>
            <a:r>
              <a:rPr lang="en-US" b="1" dirty="0"/>
              <a:t>File</a:t>
            </a:r>
            <a:r>
              <a:rPr lang="en-US" dirty="0"/>
              <a:t> &gt; </a:t>
            </a:r>
            <a:r>
              <a:rPr lang="en-US" b="1" dirty="0"/>
              <a:t>Options</a:t>
            </a:r>
          </a:p>
          <a:p>
            <a:pPr lvl="1"/>
            <a:r>
              <a:rPr lang="en-US" dirty="0"/>
              <a:t>Choose </a:t>
            </a:r>
            <a:r>
              <a:rPr lang="en-US" b="1" dirty="0"/>
              <a:t>Proofing</a:t>
            </a:r>
            <a:r>
              <a:rPr lang="en-US" dirty="0"/>
              <a:t> &gt; </a:t>
            </a:r>
            <a:r>
              <a:rPr lang="en-US" b="1" dirty="0"/>
              <a:t>Autocorrect Options</a:t>
            </a:r>
          </a:p>
          <a:p>
            <a:pPr lvl="1"/>
            <a:r>
              <a:rPr lang="en-US" dirty="0"/>
              <a:t>Remove the check from </a:t>
            </a:r>
            <a:r>
              <a:rPr lang="en-US" b="1" dirty="0"/>
              <a:t>"Straight quotes" with "Smart quotes"</a:t>
            </a:r>
          </a:p>
          <a:p>
            <a:endParaRPr lang="en-US" b="1" dirty="0"/>
          </a:p>
          <a:p>
            <a:r>
              <a:rPr lang="en-US" dirty="0"/>
              <a:t>Consider using </a:t>
            </a:r>
            <a:r>
              <a:rPr lang="en-US" b="1" dirty="0"/>
              <a:t>Code Presenter Pro</a:t>
            </a:r>
            <a:r>
              <a:rPr lang="en-US" dirty="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pie chart graphics</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with editable bar chart graphic</a:t>
            </a:r>
          </a:p>
        </p:txBody>
      </p:sp>
      <p:sp>
        <p:nvSpPr>
          <p:cNvPr id="3" name="Text Placeholder 2"/>
          <p:cNvSpPr>
            <a:spLocks noGrp="1"/>
          </p:cNvSpPr>
          <p:nvPr>
            <p:ph type="body" sz="quarter" idx="10"/>
          </p:nvPr>
        </p:nvSpPr>
        <p:spPr/>
        <p:txBody>
          <a:bodyPr/>
          <a:lstStyle/>
          <a:p>
            <a:r>
              <a:rPr lang="en-US" dirty="0"/>
              <a:t>Subhead goes here</a:t>
            </a:r>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a:t>Text goes</a:t>
            </a:r>
            <a:br>
              <a:rPr lang="en-US"/>
            </a:br>
            <a:r>
              <a:rPr lang="en-US"/>
              <a:t>here</a:t>
            </a:r>
            <a:endParaRPr lang="en-US" dirty="0"/>
          </a:p>
        </p:txBody>
      </p:sp>
      <p:sp>
        <p:nvSpPr>
          <p:cNvPr id="3" name="Text Placeholder 2"/>
          <p:cNvSpPr>
            <a:spLocks noGrp="1"/>
          </p:cNvSpPr>
          <p:nvPr>
            <p:ph type="body" sz="quarter" idx="18"/>
          </p:nvPr>
        </p:nvSpPr>
        <p:spPr/>
        <p:txBody>
          <a:bodyPr/>
          <a:lstStyle/>
          <a:p>
            <a:r>
              <a:rPr lang="en-US"/>
              <a:t>Text goes</a:t>
            </a:r>
            <a:br>
              <a:rPr lang="en-US"/>
            </a:br>
            <a:r>
              <a:rPr lang="en-US"/>
              <a:t>here</a:t>
            </a:r>
            <a:endParaRPr lang="en-US" dirty="0"/>
          </a:p>
        </p:txBody>
      </p:sp>
      <p:sp>
        <p:nvSpPr>
          <p:cNvPr id="4" name="Text Placeholder 3"/>
          <p:cNvSpPr>
            <a:spLocks noGrp="1"/>
          </p:cNvSpPr>
          <p:nvPr>
            <p:ph type="body" sz="quarter" idx="19"/>
          </p:nvPr>
        </p:nvSpPr>
        <p:spPr/>
        <p:txBody>
          <a:bodyPr/>
          <a:lstStyle/>
          <a:p>
            <a:r>
              <a:rPr lang="en-US"/>
              <a:t>Text goes</a:t>
            </a:r>
            <a:br>
              <a:rPr lang="en-US"/>
            </a:br>
            <a:r>
              <a:rPr lang="en-US"/>
              <a:t>here</a:t>
            </a:r>
            <a:endParaRPr lang="en-US" dirty="0"/>
          </a:p>
        </p:txBody>
      </p:sp>
      <p:sp>
        <p:nvSpPr>
          <p:cNvPr id="5" name="Title 4"/>
          <p:cNvSpPr>
            <a:spLocks noGrp="1"/>
          </p:cNvSpPr>
          <p:nvPr>
            <p:ph type="title"/>
          </p:nvPr>
        </p:nvSpPr>
        <p:spPr/>
        <p:txBody>
          <a:bodyPr/>
          <a:lstStyle/>
          <a:p>
            <a:r>
              <a:rPr lang="en-US"/>
              <a:t>Text layout for with content boxes</a:t>
            </a:r>
            <a:endParaRPr lang="en-US" dirty="0"/>
          </a:p>
        </p:txBody>
      </p:sp>
      <p:sp>
        <p:nvSpPr>
          <p:cNvPr id="6" name="Text Placeholder 5"/>
          <p:cNvSpPr>
            <a:spLocks noGrp="1"/>
          </p:cNvSpPr>
          <p:nvPr>
            <p:ph type="body" sz="quarter" idx="10"/>
          </p:nvPr>
        </p:nvSpPr>
        <p:spPr/>
        <p:txBody>
          <a:bodyPr/>
          <a:lstStyle/>
          <a:p>
            <a:r>
              <a:rPr lang="en-US"/>
              <a:t>Subhead goes here</a:t>
            </a:r>
            <a:endParaRPr lang="en-US" dirty="0"/>
          </a:p>
        </p:txBody>
      </p:sp>
      <p:sp>
        <p:nvSpPr>
          <p:cNvPr id="7" name="Text Placeholder 6"/>
          <p:cNvSpPr>
            <a:spLocks noGrp="1"/>
          </p:cNvSpPr>
          <p:nvPr>
            <p:ph type="body" sz="quarter" idx="20"/>
          </p:nvPr>
        </p:nvSpPr>
        <p:spPr/>
        <p:txBody>
          <a:bodyPr/>
          <a:lstStyle/>
          <a:p>
            <a:r>
              <a:rPr lang="en-US"/>
              <a:t>Text goes</a:t>
            </a:r>
            <a:br>
              <a:rPr lang="en-US"/>
            </a:br>
            <a:r>
              <a:rPr lang="en-US"/>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a:solidFill>
                  <a:srgbClr val="000000"/>
                </a:solidFill>
              </a:rPr>
              <a:t> </a:t>
            </a: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layout for tables and charts</a:t>
            </a:r>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a:t>Three column layout with graphics</a:t>
            </a:r>
          </a:p>
        </p:txBody>
      </p:sp>
      <p:sp>
        <p:nvSpPr>
          <p:cNvPr id="3" name="Text Placeholder 2"/>
          <p:cNvSpPr>
            <a:spLocks noGrp="1"/>
          </p:cNvSpPr>
          <p:nvPr>
            <p:ph type="body" sz="quarter" idx="10"/>
          </p:nvPr>
        </p:nvSpPr>
        <p:spPr/>
        <p:txBody>
          <a:bodyPr/>
          <a:lstStyle/>
          <a:p>
            <a:r>
              <a:rPr lang="en-US" dirty="0"/>
              <a:t>Subhead goes here</a:t>
            </a:r>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a:spcAft>
                <a:spcPts val="600"/>
              </a:spcAft>
            </a:pPr>
            <a:r>
              <a:rPr lang="en-US" sz="1600" dirty="0">
                <a:gradFill>
                  <a:gsLst>
                    <a:gs pos="2917">
                      <a:schemeClr val="tx1"/>
                    </a:gs>
                    <a:gs pos="30000">
                      <a:schemeClr val="tx1"/>
                    </a:gs>
                  </a:gsLst>
                  <a:lin ang="5400000" scaled="0"/>
                </a:gradFill>
              </a:rPr>
              <a:t>Size 16 </a:t>
            </a:r>
            <a:r>
              <a:rPr lang="en-US" sz="1600" dirty="0" err="1">
                <a:gradFill>
                  <a:gsLst>
                    <a:gs pos="2917">
                      <a:schemeClr val="tx1"/>
                    </a:gs>
                    <a:gs pos="30000">
                      <a:schemeClr val="tx1"/>
                    </a:gs>
                  </a:gsLst>
                  <a:lin ang="5400000" scaled="0"/>
                </a:gradFill>
              </a:rPr>
              <a:t>pt</a:t>
            </a:r>
            <a:r>
              <a:rPr lang="en-US" sz="1600" dirty="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16 </a:t>
            </a:r>
            <a:r>
              <a:rPr lang="en-US" sz="1600" b="1" dirty="0" err="1">
                <a:solidFill>
                  <a:srgbClr val="0072C6"/>
                </a:solidFill>
              </a:rPr>
              <a:t>pt</a:t>
            </a:r>
            <a:r>
              <a:rPr lang="en-US" sz="1600" b="1" dirty="0">
                <a:solidFill>
                  <a:srgbClr val="0072C6"/>
                </a:solidFill>
              </a:rPr>
              <a:t> bold for lead-in statement. </a:t>
            </a:r>
          </a:p>
          <a:p>
            <a:pPr lvl="0">
              <a:spcAft>
                <a:spcPts val="600"/>
              </a:spcAft>
            </a:pPr>
            <a:r>
              <a:rPr lang="en-US" sz="1600" dirty="0">
                <a:gradFill>
                  <a:gsLst>
                    <a:gs pos="2917">
                      <a:srgbClr val="505050"/>
                    </a:gs>
                    <a:gs pos="30000">
                      <a:srgbClr val="505050"/>
                    </a:gs>
                  </a:gsLst>
                  <a:lin ang="5400000" scaled="0"/>
                </a:gradFill>
              </a:rPr>
              <a:t>Size 16 </a:t>
            </a:r>
            <a:r>
              <a:rPr lang="en-US" sz="1600" dirty="0" err="1">
                <a:gradFill>
                  <a:gsLst>
                    <a:gs pos="2917">
                      <a:srgbClr val="505050"/>
                    </a:gs>
                    <a:gs pos="30000">
                      <a:srgbClr val="505050"/>
                    </a:gs>
                  </a:gsLst>
                  <a:lin ang="5400000" scaled="0"/>
                </a:gradFill>
              </a:rPr>
              <a:t>pt</a:t>
            </a:r>
            <a:r>
              <a:rPr lang="en-US" sz="1600" dirty="0">
                <a:gradFill>
                  <a:gsLst>
                    <a:gs pos="2917">
                      <a:srgbClr val="505050"/>
                    </a:gs>
                    <a:gs pos="30000">
                      <a:srgbClr val="505050"/>
                    </a:gs>
                  </a:gsLst>
                  <a:lin ang="5400000" scaled="0"/>
                </a:gradFill>
              </a:rPr>
              <a:t> 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Some basic facts about humans</a:t>
            </a:r>
          </a:p>
        </p:txBody>
      </p:sp>
      <p:sp>
        <p:nvSpPr>
          <p:cNvPr id="6" name="Text Placeholder 5"/>
          <p:cNvSpPr>
            <a:spLocks noGrp="1"/>
          </p:cNvSpPr>
          <p:nvPr>
            <p:ph type="body" sz="quarter" idx="10"/>
          </p:nvPr>
        </p:nvSpPr>
        <p:spPr/>
        <p:txBody>
          <a:bodyPr/>
          <a:lstStyle/>
          <a:p>
            <a:r>
              <a:rPr lang="en-US" dirty="0"/>
              <a:t>Humans need guidance</a:t>
            </a:r>
          </a:p>
          <a:p>
            <a:r>
              <a:rPr lang="en-US" dirty="0"/>
              <a:t>Humans are complex</a:t>
            </a:r>
          </a:p>
          <a:p>
            <a:r>
              <a:rPr lang="en-US" dirty="0"/>
              <a:t>Humans can be random</a:t>
            </a:r>
          </a:p>
          <a:p>
            <a:r>
              <a:rPr lang="en-US" dirty="0"/>
              <a:t>Humans don’t fit a pattern</a:t>
            </a:r>
          </a:p>
        </p:txBody>
      </p:sp>
    </p:spTree>
    <p:extLst>
      <p:ext uri="{BB962C8B-B14F-4D97-AF65-F5344CB8AC3E}">
        <p14:creationId xmlns:p14="http://schemas.microsoft.com/office/powerpoint/2010/main" val="268127242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Art Resources</a:t>
            </a:r>
          </a:p>
        </p:txBody>
      </p:sp>
      <p:sp>
        <p:nvSpPr>
          <p:cNvPr id="3" name="Text Placeholder 2"/>
          <p:cNvSpPr>
            <a:spLocks noGrp="1"/>
          </p:cNvSpPr>
          <p:nvPr>
            <p:ph type="body" sz="quarter" idx="10"/>
          </p:nvPr>
        </p:nvSpPr>
        <p:spPr>
          <a:xfrm>
            <a:off x="365760" y="1371600"/>
            <a:ext cx="11704320" cy="1966692"/>
          </a:xfrm>
        </p:spPr>
        <p:txBody>
          <a:bodyPr/>
          <a:lstStyle/>
          <a:p>
            <a:r>
              <a:rPr lang="en-US" dirty="0"/>
              <a:t>If you don't find a logo you like in this deck, here are two starting points:</a:t>
            </a:r>
          </a:p>
          <a:p>
            <a:endParaRPr lang="en-US" dirty="0"/>
          </a:p>
          <a:p>
            <a:r>
              <a:rPr lang="en-US" dirty="0">
                <a:hlinkClick r:id="rId2"/>
              </a:rPr>
              <a:t>MLX Course Cover Art Library</a:t>
            </a:r>
            <a:endParaRPr lang="en-US" dirty="0"/>
          </a:p>
          <a:p>
            <a:r>
              <a:rPr lang="en-US" dirty="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a:t>Art resources</a:t>
            </a:r>
          </a:p>
        </p:txBody>
      </p:sp>
    </p:spTree>
    <p:extLst>
      <p:ext uri="{BB962C8B-B14F-4D97-AF65-F5344CB8AC3E}">
        <p14:creationId xmlns:p14="http://schemas.microsoft.com/office/powerpoint/2010/main" val="350826661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p>
        </p:txBody>
      </p:sp>
      <p:sp>
        <p:nvSpPr>
          <p:cNvPr id="3" name="Text Placeholder 2"/>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890407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926433" y="479775"/>
            <a:ext cx="9220200" cy="1432531"/>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Hello?</a:t>
            </a:r>
          </a:p>
        </p:txBody>
      </p:sp>
      <p:sp>
        <p:nvSpPr>
          <p:cNvPr id="3" name="Speech Bubble: Rectangle with Corners Rounded 2"/>
          <p:cNvSpPr/>
          <p:nvPr/>
        </p:nvSpPr>
        <p:spPr bwMode="auto">
          <a:xfrm>
            <a:off x="457580" y="2765750"/>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Hi there! I’m the Conference Bot!</a:t>
            </a:r>
          </a:p>
        </p:txBody>
      </p:sp>
      <p:sp>
        <p:nvSpPr>
          <p:cNvPr id="4" name="Speech Bubble: Rectangle with Corners Rounded 3"/>
          <p:cNvSpPr/>
          <p:nvPr/>
        </p:nvSpPr>
        <p:spPr bwMode="auto">
          <a:xfrm>
            <a:off x="2926433" y="4960286"/>
            <a:ext cx="9220200" cy="1249688"/>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327565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789237" y="296862"/>
            <a:ext cx="9220200" cy="1981200"/>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I'd like to book a room for Bot Conference. I need a single occupancy king-sized room, checking in on Tuesday and checking out on Friday.</a:t>
            </a:r>
          </a:p>
        </p:txBody>
      </p:sp>
      <p:sp>
        <p:nvSpPr>
          <p:cNvPr id="6" name="Speech Bubble: Rectangle with Corners Rounded 5"/>
          <p:cNvSpPr/>
          <p:nvPr/>
        </p:nvSpPr>
        <p:spPr bwMode="auto">
          <a:xfrm>
            <a:off x="503237" y="3268662"/>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Sure thing!</a:t>
            </a:r>
          </a:p>
        </p:txBody>
      </p:sp>
    </p:spTree>
    <p:extLst>
      <p:ext uri="{BB962C8B-B14F-4D97-AF65-F5344CB8AC3E}">
        <p14:creationId xmlns:p14="http://schemas.microsoft.com/office/powerpoint/2010/main" val="98587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238" y="68262"/>
            <a:ext cx="12192000" cy="6943439"/>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One of the mistakes many people make when first working with bots is they focus in on the fact that it's a text-forward interface and expect people to then type everything in, which can lead to trouble, as most people aren't strong when it comes to typing, especially when they're on a small keyboard, such as a smartphone, and dealing with things like autocorrect, where correct words might be replaced with others, and as a result they really try to avoid typing an awful lot, and a user interface that requires them to say something like "I would like to report a runner in the race along the Pacific Northwest on Sunday at 8AM in Leg 25" would do nothing but frustrate that user and cause them to look somewhere else when it comes time to perform various operations because the experience they would have would not be what they were looking for, because when you stop to think about it having to type a lot of information into any application, especially when you're dealing with a small keyboard, isn't the way to go for a good application design, and you need to remember that the most common place people will be using bots is on such devices, because bots are designed to meet users where they're at, such as on Facebook Messenger, which is absolutely going to be on their phone more commonly than it would be on a desktop, although even having a real keyboard in front of you isn't necessarily going to make that type of an interface the best it could possibly be because not everyone can type 60 words per minute, and even those than can really don't want to be typing all of that onto a keyboard, especially when a simple set of buttons can do the job better than typing can.</a:t>
            </a:r>
          </a:p>
        </p:txBody>
      </p:sp>
    </p:spTree>
    <p:extLst>
      <p:ext uri="{BB962C8B-B14F-4D97-AF65-F5344CB8AC3E}">
        <p14:creationId xmlns:p14="http://schemas.microsoft.com/office/powerpoint/2010/main" val="37579721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bwMode="auto">
          <a:xfrm>
            <a:off x="655638" y="144462"/>
            <a:ext cx="4724400" cy="12954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7200" dirty="0" err="1">
                <a:solidFill>
                  <a:srgbClr val="333333"/>
                </a:solidFill>
                <a:ea typeface="Segoe UI" pitchFamily="34" charset="0"/>
                <a:cs typeface="Segoe UI" pitchFamily="34" charset="0"/>
              </a:rPr>
              <a:t>tl;dr</a:t>
            </a:r>
            <a:endParaRPr lang="en-US" sz="7200" dirty="0">
              <a:solidFill>
                <a:srgbClr val="333333"/>
              </a:solidFill>
              <a:ea typeface="Segoe UI" pitchFamily="34" charset="0"/>
              <a:cs typeface="Segoe UI" pitchFamily="34" charset="0"/>
            </a:endParaRPr>
          </a:p>
        </p:txBody>
      </p:sp>
      <p:sp>
        <p:nvSpPr>
          <p:cNvPr id="3" name="Rectangle: Rounded Corners 2"/>
          <p:cNvSpPr/>
          <p:nvPr/>
        </p:nvSpPr>
        <p:spPr bwMode="auto">
          <a:xfrm>
            <a:off x="4389437" y="3421062"/>
            <a:ext cx="7391400" cy="27432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7200" dirty="0">
                <a:solidFill>
                  <a:srgbClr val="333333"/>
                </a:solidFill>
                <a:ea typeface="Segoe UI" pitchFamily="34" charset="0"/>
                <a:cs typeface="Segoe UI" pitchFamily="34" charset="0"/>
              </a:rPr>
              <a:t>Buttons are a good thing</a:t>
            </a:r>
          </a:p>
        </p:txBody>
      </p:sp>
    </p:spTree>
    <p:extLst>
      <p:ext uri="{BB962C8B-B14F-4D97-AF65-F5344CB8AC3E}">
        <p14:creationId xmlns:p14="http://schemas.microsoft.com/office/powerpoint/2010/main" val="628546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Bots do </a:t>
            </a:r>
            <a:r>
              <a:rPr lang="en-US" b="1" i="1" u="sng" dirty="0"/>
              <a:t>not</a:t>
            </a:r>
            <a:r>
              <a:rPr lang="en-US" dirty="0"/>
              <a:t> need any of the following</a:t>
            </a:r>
          </a:p>
        </p:txBody>
      </p:sp>
      <p:sp>
        <p:nvSpPr>
          <p:cNvPr id="5" name="Text Placeholder 4"/>
          <p:cNvSpPr>
            <a:spLocks noGrp="1"/>
          </p:cNvSpPr>
          <p:nvPr>
            <p:ph type="body" sz="quarter" idx="10"/>
          </p:nvPr>
        </p:nvSpPr>
        <p:spPr>
          <a:xfrm>
            <a:off x="365760" y="1371600"/>
            <a:ext cx="11704320" cy="1966692"/>
          </a:xfrm>
        </p:spPr>
        <p:txBody>
          <a:bodyPr/>
          <a:lstStyle/>
          <a:p>
            <a:r>
              <a:rPr lang="en-US" dirty="0"/>
              <a:t>Machine Learning</a:t>
            </a:r>
          </a:p>
          <a:p>
            <a:r>
              <a:rPr lang="en-US" dirty="0"/>
              <a:t>Artificial Intelligence</a:t>
            </a:r>
          </a:p>
          <a:p>
            <a:r>
              <a:rPr lang="en-US" dirty="0"/>
              <a:t>Natural Language Processing</a:t>
            </a:r>
          </a:p>
          <a:p>
            <a:r>
              <a:rPr lang="en-US" dirty="0"/>
              <a:t>Speech Recognition</a:t>
            </a:r>
          </a:p>
        </p:txBody>
      </p:sp>
    </p:spTree>
    <p:extLst>
      <p:ext uri="{BB962C8B-B14F-4D97-AF65-F5344CB8AC3E}">
        <p14:creationId xmlns:p14="http://schemas.microsoft.com/office/powerpoint/2010/main" val="36889931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buttons</a:t>
            </a:r>
          </a:p>
        </p:txBody>
      </p:sp>
    </p:spTree>
    <p:extLst>
      <p:ext uri="{BB962C8B-B14F-4D97-AF65-F5344CB8AC3E}">
        <p14:creationId xmlns:p14="http://schemas.microsoft.com/office/powerpoint/2010/main" val="1113445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mso-contentType ?>
<FormTemplates xmlns="http://schemas.microsoft.com/sharepoint/v3/contenttype/forms">
  <Display>DocumentLibraryForm</Display>
  <Edit>DocumentLibraryForm</Edit>
  <New>DocumentLibraryForm</New>
</FormTemplates>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369f9055-6b6c-48b9-9320-5df2d46c430a"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a2191c86-fc50-4add-948c-129f6b5a88d8"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2.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4.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6.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8.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9.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0.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1.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3.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4.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9.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2.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5.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7.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8.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2166</TotalTime>
  <Words>1593</Words>
  <Application>Microsoft Office PowerPoint</Application>
  <PresentationFormat>Custom</PresentationFormat>
  <Paragraphs>181</Paragraphs>
  <Slides>34</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Consolas</vt:lpstr>
      <vt:lpstr>Segoe UI</vt:lpstr>
      <vt:lpstr>Segoe UI Light</vt:lpstr>
      <vt:lpstr>Wingdings</vt:lpstr>
      <vt:lpstr>WHITE TEMPLATE</vt:lpstr>
      <vt:lpstr>Mastering the user experience with bots</vt:lpstr>
      <vt:lpstr>Asking the user for simple information</vt:lpstr>
      <vt:lpstr>Some basic facts about humans</vt:lpstr>
      <vt:lpstr>PowerPoint Presentation</vt:lpstr>
      <vt:lpstr>PowerPoint Presentation</vt:lpstr>
      <vt:lpstr>PowerPoint Presentation</vt:lpstr>
      <vt:lpstr>PowerPoint Presentation</vt:lpstr>
      <vt:lpstr>Bots do not need any of the following</vt:lpstr>
      <vt:lpstr>Adding buttons</vt:lpstr>
      <vt:lpstr>Dialog stack</vt:lpstr>
      <vt:lpstr>Dialogs</vt:lpstr>
      <vt:lpstr>PowerPoint Presentation</vt:lpstr>
      <vt:lpstr>Scorables and actions</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206</cp:revision>
  <dcterms:created xsi:type="dcterms:W3CDTF">2015-06-04T21:40:17Z</dcterms:created>
  <dcterms:modified xsi:type="dcterms:W3CDTF">2017-05-31T22:22:26Z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