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webextensions/webextension1.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9"/>
  </p:notesMasterIdLst>
  <p:handoutMasterIdLst>
    <p:handoutMasterId r:id="rId50"/>
  </p:handoutMasterIdLst>
  <p:sldIdLst>
    <p:sldId id="283" r:id="rId35"/>
    <p:sldId id="290" r:id="rId36"/>
    <p:sldId id="291" r:id="rId37"/>
    <p:sldId id="292" r:id="rId38"/>
    <p:sldId id="296" r:id="rId39"/>
    <p:sldId id="293" r:id="rId40"/>
    <p:sldId id="294" r:id="rId41"/>
    <p:sldId id="295" r:id="rId42"/>
    <p:sldId id="297" r:id="rId43"/>
    <p:sldId id="298" r:id="rId44"/>
    <p:sldId id="299" r:id="rId45"/>
    <p:sldId id="302" r:id="rId46"/>
    <p:sldId id="301" r:id="rId47"/>
    <p:sldId id="257"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96"/>
            <p14:sldId id="293"/>
            <p14:sldId id="294"/>
            <p14:sldId id="295"/>
            <p14:sldId id="297"/>
            <p14:sldId id="298"/>
            <p14:sldId id="299"/>
            <p14:sldId id="302"/>
            <p14:sldId id="301"/>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DC3C0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92" d="100"/>
          <a:sy n="92" d="100"/>
        </p:scale>
        <p:origin x="132" y="33"/>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notesMaster" Target="notesMasters/notesMaster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commentAuthors" Target="commentAuthor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6/25/2017 4:51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6/25/2017 4:51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1.xml"/><Relationship Id="rId4" Type="http://schemas.openxmlformats.org/officeDocument/2006/relationships/customXml" Target="../../customXml/item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1.png"/><Relationship Id="rId2" Type="http://schemas.openxmlformats.org/officeDocument/2006/relationships/customXml" Target="../../customXml/item31.xml"/><Relationship Id="rId1" Type="http://schemas.openxmlformats.org/officeDocument/2006/relationships/customXml" Target="../../customXml/item2.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1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2.png"/><Relationship Id="rId2" Type="http://schemas.openxmlformats.org/officeDocument/2006/relationships/customXml" Target="../../customXml/item27.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20.xml"/><Relationship Id="rId4" Type="http://schemas.openxmlformats.org/officeDocument/2006/relationships/customXml" Target="../../customXml/item1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reactivex.io/rxjs/"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icrosoft/BotFramework-WebChat"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516062"/>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Backchannel with WebChat control</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RxJS basics</a:t>
            </a:r>
          </a:p>
        </p:txBody>
      </p:sp>
      <p:sp>
        <p:nvSpPr>
          <p:cNvPr id="3" name="Text Placeholder 2"/>
          <p:cNvSpPr>
            <a:spLocks noGrp="1"/>
          </p:cNvSpPr>
          <p:nvPr>
            <p:ph type="body" sz="quarter" idx="10"/>
          </p:nvPr>
        </p:nvSpPr>
        <p:spPr>
          <a:xfrm>
            <a:off x="365760" y="1371600"/>
            <a:ext cx="11704320" cy="2563779"/>
          </a:xfrm>
        </p:spPr>
        <p:txBody>
          <a:bodyPr/>
          <a:lstStyle/>
          <a:p>
            <a:r>
              <a:rPr lang="en-US" dirty="0">
                <a:hlinkClick r:id="rId2"/>
              </a:rPr>
              <a:t>http://reactivex.io/rxjs/</a:t>
            </a:r>
            <a:endParaRPr lang="en-US" dirty="0"/>
          </a:p>
          <a:p>
            <a:r>
              <a:rPr lang="en-US" dirty="0"/>
              <a:t>Implements the Observable pattern</a:t>
            </a:r>
          </a:p>
          <a:p>
            <a:pPr lvl="1"/>
            <a:r>
              <a:rPr lang="en-US" dirty="0"/>
              <a:t>LINQ for JavaScript?</a:t>
            </a:r>
          </a:p>
          <a:p>
            <a:r>
              <a:rPr lang="en-US" dirty="0"/>
              <a:t>Common commands</a:t>
            </a:r>
          </a:p>
          <a:p>
            <a:pPr lvl="1"/>
            <a:r>
              <a:rPr lang="en-US" dirty="0"/>
              <a:t>filter</a:t>
            </a:r>
          </a:p>
          <a:p>
            <a:pPr lvl="1"/>
            <a:r>
              <a:rPr lang="en-US" dirty="0"/>
              <a:t>Subscribe</a:t>
            </a:r>
          </a:p>
        </p:txBody>
      </p:sp>
    </p:spTree>
    <p:extLst>
      <p:ext uri="{BB962C8B-B14F-4D97-AF65-F5344CB8AC3E}">
        <p14:creationId xmlns:p14="http://schemas.microsoft.com/office/powerpoint/2010/main" val="3168372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JavaScript code</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3680768887"/>
                  </p:ext>
                </p:extLst>
              </p:nvPr>
            </p:nvGraphicFramePr>
            <p:xfrm>
              <a:off x="40957" y="1211309"/>
              <a:ext cx="12353925" cy="556255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40957" y="1211309"/>
                <a:ext cx="12353925" cy="5562553"/>
              </a:xfrm>
              <a:prstGeom prst="rect">
                <a:avLst/>
              </a:prstGeom>
            </p:spPr>
          </p:pic>
        </mc:Fallback>
      </mc:AlternateContent>
    </p:spTree>
    <p:extLst>
      <p:ext uri="{BB962C8B-B14F-4D97-AF65-F5344CB8AC3E}">
        <p14:creationId xmlns:p14="http://schemas.microsoft.com/office/powerpoint/2010/main" val="4023820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FCC8-66A9-488A-BDEB-9B7B36760F59}"/>
              </a:ext>
            </a:extLst>
          </p:cNvPr>
          <p:cNvSpPr>
            <a:spLocks noGrp="1"/>
          </p:cNvSpPr>
          <p:nvPr>
            <p:ph type="title"/>
          </p:nvPr>
        </p:nvSpPr>
        <p:spPr/>
        <p:txBody>
          <a:bodyPr/>
          <a:lstStyle/>
          <a:p>
            <a:r>
              <a:rPr lang="en-US" dirty="0"/>
              <a:t>Some last design notes</a:t>
            </a:r>
          </a:p>
        </p:txBody>
      </p:sp>
      <p:sp>
        <p:nvSpPr>
          <p:cNvPr id="3" name="Text Placeholder 2">
            <a:extLst>
              <a:ext uri="{FF2B5EF4-FFF2-40B4-BE49-F238E27FC236}">
                <a16:creationId xmlns:a16="http://schemas.microsoft.com/office/drawing/2014/main" id="{7D084AA1-1C2B-44DF-B50C-F8516CFA1CFF}"/>
              </a:ext>
            </a:extLst>
          </p:cNvPr>
          <p:cNvSpPr>
            <a:spLocks noGrp="1"/>
          </p:cNvSpPr>
          <p:nvPr>
            <p:ph type="body" sz="quarter" idx="10"/>
          </p:nvPr>
        </p:nvSpPr>
        <p:spPr>
          <a:xfrm>
            <a:off x="365760" y="1371600"/>
            <a:ext cx="11704320" cy="4776692"/>
          </a:xfrm>
        </p:spPr>
        <p:txBody>
          <a:bodyPr/>
          <a:lstStyle/>
          <a:p>
            <a:r>
              <a:rPr lang="en-US" dirty="0"/>
              <a:t>Develop locally</a:t>
            </a:r>
          </a:p>
          <a:p>
            <a:pPr lvl="1"/>
            <a:r>
              <a:rPr lang="en-US" dirty="0" err="1"/>
              <a:t>ngrok</a:t>
            </a:r>
            <a:endParaRPr lang="en-US" dirty="0"/>
          </a:p>
          <a:p>
            <a:r>
              <a:rPr lang="en-US" dirty="0"/>
              <a:t>Use separate dialog classes</a:t>
            </a:r>
          </a:p>
          <a:p>
            <a:r>
              <a:rPr lang="en-US" dirty="0"/>
              <a:t>Provide copious amount of help to your users</a:t>
            </a:r>
          </a:p>
          <a:p>
            <a:r>
              <a:rPr lang="en-US" dirty="0"/>
              <a:t>Don't try to solve the Turing test</a:t>
            </a:r>
          </a:p>
          <a:p>
            <a:r>
              <a:rPr lang="en-US" dirty="0"/>
              <a:t>Make sure a bot is the right answer</a:t>
            </a:r>
          </a:p>
          <a:p>
            <a:r>
              <a:rPr lang="en-US" dirty="0"/>
              <a:t>Check the docs</a:t>
            </a:r>
          </a:p>
          <a:p>
            <a:pPr lvl="1"/>
            <a:r>
              <a:rPr lang="en-US" dirty="0"/>
              <a:t>docs.botframework.com</a:t>
            </a:r>
          </a:p>
          <a:p>
            <a:r>
              <a:rPr lang="en-US" dirty="0"/>
              <a:t>Twitter</a:t>
            </a:r>
          </a:p>
          <a:p>
            <a:pPr lvl="1"/>
            <a:r>
              <a:rPr lang="en-US" dirty="0" err="1"/>
              <a:t>geektrainer</a:t>
            </a:r>
            <a:r>
              <a:rPr lang="en-US"/>
              <a:t> (Node.js)</a:t>
            </a:r>
            <a:endParaRPr lang="en-US" dirty="0"/>
          </a:p>
          <a:p>
            <a:pPr lvl="1"/>
            <a:r>
              <a:rPr lang="en-US" dirty="0" err="1"/>
              <a:t>Iamchrismayo</a:t>
            </a:r>
            <a:r>
              <a:rPr lang="en-US" dirty="0"/>
              <a:t> (C#)</a:t>
            </a:r>
          </a:p>
        </p:txBody>
      </p:sp>
    </p:spTree>
    <p:extLst>
      <p:ext uri="{BB962C8B-B14F-4D97-AF65-F5344CB8AC3E}">
        <p14:creationId xmlns:p14="http://schemas.microsoft.com/office/powerpoint/2010/main" val="749866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DEB00B-8D8D-4089-B2F3-AC597939ECEF}"/>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D2A2862D-43F5-4418-ADF2-073441AFB8B6}"/>
              </a:ext>
            </a:extLst>
          </p:cNvPr>
          <p:cNvSpPr>
            <a:spLocks noGrp="1"/>
          </p:cNvSpPr>
          <p:nvPr>
            <p:ph type="body" sz="quarter" idx="10"/>
          </p:nvPr>
        </p:nvSpPr>
        <p:spPr>
          <a:xfrm>
            <a:off x="365760" y="1371600"/>
            <a:ext cx="11704320" cy="926407"/>
          </a:xfrm>
        </p:spPr>
        <p:txBody>
          <a:bodyPr/>
          <a:lstStyle/>
          <a:p>
            <a:r>
              <a:rPr lang="en-US" dirty="0"/>
              <a:t>Update your bot to:</a:t>
            </a:r>
          </a:p>
          <a:p>
            <a:pPr lvl="1"/>
            <a:r>
              <a:rPr lang="en-US" dirty="0"/>
              <a:t>Allow messages to be sent from a hosting </a:t>
            </a:r>
            <a:r>
              <a:rPr lang="en-US"/>
              <a:t>web page to the user</a:t>
            </a:r>
          </a:p>
        </p:txBody>
      </p:sp>
    </p:spTree>
    <p:extLst>
      <p:ext uri="{BB962C8B-B14F-4D97-AF65-F5344CB8AC3E}">
        <p14:creationId xmlns:p14="http://schemas.microsoft.com/office/powerpoint/2010/main" val="20254946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 Framework Channels</a:t>
            </a:r>
          </a:p>
        </p:txBody>
      </p:sp>
      <p:sp>
        <p:nvSpPr>
          <p:cNvPr id="5" name="Text Placeholder 4"/>
          <p:cNvSpPr>
            <a:spLocks noGrp="1"/>
          </p:cNvSpPr>
          <p:nvPr>
            <p:ph type="body" sz="quarter" idx="10"/>
          </p:nvPr>
        </p:nvSpPr>
        <p:spPr>
          <a:xfrm>
            <a:off x="365760" y="1371600"/>
            <a:ext cx="11704320" cy="4290405"/>
          </a:xfrm>
        </p:spPr>
        <p:txBody>
          <a:bodyPr/>
          <a:lstStyle/>
          <a:p>
            <a:r>
              <a:rPr lang="en-US" dirty="0"/>
              <a:t>Skype</a:t>
            </a:r>
          </a:p>
          <a:p>
            <a:r>
              <a:rPr lang="en-US" dirty="0"/>
              <a:t>Slack</a:t>
            </a:r>
          </a:p>
          <a:p>
            <a:r>
              <a:rPr lang="en-US" dirty="0"/>
              <a:t>Facebook</a:t>
            </a:r>
          </a:p>
          <a:p>
            <a:r>
              <a:rPr lang="en-US" dirty="0"/>
              <a:t>Skype for Business</a:t>
            </a:r>
          </a:p>
          <a:p>
            <a:r>
              <a:rPr lang="en-US" dirty="0"/>
              <a:t>Cortana</a:t>
            </a:r>
          </a:p>
          <a:p>
            <a:r>
              <a:rPr lang="en-US" dirty="0"/>
              <a:t>Microsoft Teams</a:t>
            </a:r>
          </a:p>
          <a:p>
            <a:r>
              <a:rPr lang="en-US" dirty="0" err="1"/>
              <a:t>Kik</a:t>
            </a:r>
            <a:endParaRPr lang="en-US" dirty="0"/>
          </a:p>
          <a:p>
            <a:r>
              <a:rPr lang="en-US" dirty="0"/>
              <a:t>Bing</a:t>
            </a:r>
          </a:p>
          <a:p>
            <a:r>
              <a:rPr lang="en-US" dirty="0" err="1"/>
              <a:t>DirectLine</a:t>
            </a:r>
            <a:endParaRPr lang="en-US" dirty="0"/>
          </a:p>
        </p:txBody>
      </p:sp>
    </p:spTree>
    <p:extLst>
      <p:ext uri="{BB962C8B-B14F-4D97-AF65-F5344CB8AC3E}">
        <p14:creationId xmlns:p14="http://schemas.microsoft.com/office/powerpoint/2010/main" val="36256668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What happens if you just want to embed a bot in a website?</a:t>
            </a:r>
          </a:p>
        </p:txBody>
      </p:sp>
      <p:sp>
        <p:nvSpPr>
          <p:cNvPr id="3" name="Text Placeholder 2"/>
          <p:cNvSpPr>
            <a:spLocks noGrp="1"/>
          </p:cNvSpPr>
          <p:nvPr>
            <p:ph type="body" sz="quarter" idx="10"/>
          </p:nvPr>
        </p:nvSpPr>
        <p:spPr>
          <a:xfrm>
            <a:off x="365760" y="1834626"/>
            <a:ext cx="11704320" cy="3271665"/>
          </a:xfrm>
        </p:spPr>
        <p:txBody>
          <a:bodyPr/>
          <a:lstStyle/>
          <a:p>
            <a:r>
              <a:rPr lang="en-US" dirty="0"/>
              <a:t>Enter WebChat</a:t>
            </a:r>
          </a:p>
          <a:p>
            <a:endParaRPr lang="en-US" dirty="0"/>
          </a:p>
          <a:p>
            <a:r>
              <a:rPr lang="en-US" dirty="0"/>
              <a:t>Embeddable web control</a:t>
            </a:r>
          </a:p>
          <a:p>
            <a:pPr lvl="1"/>
            <a:r>
              <a:rPr lang="en-US" dirty="0"/>
              <a:t>Available via CDN</a:t>
            </a:r>
          </a:p>
          <a:p>
            <a:pPr lvl="1"/>
            <a:r>
              <a:rPr lang="en-US" dirty="0"/>
              <a:t>Customizable</a:t>
            </a:r>
          </a:p>
          <a:p>
            <a:pPr lvl="1"/>
            <a:r>
              <a:rPr lang="en-US" dirty="0"/>
              <a:t>Written in TypeScript</a:t>
            </a:r>
          </a:p>
          <a:p>
            <a:pPr lvl="1"/>
            <a:r>
              <a:rPr lang="en-US" dirty="0"/>
              <a:t>OSS</a:t>
            </a:r>
          </a:p>
          <a:p>
            <a:pPr lvl="2"/>
            <a:r>
              <a:rPr lang="en-US" dirty="0">
                <a:hlinkClick r:id="rId2"/>
              </a:rPr>
              <a:t>GitHub</a:t>
            </a:r>
            <a:endParaRPr lang="en-US" dirty="0"/>
          </a:p>
        </p:txBody>
      </p:sp>
    </p:spTree>
    <p:extLst>
      <p:ext uri="{BB962C8B-B14F-4D97-AF65-F5344CB8AC3E}">
        <p14:creationId xmlns:p14="http://schemas.microsoft.com/office/powerpoint/2010/main" val="715166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Implementing WebChat</a:t>
            </a:r>
          </a:p>
        </p:txBody>
      </p:sp>
    </p:spTree>
    <p:extLst>
      <p:ext uri="{BB962C8B-B14F-4D97-AF65-F5344CB8AC3E}">
        <p14:creationId xmlns:p14="http://schemas.microsoft.com/office/powerpoint/2010/main" val="216537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Host-to-</a:t>
            </a:r>
            <a:r>
              <a:rPr lang="en-US" dirty="0" err="1"/>
              <a:t>WebChat</a:t>
            </a:r>
            <a:r>
              <a:rPr lang="en-US" dirty="0"/>
              <a:t> communications</a:t>
            </a:r>
          </a:p>
        </p:txBody>
      </p:sp>
      <p:sp>
        <p:nvSpPr>
          <p:cNvPr id="5" name="Text Placeholder 4"/>
          <p:cNvSpPr>
            <a:spLocks noGrp="1"/>
          </p:cNvSpPr>
          <p:nvPr>
            <p:ph type="body" sz="quarter" idx="10"/>
          </p:nvPr>
        </p:nvSpPr>
        <p:spPr>
          <a:xfrm>
            <a:off x="365760" y="1371600"/>
            <a:ext cx="11704320" cy="1966692"/>
          </a:xfrm>
        </p:spPr>
        <p:txBody>
          <a:bodyPr/>
          <a:lstStyle/>
          <a:p>
            <a:r>
              <a:rPr lang="en-US" dirty="0"/>
              <a:t>Truly embedded experience</a:t>
            </a:r>
          </a:p>
          <a:p>
            <a:r>
              <a:rPr lang="en-US" dirty="0"/>
              <a:t>Respond to page updates</a:t>
            </a:r>
          </a:p>
          <a:p>
            <a:r>
              <a:rPr lang="en-US" dirty="0"/>
              <a:t>Share a data store</a:t>
            </a:r>
          </a:p>
          <a:p>
            <a:r>
              <a:rPr lang="en-US" dirty="0"/>
              <a:t>Guided human support</a:t>
            </a:r>
          </a:p>
        </p:txBody>
      </p:sp>
    </p:spTree>
    <p:extLst>
      <p:ext uri="{BB962C8B-B14F-4D97-AF65-F5344CB8AC3E}">
        <p14:creationId xmlns:p14="http://schemas.microsoft.com/office/powerpoint/2010/main" val="38181505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Behind the scenes with WebChat</a:t>
            </a:r>
          </a:p>
        </p:txBody>
      </p:sp>
      <p:sp>
        <p:nvSpPr>
          <p:cNvPr id="5" name="Text Placeholder 4"/>
          <p:cNvSpPr>
            <a:spLocks noGrp="1"/>
          </p:cNvSpPr>
          <p:nvPr>
            <p:ph type="body" sz="quarter" idx="10"/>
          </p:nvPr>
        </p:nvSpPr>
        <p:spPr>
          <a:xfrm>
            <a:off x="365760" y="1371600"/>
            <a:ext cx="11704320" cy="3139321"/>
          </a:xfrm>
        </p:spPr>
        <p:txBody>
          <a:bodyPr/>
          <a:lstStyle/>
          <a:p>
            <a:r>
              <a:rPr lang="en-US" dirty="0"/>
              <a:t>Uses Direct Line</a:t>
            </a:r>
          </a:p>
          <a:p>
            <a:pPr lvl="1"/>
            <a:r>
              <a:rPr lang="en-US" dirty="0"/>
              <a:t>Direct communication with a registered bot</a:t>
            </a:r>
          </a:p>
          <a:p>
            <a:pPr lvl="2"/>
            <a:r>
              <a:rPr lang="en-US" dirty="0"/>
              <a:t>Credentials are required</a:t>
            </a:r>
          </a:p>
          <a:p>
            <a:endParaRPr lang="en-US" dirty="0"/>
          </a:p>
          <a:p>
            <a:r>
              <a:rPr lang="en-US" dirty="0"/>
              <a:t>Could use Direct Line to create your own channel</a:t>
            </a:r>
          </a:p>
          <a:p>
            <a:endParaRPr lang="en-US" dirty="0"/>
          </a:p>
          <a:p>
            <a:r>
              <a:rPr lang="en-US" dirty="0"/>
              <a:t>Access additional types of activities</a:t>
            </a:r>
          </a:p>
        </p:txBody>
      </p:sp>
    </p:spTree>
    <p:extLst>
      <p:ext uri="{BB962C8B-B14F-4D97-AF65-F5344CB8AC3E}">
        <p14:creationId xmlns:p14="http://schemas.microsoft.com/office/powerpoint/2010/main" val="3605589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Framework activity types</a:t>
            </a:r>
          </a:p>
        </p:txBody>
      </p:sp>
      <p:sp>
        <p:nvSpPr>
          <p:cNvPr id="3" name="Text Placeholder 2"/>
          <p:cNvSpPr>
            <a:spLocks noGrp="1"/>
          </p:cNvSpPr>
          <p:nvPr>
            <p:ph type="body" sz="quarter" idx="10"/>
          </p:nvPr>
        </p:nvSpPr>
        <p:spPr>
          <a:xfrm>
            <a:off x="365760" y="1371600"/>
            <a:ext cx="11704320" cy="2896177"/>
          </a:xfrm>
        </p:spPr>
        <p:txBody>
          <a:bodyPr/>
          <a:lstStyle/>
          <a:p>
            <a:r>
              <a:rPr lang="en-US" dirty="0">
                <a:latin typeface="Consolas" panose="020B0609020204030204" pitchFamily="49" charset="0"/>
              </a:rPr>
              <a:t>message</a:t>
            </a:r>
          </a:p>
          <a:p>
            <a:r>
              <a:rPr lang="en-US" dirty="0">
                <a:latin typeface="Consolas" panose="020B0609020204030204" pitchFamily="49" charset="0"/>
              </a:rPr>
              <a:t>typing</a:t>
            </a:r>
          </a:p>
          <a:p>
            <a:r>
              <a:rPr lang="en-US" dirty="0" err="1">
                <a:latin typeface="Consolas" panose="020B0609020204030204" pitchFamily="49" charset="0"/>
              </a:rPr>
              <a:t>endOfConversation</a:t>
            </a:r>
            <a:endParaRPr lang="en-US" dirty="0">
              <a:latin typeface="Consolas" panose="020B0609020204030204" pitchFamily="49" charset="0"/>
            </a:endParaRPr>
          </a:p>
          <a:p>
            <a:r>
              <a:rPr lang="en-US" dirty="0">
                <a:latin typeface="Consolas" panose="020B0609020204030204" pitchFamily="49" charset="0"/>
              </a:rPr>
              <a:t>event</a:t>
            </a:r>
          </a:p>
          <a:p>
            <a:endParaRPr lang="en-US" dirty="0"/>
          </a:p>
          <a:p>
            <a:r>
              <a:rPr lang="en-US" dirty="0"/>
              <a:t>Not all channels or clients support all activities</a:t>
            </a:r>
          </a:p>
        </p:txBody>
      </p:sp>
    </p:spTree>
    <p:extLst>
      <p:ext uri="{BB962C8B-B14F-4D97-AF65-F5344CB8AC3E}">
        <p14:creationId xmlns:p14="http://schemas.microsoft.com/office/powerpoint/2010/main" val="796033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8047037" y="906462"/>
            <a:ext cx="3870643" cy="44196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rgbClr val="002050"/>
                </a:solidFill>
                <a:ea typeface="Segoe UI" pitchFamily="34" charset="0"/>
                <a:cs typeface="Segoe UI" pitchFamily="34" charset="0"/>
              </a:rPr>
              <a:t>Host</a:t>
            </a:r>
          </a:p>
        </p:txBody>
      </p:sp>
      <p:sp>
        <p:nvSpPr>
          <p:cNvPr id="2" name="Title 1"/>
          <p:cNvSpPr>
            <a:spLocks noGrp="1"/>
          </p:cNvSpPr>
          <p:nvPr>
            <p:ph type="title"/>
          </p:nvPr>
        </p:nvSpPr>
        <p:spPr/>
        <p:txBody>
          <a:bodyPr/>
          <a:lstStyle/>
          <a:p>
            <a:r>
              <a:rPr lang="en-US" dirty="0"/>
              <a:t>Architecture</a:t>
            </a:r>
          </a:p>
        </p:txBody>
      </p:sp>
      <p:sp>
        <p:nvSpPr>
          <p:cNvPr id="4" name="Oval 3"/>
          <p:cNvSpPr/>
          <p:nvPr/>
        </p:nvSpPr>
        <p:spPr bwMode="auto">
          <a:xfrm>
            <a:off x="5521176" y="2415780"/>
            <a:ext cx="1676400" cy="16002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Direct</a:t>
            </a:r>
          </a:p>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Line</a:t>
            </a:r>
          </a:p>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(shared)</a:t>
            </a:r>
          </a:p>
        </p:txBody>
      </p:sp>
      <p:grpSp>
        <p:nvGrpSpPr>
          <p:cNvPr id="8" name="Group 7"/>
          <p:cNvGrpSpPr/>
          <p:nvPr/>
        </p:nvGrpSpPr>
        <p:grpSpPr>
          <a:xfrm>
            <a:off x="9992779" y="2340654"/>
            <a:ext cx="1752600" cy="2895600"/>
            <a:chOff x="8428037" y="982661"/>
            <a:chExt cx="2209800" cy="2819400"/>
          </a:xfrm>
        </p:grpSpPr>
        <p:sp>
          <p:nvSpPr>
            <p:cNvPr id="5" name="Rectangle 4"/>
            <p:cNvSpPr/>
            <p:nvPr/>
          </p:nvSpPr>
          <p:spPr bwMode="auto">
            <a:xfrm>
              <a:off x="8428037" y="982661"/>
              <a:ext cx="2209800" cy="28194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8504237" y="1058862"/>
              <a:ext cx="2057400" cy="22860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r>
                <a:rPr lang="en-US" sz="2400" dirty="0">
                  <a:solidFill>
                    <a:srgbClr val="002050"/>
                  </a:solidFill>
                  <a:ea typeface="Segoe UI" pitchFamily="34" charset="0"/>
                  <a:cs typeface="Segoe UI" pitchFamily="34" charset="0"/>
                </a:rPr>
                <a:t>WebChat</a:t>
              </a:r>
            </a:p>
          </p:txBody>
        </p:sp>
        <p:sp>
          <p:nvSpPr>
            <p:cNvPr id="7" name="Rectangle 6"/>
            <p:cNvSpPr/>
            <p:nvPr/>
          </p:nvSpPr>
          <p:spPr bwMode="auto">
            <a:xfrm>
              <a:off x="8504237" y="3421062"/>
              <a:ext cx="2057400" cy="304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Cloud 9"/>
          <p:cNvSpPr/>
          <p:nvPr/>
        </p:nvSpPr>
        <p:spPr bwMode="auto">
          <a:xfrm>
            <a:off x="3030044" y="2645454"/>
            <a:ext cx="1905000" cy="1143000"/>
          </a:xfrm>
          <a:prstGeom prst="cloud">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607567" y="2125662"/>
            <a:ext cx="1419670" cy="2286000"/>
            <a:chOff x="5570165" y="2219380"/>
            <a:chExt cx="1728192" cy="2240041"/>
          </a:xfrm>
        </p:grpSpPr>
        <p:sp>
          <p:nvSpPr>
            <p:cNvPr id="13" name="Oval 12"/>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4" name="Rectangle 13"/>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5" name="Rectangle 14"/>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6" name="Rectangle 15"/>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7" name="Rectangle 16"/>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8" name="Oval 17"/>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9" name="Rectangle 18"/>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0" name="Rectangle 19"/>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1" name="Rectangle 20"/>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2" name="Oval 21"/>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3" name="Oval 22"/>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24" name="Group 23"/>
            <p:cNvGrpSpPr/>
            <p:nvPr/>
          </p:nvGrpSpPr>
          <p:grpSpPr>
            <a:xfrm>
              <a:off x="6957947" y="3001466"/>
              <a:ext cx="340410" cy="203337"/>
              <a:chOff x="7472373" y="2445636"/>
              <a:chExt cx="469931" cy="280704"/>
            </a:xfrm>
          </p:grpSpPr>
          <p:sp>
            <p:nvSpPr>
              <p:cNvPr id="32" name="Rectangle 31"/>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33" name="Group 32"/>
              <p:cNvGrpSpPr/>
              <p:nvPr/>
            </p:nvGrpSpPr>
            <p:grpSpPr>
              <a:xfrm>
                <a:off x="7472373" y="2451302"/>
                <a:ext cx="468142" cy="275038"/>
                <a:chOff x="7472373" y="2451302"/>
                <a:chExt cx="468142" cy="275038"/>
              </a:xfrm>
            </p:grpSpPr>
            <p:sp>
              <p:nvSpPr>
                <p:cNvPr id="34" name="Rectangle 33"/>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35" name="Group 34"/>
                <p:cNvGrpSpPr/>
                <p:nvPr/>
              </p:nvGrpSpPr>
              <p:grpSpPr>
                <a:xfrm flipV="1">
                  <a:off x="7472373" y="2674955"/>
                  <a:ext cx="468142" cy="51385"/>
                  <a:chOff x="7626562" y="2598036"/>
                  <a:chExt cx="468142" cy="51385"/>
                </a:xfrm>
              </p:grpSpPr>
              <p:sp>
                <p:nvSpPr>
                  <p:cNvPr id="36" name="Rectangle 35"/>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37" name="Rectangle 36"/>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25" name="Group 24"/>
            <p:cNvGrpSpPr/>
            <p:nvPr/>
          </p:nvGrpSpPr>
          <p:grpSpPr>
            <a:xfrm flipH="1">
              <a:off x="5570165" y="3001466"/>
              <a:ext cx="340410" cy="203337"/>
              <a:chOff x="5266638" y="2370975"/>
              <a:chExt cx="469931" cy="280704"/>
            </a:xfrm>
          </p:grpSpPr>
          <p:sp>
            <p:nvSpPr>
              <p:cNvPr id="27" name="Rectangle 26"/>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8" name="Rectangle 27"/>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29" name="Group 28"/>
              <p:cNvGrpSpPr/>
              <p:nvPr/>
            </p:nvGrpSpPr>
            <p:grpSpPr>
              <a:xfrm flipV="1">
                <a:off x="5266638" y="2600294"/>
                <a:ext cx="468142" cy="51385"/>
                <a:chOff x="7626562" y="2598036"/>
                <a:chExt cx="468142" cy="51385"/>
              </a:xfrm>
            </p:grpSpPr>
            <p:sp>
              <p:nvSpPr>
                <p:cNvPr id="30" name="Rectangle 29"/>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31" name="Rectangle 30"/>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26" name="Oval 25"/>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cxnSp>
        <p:nvCxnSpPr>
          <p:cNvPr id="39" name="Straight Arrow Connector 38"/>
          <p:cNvCxnSpPr>
            <a:endCxn id="4" idx="2"/>
          </p:cNvCxnSpPr>
          <p:nvPr/>
        </p:nvCxnSpPr>
        <p:spPr>
          <a:xfrm>
            <a:off x="2027237" y="3192462"/>
            <a:ext cx="3493939" cy="23418"/>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3" name="Flowchart: Document 42"/>
          <p:cNvSpPr/>
          <p:nvPr/>
        </p:nvSpPr>
        <p:spPr bwMode="auto">
          <a:xfrm>
            <a:off x="8240065" y="2038153"/>
            <a:ext cx="1635772" cy="1227881"/>
          </a:xfrm>
          <a:prstGeom prst="flowChartDocumen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JavaScript</a:t>
            </a:r>
          </a:p>
        </p:txBody>
      </p:sp>
      <p:cxnSp>
        <p:nvCxnSpPr>
          <p:cNvPr id="44" name="Straight Arrow Connector 43"/>
          <p:cNvCxnSpPr>
            <a:stCxn id="4" idx="5"/>
            <a:endCxn id="5" idx="1"/>
          </p:cNvCxnSpPr>
          <p:nvPr/>
        </p:nvCxnSpPr>
        <p:spPr>
          <a:xfrm>
            <a:off x="6952073" y="3781636"/>
            <a:ext cx="3040706" cy="6818"/>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p:cNvCxnSpPr>
            <a:stCxn id="4" idx="7"/>
            <a:endCxn id="43" idx="1"/>
          </p:cNvCxnSpPr>
          <p:nvPr/>
        </p:nvCxnSpPr>
        <p:spPr>
          <a:xfrm>
            <a:off x="6952073" y="2650124"/>
            <a:ext cx="1287992" cy="1970"/>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43800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a:t>
            </a:r>
          </a:p>
        </p:txBody>
      </p:sp>
      <p:sp>
        <p:nvSpPr>
          <p:cNvPr id="3" name="Text Placeholder 2"/>
          <p:cNvSpPr>
            <a:spLocks noGrp="1"/>
          </p:cNvSpPr>
          <p:nvPr>
            <p:ph type="body" sz="quarter" idx="10"/>
          </p:nvPr>
        </p:nvSpPr>
        <p:spPr>
          <a:xfrm>
            <a:off x="365760" y="1371600"/>
            <a:ext cx="11704320" cy="2209836"/>
          </a:xfrm>
        </p:spPr>
        <p:txBody>
          <a:bodyPr/>
          <a:lstStyle/>
          <a:p>
            <a:r>
              <a:rPr lang="en-US" dirty="0"/>
              <a:t>WebChat ignores </a:t>
            </a:r>
            <a:r>
              <a:rPr lang="en-US" dirty="0">
                <a:latin typeface="Consolas" panose="020B0609020204030204" pitchFamily="49" charset="0"/>
              </a:rPr>
              <a:t>event</a:t>
            </a:r>
            <a:r>
              <a:rPr lang="en-US" dirty="0"/>
              <a:t> activity</a:t>
            </a:r>
          </a:p>
          <a:p>
            <a:r>
              <a:rPr lang="en-US" dirty="0"/>
              <a:t>Add JavaScript code to host</a:t>
            </a:r>
          </a:p>
          <a:p>
            <a:pPr lvl="1"/>
            <a:r>
              <a:rPr lang="en-US" dirty="0"/>
              <a:t>Subscribe to </a:t>
            </a:r>
            <a:r>
              <a:rPr lang="en-US" dirty="0">
                <a:latin typeface="Consolas" panose="020B0609020204030204" pitchFamily="49" charset="0"/>
              </a:rPr>
              <a:t>event</a:t>
            </a:r>
            <a:r>
              <a:rPr lang="en-US" dirty="0"/>
              <a:t> activity</a:t>
            </a:r>
          </a:p>
          <a:p>
            <a:pPr lvl="1"/>
            <a:r>
              <a:rPr lang="en-US" dirty="0"/>
              <a:t>Send </a:t>
            </a:r>
            <a:r>
              <a:rPr lang="en-US" dirty="0">
                <a:latin typeface="Consolas" panose="020B0609020204030204" pitchFamily="49" charset="0"/>
              </a:rPr>
              <a:t>event</a:t>
            </a:r>
            <a:r>
              <a:rPr lang="en-US" dirty="0"/>
              <a:t> activities</a:t>
            </a:r>
          </a:p>
          <a:p>
            <a:r>
              <a:rPr lang="en-US" dirty="0"/>
              <a:t>Add code to bot to send/receive </a:t>
            </a:r>
            <a:r>
              <a:rPr lang="en-US" dirty="0">
                <a:latin typeface="Consolas" panose="020B0609020204030204" pitchFamily="49" charset="0"/>
              </a:rPr>
              <a:t>event</a:t>
            </a:r>
            <a:r>
              <a:rPr lang="en-US" dirty="0"/>
              <a:t> activities</a:t>
            </a:r>
          </a:p>
        </p:txBody>
      </p:sp>
    </p:spTree>
    <p:extLst>
      <p:ext uri="{BB962C8B-B14F-4D97-AF65-F5344CB8AC3E}">
        <p14:creationId xmlns:p14="http://schemas.microsoft.com/office/powerpoint/2010/main" val="408086235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07E7093C-494C-4E6F-A6F3-C65A493AF341}">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 Configure Direct Line\nvar botConnection = new BotChat.DirectLine({\n    secret: '7p7PG8V34lc.cwA.RW8.rb6TL6nD0EqDVmcDdIRHztFQSdVCabAOQSNuKmyNGB0'\n});\n\n\n// Add the control to the page\nBotChat.App({\n  botConnection: botConnection,\n  user: { id: 'WebChatUser' },\n  bot: { id: 'HelpDeskBot-Exercise8' },\n  locale: 'en-us',\n}, document.getElementById('bot'));\n\n// Catch incomming backchannel \&quot;event\&quot;\nbotConnection.activity$\n  .filter(function (activity) {\n    return activity.type === 'event' &amp;&amp; activity.name === 'searchResults';\n  })\n  .subscribe(function (activity) {\n    updateSearchResults(activity.value)\n  });\n\n// Get the host for the search results\nvar resPanel = document.getElementById('results');\n\n// Helper function to update search results\nfunction updateSearchResults(results) {\n  resPanel.innerHTML = ''; // clear\n  results.forEach(function (result) {\n    resPanel.appendChild(createSeachResult(result));\n  });\n}&quot;,&quot;ctags&quot;:{&quot;resPanel&quot;:[{&quot;linenum&quot;:&quot;25&quot;,&quot;signature&quot;:&quot;var resPanel = document.getElementById('results');&quot;}],&quot;updateSearchResults&quot;:[{&quot;linenum&quot;:&quot;28&quot;,&quot;signature&quot;:&quot;function updateSearchResults(results) {&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369f9055-6b6c-48b9-9320-5df2d46c430a"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1.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3.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6.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7.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8.xml><?xml version="1.0" encoding="utf-8"?>
<ds:datastoreItem xmlns:ds="http://schemas.openxmlformats.org/officeDocument/2006/customXml" ds:itemID="{F990F116-B58F-4255-B05B-DA3808E0E5C6}">
  <ds:schemaRefs>
    <ds:schemaRef ds:uri="83cd2334-221a-48c3-9034-bfd1542dfe28"/>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19.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0.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1.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5.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7.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8.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0.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2.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6.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7.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9.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2233</TotalTime>
  <Words>247</Words>
  <Application>Microsoft Office PowerPoint</Application>
  <PresentationFormat>Custom</PresentationFormat>
  <Paragraphs>80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Consolas</vt:lpstr>
      <vt:lpstr>Segoe UI</vt:lpstr>
      <vt:lpstr>Segoe UI Light</vt:lpstr>
      <vt:lpstr>Wingdings</vt:lpstr>
      <vt:lpstr>WHITE TEMPLATE</vt:lpstr>
      <vt:lpstr>Backchannel with WebChat control</vt:lpstr>
      <vt:lpstr>Bot Framework Channels</vt:lpstr>
      <vt:lpstr>What happens if you just want to embed a bot in a website?</vt:lpstr>
      <vt:lpstr>Implementing WebChat</vt:lpstr>
      <vt:lpstr>Host-to-WebChat communications</vt:lpstr>
      <vt:lpstr>Behind the scenes with WebChat</vt:lpstr>
      <vt:lpstr>Bot Framework activity types</vt:lpstr>
      <vt:lpstr>Architecture</vt:lpstr>
      <vt:lpstr>Basic structure</vt:lpstr>
      <vt:lpstr>RxJS basics</vt:lpstr>
      <vt:lpstr>The JavaScript code</vt:lpstr>
      <vt:lpstr>Some last design notes</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220</cp:revision>
  <dcterms:created xsi:type="dcterms:W3CDTF">2015-06-04T21:40:17Z</dcterms:created>
  <dcterms:modified xsi:type="dcterms:W3CDTF">2017-06-25T06:57:58Z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