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91"/>
  </p:notesMasterIdLst>
  <p:handoutMasterIdLst>
    <p:handoutMasterId r:id="rId92"/>
  </p:handoutMasterIdLst>
  <p:sldIdLst>
    <p:sldId id="283" r:id="rId35"/>
    <p:sldId id="342" r:id="rId36"/>
    <p:sldId id="344" r:id="rId37"/>
    <p:sldId id="343" r:id="rId38"/>
    <p:sldId id="335" r:id="rId39"/>
    <p:sldId id="336" r:id="rId40"/>
    <p:sldId id="337" r:id="rId41"/>
    <p:sldId id="338" r:id="rId42"/>
    <p:sldId id="339" r:id="rId43"/>
    <p:sldId id="340" r:id="rId44"/>
    <p:sldId id="341" r:id="rId45"/>
    <p:sldId id="291" r:id="rId46"/>
    <p:sldId id="292" r:id="rId47"/>
    <p:sldId id="293" r:id="rId48"/>
    <p:sldId id="294" r:id="rId49"/>
    <p:sldId id="295"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 id="325" r:id="rId79"/>
    <p:sldId id="326" r:id="rId80"/>
    <p:sldId id="327" r:id="rId81"/>
    <p:sldId id="328" r:id="rId82"/>
    <p:sldId id="329" r:id="rId83"/>
    <p:sldId id="330" r:id="rId84"/>
    <p:sldId id="331" r:id="rId85"/>
    <p:sldId id="332" r:id="rId86"/>
    <p:sldId id="333" r:id="rId87"/>
    <p:sldId id="345" r:id="rId88"/>
    <p:sldId id="346" r:id="rId89"/>
    <p:sldId id="257" r:id="rId9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342"/>
            <p14:sldId id="344"/>
            <p14:sldId id="343"/>
            <p14:sldId id="335"/>
            <p14:sldId id="336"/>
            <p14:sldId id="337"/>
            <p14:sldId id="338"/>
            <p14:sldId id="339"/>
            <p14:sldId id="340"/>
            <p14:sldId id="341"/>
            <p14:sldId id="291"/>
            <p14:sldId id="292"/>
            <p14:sldId id="293"/>
            <p14:sldId id="294"/>
            <p14:sldId id="295"/>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45"/>
            <p14:sldId id="346"/>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90" d="100"/>
          <a:sy n="90" d="100"/>
        </p:scale>
        <p:origin x="384" y="-7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slide" Target="slides/slide29.xml"/><Relationship Id="rId68" Type="http://schemas.openxmlformats.org/officeDocument/2006/relationships/slide" Target="slides/slide34.xml"/><Relationship Id="rId76" Type="http://schemas.openxmlformats.org/officeDocument/2006/relationships/slide" Target="slides/slide42.xml"/><Relationship Id="rId84" Type="http://schemas.openxmlformats.org/officeDocument/2006/relationships/slide" Target="slides/slide50.xml"/><Relationship Id="rId89" Type="http://schemas.openxmlformats.org/officeDocument/2006/relationships/slide" Target="slides/slide55.xml"/><Relationship Id="rId97" Type="http://schemas.openxmlformats.org/officeDocument/2006/relationships/tableStyles" Target="tableStyles.xml"/><Relationship Id="rId7" Type="http://schemas.openxmlformats.org/officeDocument/2006/relationships/customXml" Target="../customXml/item7.xml"/><Relationship Id="rId71" Type="http://schemas.openxmlformats.org/officeDocument/2006/relationships/slide" Target="slides/slide37.xml"/><Relationship Id="rId9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slide" Target="slides/slide32.xml"/><Relationship Id="rId74" Type="http://schemas.openxmlformats.org/officeDocument/2006/relationships/slide" Target="slides/slide40.xml"/><Relationship Id="rId79" Type="http://schemas.openxmlformats.org/officeDocument/2006/relationships/slide" Target="slides/slide45.xml"/><Relationship Id="rId87" Type="http://schemas.openxmlformats.org/officeDocument/2006/relationships/slide" Target="slides/slide53.xml"/><Relationship Id="rId5" Type="http://schemas.openxmlformats.org/officeDocument/2006/relationships/customXml" Target="../customXml/item5.xml"/><Relationship Id="rId61" Type="http://schemas.openxmlformats.org/officeDocument/2006/relationships/slide" Target="slides/slide27.xml"/><Relationship Id="rId82" Type="http://schemas.openxmlformats.org/officeDocument/2006/relationships/slide" Target="slides/slide48.xml"/><Relationship Id="rId90" Type="http://schemas.openxmlformats.org/officeDocument/2006/relationships/slide" Target="slides/slide56.xml"/><Relationship Id="rId95" Type="http://schemas.openxmlformats.org/officeDocument/2006/relationships/viewProps" Target="viewProps.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slide" Target="slides/slide30.xml"/><Relationship Id="rId69" Type="http://schemas.openxmlformats.org/officeDocument/2006/relationships/slide" Target="slides/slide35.xml"/><Relationship Id="rId77" Type="http://schemas.openxmlformats.org/officeDocument/2006/relationships/slide" Target="slides/slide43.xml"/><Relationship Id="rId8" Type="http://schemas.openxmlformats.org/officeDocument/2006/relationships/customXml" Target="../customXml/item8.xml"/><Relationship Id="rId51" Type="http://schemas.openxmlformats.org/officeDocument/2006/relationships/slide" Target="slides/slide17.xml"/><Relationship Id="rId72" Type="http://schemas.openxmlformats.org/officeDocument/2006/relationships/slide" Target="slides/slide38.xml"/><Relationship Id="rId80" Type="http://schemas.openxmlformats.org/officeDocument/2006/relationships/slide" Target="slides/slide46.xml"/><Relationship Id="rId85" Type="http://schemas.openxmlformats.org/officeDocument/2006/relationships/slide" Target="slides/slide51.xml"/><Relationship Id="rId93" Type="http://schemas.openxmlformats.org/officeDocument/2006/relationships/commentAuthors" Target="commentAuthors.xml"/><Relationship Id="rId98"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slide" Target="slides/slide33.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 Id="rId70" Type="http://schemas.openxmlformats.org/officeDocument/2006/relationships/slide" Target="slides/slide36.xml"/><Relationship Id="rId75" Type="http://schemas.openxmlformats.org/officeDocument/2006/relationships/slide" Target="slides/slide41.xml"/><Relationship Id="rId83" Type="http://schemas.openxmlformats.org/officeDocument/2006/relationships/slide" Target="slides/slide49.xml"/><Relationship Id="rId88" Type="http://schemas.openxmlformats.org/officeDocument/2006/relationships/slide" Target="slides/slide54.xml"/><Relationship Id="rId91" Type="http://schemas.openxmlformats.org/officeDocument/2006/relationships/notesMaster" Target="notesMasters/notesMaster1.xml"/><Relationship Id="rId9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slide" Target="slides/slide31.xml"/><Relationship Id="rId73" Type="http://schemas.openxmlformats.org/officeDocument/2006/relationships/slide" Target="slides/slide39.xml"/><Relationship Id="rId78" Type="http://schemas.openxmlformats.org/officeDocument/2006/relationships/slide" Target="slides/slide44.xml"/><Relationship Id="rId81" Type="http://schemas.openxmlformats.org/officeDocument/2006/relationships/slide" Target="slides/slide47.xml"/><Relationship Id="rId86" Type="http://schemas.openxmlformats.org/officeDocument/2006/relationships/slide" Target="slides/slide52.xml"/><Relationship Id="rId9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6/12/2017 8:26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6/12/2017 8:26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6/12/2017 8:26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43346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6/12/2017 8:26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743227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23</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6/12/2017 8:26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04127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8EAAE8-B538-48EB-83B5-2B364220CC89}" type="datetime8">
              <a:rPr lang="en-US" smtClean="0"/>
              <a:t>6/12/2017 8:26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004674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6/12/2017 8:26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272036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6/12/2017 8:26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454749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36</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6/12/2017 8:26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116735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6/12/2017 8:26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7939127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47</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6/12/2017 8:26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362192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6/12/2017 8:26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34140745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6/12/2017 8:26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3528420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6/12/2017 8:26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63155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6/12/2017 8:26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07920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6/12/2017 8:26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26458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6/12/2017 8:26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07261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6/12/2017 8:26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93969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6/12/2017 8:26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34536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8EAAE8-B538-48EB-83B5-2B364220CC89}" type="datetime8">
              <a:rPr lang="en-US" smtClean="0"/>
              <a:t>6/12/2017 8:26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458559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6/12/2017 8:26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7871632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14.xml"/><Relationship Id="rId7" Type="http://schemas.openxmlformats.org/officeDocument/2006/relationships/image" Target="../media/image1.png"/><Relationship Id="rId2" Type="http://schemas.openxmlformats.org/officeDocument/2006/relationships/customXml" Target="../../customXml/item32.xml"/><Relationship Id="rId1" Type="http://schemas.openxmlformats.org/officeDocument/2006/relationships/customXml" Target="../../customXml/item20.xml"/><Relationship Id="rId6" Type="http://schemas.openxmlformats.org/officeDocument/2006/relationships/slideMaster" Target="../slideMasters/slideMaster1.xml"/><Relationship Id="rId5" Type="http://schemas.openxmlformats.org/officeDocument/2006/relationships/customXml" Target="../../customXml/item8.xml"/><Relationship Id="rId4" Type="http://schemas.openxmlformats.org/officeDocument/2006/relationships/customXml" Target="../../customXml/item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3.xml"/><Relationship Id="rId7" Type="http://schemas.openxmlformats.org/officeDocument/2006/relationships/image" Target="../media/image1.png"/><Relationship Id="rId2" Type="http://schemas.openxmlformats.org/officeDocument/2006/relationships/customXml" Target="../../customXml/item23.xml"/><Relationship Id="rId1" Type="http://schemas.openxmlformats.org/officeDocument/2006/relationships/customXml" Target="../../customXml/item17.xml"/><Relationship Id="rId6" Type="http://schemas.openxmlformats.org/officeDocument/2006/relationships/slideMaster" Target="../slideMasters/slideMaster1.xml"/><Relationship Id="rId5" Type="http://schemas.openxmlformats.org/officeDocument/2006/relationships/customXml" Target="../../customXml/item13.xml"/><Relationship Id="rId4" Type="http://schemas.openxmlformats.org/officeDocument/2006/relationships/customXml" Target="../../customXml/item25.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9.xml"/><Relationship Id="rId7" Type="http://schemas.openxmlformats.org/officeDocument/2006/relationships/image" Target="../media/image2.png"/><Relationship Id="rId2" Type="http://schemas.openxmlformats.org/officeDocument/2006/relationships/customXml" Target="../../customXml/item9.xml"/><Relationship Id="rId1" Type="http://schemas.openxmlformats.org/officeDocument/2006/relationships/customXml" Target="../../customXml/item3.xml"/><Relationship Id="rId6" Type="http://schemas.openxmlformats.org/officeDocument/2006/relationships/slideMaster" Target="../slideMasters/slideMaster1.xml"/><Relationship Id="rId5" Type="http://schemas.openxmlformats.org/officeDocument/2006/relationships/customXml" Target="../../customXml/item2.xml"/><Relationship Id="rId4" Type="http://schemas.openxmlformats.org/officeDocument/2006/relationships/customXml" Target="../../customXml/item6.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7784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6222375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2.xml"/><Relationship Id="rId21" Type="http://schemas.openxmlformats.org/officeDocument/2006/relationships/slideLayout" Target="../slideLayouts/slideLayout21.xml"/><Relationship Id="rId34" Type="http://schemas.openxmlformats.org/officeDocument/2006/relationships/tags" Target="../tags/tag7.xml"/><Relationship Id="rId42" Type="http://schemas.openxmlformats.org/officeDocument/2006/relationships/tags" Target="../tags/tag15.xml"/><Relationship Id="rId47" Type="http://schemas.openxmlformats.org/officeDocument/2006/relationships/tags" Target="../tags/tag20.xml"/><Relationship Id="rId50" Type="http://schemas.openxmlformats.org/officeDocument/2006/relationships/tags" Target="../tags/tag23.xml"/><Relationship Id="rId55" Type="http://schemas.openxmlformats.org/officeDocument/2006/relationships/tags" Target="../tags/tag28.xml"/><Relationship Id="rId63" Type="http://schemas.openxmlformats.org/officeDocument/2006/relationships/tags" Target="../tags/tag36.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2.xml"/><Relationship Id="rId41" Type="http://schemas.openxmlformats.org/officeDocument/2006/relationships/tags" Target="../tags/tag14.xml"/><Relationship Id="rId54" Type="http://schemas.openxmlformats.org/officeDocument/2006/relationships/tags" Target="../tags/tag27.xml"/><Relationship Id="rId62" Type="http://schemas.openxmlformats.org/officeDocument/2006/relationships/tags" Target="../tags/tag3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5.xml"/><Relationship Id="rId37" Type="http://schemas.openxmlformats.org/officeDocument/2006/relationships/tags" Target="../tags/tag10.xml"/><Relationship Id="rId40" Type="http://schemas.openxmlformats.org/officeDocument/2006/relationships/tags" Target="../tags/tag13.xml"/><Relationship Id="rId45" Type="http://schemas.openxmlformats.org/officeDocument/2006/relationships/tags" Target="../tags/tag18.xml"/><Relationship Id="rId53" Type="http://schemas.openxmlformats.org/officeDocument/2006/relationships/tags" Target="../tags/tag26.xml"/><Relationship Id="rId58" Type="http://schemas.openxmlformats.org/officeDocument/2006/relationships/tags" Target="../tags/tag31.xml"/><Relationship Id="rId66" Type="http://schemas.openxmlformats.org/officeDocument/2006/relationships/tags" Target="../tags/tag39.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1.xml"/><Relationship Id="rId36" Type="http://schemas.openxmlformats.org/officeDocument/2006/relationships/tags" Target="../tags/tag9.xml"/><Relationship Id="rId49" Type="http://schemas.openxmlformats.org/officeDocument/2006/relationships/tags" Target="../tags/tag22.xml"/><Relationship Id="rId57" Type="http://schemas.openxmlformats.org/officeDocument/2006/relationships/tags" Target="../tags/tag30.xml"/><Relationship Id="rId61" Type="http://schemas.openxmlformats.org/officeDocument/2006/relationships/tags" Target="../tags/tag34.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4.xml"/><Relationship Id="rId44" Type="http://schemas.openxmlformats.org/officeDocument/2006/relationships/tags" Target="../tags/tag17.xml"/><Relationship Id="rId52" Type="http://schemas.openxmlformats.org/officeDocument/2006/relationships/tags" Target="../tags/tag25.xml"/><Relationship Id="rId60" Type="http://schemas.openxmlformats.org/officeDocument/2006/relationships/tags" Target="../tags/tag33.xml"/><Relationship Id="rId65" Type="http://schemas.openxmlformats.org/officeDocument/2006/relationships/tags" Target="../tags/tag3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 Id="rId30" Type="http://schemas.openxmlformats.org/officeDocument/2006/relationships/tags" Target="../tags/tag3.xml"/><Relationship Id="rId35" Type="http://schemas.openxmlformats.org/officeDocument/2006/relationships/tags" Target="../tags/tag8.xml"/><Relationship Id="rId43" Type="http://schemas.openxmlformats.org/officeDocument/2006/relationships/tags" Target="../tags/tag16.xml"/><Relationship Id="rId48" Type="http://schemas.openxmlformats.org/officeDocument/2006/relationships/tags" Target="../tags/tag21.xml"/><Relationship Id="rId56" Type="http://schemas.openxmlformats.org/officeDocument/2006/relationships/tags" Target="../tags/tag29.xml"/><Relationship Id="rId64" Type="http://schemas.openxmlformats.org/officeDocument/2006/relationships/tags" Target="../tags/tag37.xml"/><Relationship Id="rId8" Type="http://schemas.openxmlformats.org/officeDocument/2006/relationships/slideLayout" Target="../slideLayouts/slideLayout8.xml"/><Relationship Id="rId51" Type="http://schemas.openxmlformats.org/officeDocument/2006/relationships/tags" Target="../tags/tag24.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6.xml"/><Relationship Id="rId38" Type="http://schemas.openxmlformats.org/officeDocument/2006/relationships/tags" Target="../tags/tag11.xml"/><Relationship Id="rId46" Type="http://schemas.openxmlformats.org/officeDocument/2006/relationships/tags" Target="../tags/tag19.xml"/><Relationship Id="rId59" Type="http://schemas.openxmlformats.org/officeDocument/2006/relationships/tags" Target="../tags/tag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8"/>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9"/>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0"/>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1"/>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2"/>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3"/>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4"/>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5"/>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6"/>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7"/>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8"/>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9"/>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0"/>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1"/>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2"/>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3"/>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4"/>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5"/>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6"/>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7"/>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8"/>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9"/>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0"/>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1"/>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2"/>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3"/>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4"/>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5"/>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6"/>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7"/>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8"/>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9"/>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0"/>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1"/>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2"/>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3"/>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4"/>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5"/>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6"/>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 id="2147484210" r:id="rId25"/>
    <p:sldLayoutId id="2147484211" r:id="rId26"/>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6.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bot-framework/bot-design-pattern-handoff-human" TargetMode="External"/><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6.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Middleware and</a:t>
            </a:r>
            <a:br>
              <a:rPr lang="en-US" dirty="0">
                <a:solidFill>
                  <a:schemeClr val="bg1"/>
                </a:solidFill>
              </a:rPr>
            </a:br>
            <a:r>
              <a:rPr lang="en-US" dirty="0">
                <a:solidFill>
                  <a:schemeClr val="bg1"/>
                </a:solidFill>
              </a:rPr>
              <a:t>handoff to human</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68263"/>
            <a:ext cx="11888788" cy="917575"/>
          </a:xfrm>
        </p:spPr>
        <p:txBody>
          <a:bodyPr>
            <a:normAutofit/>
          </a:bodyPr>
          <a:lstStyle/>
          <a:p>
            <a:r>
              <a:rPr lang="pt-BR" dirty="0">
                <a:solidFill>
                  <a:schemeClr val="tx1"/>
                </a:solidFill>
              </a:rPr>
              <a:t>Handoff to Human</a:t>
            </a:r>
            <a:endParaRPr lang="en-US" dirty="0">
              <a:solidFill>
                <a:schemeClr val="tx1"/>
              </a:solidFill>
            </a:endParaRPr>
          </a:p>
        </p:txBody>
      </p:sp>
      <p:sp>
        <p:nvSpPr>
          <p:cNvPr id="4" name="Title 16"/>
          <p:cNvSpPr txBox="1">
            <a:spLocks/>
          </p:cNvSpPr>
          <p:nvPr/>
        </p:nvSpPr>
        <p:spPr>
          <a:xfrm>
            <a:off x="310437" y="1314212"/>
            <a:ext cx="9641599" cy="259080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2" normalizeH="0" baseline="0" noProof="0" dirty="0">
                <a:ln w="3175">
                  <a:noFill/>
                </a:ln>
                <a:solidFill>
                  <a:srgbClr val="505050"/>
                </a:solidFill>
                <a:effectLst/>
                <a:uLnTx/>
                <a:uFillTx/>
                <a:latin typeface="Segoe UI Light"/>
                <a:ea typeface="+mn-ea"/>
                <a:cs typeface="Segoe UI" pitchFamily="34" charset="0"/>
              </a:rPr>
              <a:t>Supervised bot to human hand off</a:t>
            </a:r>
            <a:endParaRPr kumimoji="0" lang="en-US" sz="2800" b="0" i="0" u="none" strike="noStrike" kern="1200" cap="none" spc="-102" normalizeH="0" baseline="0" noProof="0" dirty="0">
              <a:ln w="3175">
                <a:noFill/>
              </a:ln>
              <a:solidFill>
                <a:srgbClr val="505050"/>
              </a:solidFill>
              <a:effectLst/>
              <a:uLnTx/>
              <a:uFillTx/>
              <a:latin typeface="Segoe UI Light"/>
              <a:ea typeface="+mn-ea"/>
              <a:cs typeface="Segoe UI" pitchFamily="34" charset="0"/>
            </a:endParaRPr>
          </a:p>
        </p:txBody>
      </p:sp>
      <p:sp>
        <p:nvSpPr>
          <p:cNvPr id="8" name="Rectangle: Rounded Corners 7"/>
          <p:cNvSpPr/>
          <p:nvPr/>
        </p:nvSpPr>
        <p:spPr>
          <a:xfrm>
            <a:off x="4290908" y="2500454"/>
            <a:ext cx="4542331" cy="429425"/>
          </a:xfrm>
          <a:prstGeom prst="roundRect">
            <a:avLst/>
          </a:prstGeom>
          <a:solidFill>
            <a:srgbClr val="C7EDFC"/>
          </a:solidFill>
          <a:ln w="12700" cap="flat" cmpd="sng" algn="ctr">
            <a:noFill/>
            <a:prstDash val="solid"/>
            <a:miter lim="800000"/>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I’ve tried these steps, my computer still won’t turn on</a:t>
            </a:r>
          </a:p>
        </p:txBody>
      </p:sp>
      <p:sp>
        <p:nvSpPr>
          <p:cNvPr id="10" name="Rectangle: Rounded Corners 9"/>
          <p:cNvSpPr/>
          <p:nvPr/>
        </p:nvSpPr>
        <p:spPr>
          <a:xfrm>
            <a:off x="4290908" y="5656538"/>
            <a:ext cx="4542331" cy="429425"/>
          </a:xfrm>
          <a:prstGeom prst="roundRect">
            <a:avLst/>
          </a:prstGeom>
          <a:solidFill>
            <a:srgbClr val="C7EDFC"/>
          </a:solidFill>
          <a:ln w="12700" cap="flat" cmpd="sng" algn="ctr">
            <a:noFill/>
            <a:prstDash val="solid"/>
            <a:miter lim="800000"/>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Sounds lovely, thank you</a:t>
            </a:r>
          </a:p>
        </p:txBody>
      </p:sp>
      <p:sp>
        <p:nvSpPr>
          <p:cNvPr id="11" name="Rectangle: Rounded Corners 10"/>
          <p:cNvSpPr/>
          <p:nvPr/>
        </p:nvSpPr>
        <p:spPr>
          <a:xfrm>
            <a:off x="3779837" y="4880145"/>
            <a:ext cx="4932720" cy="583445"/>
          </a:xfrm>
          <a:prstGeom prst="roundRect">
            <a:avLst/>
          </a:prstGeom>
          <a:solidFill>
            <a:srgbClr val="F0F4F8"/>
          </a:solidFill>
          <a:ln w="12700" cap="flat" cmpd="sng" algn="ctr">
            <a:noFill/>
            <a:prstDash val="solid"/>
            <a:miter lim="800000"/>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I suggest us to request a hardware service. We can have one of our service engineers look at your computer</a:t>
            </a:r>
          </a:p>
        </p:txBody>
      </p:sp>
      <p:sp>
        <p:nvSpPr>
          <p:cNvPr id="18" name="Rectangle: Rounded Corners 17"/>
          <p:cNvSpPr/>
          <p:nvPr/>
        </p:nvSpPr>
        <p:spPr>
          <a:xfrm>
            <a:off x="3779837" y="3122827"/>
            <a:ext cx="5015529" cy="1564370"/>
          </a:xfrm>
          <a:prstGeom prst="roundRect">
            <a:avLst/>
          </a:prstGeom>
          <a:solidFill>
            <a:srgbClr val="F0F4F8"/>
          </a:solidFill>
          <a:ln w="12700" cap="flat" cmpd="sng" algn="ctr">
            <a:no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dirty="0">
                <a:ln>
                  <a:noFill/>
                </a:ln>
                <a:solidFill>
                  <a:srgbClr val="FF0000"/>
                </a:solidFill>
                <a:effectLst/>
                <a:uLnTx/>
                <a:uFillTx/>
                <a:latin typeface="Segoe UI Light"/>
                <a:ea typeface="+mn-ea"/>
                <a:cs typeface="+mn-cs"/>
              </a:rPr>
              <a:t>Note to operator: It sounds like the user will need hardware replacement, what next step should I take?</a:t>
            </a:r>
          </a:p>
        </p:txBody>
      </p:sp>
      <p:sp>
        <p:nvSpPr>
          <p:cNvPr id="19" name="Flowchart: Terminator 18"/>
          <p:cNvSpPr/>
          <p:nvPr/>
        </p:nvSpPr>
        <p:spPr>
          <a:xfrm>
            <a:off x="3904712" y="3899221"/>
            <a:ext cx="1529804" cy="670325"/>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Apologize to user</a:t>
            </a:r>
          </a:p>
        </p:txBody>
      </p:sp>
      <p:sp>
        <p:nvSpPr>
          <p:cNvPr id="20" name="Flowchart: Terminator 19"/>
          <p:cNvSpPr/>
          <p:nvPr/>
        </p:nvSpPr>
        <p:spPr>
          <a:xfrm>
            <a:off x="5559391" y="3899221"/>
            <a:ext cx="1529804" cy="670325"/>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Suggest hardware service</a:t>
            </a:r>
          </a:p>
        </p:txBody>
      </p:sp>
      <p:sp>
        <p:nvSpPr>
          <p:cNvPr id="21" name="Flowchart: Terminator 20"/>
          <p:cNvSpPr/>
          <p:nvPr/>
        </p:nvSpPr>
        <p:spPr>
          <a:xfrm>
            <a:off x="7220307" y="3899222"/>
            <a:ext cx="1529804" cy="670325"/>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Let me type</a:t>
            </a:r>
          </a:p>
        </p:txBody>
      </p:sp>
      <p:pic>
        <p:nvPicPr>
          <p:cNvPr id="22" name="Picture 21"/>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3030923" y="3122827"/>
            <a:ext cx="525990" cy="455070"/>
          </a:xfrm>
          <a:prstGeom prst="rect">
            <a:avLst/>
          </a:prstGeom>
        </p:spPr>
      </p:pic>
      <p:pic>
        <p:nvPicPr>
          <p:cNvPr id="23" name="Picture 22"/>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3030923" y="4880145"/>
            <a:ext cx="525990" cy="455070"/>
          </a:xfrm>
          <a:prstGeom prst="rect">
            <a:avLst/>
          </a:prstGeom>
        </p:spPr>
      </p:pic>
    </p:spTree>
    <p:extLst>
      <p:ext uri="{BB962C8B-B14F-4D97-AF65-F5344CB8AC3E}">
        <p14:creationId xmlns:p14="http://schemas.microsoft.com/office/powerpoint/2010/main" val="1732224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pt-BR" dirty="0">
                <a:solidFill>
                  <a:schemeClr val="tx1"/>
                </a:solidFill>
              </a:rPr>
              <a:t>Handoff to Human</a:t>
            </a:r>
            <a:endParaRPr lang="en-US" dirty="0">
              <a:solidFill>
                <a:schemeClr val="tx1"/>
              </a:solidFill>
            </a:endParaRPr>
          </a:p>
        </p:txBody>
      </p:sp>
      <p:sp>
        <p:nvSpPr>
          <p:cNvPr id="4" name="Title 16"/>
          <p:cNvSpPr txBox="1">
            <a:spLocks/>
          </p:cNvSpPr>
          <p:nvPr/>
        </p:nvSpPr>
        <p:spPr>
          <a:xfrm>
            <a:off x="310437" y="1314212"/>
            <a:ext cx="11013200" cy="408805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endParaRPr kumimoji="0" lang="en-US" sz="3600" b="0" i="0" u="none" strike="noStrike" kern="1200" cap="none" spc="-102" normalizeH="0" baseline="0" noProof="0" dirty="0">
              <a:ln w="3175">
                <a:noFill/>
              </a:ln>
              <a:solidFill>
                <a:srgbClr val="FFFFFF"/>
              </a:solidFill>
              <a:effectLst/>
              <a:uLnTx/>
              <a:uFillTx/>
              <a:latin typeface="Segoe UI Light"/>
              <a:ea typeface="+mn-ea"/>
              <a:cs typeface="Segoe UI"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endParaRPr kumimoji="0" lang="en-US" sz="3600" b="0" i="0" u="none" strike="noStrike" kern="1200" cap="none" spc="-102" normalizeH="0" baseline="0" noProof="0" dirty="0">
              <a:ln w="3175">
                <a:noFill/>
              </a:ln>
              <a:solidFill>
                <a:srgbClr val="FFFFFF"/>
              </a:solidFill>
              <a:effectLst/>
              <a:uLnTx/>
              <a:uFillTx/>
              <a:latin typeface="Segoe UI Light"/>
              <a:ea typeface="+mn-ea"/>
              <a:cs typeface="Segoe UI"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2" normalizeH="0" baseline="0" noProof="0" dirty="0">
                <a:ln w="3175">
                  <a:noFill/>
                </a:ln>
                <a:solidFill>
                  <a:srgbClr val="FFFFFF"/>
                </a:solidFill>
                <a:effectLst/>
                <a:uLnTx/>
                <a:uFillTx/>
                <a:latin typeface="Segoe UI Light"/>
                <a:ea typeface="+mn-ea"/>
                <a:cs typeface="Segoe UI" pitchFamily="34" charset="0"/>
                <a:hlinkClick r:id="rId3"/>
              </a:rPr>
              <a:t>https://docs.microsoft.com/en-us/bot-framework/bot-design-pattern-handoff-human</a:t>
            </a:r>
            <a:r>
              <a:rPr kumimoji="0" lang="en-US" sz="3600" b="0" i="0" u="none" strike="noStrike" kern="1200" cap="none" spc="-102" normalizeH="0" baseline="0" noProof="0" dirty="0">
                <a:ln w="3175">
                  <a:noFill/>
                </a:ln>
                <a:solidFill>
                  <a:srgbClr val="FFFFFF"/>
                </a:solidFill>
                <a:effectLst/>
                <a:uLnTx/>
                <a:uFillTx/>
                <a:latin typeface="Segoe UI Light"/>
                <a:ea typeface="+mn-ea"/>
                <a:cs typeface="Segoe UI" pitchFamily="34" charset="0"/>
              </a:rPr>
              <a:t> </a:t>
            </a:r>
            <a:endParaRPr kumimoji="0" lang="en-US" sz="2800" b="0" i="0" u="none" strike="noStrike" kern="1200" cap="none" spc="-102" normalizeH="0" baseline="0" noProof="0" dirty="0">
              <a:ln w="3175">
                <a:noFill/>
              </a:ln>
              <a:solidFill>
                <a:srgbClr val="FFFFFF"/>
              </a:solidFill>
              <a:effectLst/>
              <a:uLnTx/>
              <a:uFillTx/>
              <a:latin typeface="Segoe UI Light"/>
              <a:ea typeface="+mn-ea"/>
              <a:cs typeface="Segoe UI" pitchFamily="34" charset="0"/>
            </a:endParaRPr>
          </a:p>
        </p:txBody>
      </p:sp>
    </p:spTree>
    <p:extLst>
      <p:ext uri="{BB962C8B-B14F-4D97-AF65-F5344CB8AC3E}">
        <p14:creationId xmlns:p14="http://schemas.microsoft.com/office/powerpoint/2010/main" val="1713271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lgn="ctr"/>
            <a:r>
              <a:rPr lang="en-US" dirty="0"/>
              <a:t>Anatomy of a handoff</a:t>
            </a:r>
          </a:p>
        </p:txBody>
      </p:sp>
      <p:grpSp>
        <p:nvGrpSpPr>
          <p:cNvPr id="4" name="Group 3"/>
          <p:cNvGrpSpPr/>
          <p:nvPr/>
        </p:nvGrpSpPr>
        <p:grpSpPr>
          <a:xfrm>
            <a:off x="4922837" y="2049462"/>
            <a:ext cx="2122448" cy="2751068"/>
            <a:chOff x="5570165" y="2219380"/>
            <a:chExt cx="1728192" cy="2240041"/>
          </a:xfrm>
        </p:grpSpPr>
        <p:sp>
          <p:nvSpPr>
            <p:cNvPr id="5" name="Oval 4"/>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7" name="Rectangle 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8" name="Rectangle 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9" name="Rectangle 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10" name="Rectangle 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11" name="Oval 1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12" name="Rectangle 1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13" name="Rectangle 1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14" name="Rectangle 1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15" name="Oval 1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16" name="Oval 1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nvGrpSpPr>
            <p:cNvPr id="18" name="Group 17"/>
            <p:cNvGrpSpPr/>
            <p:nvPr/>
          </p:nvGrpSpPr>
          <p:grpSpPr>
            <a:xfrm>
              <a:off x="6957947" y="3001466"/>
              <a:ext cx="340410" cy="203337"/>
              <a:chOff x="7472373" y="2445636"/>
              <a:chExt cx="469931" cy="280704"/>
            </a:xfrm>
          </p:grpSpPr>
          <p:sp>
            <p:nvSpPr>
              <p:cNvPr id="26" name="Rectangle 25"/>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nvGrpSpPr>
              <p:cNvPr id="27" name="Group 26"/>
              <p:cNvGrpSpPr/>
              <p:nvPr/>
            </p:nvGrpSpPr>
            <p:grpSpPr>
              <a:xfrm>
                <a:off x="7472373" y="2451302"/>
                <a:ext cx="468142" cy="275038"/>
                <a:chOff x="7472373" y="2451302"/>
                <a:chExt cx="468142" cy="275038"/>
              </a:xfrm>
            </p:grpSpPr>
            <p:sp>
              <p:nvSpPr>
                <p:cNvPr id="28" name="Rectangle 27"/>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nvGrpSpPr>
                <p:cNvPr id="29" name="Group 28"/>
                <p:cNvGrpSpPr/>
                <p:nvPr/>
              </p:nvGrpSpPr>
              <p:grpSpPr>
                <a:xfrm flipV="1">
                  <a:off x="7472373" y="2674955"/>
                  <a:ext cx="468142" cy="51385"/>
                  <a:chOff x="7626562" y="2598036"/>
                  <a:chExt cx="468142" cy="51385"/>
                </a:xfrm>
              </p:grpSpPr>
              <p:sp>
                <p:nvSpPr>
                  <p:cNvPr id="30" name="Rectangle 29"/>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31" name="Rectangle 30"/>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grpSp>
        </p:grpSp>
        <p:grpSp>
          <p:nvGrpSpPr>
            <p:cNvPr id="19" name="Group 18"/>
            <p:cNvGrpSpPr/>
            <p:nvPr/>
          </p:nvGrpSpPr>
          <p:grpSpPr>
            <a:xfrm flipH="1">
              <a:off x="5570165" y="3001466"/>
              <a:ext cx="340410" cy="203337"/>
              <a:chOff x="5266638" y="2370975"/>
              <a:chExt cx="469931" cy="280704"/>
            </a:xfrm>
          </p:grpSpPr>
          <p:sp>
            <p:nvSpPr>
              <p:cNvPr id="21" name="Rectangle 20"/>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22" name="Rectangle 21"/>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nvGrpSpPr>
              <p:cNvPr id="23" name="Group 22"/>
              <p:cNvGrpSpPr/>
              <p:nvPr/>
            </p:nvGrpSpPr>
            <p:grpSpPr>
              <a:xfrm flipV="1">
                <a:off x="5266638" y="2600294"/>
                <a:ext cx="468142" cy="51385"/>
                <a:chOff x="7626562" y="2598036"/>
                <a:chExt cx="468142" cy="51385"/>
              </a:xfrm>
            </p:grpSpPr>
            <p:sp>
              <p:nvSpPr>
                <p:cNvPr id="24" name="Rectangle 23"/>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25" name="Rectangle 24"/>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grpSp>
        <p:sp>
          <p:nvSpPr>
            <p:cNvPr id="20" name="Oval 19"/>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spTree>
    <p:extLst>
      <p:ext uri="{BB962C8B-B14F-4D97-AF65-F5344CB8AC3E}">
        <p14:creationId xmlns:p14="http://schemas.microsoft.com/office/powerpoint/2010/main" val="182002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miley Face 4"/>
          <p:cNvSpPr/>
          <p:nvPr/>
        </p:nvSpPr>
        <p:spPr>
          <a:xfrm>
            <a:off x="5568391" y="4258755"/>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5051727" y="657037"/>
            <a:ext cx="1874002" cy="242903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6558409" y="4927994"/>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5568390" y="530467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872730" y="2298422"/>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872729" y="3346295"/>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503237" y="3086075"/>
            <a:ext cx="1350756" cy="382308"/>
          </a:xfrm>
          <a:prstGeom prst="rect">
            <a:avLst/>
          </a:prstGeom>
          <a:noFill/>
        </p:spPr>
        <p:txBody>
          <a:bodyPr wrap="square" rtlCol="0">
            <a:spAutoFit/>
          </a:bodyPr>
          <a:lstStyle/>
          <a:p>
            <a:r>
              <a:rPr lang="en-US" sz="1836" dirty="0"/>
              <a:t>Customers</a:t>
            </a:r>
          </a:p>
        </p:txBody>
      </p:sp>
      <p:cxnSp>
        <p:nvCxnSpPr>
          <p:cNvPr id="181" name="Straight Arrow Connector 180"/>
          <p:cNvCxnSpPr/>
          <p:nvPr/>
        </p:nvCxnSpPr>
        <p:spPr>
          <a:xfrm flipV="1">
            <a:off x="3034523" y="2154635"/>
            <a:ext cx="2271805" cy="3374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flipV="1">
            <a:off x="3034523" y="2883369"/>
            <a:ext cx="2271805" cy="7856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8828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miley Face 4"/>
          <p:cNvSpPr/>
          <p:nvPr/>
        </p:nvSpPr>
        <p:spPr>
          <a:xfrm>
            <a:off x="5568391" y="4258755"/>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5051727" y="657037"/>
            <a:ext cx="1874002" cy="242903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6558409" y="4927994"/>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5568390" y="530467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872730" y="2298422"/>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872729" y="3346295"/>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503237" y="3086075"/>
            <a:ext cx="1350756" cy="382308"/>
          </a:xfrm>
          <a:prstGeom prst="rect">
            <a:avLst/>
          </a:prstGeom>
          <a:noFill/>
        </p:spPr>
        <p:txBody>
          <a:bodyPr wrap="square" rtlCol="0">
            <a:spAutoFit/>
          </a:bodyPr>
          <a:lstStyle/>
          <a:p>
            <a:r>
              <a:rPr lang="en-US" sz="1836" dirty="0"/>
              <a:t>Customers</a:t>
            </a:r>
          </a:p>
        </p:txBody>
      </p:sp>
      <p:cxnSp>
        <p:nvCxnSpPr>
          <p:cNvPr id="181" name="Straight Arrow Connector 180"/>
          <p:cNvCxnSpPr/>
          <p:nvPr/>
        </p:nvCxnSpPr>
        <p:spPr>
          <a:xfrm flipV="1">
            <a:off x="3034523" y="2154635"/>
            <a:ext cx="2271805" cy="3374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flipV="1">
            <a:off x="2952110" y="2953481"/>
            <a:ext cx="2271805" cy="785627"/>
          </a:xfrm>
          <a:prstGeom prst="straightConnector1">
            <a:avLst/>
          </a:prstGeom>
          <a:ln>
            <a:prstDash val="lg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896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miley Face 4"/>
          <p:cNvSpPr/>
          <p:nvPr/>
        </p:nvSpPr>
        <p:spPr>
          <a:xfrm>
            <a:off x="5568391" y="4258755"/>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5051727" y="657037"/>
            <a:ext cx="1874002" cy="242903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6558409" y="4927994"/>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5568390" y="530467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872730" y="2298422"/>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872729" y="3346295"/>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503237" y="3086075"/>
            <a:ext cx="1350756" cy="382308"/>
          </a:xfrm>
          <a:prstGeom prst="rect">
            <a:avLst/>
          </a:prstGeom>
          <a:noFill/>
        </p:spPr>
        <p:txBody>
          <a:bodyPr wrap="square" rtlCol="0">
            <a:spAutoFit/>
          </a:bodyPr>
          <a:lstStyle/>
          <a:p>
            <a:r>
              <a:rPr lang="en-US" sz="1836" dirty="0"/>
              <a:t>Customers</a:t>
            </a:r>
          </a:p>
        </p:txBody>
      </p:sp>
      <p:cxnSp>
        <p:nvCxnSpPr>
          <p:cNvPr id="181" name="Straight Arrow Connector 180"/>
          <p:cNvCxnSpPr/>
          <p:nvPr/>
        </p:nvCxnSpPr>
        <p:spPr>
          <a:xfrm flipV="1">
            <a:off x="3034523" y="2154635"/>
            <a:ext cx="2271805" cy="3374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a:off x="3034523" y="3668996"/>
            <a:ext cx="2326005" cy="8868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5405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miley Face 4"/>
          <p:cNvSpPr/>
          <p:nvPr/>
        </p:nvSpPr>
        <p:spPr>
          <a:xfrm>
            <a:off x="5568391" y="4258755"/>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5051727" y="657037"/>
            <a:ext cx="1874002" cy="2429038"/>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6558409" y="4927994"/>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5568390" y="530467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872730" y="2298422"/>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872729" y="3346295"/>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503237" y="3086075"/>
            <a:ext cx="1350756" cy="382308"/>
          </a:xfrm>
          <a:prstGeom prst="rect">
            <a:avLst/>
          </a:prstGeom>
          <a:noFill/>
        </p:spPr>
        <p:txBody>
          <a:bodyPr wrap="square" rtlCol="0">
            <a:spAutoFit/>
          </a:bodyPr>
          <a:lstStyle/>
          <a:p>
            <a:r>
              <a:rPr lang="en-US" sz="1836" dirty="0"/>
              <a:t>Customers</a:t>
            </a:r>
          </a:p>
        </p:txBody>
      </p:sp>
      <p:cxnSp>
        <p:nvCxnSpPr>
          <p:cNvPr id="181" name="Straight Arrow Connector 180"/>
          <p:cNvCxnSpPr/>
          <p:nvPr/>
        </p:nvCxnSpPr>
        <p:spPr>
          <a:xfrm flipV="1">
            <a:off x="3034523" y="2154635"/>
            <a:ext cx="2271805" cy="3374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flipV="1">
            <a:off x="3034523" y="2883369"/>
            <a:ext cx="2271805" cy="7856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8966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cxnSp>
        <p:nvCxnSpPr>
          <p:cNvPr id="7" name="Straight Arrow Connector 6"/>
          <p:cNvCxnSpPr/>
          <p:nvPr/>
        </p:nvCxnSpPr>
        <p:spPr>
          <a:xfrm>
            <a:off x="3088120" y="2232140"/>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088119" y="1259397"/>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3088120" y="4775911"/>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3088119" y="3803169"/>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5259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Agent Recognition</a:t>
            </a:r>
            <a:br>
              <a:rPr lang="en-US" dirty="0"/>
            </a:br>
            <a:endParaRPr lang="en-US" dirty="0"/>
          </a:p>
        </p:txBody>
      </p:sp>
      <p:sp>
        <p:nvSpPr>
          <p:cNvPr id="3" name="Text Placeholder 2"/>
          <p:cNvSpPr>
            <a:spLocks noGrp="1"/>
          </p:cNvSpPr>
          <p:nvPr>
            <p:ph type="body" sz="quarter" idx="10"/>
          </p:nvPr>
        </p:nvSpPr>
        <p:spPr>
          <a:xfrm>
            <a:off x="365760" y="1371600"/>
            <a:ext cx="11704320" cy="5463034"/>
          </a:xfrm>
        </p:spPr>
        <p:txBody>
          <a:bodyPr/>
          <a:lstStyle/>
          <a:p>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isAgent</a:t>
            </a:r>
            <a:r>
              <a:rPr lang="en-US" dirty="0">
                <a:latin typeface="Consolas" panose="020B0609020204030204" pitchFamily="49" charset="0"/>
              </a:rPr>
              <a:t> = (session: </a:t>
            </a:r>
            <a:r>
              <a:rPr lang="en-US" dirty="0" err="1">
                <a:latin typeface="Consolas" panose="020B0609020204030204" pitchFamily="49" charset="0"/>
              </a:rPr>
              <a:t>BotBuilder.Session</a:t>
            </a:r>
            <a:r>
              <a:rPr lang="en-US" dirty="0">
                <a:latin typeface="Consolas" panose="020B0609020204030204" pitchFamily="49" charset="0"/>
              </a:rPr>
              <a:t>) =&gt; </a:t>
            </a:r>
            <a:r>
              <a:rPr lang="en-US" dirty="0" err="1">
                <a:latin typeface="Consolas" panose="020B0609020204030204" pitchFamily="49" charset="0"/>
              </a:rPr>
              <a:t>boolean</a:t>
            </a:r>
            <a:r>
              <a:rPr lang="en-US" dirty="0">
                <a:latin typeface="Consolas" panose="020B0609020204030204" pitchFamily="49" charset="0"/>
              </a:rPr>
              <a:t>;</a:t>
            </a:r>
          </a:p>
          <a:p>
            <a:endParaRPr lang="en-US" dirty="0"/>
          </a:p>
          <a:p>
            <a:r>
              <a:rPr lang="en-US" dirty="0"/>
              <a:t>Possible implementations</a:t>
            </a:r>
          </a:p>
          <a:p>
            <a:pPr lvl="1"/>
            <a:r>
              <a:rPr lang="en-US" dirty="0"/>
              <a:t>Username + Channel (“</a:t>
            </a:r>
            <a:r>
              <a:rPr lang="en-US" dirty="0" err="1"/>
              <a:t>palindromed</a:t>
            </a:r>
            <a:r>
              <a:rPr lang="en-US" dirty="0"/>
              <a:t> on Skype”);</a:t>
            </a:r>
          </a:p>
          <a:p>
            <a:pPr lvl="1"/>
            <a:r>
              <a:rPr lang="en-US" dirty="0" err="1"/>
              <a:t>Auth</a:t>
            </a:r>
            <a:r>
              <a:rPr lang="en-US" dirty="0"/>
              <a:t> tokens via Direct Line backchannel</a:t>
            </a:r>
          </a:p>
          <a:p>
            <a:endParaRPr lang="en-US" dirty="0"/>
          </a:p>
          <a:p>
            <a:r>
              <a:rPr lang="en-US" dirty="0"/>
              <a:t>In this sample: username begins with “Agent”</a:t>
            </a:r>
          </a:p>
          <a:p>
            <a:endParaRPr lang="en-US" dirty="0"/>
          </a:p>
          <a:p>
            <a:endParaRPr lang="en-US" dirty="0"/>
          </a:p>
          <a:p>
            <a:endParaRPr lang="en-US" dirty="0"/>
          </a:p>
          <a:p>
            <a:endParaRPr lang="en-US" dirty="0"/>
          </a:p>
          <a:p>
            <a:endParaRPr lang="en-US" dirty="0"/>
          </a:p>
        </p:txBody>
      </p:sp>
      <p:sp>
        <p:nvSpPr>
          <p:cNvPr id="5" name="Title 1"/>
          <p:cNvSpPr txBox="1">
            <a:spLocks/>
          </p:cNvSpPr>
          <p:nvPr/>
        </p:nvSpPr>
        <p:spPr>
          <a:xfrm>
            <a:off x="122237" y="1820862"/>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dirty="0"/>
          </a:p>
        </p:txBody>
      </p:sp>
      <p:sp>
        <p:nvSpPr>
          <p:cNvPr id="6" name="Content Placeholder 2"/>
          <p:cNvSpPr txBox="1">
            <a:spLocks/>
          </p:cNvSpPr>
          <p:nvPr/>
        </p:nvSpPr>
        <p:spPr>
          <a:xfrm>
            <a:off x="152400" y="152400"/>
            <a:ext cx="0" cy="0"/>
          </a:xfr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180981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cxnSp>
        <p:nvCxnSpPr>
          <p:cNvPr id="7" name="Straight Arrow Connector 6"/>
          <p:cNvCxnSpPr/>
          <p:nvPr/>
        </p:nvCxnSpPr>
        <p:spPr>
          <a:xfrm>
            <a:off x="3088120" y="2232140"/>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088119" y="1259397"/>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3088120" y="4775911"/>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3088119" y="3803169"/>
            <a:ext cx="5756414" cy="855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7205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7D3EE9-C102-4CA4-89EC-1EE99EBC948C}"/>
              </a:ext>
            </a:extLst>
          </p:cNvPr>
          <p:cNvSpPr>
            <a:spLocks noGrp="1"/>
          </p:cNvSpPr>
          <p:nvPr>
            <p:ph type="title"/>
          </p:nvPr>
        </p:nvSpPr>
        <p:spPr/>
        <p:txBody>
          <a:bodyPr/>
          <a:lstStyle/>
          <a:p>
            <a:r>
              <a:rPr lang="en-US" dirty="0"/>
              <a:t>Intercepting messages</a:t>
            </a:r>
          </a:p>
        </p:txBody>
      </p:sp>
      <p:sp>
        <p:nvSpPr>
          <p:cNvPr id="5" name="Text Placeholder 4">
            <a:extLst>
              <a:ext uri="{FF2B5EF4-FFF2-40B4-BE49-F238E27FC236}">
                <a16:creationId xmlns:a16="http://schemas.microsoft.com/office/drawing/2014/main" id="{940A9322-5294-4B7C-9DF0-4A0C4C269C20}"/>
              </a:ext>
            </a:extLst>
          </p:cNvPr>
          <p:cNvSpPr>
            <a:spLocks noGrp="1"/>
          </p:cNvSpPr>
          <p:nvPr>
            <p:ph type="body" sz="quarter" idx="10"/>
          </p:nvPr>
        </p:nvSpPr>
        <p:spPr>
          <a:xfrm>
            <a:off x="365760" y="1371600"/>
            <a:ext cx="11704320" cy="2099036"/>
          </a:xfrm>
        </p:spPr>
        <p:txBody>
          <a:bodyPr/>
          <a:lstStyle/>
          <a:p>
            <a:r>
              <a:rPr lang="en-US" dirty="0"/>
              <a:t>Middleware</a:t>
            </a:r>
          </a:p>
          <a:p>
            <a:pPr lvl="1"/>
            <a:r>
              <a:rPr lang="en-US" dirty="0"/>
              <a:t>Capture incoming and outgoing messages</a:t>
            </a:r>
          </a:p>
          <a:p>
            <a:r>
              <a:rPr lang="en-US" dirty="0"/>
              <a:t>Usage</a:t>
            </a:r>
          </a:p>
          <a:p>
            <a:pPr lvl="1"/>
            <a:r>
              <a:rPr lang="en-US" dirty="0"/>
              <a:t>Logging</a:t>
            </a:r>
          </a:p>
          <a:p>
            <a:pPr lvl="1"/>
            <a:r>
              <a:rPr lang="en-US" dirty="0"/>
              <a:t>Troubleshooting</a:t>
            </a:r>
          </a:p>
        </p:txBody>
      </p:sp>
    </p:spTree>
    <p:extLst>
      <p:ext uri="{BB962C8B-B14F-4D97-AF65-F5344CB8AC3E}">
        <p14:creationId xmlns:p14="http://schemas.microsoft.com/office/powerpoint/2010/main" val="203977908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a:t>Customers</a:t>
            </a:r>
            <a:endParaRPr lang="en-US" sz="1836" dirty="0"/>
          </a:p>
        </p:txBody>
      </p:sp>
    </p:spTree>
    <p:extLst>
      <p:ext uri="{BB962C8B-B14F-4D97-AF65-F5344CB8AC3E}">
        <p14:creationId xmlns:p14="http://schemas.microsoft.com/office/powerpoint/2010/main" val="270915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57758"/>
            <a:ext cx="1779450" cy="1639159"/>
          </a:xfrm>
          <a:prstGeom prst="can">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spTree>
    <p:extLst>
      <p:ext uri="{BB962C8B-B14F-4D97-AF65-F5344CB8AC3E}">
        <p14:creationId xmlns:p14="http://schemas.microsoft.com/office/powerpoint/2010/main" val="324360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Metadata</a:t>
            </a:r>
            <a:br>
              <a:rPr lang="en-US" dirty="0"/>
            </a:br>
            <a:endParaRPr lang="en-US" dirty="0"/>
          </a:p>
        </p:txBody>
      </p:sp>
      <p:sp>
        <p:nvSpPr>
          <p:cNvPr id="3" name="Text Placeholder 2"/>
          <p:cNvSpPr>
            <a:spLocks noGrp="1"/>
          </p:cNvSpPr>
          <p:nvPr>
            <p:ph type="body" sz="quarter" idx="10"/>
          </p:nvPr>
        </p:nvSpPr>
        <p:spPr/>
        <p:txBody>
          <a:bodyPr/>
          <a:lstStyle/>
          <a:p>
            <a:r>
              <a:rPr lang="en-US" dirty="0"/>
              <a:t>Conversation</a:t>
            </a:r>
          </a:p>
          <a:p>
            <a:pPr lvl="1"/>
            <a:r>
              <a:rPr lang="en-US" dirty="0"/>
              <a:t>Customer address</a:t>
            </a:r>
          </a:p>
          <a:p>
            <a:pPr lvl="1"/>
            <a:r>
              <a:rPr lang="en-US" dirty="0"/>
              <a:t>Agent address</a:t>
            </a:r>
          </a:p>
          <a:p>
            <a:pPr lvl="1"/>
            <a:r>
              <a:rPr lang="en-US" dirty="0"/>
              <a:t>Transcript</a:t>
            </a:r>
          </a:p>
          <a:p>
            <a:pPr lvl="1"/>
            <a:r>
              <a:rPr lang="en-US" dirty="0"/>
              <a:t>State </a:t>
            </a:r>
          </a:p>
          <a:p>
            <a:pPr lvl="2"/>
            <a:r>
              <a:rPr lang="en-US" dirty="0"/>
              <a:t>Bot</a:t>
            </a:r>
          </a:p>
          <a:p>
            <a:pPr lvl="2"/>
            <a:r>
              <a:rPr lang="en-US" dirty="0"/>
              <a:t>Waiting</a:t>
            </a:r>
          </a:p>
          <a:p>
            <a:pPr lvl="2"/>
            <a:r>
              <a:rPr lang="en-US" dirty="0"/>
              <a:t>Agent</a:t>
            </a:r>
          </a:p>
          <a:p>
            <a:pPr lvl="2"/>
            <a:r>
              <a:rPr lang="en-US" dirty="0"/>
              <a:t>Watch</a:t>
            </a:r>
          </a:p>
        </p:txBody>
      </p:sp>
      <p:sp>
        <p:nvSpPr>
          <p:cNvPr id="5" name="Title 1"/>
          <p:cNvSpPr txBox="1">
            <a:spLocks/>
          </p:cNvSpPr>
          <p:nvPr/>
        </p:nvSpPr>
        <p:spPr>
          <a:xfrm>
            <a:off x="122237" y="1820862"/>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dirty="0"/>
          </a:p>
        </p:txBody>
      </p:sp>
      <p:sp>
        <p:nvSpPr>
          <p:cNvPr id="6" name="Content Placeholder 2"/>
          <p:cNvSpPr txBox="1">
            <a:spLocks/>
          </p:cNvSpPr>
          <p:nvPr/>
        </p:nvSpPr>
        <p:spPr>
          <a:xfrm>
            <a:off x="152400" y="152400"/>
            <a:ext cx="0" cy="0"/>
          </a:xfr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243393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State 1: Bot</a:t>
            </a:r>
          </a:p>
        </p:txBody>
      </p:sp>
      <p:sp>
        <p:nvSpPr>
          <p:cNvPr id="5" name="Text Placeholder 4"/>
          <p:cNvSpPr>
            <a:spLocks noGrp="1"/>
          </p:cNvSpPr>
          <p:nvPr>
            <p:ph type="body" sz="quarter" idx="10"/>
          </p:nvPr>
        </p:nvSpPr>
        <p:spPr>
          <a:xfrm>
            <a:off x="1874837" y="2278062"/>
            <a:ext cx="8915400" cy="2876172"/>
          </a:xfrm>
        </p:spPr>
        <p:txBody>
          <a:bodyPr/>
          <a:lstStyle/>
          <a:p>
            <a:r>
              <a:rPr lang="en-US" dirty="0"/>
              <a:t>	switch (</a:t>
            </a:r>
            <a:r>
              <a:rPr lang="en-US" dirty="0" err="1"/>
              <a:t>conversation.state</a:t>
            </a:r>
            <a:r>
              <a:rPr lang="en-US" dirty="0"/>
              <a:t>) {</a:t>
            </a:r>
          </a:p>
          <a:p>
            <a:r>
              <a:rPr lang="en-US" dirty="0"/>
              <a:t>  	  case </a:t>
            </a:r>
            <a:r>
              <a:rPr lang="en-US" dirty="0" err="1"/>
              <a:t>ConversationState.Bot</a:t>
            </a:r>
            <a:r>
              <a:rPr lang="en-US" dirty="0"/>
              <a:t>:</a:t>
            </a:r>
          </a:p>
          <a:p>
            <a:r>
              <a:rPr lang="en-US" dirty="0"/>
              <a:t>		next();</a:t>
            </a:r>
          </a:p>
          <a:p>
            <a:r>
              <a:rPr lang="en-US" dirty="0"/>
              <a:t>	}</a:t>
            </a:r>
          </a:p>
          <a:p>
            <a:endParaRPr lang="en-US" dirty="0"/>
          </a:p>
        </p:txBody>
      </p:sp>
    </p:spTree>
    <p:extLst>
      <p:ext uri="{BB962C8B-B14F-4D97-AF65-F5344CB8AC3E}">
        <p14:creationId xmlns:p14="http://schemas.microsoft.com/office/powerpoint/2010/main" val="85636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57758"/>
            <a:ext cx="1779450" cy="1639159"/>
          </a:xfrm>
          <a:prstGeom prst="can">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2111757" cy="87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369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57758"/>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2111757" cy="87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2158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75732" y="1505761"/>
            <a:ext cx="1275964" cy="382308"/>
          </a:xfrm>
          <a:prstGeom prst="rect">
            <a:avLst/>
          </a:prstGeom>
          <a:noFill/>
        </p:spPr>
        <p:txBody>
          <a:bodyPr wrap="square" rtlCol="0">
            <a:spAutoFit/>
          </a:bodyPr>
          <a:lstStyle/>
          <a:p>
            <a:r>
              <a:rPr lang="en-US" sz="1836"/>
              <a:t>Customers</a:t>
            </a:r>
            <a:endParaRPr lang="en-US" sz="1836" dirty="0"/>
          </a:p>
        </p:txBody>
      </p:sp>
      <p:sp>
        <p:nvSpPr>
          <p:cNvPr id="143" name="Can 142"/>
          <p:cNvSpPr/>
          <p:nvPr/>
        </p:nvSpPr>
        <p:spPr>
          <a:xfrm>
            <a:off x="5309757" y="4657758"/>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2111757" cy="87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461708" y="3323070"/>
            <a:ext cx="1854487" cy="21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5351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57758"/>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2111757" cy="87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461708" y="3323070"/>
            <a:ext cx="1854487" cy="21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7461708" y="3708120"/>
            <a:ext cx="1854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526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76043"/>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57758"/>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2111757" cy="87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461708" y="3323070"/>
            <a:ext cx="1854487" cy="21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7461708" y="3708120"/>
            <a:ext cx="1854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628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2111757" cy="87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461708" y="3323070"/>
            <a:ext cx="1854487" cy="21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7461708" y="3708120"/>
            <a:ext cx="1854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2702215" y="2613965"/>
            <a:ext cx="2111757" cy="859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09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87D2-B2CB-4966-A0E5-FDB765E74111}"/>
              </a:ext>
            </a:extLst>
          </p:cNvPr>
          <p:cNvSpPr>
            <a:spLocks noGrp="1"/>
          </p:cNvSpPr>
          <p:nvPr>
            <p:ph type="title"/>
          </p:nvPr>
        </p:nvSpPr>
        <p:spPr/>
        <p:txBody>
          <a:bodyPr/>
          <a:lstStyle/>
          <a:p>
            <a:r>
              <a:rPr lang="en-US" dirty="0"/>
              <a:t>Privacy concerns</a:t>
            </a:r>
          </a:p>
        </p:txBody>
      </p:sp>
      <p:sp>
        <p:nvSpPr>
          <p:cNvPr id="3" name="Text Placeholder 2">
            <a:extLst>
              <a:ext uri="{FF2B5EF4-FFF2-40B4-BE49-F238E27FC236}">
                <a16:creationId xmlns:a16="http://schemas.microsoft.com/office/drawing/2014/main" id="{ACA99561-086D-4B16-AC5D-B7C1E94C1F4D}"/>
              </a:ext>
            </a:extLst>
          </p:cNvPr>
          <p:cNvSpPr>
            <a:spLocks noGrp="1"/>
          </p:cNvSpPr>
          <p:nvPr>
            <p:ph type="body" sz="quarter" idx="10"/>
          </p:nvPr>
        </p:nvSpPr>
        <p:spPr>
          <a:xfrm>
            <a:off x="365760" y="1371600"/>
            <a:ext cx="11704320" cy="2563779"/>
          </a:xfrm>
        </p:spPr>
        <p:txBody>
          <a:bodyPr/>
          <a:lstStyle/>
          <a:p>
            <a:r>
              <a:rPr lang="en-US" dirty="0"/>
              <a:t>Bot Framework does not store messages</a:t>
            </a:r>
          </a:p>
          <a:p>
            <a:pPr lvl="1"/>
            <a:r>
              <a:rPr lang="en-US" dirty="0"/>
              <a:t>State (</a:t>
            </a:r>
            <a:r>
              <a:rPr lang="en-US" dirty="0" err="1"/>
              <a:t>UserData</a:t>
            </a:r>
            <a:r>
              <a:rPr lang="en-US" dirty="0"/>
              <a:t>, </a:t>
            </a:r>
            <a:r>
              <a:rPr lang="en-US" dirty="0" err="1"/>
              <a:t>ConversationData</a:t>
            </a:r>
            <a:r>
              <a:rPr lang="en-US" dirty="0"/>
              <a:t>, </a:t>
            </a:r>
            <a:r>
              <a:rPr lang="en-US" dirty="0" err="1"/>
              <a:t>DialogData</a:t>
            </a:r>
            <a:r>
              <a:rPr lang="en-US" dirty="0"/>
              <a:t>) is stored</a:t>
            </a:r>
          </a:p>
          <a:p>
            <a:endParaRPr lang="en-US" dirty="0"/>
          </a:p>
          <a:p>
            <a:r>
              <a:rPr lang="en-US" dirty="0"/>
              <a:t>Provide details to your users about what is stored</a:t>
            </a:r>
          </a:p>
          <a:p>
            <a:pPr lvl="1"/>
            <a:r>
              <a:rPr lang="en-US" dirty="0"/>
              <a:t>If you will be logging messages for learning purposes, ensure you let your users know</a:t>
            </a:r>
          </a:p>
          <a:p>
            <a:pPr lvl="1"/>
            <a:r>
              <a:rPr lang="en-US" dirty="0"/>
              <a:t>Chat with your legal department</a:t>
            </a:r>
          </a:p>
        </p:txBody>
      </p:sp>
    </p:spTree>
    <p:extLst>
      <p:ext uri="{BB962C8B-B14F-4D97-AF65-F5344CB8AC3E}">
        <p14:creationId xmlns:p14="http://schemas.microsoft.com/office/powerpoint/2010/main" val="314032616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lgn="ctr"/>
            <a:r>
              <a:rPr lang="en-US" dirty="0"/>
              <a:t>How do we change state?</a:t>
            </a:r>
          </a:p>
        </p:txBody>
      </p:sp>
      <p:pic>
        <p:nvPicPr>
          <p:cNvPr id="4" name="Picture 2" descr="https://www.projectmurphy.net/Images/thinking_morph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541837" y="2430462"/>
            <a:ext cx="3022037" cy="3191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387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Handoff triggers</a:t>
            </a:r>
          </a:p>
        </p:txBody>
      </p:sp>
      <p:sp>
        <p:nvSpPr>
          <p:cNvPr id="3" name="Text Placeholder 2"/>
          <p:cNvSpPr>
            <a:spLocks noGrp="1"/>
          </p:cNvSpPr>
          <p:nvPr>
            <p:ph type="body" sz="quarter" idx="10"/>
          </p:nvPr>
        </p:nvSpPr>
        <p:spPr>
          <a:xfrm>
            <a:off x="365760" y="1371600"/>
            <a:ext cx="11704320" cy="3659463"/>
          </a:xfrm>
        </p:spPr>
        <p:txBody>
          <a:bodyPr/>
          <a:lstStyle/>
          <a:p>
            <a:pPr lvl="1"/>
            <a:r>
              <a:rPr lang="en-US" sz="2800" spc="-30" dirty="0">
                <a:solidFill>
                  <a:srgbClr val="0072C6"/>
                </a:solidFill>
                <a:latin typeface="+mj-lt"/>
              </a:rPr>
              <a:t>Customer bot logic</a:t>
            </a:r>
          </a:p>
          <a:p>
            <a:pPr lvl="1"/>
            <a:r>
              <a:rPr lang="en-US" sz="2400" dirty="0"/>
              <a:t>Intent/Command (“connect to agent”)</a:t>
            </a:r>
          </a:p>
          <a:p>
            <a:pPr lvl="1"/>
            <a:r>
              <a:rPr lang="en-US" sz="2400" dirty="0"/>
              <a:t>Text analytics (“This is getting really annoying”)</a:t>
            </a:r>
          </a:p>
          <a:p>
            <a:pPr lvl="1"/>
            <a:r>
              <a:rPr lang="en-US" sz="2400" dirty="0"/>
              <a:t>Default response has been sent too many times</a:t>
            </a:r>
          </a:p>
          <a:p>
            <a:r>
              <a:rPr lang="en-US" dirty="0"/>
              <a:t>Call center UX (button)</a:t>
            </a:r>
          </a:p>
          <a:p>
            <a:endParaRPr lang="en-US" dirty="0"/>
          </a:p>
          <a:p>
            <a:r>
              <a:rPr lang="en-US" dirty="0"/>
              <a:t>In this sample: Middleware to handle commands</a:t>
            </a:r>
          </a:p>
          <a:p>
            <a:endParaRPr lang="en-US" dirty="0"/>
          </a:p>
        </p:txBody>
      </p:sp>
    </p:spTree>
    <p:extLst>
      <p:ext uri="{BB962C8B-B14F-4D97-AF65-F5344CB8AC3E}">
        <p14:creationId xmlns:p14="http://schemas.microsoft.com/office/powerpoint/2010/main" val="2976945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State 2: Waiting</a:t>
            </a:r>
          </a:p>
        </p:txBody>
      </p:sp>
      <p:sp>
        <p:nvSpPr>
          <p:cNvPr id="5" name="Text Placeholder 4"/>
          <p:cNvSpPr>
            <a:spLocks noGrp="1"/>
          </p:cNvSpPr>
          <p:nvPr>
            <p:ph type="body" sz="quarter" idx="10"/>
          </p:nvPr>
        </p:nvSpPr>
        <p:spPr>
          <a:xfrm>
            <a:off x="427037" y="2125662"/>
            <a:ext cx="12159471" cy="3500958"/>
          </a:xfrm>
        </p:spPr>
        <p:txBody>
          <a:bodyPr/>
          <a:lstStyle/>
          <a:p>
            <a:r>
              <a:rPr lang="en-US" sz="2800" dirty="0"/>
              <a:t>switch (</a:t>
            </a:r>
            <a:r>
              <a:rPr lang="en-US" sz="2800" dirty="0" err="1"/>
              <a:t>conversation.state</a:t>
            </a:r>
            <a:r>
              <a:rPr lang="en-US" sz="2800" dirty="0"/>
              <a:t>) {</a:t>
            </a:r>
          </a:p>
          <a:p>
            <a:r>
              <a:rPr lang="en-US" sz="2800" dirty="0"/>
              <a:t>  case </a:t>
            </a:r>
            <a:r>
              <a:rPr lang="en-US" sz="2800" dirty="0" err="1"/>
              <a:t>ConversationState.Waiting</a:t>
            </a:r>
            <a:r>
              <a:rPr lang="en-US" sz="2800" dirty="0"/>
              <a:t>:</a:t>
            </a:r>
          </a:p>
          <a:p>
            <a:r>
              <a:rPr lang="en-US" sz="2800" dirty="0"/>
              <a:t>   </a:t>
            </a:r>
            <a:r>
              <a:rPr lang="en-US" sz="2800" dirty="0" err="1"/>
              <a:t>session.send</a:t>
            </a:r>
            <a:r>
              <a:rPr lang="en-US" sz="2800" dirty="0"/>
              <a:t>(</a:t>
            </a:r>
          </a:p>
          <a:p>
            <a:r>
              <a:rPr lang="en-US" sz="2800" dirty="0"/>
              <a:t>	"Connecting you to the next available agent.");</a:t>
            </a:r>
          </a:p>
          <a:p>
            <a:r>
              <a:rPr lang="en-US" sz="2800" dirty="0"/>
              <a:t>	return;</a:t>
            </a:r>
          </a:p>
          <a:p>
            <a:r>
              <a:rPr lang="en-US" sz="2800" dirty="0"/>
              <a:t>}</a:t>
            </a:r>
          </a:p>
          <a:p>
            <a:endParaRPr lang="en-US" dirty="0"/>
          </a:p>
        </p:txBody>
      </p:sp>
    </p:spTree>
    <p:extLst>
      <p:ext uri="{BB962C8B-B14F-4D97-AF65-F5344CB8AC3E}">
        <p14:creationId xmlns:p14="http://schemas.microsoft.com/office/powerpoint/2010/main" val="41587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sp>
        <p:nvSpPr>
          <p:cNvPr id="2" name="Rounded Rectangle 1"/>
          <p:cNvSpPr/>
          <p:nvPr/>
        </p:nvSpPr>
        <p:spPr>
          <a:xfrm>
            <a:off x="3379047" y="2605345"/>
            <a:ext cx="1537420" cy="1832291"/>
          </a:xfrm>
          <a:prstGeom prst="roundRect">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609257" y="2131609"/>
            <a:ext cx="1194898" cy="382308"/>
          </a:xfrm>
          <a:prstGeom prst="rect">
            <a:avLst/>
          </a:prstGeom>
          <a:noFill/>
        </p:spPr>
        <p:txBody>
          <a:bodyPr wrap="square" rtlCol="0">
            <a:spAutoFit/>
          </a:bodyPr>
          <a:lstStyle/>
          <a:p>
            <a:r>
              <a:rPr lang="en-US" sz="1836" dirty="0"/>
              <a:t>“help”</a:t>
            </a:r>
          </a:p>
        </p:txBody>
      </p:sp>
    </p:spTree>
    <p:extLst>
      <p:ext uri="{BB962C8B-B14F-4D97-AF65-F5344CB8AC3E}">
        <p14:creationId xmlns:p14="http://schemas.microsoft.com/office/powerpoint/2010/main" val="38020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295335" y="1505761"/>
            <a:ext cx="1356361"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304300" y="1533223"/>
            <a:ext cx="28194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State: Waiting</a:t>
            </a:r>
          </a:p>
        </p:txBody>
      </p:sp>
      <p:sp>
        <p:nvSpPr>
          <p:cNvPr id="39" name="Rounded Rectangle 1"/>
          <p:cNvSpPr/>
          <p:nvPr/>
        </p:nvSpPr>
        <p:spPr>
          <a:xfrm>
            <a:off x="3379047" y="2605345"/>
            <a:ext cx="153742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1138401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1"/>
          <p:cNvSpPr/>
          <p:nvPr/>
        </p:nvSpPr>
        <p:spPr>
          <a:xfrm>
            <a:off x="3379047" y="2605345"/>
            <a:ext cx="1537420" cy="1832291"/>
          </a:xfrm>
          <a:prstGeom prst="roundRect">
            <a:avLst/>
          </a:prstGeom>
          <a:solidFill>
            <a:schemeClr val="accent3"/>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cxnSp>
        <p:nvCxnSpPr>
          <p:cNvPr id="40" name="Straight Arrow Connector 39"/>
          <p:cNvCxnSpPr/>
          <p:nvPr/>
        </p:nvCxnSpPr>
        <p:spPr>
          <a:xfrm flipH="1" flipV="1">
            <a:off x="2609257" y="2156920"/>
            <a:ext cx="2700500" cy="291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455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State 3: Agent</a:t>
            </a:r>
          </a:p>
        </p:txBody>
      </p:sp>
      <p:sp>
        <p:nvSpPr>
          <p:cNvPr id="5" name="Text Placeholder 4"/>
          <p:cNvSpPr>
            <a:spLocks noGrp="1"/>
          </p:cNvSpPr>
          <p:nvPr>
            <p:ph type="body" sz="quarter" idx="10"/>
          </p:nvPr>
        </p:nvSpPr>
        <p:spPr>
          <a:xfrm>
            <a:off x="808037" y="1897062"/>
            <a:ext cx="10668000" cy="5669244"/>
          </a:xfrm>
        </p:spPr>
        <p:txBody>
          <a:bodyPr/>
          <a:lstStyle/>
          <a:p>
            <a:r>
              <a:rPr lang="en-US" dirty="0"/>
              <a:t>	switch (</a:t>
            </a:r>
            <a:r>
              <a:rPr lang="en-US" dirty="0" err="1"/>
              <a:t>conversation.state</a:t>
            </a:r>
            <a:r>
              <a:rPr lang="en-US" dirty="0"/>
              <a:t>) {</a:t>
            </a:r>
          </a:p>
          <a:p>
            <a:r>
              <a:rPr lang="en-US" dirty="0"/>
              <a:t>  	  case </a:t>
            </a:r>
            <a:r>
              <a:rPr lang="en-US" dirty="0" err="1"/>
              <a:t>ConversationState.Agent</a:t>
            </a:r>
            <a:r>
              <a:rPr lang="en-US" dirty="0"/>
              <a:t>: </a:t>
            </a:r>
          </a:p>
          <a:p>
            <a:r>
              <a:rPr lang="en-US" dirty="0"/>
              <a:t>		</a:t>
            </a:r>
            <a:r>
              <a:rPr lang="en-US" dirty="0" err="1"/>
              <a:t>bot.send</a:t>
            </a:r>
            <a:r>
              <a:rPr lang="en-US" dirty="0"/>
              <a:t>(</a:t>
            </a:r>
          </a:p>
          <a:p>
            <a:r>
              <a:rPr lang="en-US" dirty="0"/>
              <a:t>		  new </a:t>
            </a:r>
            <a:r>
              <a:rPr lang="en-US" dirty="0" err="1"/>
              <a:t>builder.Message</a:t>
            </a:r>
            <a:r>
              <a:rPr lang="en-US" dirty="0"/>
              <a:t>()</a:t>
            </a:r>
          </a:p>
          <a:p>
            <a:r>
              <a:rPr lang="en-US" dirty="0"/>
              <a:t>			.address(</a:t>
            </a:r>
            <a:r>
              <a:rPr lang="en-US" dirty="0" err="1"/>
              <a:t>conversation.agent</a:t>
            </a:r>
            <a:r>
              <a:rPr lang="en-US" dirty="0"/>
              <a:t>)</a:t>
            </a:r>
          </a:p>
          <a:p>
            <a:r>
              <a:rPr lang="en-US" dirty="0"/>
              <a:t>			.text(</a:t>
            </a:r>
            <a:r>
              <a:rPr lang="en-US" dirty="0" err="1"/>
              <a:t>message.text</a:t>
            </a:r>
            <a:r>
              <a:rPr lang="en-US" dirty="0"/>
              <a:t>));</a:t>
            </a:r>
          </a:p>
          <a:p>
            <a:r>
              <a:rPr lang="en-US" dirty="0"/>
              <a:t>		return;</a:t>
            </a:r>
          </a:p>
          <a:p>
            <a:r>
              <a:rPr lang="en-US" dirty="0"/>
              <a:t>	}</a:t>
            </a:r>
          </a:p>
          <a:p>
            <a:endParaRPr lang="en-US" dirty="0"/>
          </a:p>
          <a:p>
            <a:endParaRPr lang="en-US" dirty="0"/>
          </a:p>
        </p:txBody>
      </p:sp>
    </p:spTree>
    <p:extLst>
      <p:ext uri="{BB962C8B-B14F-4D97-AF65-F5344CB8AC3E}">
        <p14:creationId xmlns:p14="http://schemas.microsoft.com/office/powerpoint/2010/main" val="316259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6" name="Straight Arrow Connector 5"/>
          <p:cNvCxnSpPr/>
          <p:nvPr/>
        </p:nvCxnSpPr>
        <p:spPr>
          <a:xfrm flipV="1">
            <a:off x="2711261" y="4679142"/>
            <a:ext cx="1034607" cy="97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097711" y="5272377"/>
            <a:ext cx="1573768" cy="382308"/>
          </a:xfrm>
          <a:prstGeom prst="rect">
            <a:avLst/>
          </a:prstGeom>
          <a:noFill/>
        </p:spPr>
        <p:txBody>
          <a:bodyPr wrap="square" rtlCol="0">
            <a:spAutoFit/>
          </a:bodyPr>
          <a:lstStyle/>
          <a:p>
            <a:r>
              <a:rPr lang="en-US" sz="1836" dirty="0"/>
              <a:t>“waiting”</a:t>
            </a:r>
          </a:p>
        </p:txBody>
      </p:sp>
      <p:sp>
        <p:nvSpPr>
          <p:cNvPr id="39" name="Rounded Rectangle 1"/>
          <p:cNvSpPr/>
          <p:nvPr/>
        </p:nvSpPr>
        <p:spPr>
          <a:xfrm>
            <a:off x="3379047" y="2605345"/>
            <a:ext cx="153742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255472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6" name="Straight Arrow Connector 5"/>
          <p:cNvCxnSpPr/>
          <p:nvPr/>
        </p:nvCxnSpPr>
        <p:spPr>
          <a:xfrm flipV="1">
            <a:off x="2711261" y="4679142"/>
            <a:ext cx="1034607" cy="97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45868" y="1592262"/>
            <a:ext cx="3767769"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State: Agent</a:t>
            </a:r>
          </a:p>
        </p:txBody>
      </p:sp>
      <p:sp>
        <p:nvSpPr>
          <p:cNvPr id="39" name="Rounded Rectangle 1"/>
          <p:cNvSpPr/>
          <p:nvPr/>
        </p:nvSpPr>
        <p:spPr>
          <a:xfrm>
            <a:off x="3379047" y="2605345"/>
            <a:ext cx="153742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3172903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1"/>
          <p:cNvSpPr/>
          <p:nvPr/>
        </p:nvSpPr>
        <p:spPr>
          <a:xfrm>
            <a:off x="3379047" y="2605345"/>
            <a:ext cx="153742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79749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43D07A-158A-4BDF-8963-ADFECD7592AC}"/>
              </a:ext>
            </a:extLst>
          </p:cNvPr>
          <p:cNvSpPr>
            <a:spLocks noGrp="1"/>
          </p:cNvSpPr>
          <p:nvPr>
            <p:ph type="title"/>
          </p:nvPr>
        </p:nvSpPr>
        <p:spPr/>
        <p:txBody>
          <a:bodyPr/>
          <a:lstStyle/>
          <a:p>
            <a:r>
              <a:rPr lang="en-US" dirty="0"/>
              <a:t>Middleware</a:t>
            </a:r>
          </a:p>
        </p:txBody>
      </p:sp>
    </p:spTree>
    <p:extLst>
      <p:ext uri="{BB962C8B-B14F-4D97-AF65-F5344CB8AC3E}">
        <p14:creationId xmlns:p14="http://schemas.microsoft.com/office/powerpoint/2010/main" val="39888277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1"/>
          <p:cNvSpPr/>
          <p:nvPr/>
        </p:nvSpPr>
        <p:spPr>
          <a:xfrm>
            <a:off x="3379047" y="2605345"/>
            <a:ext cx="153742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2773649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1"/>
          <p:cNvSpPr/>
          <p:nvPr/>
        </p:nvSpPr>
        <p:spPr>
          <a:xfrm>
            <a:off x="3379047" y="2605345"/>
            <a:ext cx="1537420" cy="1832291"/>
          </a:xfrm>
          <a:prstGeom prst="roundRect">
            <a:avLst/>
          </a:prstGeom>
          <a:solidFill>
            <a:schemeClr val="accent3"/>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267016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609257" y="4679142"/>
            <a:ext cx="2471101" cy="112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1"/>
          <p:cNvSpPr/>
          <p:nvPr/>
        </p:nvSpPr>
        <p:spPr>
          <a:xfrm>
            <a:off x="3379047" y="2605345"/>
            <a:ext cx="153742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4175220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609257" y="4679142"/>
            <a:ext cx="2471101" cy="112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609257" y="4679142"/>
            <a:ext cx="1209469" cy="850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1"/>
          <p:cNvSpPr/>
          <p:nvPr/>
        </p:nvSpPr>
        <p:spPr>
          <a:xfrm>
            <a:off x="3379047" y="2605345"/>
            <a:ext cx="153742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2365243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609257" y="4679142"/>
            <a:ext cx="2471101" cy="112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609257" y="4679142"/>
            <a:ext cx="1209469" cy="850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1"/>
          <p:cNvSpPr/>
          <p:nvPr/>
        </p:nvSpPr>
        <p:spPr>
          <a:xfrm>
            <a:off x="3379047" y="2605345"/>
            <a:ext cx="153742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2422521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609257" y="4679142"/>
            <a:ext cx="2471101" cy="112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609257" y="4679142"/>
            <a:ext cx="1209469" cy="850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1"/>
          <p:cNvSpPr/>
          <p:nvPr/>
        </p:nvSpPr>
        <p:spPr>
          <a:xfrm>
            <a:off x="3379047" y="2605345"/>
            <a:ext cx="153742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4079817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9" name="Straight Arrow Connector 8"/>
          <p:cNvCxnSpPr/>
          <p:nvPr/>
        </p:nvCxnSpPr>
        <p:spPr>
          <a:xfrm>
            <a:off x="2609257" y="2448084"/>
            <a:ext cx="670309" cy="362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609257" y="4679142"/>
            <a:ext cx="2471101" cy="112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609257" y="4679142"/>
            <a:ext cx="1209469" cy="850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2609257" y="2156920"/>
            <a:ext cx="2700500" cy="291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ounded Rectangle 1"/>
          <p:cNvSpPr/>
          <p:nvPr/>
        </p:nvSpPr>
        <p:spPr>
          <a:xfrm>
            <a:off x="3379047" y="2605345"/>
            <a:ext cx="153742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1079990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State 4: Watch</a:t>
            </a:r>
          </a:p>
        </p:txBody>
      </p:sp>
      <p:sp>
        <p:nvSpPr>
          <p:cNvPr id="5" name="Text Placeholder 4"/>
          <p:cNvSpPr>
            <a:spLocks noGrp="1"/>
          </p:cNvSpPr>
          <p:nvPr>
            <p:ph type="body" sz="quarter" idx="10"/>
          </p:nvPr>
        </p:nvSpPr>
        <p:spPr>
          <a:xfrm>
            <a:off x="1798637" y="1820862"/>
            <a:ext cx="10365566" cy="4552015"/>
          </a:xfrm>
        </p:spPr>
        <p:txBody>
          <a:bodyPr/>
          <a:lstStyle/>
          <a:p>
            <a:r>
              <a:rPr lang="en-US" dirty="0"/>
              <a:t>switch (</a:t>
            </a:r>
            <a:r>
              <a:rPr lang="en-US" dirty="0" err="1"/>
              <a:t>conversation.state</a:t>
            </a:r>
            <a:r>
              <a:rPr lang="en-US" dirty="0"/>
              <a:t>) {</a:t>
            </a:r>
          </a:p>
          <a:p>
            <a:r>
              <a:rPr lang="en-US" dirty="0"/>
              <a:t>  case </a:t>
            </a:r>
            <a:r>
              <a:rPr lang="en-US" dirty="0" err="1"/>
              <a:t>ConversationState.Watch</a:t>
            </a:r>
            <a:r>
              <a:rPr lang="en-US" dirty="0"/>
              <a:t>:</a:t>
            </a:r>
          </a:p>
          <a:p>
            <a:r>
              <a:rPr lang="en-US" dirty="0"/>
              <a:t>	</a:t>
            </a:r>
            <a:r>
              <a:rPr lang="en-US" dirty="0" err="1"/>
              <a:t>bot.send</a:t>
            </a:r>
            <a:r>
              <a:rPr lang="en-US" dirty="0"/>
              <a:t>(</a:t>
            </a:r>
          </a:p>
          <a:p>
            <a:r>
              <a:rPr lang="en-US" dirty="0"/>
              <a:t>	  new </a:t>
            </a:r>
            <a:r>
              <a:rPr lang="en-US" dirty="0" err="1"/>
              <a:t>builder.Message</a:t>
            </a:r>
            <a:r>
              <a:rPr lang="en-US" dirty="0"/>
              <a:t>()</a:t>
            </a:r>
          </a:p>
          <a:p>
            <a:r>
              <a:rPr lang="en-US" dirty="0"/>
              <a:t>	    .address(</a:t>
            </a:r>
            <a:r>
              <a:rPr lang="en-US" dirty="0" err="1"/>
              <a:t>conversation.agent</a:t>
            </a:r>
            <a:r>
              <a:rPr lang="en-US" dirty="0"/>
              <a:t>)</a:t>
            </a:r>
          </a:p>
          <a:p>
            <a:r>
              <a:rPr lang="en-US" dirty="0"/>
              <a:t>	    .text(</a:t>
            </a:r>
            <a:r>
              <a:rPr lang="en-US" dirty="0" err="1"/>
              <a:t>message.text</a:t>
            </a:r>
            <a:r>
              <a:rPr lang="en-US" dirty="0"/>
              <a:t>));</a:t>
            </a:r>
          </a:p>
          <a:p>
            <a:r>
              <a:rPr lang="en-US" dirty="0"/>
              <a:t>	next();</a:t>
            </a:r>
          </a:p>
          <a:p>
            <a:endParaRPr lang="en-US" dirty="0"/>
          </a:p>
        </p:txBody>
      </p:sp>
    </p:spTree>
    <p:extLst>
      <p:ext uri="{BB962C8B-B14F-4D97-AF65-F5344CB8AC3E}">
        <p14:creationId xmlns:p14="http://schemas.microsoft.com/office/powerpoint/2010/main" val="117148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238572" y="4679144"/>
            <a:ext cx="1850635" cy="1593470"/>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6" name="Straight Arrow Connector 5"/>
          <p:cNvCxnSpPr/>
          <p:nvPr/>
        </p:nvCxnSpPr>
        <p:spPr>
          <a:xfrm flipV="1">
            <a:off x="2711261" y="4679142"/>
            <a:ext cx="1034607" cy="97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944870" y="5341876"/>
            <a:ext cx="2014538" cy="374846"/>
          </a:xfrm>
          <a:prstGeom prst="rect">
            <a:avLst/>
          </a:prstGeom>
          <a:noFill/>
        </p:spPr>
        <p:txBody>
          <a:bodyPr wrap="square" rtlCol="0">
            <a:spAutoFit/>
          </a:bodyPr>
          <a:lstStyle/>
          <a:p>
            <a:r>
              <a:rPr lang="en-US" sz="1836" dirty="0"/>
              <a:t>“watch customer”</a:t>
            </a:r>
          </a:p>
        </p:txBody>
      </p:sp>
      <p:sp>
        <p:nvSpPr>
          <p:cNvPr id="39" name="Rounded Rectangle 1"/>
          <p:cNvSpPr/>
          <p:nvPr/>
        </p:nvSpPr>
        <p:spPr>
          <a:xfrm>
            <a:off x="3379047" y="2605345"/>
            <a:ext cx="153742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100518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238572" y="4679144"/>
            <a:ext cx="1850635" cy="1593470"/>
          </a:xfrm>
          <a:prstGeom prst="can">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6" name="Straight Arrow Connector 5"/>
          <p:cNvCxnSpPr/>
          <p:nvPr/>
        </p:nvCxnSpPr>
        <p:spPr>
          <a:xfrm flipV="1">
            <a:off x="2711261" y="4679142"/>
            <a:ext cx="1034607" cy="97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1"/>
          <p:cNvSpPr/>
          <p:nvPr/>
        </p:nvSpPr>
        <p:spPr>
          <a:xfrm>
            <a:off x="3379047" y="2605345"/>
            <a:ext cx="1537420" cy="1832291"/>
          </a:xfrm>
          <a:prstGeom prst="roundRect">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
        <p:nvSpPr>
          <p:cNvPr id="40" name="TextBox 39"/>
          <p:cNvSpPr txBox="1"/>
          <p:nvPr/>
        </p:nvSpPr>
        <p:spPr>
          <a:xfrm>
            <a:off x="3563596" y="1179320"/>
            <a:ext cx="4102441"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State: Watch</a:t>
            </a:r>
          </a:p>
        </p:txBody>
      </p:sp>
    </p:spTree>
    <p:extLst>
      <p:ext uri="{BB962C8B-B14F-4D97-AF65-F5344CB8AC3E}">
        <p14:creationId xmlns:p14="http://schemas.microsoft.com/office/powerpoint/2010/main" val="384934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68263"/>
            <a:ext cx="11888788" cy="917575"/>
          </a:xfrm>
        </p:spPr>
        <p:txBody>
          <a:bodyPr>
            <a:normAutofit/>
          </a:bodyPr>
          <a:lstStyle/>
          <a:p>
            <a:r>
              <a:rPr lang="pt-BR" dirty="0">
                <a:solidFill>
                  <a:schemeClr val="tx1"/>
                </a:solidFill>
              </a:rPr>
              <a:t>Handoff to Human</a:t>
            </a:r>
            <a:endParaRPr lang="en-US" dirty="0">
              <a:solidFill>
                <a:schemeClr val="tx1"/>
              </a:solidFill>
            </a:endParaRPr>
          </a:p>
        </p:txBody>
      </p:sp>
      <p:sp>
        <p:nvSpPr>
          <p:cNvPr id="4" name="Title 16"/>
          <p:cNvSpPr txBox="1">
            <a:spLocks/>
          </p:cNvSpPr>
          <p:nvPr/>
        </p:nvSpPr>
        <p:spPr>
          <a:xfrm>
            <a:off x="310437" y="1314212"/>
            <a:ext cx="6593599" cy="259080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2" normalizeH="0" baseline="0" noProof="0" dirty="0">
                <a:ln w="3175">
                  <a:noFill/>
                </a:ln>
                <a:solidFill>
                  <a:srgbClr val="505050"/>
                </a:solidFill>
                <a:effectLst/>
                <a:uLnTx/>
                <a:uFillTx/>
                <a:latin typeface="Segoe UI Light"/>
                <a:ea typeface="+mn-ea"/>
                <a:cs typeface="Segoe UI" pitchFamily="34" charset="0"/>
              </a:rPr>
              <a:t>Every company deals with this:</a:t>
            </a:r>
            <a:endParaRPr kumimoji="0" lang="en-US" sz="2800" b="0" i="0" u="none" strike="noStrike" kern="1200" cap="none" spc="-102" normalizeH="0" baseline="0" noProof="0" dirty="0">
              <a:ln w="3175">
                <a:noFill/>
              </a:ln>
              <a:solidFill>
                <a:srgbClr val="505050"/>
              </a:solidFill>
              <a:effectLst/>
              <a:uLnTx/>
              <a:uFillTx/>
              <a:latin typeface="Segoe UI Light"/>
              <a:ea typeface="+mn-ea"/>
              <a:cs typeface="Segoe UI" pitchFamily="34" charset="0"/>
            </a:endParaRPr>
          </a:p>
        </p:txBody>
      </p:sp>
      <p:sp>
        <p:nvSpPr>
          <p:cNvPr id="2" name="Rectangle 1"/>
          <p:cNvSpPr/>
          <p:nvPr/>
        </p:nvSpPr>
        <p:spPr bwMode="auto">
          <a:xfrm>
            <a:off x="808037" y="2697162"/>
            <a:ext cx="1733266" cy="990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Customer call</a:t>
            </a:r>
          </a:p>
        </p:txBody>
      </p:sp>
      <p:sp>
        <p:nvSpPr>
          <p:cNvPr id="6" name="Rectangle 5"/>
          <p:cNvSpPr/>
          <p:nvPr/>
        </p:nvSpPr>
        <p:spPr bwMode="auto">
          <a:xfrm>
            <a:off x="3932237" y="2445317"/>
            <a:ext cx="2362200" cy="1447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First triage/data collection</a:t>
            </a:r>
          </a:p>
        </p:txBody>
      </p:sp>
      <p:sp>
        <p:nvSpPr>
          <p:cNvPr id="7" name="Rectangle 6"/>
          <p:cNvSpPr/>
          <p:nvPr/>
        </p:nvSpPr>
        <p:spPr bwMode="auto">
          <a:xfrm>
            <a:off x="7742237" y="2457212"/>
            <a:ext cx="2362200" cy="1447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Simple and repetitive solutions</a:t>
            </a:r>
          </a:p>
        </p:txBody>
      </p:sp>
      <p:sp>
        <p:nvSpPr>
          <p:cNvPr id="8" name="Rectangle 7"/>
          <p:cNvSpPr/>
          <p:nvPr/>
        </p:nvSpPr>
        <p:spPr bwMode="auto">
          <a:xfrm>
            <a:off x="7742237" y="4716462"/>
            <a:ext cx="2362200" cy="1447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Complex cases and escalation</a:t>
            </a:r>
          </a:p>
        </p:txBody>
      </p:sp>
      <p:cxnSp>
        <p:nvCxnSpPr>
          <p:cNvPr id="9" name="Straight Arrow Connector 8"/>
          <p:cNvCxnSpPr>
            <a:cxnSpLocks/>
          </p:cNvCxnSpPr>
          <p:nvPr/>
        </p:nvCxnSpPr>
        <p:spPr>
          <a:xfrm>
            <a:off x="2636837" y="3192462"/>
            <a:ext cx="1238534"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6427503" y="3156730"/>
            <a:ext cx="1238534"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a:off x="6427503" y="4183062"/>
            <a:ext cx="1040690" cy="60960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552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723070" cy="235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1"/>
          <p:cNvSpPr/>
          <p:nvPr/>
        </p:nvSpPr>
        <p:spPr>
          <a:xfrm>
            <a:off x="3425285" y="2597428"/>
            <a:ext cx="1524400" cy="1832291"/>
          </a:xfrm>
          <a:prstGeom prst="round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1340352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a:t>Customers</a:t>
            </a:r>
            <a:endParaRPr lang="en-US" sz="1836" dirty="0"/>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723070" cy="235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1"/>
          <p:cNvSpPr/>
          <p:nvPr/>
        </p:nvSpPr>
        <p:spPr>
          <a:xfrm>
            <a:off x="3425285" y="2597428"/>
            <a:ext cx="152440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1078459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723070" cy="235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1"/>
          <p:cNvSpPr/>
          <p:nvPr/>
        </p:nvSpPr>
        <p:spPr>
          <a:xfrm>
            <a:off x="3425285" y="2597428"/>
            <a:ext cx="152440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4043799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358" y="2597428"/>
            <a:ext cx="2238248" cy="1832291"/>
          </a:xfrm>
          <a:prstGeom prst="rect">
            <a:avLst/>
          </a:prstGeom>
          <a:solidFill>
            <a:schemeClr val="accent3"/>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Router</a:t>
            </a:r>
          </a:p>
        </p:txBody>
      </p:sp>
      <p:sp>
        <p:nvSpPr>
          <p:cNvPr id="5" name="Smiley Face 4"/>
          <p:cNvSpPr/>
          <p:nvPr/>
        </p:nvSpPr>
        <p:spPr>
          <a:xfrm>
            <a:off x="1670433" y="4483374"/>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85" name="Group 84"/>
          <p:cNvGrpSpPr/>
          <p:nvPr/>
        </p:nvGrpSpPr>
        <p:grpSpPr>
          <a:xfrm>
            <a:off x="9436035" y="1882445"/>
            <a:ext cx="2164700" cy="2805835"/>
            <a:chOff x="5570165" y="2219380"/>
            <a:chExt cx="1728192" cy="2240041"/>
          </a:xfrm>
        </p:grpSpPr>
        <p:sp>
          <p:nvSpPr>
            <p:cNvPr id="86" name="Oval 85"/>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7" name="Rectangle 86"/>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8" name="Rectangle 87"/>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9" name="Rectangle 88"/>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0" name="Rectangle 89"/>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1" name="Oval 90"/>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2" name="Rectangle 91"/>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3" name="Rectangle 92"/>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4" name="Rectangle 93"/>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5" name="Oval 94"/>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96" name="Oval 95"/>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97" name="Group 96"/>
            <p:cNvGrpSpPr/>
            <p:nvPr/>
          </p:nvGrpSpPr>
          <p:grpSpPr>
            <a:xfrm>
              <a:off x="6957947" y="3001466"/>
              <a:ext cx="340410" cy="203337"/>
              <a:chOff x="7472373" y="2445636"/>
              <a:chExt cx="469931" cy="280704"/>
            </a:xfrm>
          </p:grpSpPr>
          <p:sp>
            <p:nvSpPr>
              <p:cNvPr id="105" name="Rectangle 104"/>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6" name="Group 105"/>
              <p:cNvGrpSpPr/>
              <p:nvPr/>
            </p:nvGrpSpPr>
            <p:grpSpPr>
              <a:xfrm>
                <a:off x="7472373" y="2451302"/>
                <a:ext cx="468142" cy="275038"/>
                <a:chOff x="7472373" y="2451302"/>
                <a:chExt cx="468142" cy="275038"/>
              </a:xfrm>
            </p:grpSpPr>
            <p:sp>
              <p:nvSpPr>
                <p:cNvPr id="107" name="Rectangle 106"/>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8" name="Group 107"/>
                <p:cNvGrpSpPr/>
                <p:nvPr/>
              </p:nvGrpSpPr>
              <p:grpSpPr>
                <a:xfrm flipV="1">
                  <a:off x="7472373" y="2674955"/>
                  <a:ext cx="468142" cy="51385"/>
                  <a:chOff x="7626562" y="2598036"/>
                  <a:chExt cx="468142" cy="51385"/>
                </a:xfrm>
              </p:grpSpPr>
              <p:sp>
                <p:nvSpPr>
                  <p:cNvPr id="109" name="Rectangle 108"/>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10" name="Rectangle 109"/>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98" name="Group 97"/>
            <p:cNvGrpSpPr/>
            <p:nvPr/>
          </p:nvGrpSpPr>
          <p:grpSpPr>
            <a:xfrm flipH="1">
              <a:off x="5570165" y="3001466"/>
              <a:ext cx="340410" cy="203337"/>
              <a:chOff x="5266638" y="2370975"/>
              <a:chExt cx="469931" cy="280704"/>
            </a:xfrm>
          </p:grpSpPr>
          <p:sp>
            <p:nvSpPr>
              <p:cNvPr id="100" name="Rectangle 99"/>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1" name="Rectangle 100"/>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102" name="Group 101"/>
              <p:cNvGrpSpPr/>
              <p:nvPr/>
            </p:nvGrpSpPr>
            <p:grpSpPr>
              <a:xfrm flipV="1">
                <a:off x="5266638" y="2600294"/>
                <a:ext cx="468142" cy="51385"/>
                <a:chOff x="7626562" y="2598036"/>
                <a:chExt cx="468142" cy="51385"/>
              </a:xfrm>
            </p:grpSpPr>
            <p:sp>
              <p:nvSpPr>
                <p:cNvPr id="103" name="Rectangle 102"/>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04" name="Rectangle 103"/>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99" name="Oval 98"/>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sp>
        <p:nvSpPr>
          <p:cNvPr id="138" name="TextBox 137"/>
          <p:cNvSpPr txBox="1"/>
          <p:nvPr/>
        </p:nvSpPr>
        <p:spPr>
          <a:xfrm>
            <a:off x="295335" y="5278468"/>
            <a:ext cx="932603" cy="382308"/>
          </a:xfrm>
          <a:prstGeom prst="rect">
            <a:avLst/>
          </a:prstGeom>
          <a:noFill/>
        </p:spPr>
        <p:txBody>
          <a:bodyPr wrap="square" rtlCol="0">
            <a:spAutoFit/>
          </a:bodyPr>
          <a:lstStyle/>
          <a:p>
            <a:r>
              <a:rPr lang="en-US" sz="1836" dirty="0"/>
              <a:t>Agents</a:t>
            </a:r>
          </a:p>
        </p:txBody>
      </p:sp>
      <p:sp>
        <p:nvSpPr>
          <p:cNvPr id="139" name="Smiley Face 138"/>
          <p:cNvSpPr/>
          <p:nvPr/>
        </p:nvSpPr>
        <p:spPr>
          <a:xfrm>
            <a:off x="1670432" y="5529299"/>
            <a:ext cx="789003" cy="789003"/>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0" name="Smiley Face 139"/>
          <p:cNvSpPr/>
          <p:nvPr/>
        </p:nvSpPr>
        <p:spPr>
          <a:xfrm>
            <a:off x="1670433" y="718108"/>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1" name="Smiley Face 140"/>
          <p:cNvSpPr/>
          <p:nvPr/>
        </p:nvSpPr>
        <p:spPr>
          <a:xfrm>
            <a:off x="1670432" y="1765981"/>
            <a:ext cx="789003" cy="789003"/>
          </a:xfrm>
          <a:prstGeom prst="smileyFac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TextBox 141"/>
          <p:cNvSpPr txBox="1"/>
          <p:nvPr/>
        </p:nvSpPr>
        <p:spPr>
          <a:xfrm>
            <a:off x="350837" y="1505761"/>
            <a:ext cx="1300859" cy="382308"/>
          </a:xfrm>
          <a:prstGeom prst="rect">
            <a:avLst/>
          </a:prstGeom>
          <a:noFill/>
        </p:spPr>
        <p:txBody>
          <a:bodyPr wrap="square" rtlCol="0">
            <a:spAutoFit/>
          </a:bodyPr>
          <a:lstStyle/>
          <a:p>
            <a:r>
              <a:rPr lang="en-US" sz="1836" dirty="0"/>
              <a:t>Customers</a:t>
            </a:r>
          </a:p>
        </p:txBody>
      </p:sp>
      <p:sp>
        <p:nvSpPr>
          <p:cNvPr id="143" name="Can 142"/>
          <p:cNvSpPr/>
          <p:nvPr/>
        </p:nvSpPr>
        <p:spPr>
          <a:xfrm>
            <a:off x="5309757" y="4679143"/>
            <a:ext cx="1779450" cy="1639159"/>
          </a:xfrm>
          <a:prstGeom prst="can">
            <a:avLst/>
          </a:prstGeom>
          <a:solidFill>
            <a:schemeClr val="accent3"/>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Conversational</a:t>
            </a:r>
          </a:p>
          <a:p>
            <a:pPr algn="ctr"/>
            <a:r>
              <a:rPr lang="en-US" sz="1836" dirty="0"/>
              <a:t>Metadata</a:t>
            </a:r>
          </a:p>
        </p:txBody>
      </p:sp>
      <p:cxnSp>
        <p:nvCxnSpPr>
          <p:cNvPr id="3" name="Straight Arrow Connector 2"/>
          <p:cNvCxnSpPr/>
          <p:nvPr/>
        </p:nvCxnSpPr>
        <p:spPr>
          <a:xfrm>
            <a:off x="2702215" y="2319952"/>
            <a:ext cx="723070" cy="235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461708" y="3323070"/>
            <a:ext cx="1854487" cy="21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2609257" y="4679142"/>
            <a:ext cx="2471101" cy="1120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1"/>
          <p:cNvSpPr/>
          <p:nvPr/>
        </p:nvSpPr>
        <p:spPr>
          <a:xfrm>
            <a:off x="3425285" y="2597428"/>
            <a:ext cx="1524400" cy="1832291"/>
          </a:xfrm>
          <a:prstGeom prst="roundRect">
            <a:avLst/>
          </a:prstGeom>
          <a:solidFill>
            <a:schemeClr val="accent3"/>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Commands</a:t>
            </a:r>
          </a:p>
        </p:txBody>
      </p:sp>
    </p:spTree>
    <p:extLst>
      <p:ext uri="{BB962C8B-B14F-4D97-AF65-F5344CB8AC3E}">
        <p14:creationId xmlns:p14="http://schemas.microsoft.com/office/powerpoint/2010/main" val="858774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1E20F8-D37E-436B-92CF-9BC49B3DABF7}"/>
              </a:ext>
            </a:extLst>
          </p:cNvPr>
          <p:cNvSpPr>
            <a:spLocks noGrp="1"/>
          </p:cNvSpPr>
          <p:nvPr>
            <p:ph type="title"/>
          </p:nvPr>
        </p:nvSpPr>
        <p:spPr/>
        <p:txBody>
          <a:bodyPr/>
          <a:lstStyle/>
          <a:p>
            <a:r>
              <a:rPr lang="en-US" dirty="0"/>
              <a:t>Handoff in action</a:t>
            </a:r>
          </a:p>
        </p:txBody>
      </p:sp>
    </p:spTree>
    <p:extLst>
      <p:ext uri="{BB962C8B-B14F-4D97-AF65-F5344CB8AC3E}">
        <p14:creationId xmlns:p14="http://schemas.microsoft.com/office/powerpoint/2010/main" val="3519267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FAF318-281D-4E88-B330-F38BC7A89242}"/>
              </a:ext>
            </a:extLst>
          </p:cNvPr>
          <p:cNvSpPr>
            <a:spLocks noGrp="1"/>
          </p:cNvSpPr>
          <p:nvPr>
            <p:ph type="title"/>
          </p:nvPr>
        </p:nvSpPr>
        <p:spPr/>
        <p:txBody>
          <a:bodyPr/>
          <a:lstStyle/>
          <a:p>
            <a:r>
              <a:rPr lang="en-US" dirty="0"/>
              <a:t>Your turn</a:t>
            </a:r>
          </a:p>
        </p:txBody>
      </p:sp>
      <p:sp>
        <p:nvSpPr>
          <p:cNvPr id="5" name="Text Placeholder 4">
            <a:extLst>
              <a:ext uri="{FF2B5EF4-FFF2-40B4-BE49-F238E27FC236}">
                <a16:creationId xmlns:a16="http://schemas.microsoft.com/office/drawing/2014/main" id="{4E4578A0-F716-4E96-ADA1-5FB2D1CD4B0D}"/>
              </a:ext>
            </a:extLst>
          </p:cNvPr>
          <p:cNvSpPr>
            <a:spLocks noGrp="1"/>
          </p:cNvSpPr>
          <p:nvPr>
            <p:ph type="body" sz="quarter" idx="10"/>
          </p:nvPr>
        </p:nvSpPr>
        <p:spPr>
          <a:xfrm>
            <a:off x="365760" y="1371600"/>
            <a:ext cx="11704320" cy="926407"/>
          </a:xfrm>
        </p:spPr>
        <p:txBody>
          <a:bodyPr/>
          <a:lstStyle/>
          <a:p>
            <a:r>
              <a:rPr lang="en-US" dirty="0"/>
              <a:t>Update your bot to:</a:t>
            </a:r>
          </a:p>
          <a:p>
            <a:pPr lvl="1"/>
            <a:r>
              <a:rPr lang="en-US" dirty="0"/>
              <a:t>Allow users to communicate with help desk personnel </a:t>
            </a:r>
          </a:p>
        </p:txBody>
      </p:sp>
    </p:spTree>
    <p:extLst>
      <p:ext uri="{BB962C8B-B14F-4D97-AF65-F5344CB8AC3E}">
        <p14:creationId xmlns:p14="http://schemas.microsoft.com/office/powerpoint/2010/main" val="160812114"/>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68263"/>
            <a:ext cx="11888788" cy="917575"/>
          </a:xfrm>
        </p:spPr>
        <p:txBody>
          <a:bodyPr>
            <a:normAutofit/>
          </a:bodyPr>
          <a:lstStyle/>
          <a:p>
            <a:r>
              <a:rPr lang="pt-BR" dirty="0">
                <a:solidFill>
                  <a:schemeClr val="tx1"/>
                </a:solidFill>
              </a:rPr>
              <a:t>Handoff to Human</a:t>
            </a:r>
            <a:endParaRPr lang="en-US" dirty="0">
              <a:solidFill>
                <a:schemeClr val="tx1"/>
              </a:solidFill>
            </a:endParaRPr>
          </a:p>
        </p:txBody>
      </p:sp>
      <p:sp>
        <p:nvSpPr>
          <p:cNvPr id="2" name="Rectangle 1"/>
          <p:cNvSpPr/>
          <p:nvPr/>
        </p:nvSpPr>
        <p:spPr bwMode="auto">
          <a:xfrm>
            <a:off x="808037" y="2697162"/>
            <a:ext cx="1733266" cy="990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Customer call</a:t>
            </a:r>
          </a:p>
        </p:txBody>
      </p:sp>
      <p:sp>
        <p:nvSpPr>
          <p:cNvPr id="6" name="Rectangle 5"/>
          <p:cNvSpPr/>
          <p:nvPr/>
        </p:nvSpPr>
        <p:spPr bwMode="auto">
          <a:xfrm>
            <a:off x="3932237" y="2445317"/>
            <a:ext cx="2362200" cy="14478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Segoe UI Light"/>
                <a:ea typeface="Segoe UI" pitchFamily="34" charset="0"/>
                <a:cs typeface="Segoe UI" pitchFamily="34" charset="0"/>
              </a:rPr>
              <a:t>First triage/data collection</a:t>
            </a:r>
          </a:p>
        </p:txBody>
      </p:sp>
      <p:sp>
        <p:nvSpPr>
          <p:cNvPr id="7" name="Rectangle 6"/>
          <p:cNvSpPr/>
          <p:nvPr/>
        </p:nvSpPr>
        <p:spPr bwMode="auto">
          <a:xfrm>
            <a:off x="7742237" y="2457212"/>
            <a:ext cx="2362200" cy="1447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Simple and repetitive solutions</a:t>
            </a:r>
          </a:p>
        </p:txBody>
      </p:sp>
      <p:sp>
        <p:nvSpPr>
          <p:cNvPr id="8" name="Rectangle 7"/>
          <p:cNvSpPr/>
          <p:nvPr/>
        </p:nvSpPr>
        <p:spPr bwMode="auto">
          <a:xfrm>
            <a:off x="7742237" y="4716462"/>
            <a:ext cx="2362200" cy="1447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Complex cases and escalation</a:t>
            </a:r>
          </a:p>
        </p:txBody>
      </p:sp>
      <p:cxnSp>
        <p:nvCxnSpPr>
          <p:cNvPr id="9" name="Straight Arrow Connector 8"/>
          <p:cNvCxnSpPr>
            <a:cxnSpLocks/>
          </p:cNvCxnSpPr>
          <p:nvPr/>
        </p:nvCxnSpPr>
        <p:spPr>
          <a:xfrm>
            <a:off x="2636837" y="3192462"/>
            <a:ext cx="1238534"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6427503" y="3156730"/>
            <a:ext cx="1238534"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a:off x="6427503" y="4183062"/>
            <a:ext cx="1040690" cy="60960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13" name="Title 16"/>
          <p:cNvSpPr txBox="1">
            <a:spLocks/>
          </p:cNvSpPr>
          <p:nvPr/>
        </p:nvSpPr>
        <p:spPr>
          <a:xfrm>
            <a:off x="3184974" y="3934227"/>
            <a:ext cx="3531382" cy="1564469"/>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2000" b="0" i="0" u="none" strike="noStrike" kern="1200" cap="none" spc="-102" normalizeH="0" baseline="0" noProof="0" dirty="0">
                <a:ln w="3175">
                  <a:noFill/>
                </a:ln>
                <a:solidFill>
                  <a:srgbClr val="505050"/>
                </a:solidFill>
                <a:effectLst/>
                <a:uLnTx/>
                <a:uFillTx/>
                <a:latin typeface="Segoe UI Light"/>
                <a:ea typeface="+mn-ea"/>
                <a:cs typeface="Segoe UI" pitchFamily="34" charset="0"/>
              </a:rPr>
              <a:t>No waiting in line to be helped  Bots handle it</a:t>
            </a:r>
            <a:endParaRPr kumimoji="0" lang="en-US" sz="1600" b="0" i="0" u="none" strike="noStrike" kern="1200" cap="none" spc="-102" normalizeH="0" baseline="0" noProof="0" dirty="0">
              <a:ln w="3175">
                <a:noFill/>
              </a:ln>
              <a:solidFill>
                <a:srgbClr val="505050"/>
              </a:solidFill>
              <a:effectLst/>
              <a:uLnTx/>
              <a:uFillTx/>
              <a:latin typeface="Segoe UI Light"/>
              <a:ea typeface="+mn-ea"/>
              <a:cs typeface="Segoe UI" pitchFamily="34" charset="0"/>
            </a:endParaRPr>
          </a:p>
        </p:txBody>
      </p:sp>
      <p:pic>
        <p:nvPicPr>
          <p:cNvPr id="3" name="Picture 2"/>
          <p:cNvPicPr>
            <a:picLocks noChangeAspect="1"/>
          </p:cNvPicPr>
          <p:nvPr/>
        </p:nvPicPr>
        <p:blipFill>
          <a:blip r:embed="rId3"/>
          <a:stretch>
            <a:fillRect/>
          </a:stretch>
        </p:blipFill>
        <p:spPr>
          <a:xfrm>
            <a:off x="1265237" y="2201862"/>
            <a:ext cx="8275637" cy="371768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20679535" lon="992326" rev="21200718"/>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43402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68263"/>
            <a:ext cx="11888788" cy="917575"/>
          </a:xfrm>
        </p:spPr>
        <p:txBody>
          <a:bodyPr>
            <a:normAutofit/>
          </a:bodyPr>
          <a:lstStyle/>
          <a:p>
            <a:r>
              <a:rPr lang="pt-BR" dirty="0">
                <a:solidFill>
                  <a:schemeClr val="tx1"/>
                </a:solidFill>
              </a:rPr>
              <a:t>Handoff to Human</a:t>
            </a:r>
            <a:endParaRPr lang="en-US" dirty="0">
              <a:solidFill>
                <a:schemeClr val="tx1"/>
              </a:solidFill>
            </a:endParaRPr>
          </a:p>
        </p:txBody>
      </p:sp>
      <p:sp>
        <p:nvSpPr>
          <p:cNvPr id="2" name="Rectangle 1"/>
          <p:cNvSpPr/>
          <p:nvPr/>
        </p:nvSpPr>
        <p:spPr bwMode="auto">
          <a:xfrm>
            <a:off x="808037" y="2697162"/>
            <a:ext cx="1733266" cy="990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Customer call</a:t>
            </a:r>
          </a:p>
        </p:txBody>
      </p:sp>
      <p:sp>
        <p:nvSpPr>
          <p:cNvPr id="6" name="Rectangle 5"/>
          <p:cNvSpPr/>
          <p:nvPr/>
        </p:nvSpPr>
        <p:spPr bwMode="auto">
          <a:xfrm>
            <a:off x="3932237" y="2445317"/>
            <a:ext cx="2362200" cy="14478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Segoe UI Light"/>
                <a:ea typeface="Segoe UI" pitchFamily="34" charset="0"/>
                <a:cs typeface="Segoe UI" pitchFamily="34" charset="0"/>
              </a:rPr>
              <a:t>First triage/data collection</a:t>
            </a:r>
          </a:p>
        </p:txBody>
      </p:sp>
      <p:sp>
        <p:nvSpPr>
          <p:cNvPr id="7" name="Rectangle 6"/>
          <p:cNvSpPr/>
          <p:nvPr/>
        </p:nvSpPr>
        <p:spPr bwMode="auto">
          <a:xfrm>
            <a:off x="7742237" y="2457212"/>
            <a:ext cx="2362200" cy="14478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Segoe UI Light"/>
                <a:ea typeface="+mn-ea"/>
                <a:cs typeface="Segoe UI" pitchFamily="34" charset="0"/>
              </a:rPr>
              <a:t>Simple and repetitive solutions</a:t>
            </a:r>
          </a:p>
        </p:txBody>
      </p:sp>
      <p:sp>
        <p:nvSpPr>
          <p:cNvPr id="8" name="Rectangle 7"/>
          <p:cNvSpPr/>
          <p:nvPr/>
        </p:nvSpPr>
        <p:spPr bwMode="auto">
          <a:xfrm>
            <a:off x="7742237" y="4716462"/>
            <a:ext cx="2362200" cy="1447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Complex cases and escalation</a:t>
            </a:r>
          </a:p>
        </p:txBody>
      </p:sp>
      <p:cxnSp>
        <p:nvCxnSpPr>
          <p:cNvPr id="9" name="Straight Arrow Connector 8"/>
          <p:cNvCxnSpPr>
            <a:cxnSpLocks/>
          </p:cNvCxnSpPr>
          <p:nvPr/>
        </p:nvCxnSpPr>
        <p:spPr>
          <a:xfrm>
            <a:off x="2636837" y="3192462"/>
            <a:ext cx="1238534"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6427503" y="3156730"/>
            <a:ext cx="1238534" cy="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a:off x="6427503" y="4183062"/>
            <a:ext cx="1040690" cy="609600"/>
          </a:xfrm>
          <a:prstGeom prst="straightConnector1">
            <a:avLst/>
          </a:prstGeom>
          <a:ln w="2540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13" name="Title 16"/>
          <p:cNvSpPr txBox="1">
            <a:spLocks/>
          </p:cNvSpPr>
          <p:nvPr/>
        </p:nvSpPr>
        <p:spPr>
          <a:xfrm>
            <a:off x="7656346" y="1674977"/>
            <a:ext cx="3531382" cy="1564469"/>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2000" b="0" i="0" u="none" strike="noStrike" kern="1200" cap="none" spc="-102" normalizeH="0" baseline="0" noProof="0" dirty="0">
                <a:ln w="3175">
                  <a:noFill/>
                </a:ln>
                <a:solidFill>
                  <a:srgbClr val="505050"/>
                </a:solidFill>
                <a:effectLst/>
                <a:uLnTx/>
                <a:uFillTx/>
                <a:latin typeface="Segoe UI Semilight"/>
                <a:ea typeface="+mn-ea"/>
                <a:cs typeface="Segoe UI" pitchFamily="34" charset="0"/>
              </a:rPr>
              <a:t>If it is simple and repetitive, it can be coded. Bots can accelerate it</a:t>
            </a:r>
            <a:endParaRPr kumimoji="0" lang="en-US" sz="1600" b="0" i="0" u="none" strike="noStrike" kern="1200" cap="none" spc="-102" normalizeH="0" baseline="0" noProof="0" dirty="0">
              <a:ln w="3175">
                <a:noFill/>
              </a:ln>
              <a:solidFill>
                <a:srgbClr val="505050"/>
              </a:solidFill>
              <a:effectLst/>
              <a:uLnTx/>
              <a:uFillTx/>
              <a:latin typeface="Segoe UI Semilight"/>
              <a:ea typeface="+mn-ea"/>
              <a:cs typeface="Segoe UI" pitchFamily="34" charset="0"/>
            </a:endParaRPr>
          </a:p>
        </p:txBody>
      </p:sp>
    </p:spTree>
    <p:extLst>
      <p:ext uri="{BB962C8B-B14F-4D97-AF65-F5344CB8AC3E}">
        <p14:creationId xmlns:p14="http://schemas.microsoft.com/office/powerpoint/2010/main" val="82012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68263"/>
            <a:ext cx="11888788" cy="917575"/>
          </a:xfrm>
        </p:spPr>
        <p:txBody>
          <a:bodyPr>
            <a:normAutofit/>
          </a:bodyPr>
          <a:lstStyle/>
          <a:p>
            <a:r>
              <a:rPr lang="pt-BR" dirty="0">
                <a:solidFill>
                  <a:schemeClr val="tx1"/>
                </a:solidFill>
              </a:rPr>
              <a:t>Handoff to Human</a:t>
            </a:r>
            <a:endParaRPr lang="en-US" dirty="0">
              <a:solidFill>
                <a:schemeClr val="tx1"/>
              </a:solidFill>
            </a:endParaRPr>
          </a:p>
        </p:txBody>
      </p:sp>
      <p:sp>
        <p:nvSpPr>
          <p:cNvPr id="4" name="Title 16"/>
          <p:cNvSpPr txBox="1">
            <a:spLocks/>
          </p:cNvSpPr>
          <p:nvPr/>
        </p:nvSpPr>
        <p:spPr>
          <a:xfrm>
            <a:off x="310437" y="1314212"/>
            <a:ext cx="9641599" cy="259080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2" normalizeH="0" baseline="0" noProof="0" dirty="0">
                <a:ln w="3175">
                  <a:noFill/>
                </a:ln>
                <a:solidFill>
                  <a:srgbClr val="505050"/>
                </a:solidFill>
                <a:effectLst/>
                <a:uLnTx/>
                <a:uFillTx/>
                <a:latin typeface="Segoe UI Light"/>
                <a:ea typeface="+mn-ea"/>
                <a:cs typeface="Segoe UI" pitchFamily="34" charset="0"/>
              </a:rPr>
              <a:t>Bot to human hand off: Complete or supervised</a:t>
            </a:r>
            <a:endParaRPr kumimoji="0" lang="en-US" sz="2800" b="0" i="0" u="none" strike="noStrike" kern="1200" cap="none" spc="-102" normalizeH="0" baseline="0" noProof="0" dirty="0">
              <a:ln w="3175">
                <a:noFill/>
              </a:ln>
              <a:solidFill>
                <a:srgbClr val="505050"/>
              </a:solidFill>
              <a:effectLst/>
              <a:uLnTx/>
              <a:uFillTx/>
              <a:latin typeface="Segoe UI Light"/>
              <a:ea typeface="+mn-ea"/>
              <a:cs typeface="Segoe UI" pitchFamily="34" charset="0"/>
            </a:endParaRPr>
          </a:p>
        </p:txBody>
      </p:sp>
      <p:sp>
        <p:nvSpPr>
          <p:cNvPr id="8" name="Rectangle 7"/>
          <p:cNvSpPr/>
          <p:nvPr/>
        </p:nvSpPr>
        <p:spPr bwMode="auto">
          <a:xfrm>
            <a:off x="7742237" y="4716462"/>
            <a:ext cx="2362200" cy="1447800"/>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Complex cases and escalation</a:t>
            </a:r>
          </a:p>
        </p:txBody>
      </p:sp>
    </p:spTree>
    <p:extLst>
      <p:ext uri="{BB962C8B-B14F-4D97-AF65-F5344CB8AC3E}">
        <p14:creationId xmlns:p14="http://schemas.microsoft.com/office/powerpoint/2010/main" val="1566593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0" y="68263"/>
            <a:ext cx="11888788" cy="917575"/>
          </a:xfrm>
        </p:spPr>
        <p:txBody>
          <a:bodyPr>
            <a:normAutofit/>
          </a:bodyPr>
          <a:lstStyle/>
          <a:p>
            <a:r>
              <a:rPr lang="pt-BR" dirty="0">
                <a:solidFill>
                  <a:schemeClr val="tx1"/>
                </a:solidFill>
              </a:rPr>
              <a:t>Handoff to Human</a:t>
            </a:r>
            <a:endParaRPr lang="en-US" dirty="0">
              <a:solidFill>
                <a:schemeClr val="tx1"/>
              </a:solidFill>
            </a:endParaRPr>
          </a:p>
        </p:txBody>
      </p:sp>
      <p:sp>
        <p:nvSpPr>
          <p:cNvPr id="4" name="Title 16"/>
          <p:cNvSpPr txBox="1">
            <a:spLocks/>
          </p:cNvSpPr>
          <p:nvPr/>
        </p:nvSpPr>
        <p:spPr>
          <a:xfrm>
            <a:off x="310437" y="1314212"/>
            <a:ext cx="9641599" cy="259080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2" normalizeH="0" baseline="0" noProof="0" dirty="0">
                <a:ln w="3175">
                  <a:noFill/>
                </a:ln>
                <a:solidFill>
                  <a:srgbClr val="505050"/>
                </a:solidFill>
                <a:effectLst/>
                <a:uLnTx/>
                <a:uFillTx/>
                <a:latin typeface="Segoe UI Light"/>
                <a:ea typeface="+mn-ea"/>
                <a:cs typeface="Segoe UI" pitchFamily="34" charset="0"/>
              </a:rPr>
              <a:t>Complete bot to human hand off</a:t>
            </a:r>
            <a:endParaRPr kumimoji="0" lang="en-US" sz="2800" b="0" i="0" u="none" strike="noStrike" kern="1200" cap="none" spc="-102" normalizeH="0" baseline="0" noProof="0" dirty="0">
              <a:ln w="3175">
                <a:noFill/>
              </a:ln>
              <a:solidFill>
                <a:srgbClr val="505050"/>
              </a:solidFill>
              <a:effectLst/>
              <a:uLnTx/>
              <a:uFillTx/>
              <a:latin typeface="Segoe UI Light"/>
              <a:ea typeface="+mn-ea"/>
              <a:cs typeface="Segoe UI" pitchFamily="34" charset="0"/>
            </a:endParaRPr>
          </a:p>
        </p:txBody>
      </p:sp>
      <p:pic>
        <p:nvPicPr>
          <p:cNvPr id="12" name="Picture 11"/>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3611795" y="3071135"/>
            <a:ext cx="525990" cy="455070"/>
          </a:xfrm>
          <a:prstGeom prst="rect">
            <a:avLst/>
          </a:prstGeom>
        </p:spPr>
      </p:pic>
      <p:sp>
        <p:nvSpPr>
          <p:cNvPr id="13" name="Rectangle: Rounded Corners 12"/>
          <p:cNvSpPr/>
          <p:nvPr/>
        </p:nvSpPr>
        <p:spPr>
          <a:xfrm>
            <a:off x="4465637" y="3071136"/>
            <a:ext cx="3864370" cy="868055"/>
          </a:xfrm>
          <a:prstGeom prst="roundRect">
            <a:avLst/>
          </a:prstGeom>
          <a:solidFill>
            <a:srgbClr val="F0F4F8"/>
          </a:solidFill>
          <a:ln w="12700" cap="flat" cmpd="sng" algn="ctr">
            <a:no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Thank you for providing all this information. I have John with me now who will take from here and help you out</a:t>
            </a:r>
          </a:p>
        </p:txBody>
      </p:sp>
      <p:sp>
        <p:nvSpPr>
          <p:cNvPr id="14" name="Rectangle: Rounded Corners 13"/>
          <p:cNvSpPr/>
          <p:nvPr/>
        </p:nvSpPr>
        <p:spPr>
          <a:xfrm>
            <a:off x="4465637" y="4233386"/>
            <a:ext cx="3864370" cy="978692"/>
          </a:xfrm>
          <a:prstGeom prst="roundRect">
            <a:avLst/>
          </a:prstGeom>
          <a:solidFill>
            <a:srgbClr val="F0F4F8"/>
          </a:solidFill>
          <a:ln w="12700" cap="flat" cmpd="sng" algn="ctr">
            <a:no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Hello, this is John. I understand your computer won’t power on. Let’s take a look at some service options</a:t>
            </a:r>
          </a:p>
        </p:txBody>
      </p:sp>
      <p:pic>
        <p:nvPicPr>
          <p:cNvPr id="15" name="Picture 14"/>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3611795" y="4233386"/>
            <a:ext cx="525990" cy="455070"/>
          </a:xfrm>
          <a:prstGeom prst="rect">
            <a:avLst/>
          </a:prstGeom>
        </p:spPr>
      </p:pic>
    </p:spTree>
    <p:extLst>
      <p:ext uri="{BB962C8B-B14F-4D97-AF65-F5344CB8AC3E}">
        <p14:creationId xmlns:p14="http://schemas.microsoft.com/office/powerpoint/2010/main" val="1041071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53d73d2-368b-429e-b817-1324eec1382c" Revision="1" Stencil="7276b9ef-3953-4dce-a89b-ed85f20b8b93" StencilVersion="1.0"/>
</Control>
</file>

<file path=customXml/item10.xml><?xml version="1.0" encoding="utf-8"?>
<Control xmlns="http://schemas.microsoft.com/VisualStudio/2011/storyboarding/control">
  <Id Name="369f9055-6b6c-48b9-9320-5df2d46c430a" Revision="1" Stencil="7276b9ef-3953-4dce-a89b-ed85f20b8b93" StencilVersion="1.0"/>
</Control>
</file>

<file path=customXml/item11.xml><?xml version="1.0" encoding="utf-8"?>
<Control xmlns="http://schemas.microsoft.com/VisualStudio/2011/storyboarding/control">
  <Id Name="a2191c86-fc50-4add-948c-129f6b5a88d8" Revision="1" Stencil="7276b9ef-3953-4dce-a89b-ed85f20b8b93" StencilVersion="1.0"/>
</Control>
</file>

<file path=customXml/item12.xml><?xml version="1.0" encoding="utf-8"?>
<Control xmlns="http://schemas.microsoft.com/VisualStudio/2011/storyboarding/control">
  <Id Name="a53d73d2-368b-429e-b817-1324eec1382c" Revision="1" Stencil="7276b9ef-3953-4dce-a89b-ed85f20b8b93" StencilVersion="1.0"/>
</Control>
</file>

<file path=customXml/item1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4.xml><?xml version="1.0" encoding="utf-8"?>
<Control xmlns="http://schemas.microsoft.com/VisualStudio/2011/storyboarding/control">
  <Id Name="fb22c541-ded0-47fa-8877-83a4c2d16227" Revision="1" Stencil="7276b9ef-3953-4dce-a89b-ed85f20b8b93" StencilVersion="1.0"/>
</Control>
</file>

<file path=customXml/item15.xml><?xml version="1.0" encoding="utf-8"?>
<Control xmlns="http://schemas.microsoft.com/VisualStudio/2011/storyboarding/control">
  <Id Name="369f9055-6b6c-48b9-9320-5df2d46c430a" Revision="1" Stencil="7276b9ef-3953-4dce-a89b-ed85f20b8b93" StencilVersion="1.0"/>
</Control>
</file>

<file path=customXml/item16.xml><?xml version="1.0" encoding="utf-8"?>
<Control xmlns="http://schemas.microsoft.com/VisualStudio/2011/storyboarding/control">
  <Id Name="fb22c541-ded0-47fa-8877-83a4c2d16227" Revision="1" Stencil="7276b9ef-3953-4dce-a89b-ed85f20b8b93" StencilVersion="1.0"/>
</Control>
</file>

<file path=customXml/item17.xml><?xml version="1.0" encoding="utf-8"?>
<Control xmlns="http://schemas.microsoft.com/VisualStudio/2011/storyboarding/control">
  <Id Name="a53d73d2-368b-429e-b817-1324eec1382c" Revision="1" Stencil="7276b9ef-3953-4dce-a89b-ed85f20b8b93" StencilVersion="1.0"/>
</Control>
</file>

<file path=customXml/item18.xml><?xml version="1.0" encoding="utf-8"?>
<Control xmlns="http://schemas.microsoft.com/VisualStudio/2011/storyboarding/control">
  <Id Name="d69996e1-3d61-4686-9b63-f1b855c596ab" Revision="1" Stencil="7276b9ef-3953-4dce-a89b-ed85f20b8b93" StencilVersion="1.0"/>
</Control>
</file>

<file path=customXml/item19.xml><?xml version="1.0" encoding="utf-8"?>
<Control xmlns="http://schemas.microsoft.com/VisualStudio/2011/storyboarding/control">
  <Id Name="fb22c541-ded0-47fa-8877-83a4c2d16227" Revision="1" Stencil="7276b9ef-3953-4dce-a89b-ed85f20b8b93" StencilVersion="1.0"/>
</Control>
</file>

<file path=customXml/item2.xml><?xml version="1.0" encoding="utf-8"?>
<Control xmlns="http://schemas.microsoft.com/VisualStudio/2011/storyboarding/control">
  <Id Name="a2191c86-fc50-4add-948c-129f6b5a88d8" Revision="1" Stencil="7276b9ef-3953-4dce-a89b-ed85f20b8b93" StencilVersion="1.0"/>
</Control>
</file>

<file path=customXml/item20.xml><?xml version="1.0" encoding="utf-8"?>
<Control xmlns="http://schemas.microsoft.com/VisualStudio/2011/storyboarding/control">
  <Id Name="369f9055-6b6c-48b9-9320-5df2d46c430a" Revision="1" Stencil="7276b9ef-3953-4dce-a89b-ed85f20b8b93" StencilVersion="1.0"/>
</Control>
</file>

<file path=customXml/item21.xml><?xml version="1.0" encoding="utf-8"?>
<Control xmlns="http://schemas.microsoft.com/VisualStudio/2011/storyboarding/control">
  <Id Name="d69996e1-3d61-4686-9b63-f1b855c596ab" Revision="1" Stencil="7276b9ef-3953-4dce-a89b-ed85f20b8b93" StencilVersion="1.0"/>
</Control>
</file>

<file path=customXml/item22.xml><?xml version="1.0" encoding="utf-8"?>
<Control xmlns="http://schemas.microsoft.com/VisualStudio/2011/storyboarding/control">
  <Id Name="a53d73d2-368b-429e-b817-1324eec1382c" Revision="1" Stencil="7276b9ef-3953-4dce-a89b-ed85f20b8b93" StencilVersion="1.0"/>
</Control>
</file>

<file path=customXml/item23.xml><?xml version="1.0" encoding="utf-8"?>
<Control xmlns="http://schemas.microsoft.com/VisualStudio/2011/storyboarding/control">
  <Id Name="369f9055-6b6c-48b9-9320-5df2d46c430a" Revision="1" Stencil="7276b9ef-3953-4dce-a89b-ed85f20b8b93" StencilVersion="1.0"/>
</Control>
</file>

<file path=customXml/item24.xml><?xml version="1.0" encoding="utf-8"?>
<Control xmlns="http://schemas.microsoft.com/VisualStudio/2011/storyboarding/control">
  <Id Name="369f9055-6b6c-48b9-9320-5df2d46c430a" Revision="1" Stencil="7276b9ef-3953-4dce-a89b-ed85f20b8b93" StencilVersion="1.0"/>
</Control>
</file>

<file path=customXml/item25.xml><?xml version="1.0" encoding="utf-8"?>
<Control xmlns="http://schemas.microsoft.com/VisualStudio/2011/storyboarding/control">
  <Id Name="a2191c86-fc50-4add-948c-129f6b5a88d8" Revision="1" Stencil="7276b9ef-3953-4dce-a89b-ed85f20b8b93" StencilVersion="1.0"/>
</Control>
</file>

<file path=customXml/item26.xml><?xml version="1.0" encoding="utf-8"?>
<Control xmlns="http://schemas.microsoft.com/VisualStudio/2011/storyboarding/control">
  <Id Name="fb22c541-ded0-47fa-8877-83a4c2d16227" Revision="1" Stencil="7276b9ef-3953-4dce-a89b-ed85f20b8b93" StencilVersion="1.0"/>
</Control>
</file>

<file path=customXml/item27.xml><?xml version="1.0" encoding="utf-8"?>
<Control xmlns="http://schemas.microsoft.com/VisualStudio/2011/storyboarding/control">
  <Id Name="d69996e1-3d61-4686-9b63-f1b855c596ab" Revision="1" Stencil="7276b9ef-3953-4dce-a89b-ed85f20b8b93" StencilVersion="1.0"/>
</Control>
</file>

<file path=customXml/item28.xml><?xml version="1.0" encoding="utf-8"?>
<Control xmlns="http://schemas.microsoft.com/VisualStudio/2011/storyboarding/control">
  <Id Name="d69996e1-3d61-4686-9b63-f1b855c596ab" Revision="1" Stencil="7276b9ef-3953-4dce-a89b-ed85f20b8b93" StencilVersion="1.0"/>
</Control>
</file>

<file path=customXml/item29.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Control xmlns="http://schemas.microsoft.com/VisualStudio/2011/storyboarding/control">
  <Id Name="a2191c86-fc50-4add-948c-129f6b5a88d8" Revision="1" Stencil="7276b9ef-3953-4dce-a89b-ed85f20b8b93" StencilVersion="1.0"/>
</Control>
</file>

<file path=customXml/item30.xml><?xml version="1.0" encoding="utf-8"?>
<Control xmlns="http://schemas.microsoft.com/VisualStudio/2011/storyboarding/control">
  <Id Name="a53d73d2-368b-429e-b817-1324eec1382c" Revision="1" Stencil="7276b9ef-3953-4dce-a89b-ed85f20b8b93" StencilVersion="1.0"/>
</Control>
</file>

<file path=customXml/item31.xml><?xml version="1.0" encoding="utf-8"?>
<Control xmlns="http://schemas.microsoft.com/VisualStudio/2011/storyboarding/control">
  <Id Name="d69996e1-3d61-4686-9b63-f1b855c596ab" Revision="1" Stencil="7276b9ef-3953-4dce-a89b-ed85f20b8b93" StencilVersion="1.0"/>
</Control>
</file>

<file path=customXml/item32.xml><?xml version="1.0" encoding="utf-8"?>
<?mso-contentType ?>
<FormTemplates xmlns="http://schemas.microsoft.com/sharepoint/v3/contenttype/forms">
  <Display>DocumentLibraryForm</Display>
  <Edit>DocumentLibraryForm</Edit>
  <New>DocumentLibraryForm</New>
</FormTemplates>
</file>

<file path=customXml/item33.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a2191c86-fc50-4add-948c-129f6b5a88d8" Revision="1" Stencil="7276b9ef-3953-4dce-a89b-ed85f20b8b93" StencilVersion="1.0"/>
</Control>
</file>

<file path=customXml/item5.xml><?xml version="1.0" encoding="utf-8"?>
<Control xmlns="http://schemas.microsoft.com/VisualStudio/2011/storyboarding/control">
  <Id Name="a53d73d2-368b-429e-b817-1324eec1382c" Revision="1" Stencil="7276b9ef-3953-4dce-a89b-ed85f20b8b93" StencilVersion="1.0"/>
</Control>
</file>

<file path=customXml/item6.xml><?xml version="1.0" encoding="utf-8"?>
<Control xmlns="http://schemas.microsoft.com/VisualStudio/2011/storyboarding/control">
  <Id Name="a2191c86-fc50-4add-948c-129f6b5a88d8" Revision="1" Stencil="7276b9ef-3953-4dce-a89b-ed85f20b8b93" StencilVersion="1.0"/>
</Control>
</file>

<file path=customXml/item7.xml><?xml version="1.0" encoding="utf-8"?>
<Control xmlns="http://schemas.microsoft.com/VisualStudio/2011/storyboarding/control">
  <Id Name="fb22c541-ded0-47fa-8877-83a4c2d16227" Revision="1" Stencil="7276b9ef-3953-4dce-a89b-ed85f20b8b93" StencilVersion="1.0"/>
</Control>
</file>

<file path=customXml/item8.xml><?xml version="1.0" encoding="utf-8"?>
<Control xmlns="http://schemas.microsoft.com/VisualStudio/2011/storyboarding/control">
  <Id Name="369f9055-6b6c-48b9-9320-5df2d46c430a" Revision="1" Stencil="7276b9ef-3953-4dce-a89b-ed85f20b8b93" StencilVersion="1.0"/>
</Control>
</file>

<file path=customXml/item9.xml><?xml version="1.0" encoding="utf-8"?>
<Control xmlns="http://schemas.microsoft.com/VisualStudio/2011/storyboarding/control">
  <Id Name="d69996e1-3d61-4686-9b63-f1b855c596ab" Revision="1" Stencil="7276b9ef-3953-4dce-a89b-ed85f20b8b93" StencilVersion="1.0"/>
</Control>
</file>

<file path=customXml/itemProps1.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0.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1.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2.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 ds:uri="http://purl.org/dc/dcmitype/"/>
  </ds:schemaRefs>
</ds:datastoreItem>
</file>

<file path=customXml/itemProps14.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5.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16.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7.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8.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9.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0.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1.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2.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3.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4.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5.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6.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7.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8.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9.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30.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31.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3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3.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4.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5.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6.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7.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8.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9.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2149</TotalTime>
  <Words>1241</Words>
  <Application>Microsoft Office PowerPoint</Application>
  <PresentationFormat>Custom</PresentationFormat>
  <Paragraphs>354</Paragraphs>
  <Slides>56</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Consolas</vt:lpstr>
      <vt:lpstr>Segoe UI</vt:lpstr>
      <vt:lpstr>Segoe UI Light</vt:lpstr>
      <vt:lpstr>Segoe UI Semilight</vt:lpstr>
      <vt:lpstr>Wingdings</vt:lpstr>
      <vt:lpstr>WHITE TEMPLATE</vt:lpstr>
      <vt:lpstr>Middleware and handoff to human</vt:lpstr>
      <vt:lpstr>Intercepting messages</vt:lpstr>
      <vt:lpstr>Privacy concerns</vt:lpstr>
      <vt:lpstr>Middleware</vt:lpstr>
      <vt:lpstr>Handoff to Human</vt:lpstr>
      <vt:lpstr>Handoff to Human</vt:lpstr>
      <vt:lpstr>Handoff to Human</vt:lpstr>
      <vt:lpstr>Handoff to Human</vt:lpstr>
      <vt:lpstr>Handoff to Human</vt:lpstr>
      <vt:lpstr>Handoff to Human</vt:lpstr>
      <vt:lpstr>Handoff to Human</vt:lpstr>
      <vt:lpstr>Anatomy of a handoff</vt:lpstr>
      <vt:lpstr>PowerPoint Presentation</vt:lpstr>
      <vt:lpstr>PowerPoint Presentation</vt:lpstr>
      <vt:lpstr>PowerPoint Presentation</vt:lpstr>
      <vt:lpstr>PowerPoint Presentation</vt:lpstr>
      <vt:lpstr>PowerPoint Presentation</vt:lpstr>
      <vt:lpstr>Agent Recognition </vt:lpstr>
      <vt:lpstr>PowerPoint Presentation</vt:lpstr>
      <vt:lpstr>PowerPoint Presentation</vt:lpstr>
      <vt:lpstr>PowerPoint Presentation</vt:lpstr>
      <vt:lpstr>Metadata </vt:lpstr>
      <vt:lpstr>State 1: Bot</vt:lpstr>
      <vt:lpstr>PowerPoint Presentation</vt:lpstr>
      <vt:lpstr>PowerPoint Presentation</vt:lpstr>
      <vt:lpstr>PowerPoint Presentation</vt:lpstr>
      <vt:lpstr>PowerPoint Presentation</vt:lpstr>
      <vt:lpstr>PowerPoint Presentation</vt:lpstr>
      <vt:lpstr>PowerPoint Presentation</vt:lpstr>
      <vt:lpstr>How do we change state?</vt:lpstr>
      <vt:lpstr>Handoff triggers</vt:lpstr>
      <vt:lpstr>State 2: Waiting</vt:lpstr>
      <vt:lpstr>PowerPoint Presentation</vt:lpstr>
      <vt:lpstr>PowerPoint Presentation</vt:lpstr>
      <vt:lpstr>PowerPoint Presentation</vt:lpstr>
      <vt:lpstr>State 3: Agent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State 4: Watch</vt:lpstr>
      <vt:lpstr>PowerPoint Presentation</vt:lpstr>
      <vt:lpstr>PowerPoint Presentation</vt:lpstr>
      <vt:lpstr>PowerPoint Presentation</vt:lpstr>
      <vt:lpstr>PowerPoint Presentation</vt:lpstr>
      <vt:lpstr>PowerPoint Presentation</vt:lpstr>
      <vt:lpstr>PowerPoint Presentation</vt:lpstr>
      <vt:lpstr>Handoff in action</vt:lpstr>
      <vt:lpstr>Your turn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206</cp:revision>
  <dcterms:created xsi:type="dcterms:W3CDTF">2015-06-04T21:40:17Z</dcterms:created>
  <dcterms:modified xsi:type="dcterms:W3CDTF">2017-06-12T15:42:30Z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