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25"/>
  </p:notesMasterIdLst>
  <p:sldIdLst>
    <p:sldId id="259" r:id="rId2"/>
    <p:sldId id="270" r:id="rId3"/>
    <p:sldId id="269" r:id="rId4"/>
    <p:sldId id="258" r:id="rId5"/>
    <p:sldId id="257" r:id="rId6"/>
    <p:sldId id="260" r:id="rId7"/>
    <p:sldId id="271" r:id="rId8"/>
    <p:sldId id="261" r:id="rId9"/>
    <p:sldId id="272" r:id="rId10"/>
    <p:sldId id="273" r:id="rId11"/>
    <p:sldId id="262" r:id="rId12"/>
    <p:sldId id="274" r:id="rId13"/>
    <p:sldId id="276" r:id="rId14"/>
    <p:sldId id="263" r:id="rId15"/>
    <p:sldId id="275" r:id="rId16"/>
    <p:sldId id="264" r:id="rId17"/>
    <p:sldId id="265" r:id="rId18"/>
    <p:sldId id="266" r:id="rId19"/>
    <p:sldId id="267" r:id="rId20"/>
    <p:sldId id="277" r:id="rId21"/>
    <p:sldId id="278" r:id="rId22"/>
    <p:sldId id="279"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36" autoAdjust="0"/>
  </p:normalViewPr>
  <p:slideViewPr>
    <p:cSldViewPr>
      <p:cViewPr varScale="1">
        <p:scale>
          <a:sx n="89" d="100"/>
          <a:sy n="89" d="100"/>
        </p:scale>
        <p:origin x="-1272"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A72DC-3AF5-4E7E-901B-939A8AAD0241}" type="datetimeFigureOut">
              <a:rPr lang="en-US" smtClean="0"/>
              <a:t>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079A00-D674-46DA-BEC0-83A4EABF288E}" type="slidenum">
              <a:rPr lang="en-US" smtClean="0"/>
              <a:t>‹#›</a:t>
            </a:fld>
            <a:endParaRPr lang="en-US"/>
          </a:p>
        </p:txBody>
      </p:sp>
    </p:spTree>
    <p:extLst>
      <p:ext uri="{BB962C8B-B14F-4D97-AF65-F5344CB8AC3E}">
        <p14:creationId xmlns:p14="http://schemas.microsoft.com/office/powerpoint/2010/main" val="3908705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E4FF0303-7257-4E46-AEBD-2A92AFDEA684}"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EAB96-0809-4F95-B057-C686105509D8}"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F0303-7257-4E46-AEBD-2A92AFDEA684}"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EAB96-0809-4F95-B057-C686105509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F0303-7257-4E46-AEBD-2A92AFDEA684}"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EAB96-0809-4F95-B057-C686105509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F0303-7257-4E46-AEBD-2A92AFDEA684}"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EAB96-0809-4F95-B057-C686105509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E4FF0303-7257-4E46-AEBD-2A92AFDEA684}" type="datetimeFigureOut">
              <a:rPr lang="en-US" smtClean="0"/>
              <a:t>1/2/2022</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505EAB96-0809-4F95-B057-C686105509D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FF0303-7257-4E46-AEBD-2A92AFDEA684}"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EAB96-0809-4F95-B057-C686105509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FF0303-7257-4E46-AEBD-2A92AFDEA684}"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EAB96-0809-4F95-B057-C686105509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FF0303-7257-4E46-AEBD-2A92AFDEA684}"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EAB96-0809-4F95-B057-C686105509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F0303-7257-4E46-AEBD-2A92AFDEA684}"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EAB96-0809-4F95-B057-C686105509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FF0303-7257-4E46-AEBD-2A92AFDEA684}"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EAB96-0809-4F95-B057-C686105509D8}"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E4FF0303-7257-4E46-AEBD-2A92AFDEA684}"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EAB96-0809-4F95-B057-C686105509D8}"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E4FF0303-7257-4E46-AEBD-2A92AFDEA684}" type="datetimeFigureOut">
              <a:rPr lang="en-US" smtClean="0"/>
              <a:t>1/2/2022</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505EAB96-0809-4F95-B057-C686105509D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0"/>
            <a:ext cx="8229600" cy="1143000"/>
          </a:xfrm>
        </p:spPr>
        <p:txBody>
          <a:bodyPr>
            <a:noAutofit/>
          </a:bodyPr>
          <a:lstStyle/>
          <a:p>
            <a:pPr algn="ctr"/>
            <a:r>
              <a:rPr lang="en-US" sz="6000" dirty="0" smtClean="0">
                <a:latin typeface="Algerian" panose="04020705040A02060702" pitchFamily="82" charset="0"/>
              </a:rPr>
              <a:t>Handmade market</a:t>
            </a:r>
            <a:br>
              <a:rPr lang="en-US" sz="6000" dirty="0" smtClean="0">
                <a:latin typeface="Algerian" panose="04020705040A02060702" pitchFamily="82" charset="0"/>
              </a:rPr>
            </a:br>
            <a:r>
              <a:rPr lang="en-US" sz="6000" dirty="0" smtClean="0">
                <a:latin typeface="Algerian" panose="04020705040A02060702" pitchFamily="82" charset="0"/>
              </a:rPr>
              <a:t/>
            </a:r>
            <a:br>
              <a:rPr lang="en-US" sz="6000" dirty="0" smtClean="0">
                <a:latin typeface="Algerian" panose="04020705040A02060702" pitchFamily="82" charset="0"/>
              </a:rPr>
            </a:br>
            <a:r>
              <a:rPr lang="en-US" sz="2800" dirty="0" smtClean="0">
                <a:latin typeface="Algerian" panose="04020705040A02060702" pitchFamily="82" charset="0"/>
              </a:rPr>
              <a:t>section 2</a:t>
            </a:r>
            <a:endParaRPr lang="en-US" sz="6000" dirty="0">
              <a:latin typeface="Algerian" panose="04020705040A02060702" pitchFamily="82" charset="0"/>
            </a:endParaRPr>
          </a:p>
        </p:txBody>
      </p:sp>
    </p:spTree>
    <p:extLst>
      <p:ext uri="{BB962C8B-B14F-4D97-AF65-F5344CB8AC3E}">
        <p14:creationId xmlns:p14="http://schemas.microsoft.com/office/powerpoint/2010/main" val="205562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81600"/>
            <a:ext cx="8229600" cy="1143000"/>
          </a:xfrm>
        </p:spPr>
        <p:txBody>
          <a:bodyPr>
            <a:normAutofit fontScale="90000"/>
          </a:bodyPr>
          <a:lstStyle/>
          <a:p>
            <a:r>
              <a:rPr lang="en-US" sz="4000" dirty="0" smtClean="0">
                <a:solidFill>
                  <a:srgbClr val="C00000"/>
                </a:solidFill>
              </a:rPr>
              <a:t>High-level </a:t>
            </a:r>
            <a:r>
              <a:rPr lang="en-US" sz="4000" dirty="0">
                <a:solidFill>
                  <a:srgbClr val="C00000"/>
                </a:solidFill>
              </a:rPr>
              <a:t>risks</a:t>
            </a:r>
            <a:r>
              <a:rPr lang="en-US" sz="4000" dirty="0" smtClean="0">
                <a:solidFill>
                  <a:srgbClr val="C00000"/>
                </a:solidFill>
              </a:rPr>
              <a:t>:</a:t>
            </a:r>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a:solidFill>
                  <a:schemeClr val="tx2"/>
                </a:solidFill>
              </a:rPr>
              <a:t>A risk is an uncertain event or condition that may have a positive or negative effect on the </a:t>
            </a:r>
            <a:r>
              <a:rPr lang="en-US" dirty="0" smtClean="0">
                <a:solidFill>
                  <a:schemeClr val="tx2"/>
                </a:solidFill>
              </a:rPr>
              <a:t>project.</a:t>
            </a:r>
            <a:br>
              <a:rPr lang="en-US" dirty="0" smtClean="0">
                <a:solidFill>
                  <a:schemeClr val="tx2"/>
                </a:solidFill>
              </a:rPr>
            </a:br>
            <a:r>
              <a:rPr lang="en-US" dirty="0">
                <a:solidFill>
                  <a:srgbClr val="C00000"/>
                </a:solidFill>
              </a:rPr>
              <a:t/>
            </a:r>
            <a:br>
              <a:rPr lang="en-US" dirty="0">
                <a:solidFill>
                  <a:srgbClr val="C00000"/>
                </a:solidFill>
              </a:rPr>
            </a:br>
            <a:r>
              <a:rPr lang="en-US" dirty="0" smtClean="0">
                <a:solidFill>
                  <a:schemeClr val="tx2"/>
                </a:solidFill>
              </a:rPr>
              <a:t>-</a:t>
            </a:r>
            <a:r>
              <a:rPr lang="en-US" dirty="0" smtClean="0">
                <a:solidFill>
                  <a:srgbClr val="C00000"/>
                </a:solidFill>
              </a:rPr>
              <a:t> </a:t>
            </a:r>
            <a:r>
              <a:rPr lang="en-US" dirty="0" smtClean="0">
                <a:solidFill>
                  <a:schemeClr val="tx2"/>
                </a:solidFill>
              </a:rPr>
              <a:t>Any </a:t>
            </a:r>
            <a:r>
              <a:rPr lang="en-US" dirty="0">
                <a:solidFill>
                  <a:schemeClr val="tx2"/>
                </a:solidFill>
              </a:rPr>
              <a:t>error in the software or in the server could affect productivity and efficiency of the project.</a:t>
            </a:r>
            <a:br>
              <a:rPr lang="en-US" dirty="0">
                <a:solidFill>
                  <a:schemeClr val="tx2"/>
                </a:solidFill>
              </a:rPr>
            </a:br>
            <a:r>
              <a:rPr lang="en-US" dirty="0" smtClean="0">
                <a:solidFill>
                  <a:schemeClr val="tx2"/>
                </a:solidFill>
              </a:rPr>
              <a:t>- Any </a:t>
            </a:r>
            <a:r>
              <a:rPr lang="en-US" dirty="0">
                <a:solidFill>
                  <a:schemeClr val="tx2"/>
                </a:solidFill>
              </a:rPr>
              <a:t>damage done to the product during delivery could affect user satisfaction negatively.</a:t>
            </a:r>
            <a:endParaRPr lang="en-US" dirty="0"/>
          </a:p>
        </p:txBody>
      </p:sp>
    </p:spTree>
    <p:extLst>
      <p:ext uri="{BB962C8B-B14F-4D97-AF65-F5344CB8AC3E}">
        <p14:creationId xmlns:p14="http://schemas.microsoft.com/office/powerpoint/2010/main" val="308924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0"/>
            <a:ext cx="8229600" cy="1143000"/>
          </a:xfrm>
        </p:spPr>
        <p:txBody>
          <a:bodyPr>
            <a:normAutofit fontScale="90000"/>
          </a:bodyPr>
          <a:lstStyle/>
          <a:p>
            <a:r>
              <a:rPr lang="en-US" sz="4000" dirty="0">
                <a:solidFill>
                  <a:srgbClr val="C00000"/>
                </a:solidFill>
              </a:rPr>
              <a:t>■ </a:t>
            </a:r>
            <a:r>
              <a:rPr lang="en-US" sz="4000" dirty="0" smtClean="0">
                <a:solidFill>
                  <a:srgbClr val="C00000"/>
                </a:solidFill>
              </a:rPr>
              <a:t>Project </a:t>
            </a:r>
            <a:r>
              <a:rPr lang="en-US" sz="4000" dirty="0">
                <a:solidFill>
                  <a:srgbClr val="C00000"/>
                </a:solidFill>
              </a:rPr>
              <a:t>scope </a:t>
            </a:r>
            <a:r>
              <a:rPr lang="en-US" sz="4000" dirty="0" smtClean="0">
                <a:solidFill>
                  <a:srgbClr val="C00000"/>
                </a:solidFill>
              </a:rPr>
              <a:t>statement: -</a:t>
            </a:r>
            <a:r>
              <a:rPr lang="en-US" dirty="0" smtClean="0">
                <a:solidFill>
                  <a:srgbClr val="C00000"/>
                </a:solidFill>
              </a:rPr>
              <a:t/>
            </a:r>
            <a:br>
              <a:rPr lang="en-US" dirty="0" smtClean="0">
                <a:solidFill>
                  <a:srgbClr val="C00000"/>
                </a:solidFill>
              </a:rPr>
            </a:br>
            <a:r>
              <a:rPr lang="en-US" dirty="0"/>
              <a:t/>
            </a:r>
            <a:br>
              <a:rPr lang="en-US" dirty="0"/>
            </a:br>
            <a:r>
              <a:rPr lang="en-US" dirty="0">
                <a:solidFill>
                  <a:srgbClr val="C00000"/>
                </a:solidFill>
              </a:rPr>
              <a:t>Product scope description</a:t>
            </a:r>
            <a:r>
              <a:rPr lang="en-US" dirty="0" smtClean="0">
                <a:solidFill>
                  <a:srgbClr val="C00000"/>
                </a:solidFill>
              </a:rPr>
              <a:t>:</a:t>
            </a:r>
            <a:br>
              <a:rPr lang="en-US" dirty="0" smtClean="0">
                <a:solidFill>
                  <a:srgbClr val="C00000"/>
                </a:solidFill>
              </a:rPr>
            </a:br>
            <a:r>
              <a:rPr lang="en-US" dirty="0">
                <a:solidFill>
                  <a:schemeClr val="tx2"/>
                </a:solidFill>
              </a:rPr>
              <a:t>The product scope is the thing the project will be creating.</a:t>
            </a:r>
            <a:r>
              <a:rPr lang="en-US" dirty="0">
                <a:solidFill>
                  <a:srgbClr val="C00000"/>
                </a:solidFill>
              </a:rPr>
              <a:t/>
            </a:r>
            <a:br>
              <a:rPr lang="en-US" dirty="0">
                <a:solidFill>
                  <a:srgbClr val="C00000"/>
                </a:solidFill>
              </a:rPr>
            </a:br>
            <a:r>
              <a:rPr lang="en-US" dirty="0" smtClean="0">
                <a:solidFill>
                  <a:srgbClr val="C00000"/>
                </a:solidFill>
              </a:rPr>
              <a:t> </a:t>
            </a:r>
            <a:br>
              <a:rPr lang="en-US" dirty="0" smtClean="0">
                <a:solidFill>
                  <a:srgbClr val="C00000"/>
                </a:solidFill>
              </a:rPr>
            </a:br>
            <a:r>
              <a:rPr lang="en-US" dirty="0" smtClean="0">
                <a:solidFill>
                  <a:schemeClr val="tx2"/>
                </a:solidFill>
              </a:rPr>
              <a:t>We </a:t>
            </a:r>
            <a:r>
              <a:rPr lang="en-US" dirty="0">
                <a:solidFill>
                  <a:schemeClr val="tx2"/>
                </a:solidFill>
              </a:rPr>
              <a:t>will develop an application to help handmade manufacturers market their products thus reaching the largest </a:t>
            </a:r>
            <a:r>
              <a:rPr lang="en-US" dirty="0" smtClean="0">
                <a:solidFill>
                  <a:schemeClr val="tx2"/>
                </a:solidFill>
              </a:rPr>
              <a:t>number </a:t>
            </a:r>
            <a:r>
              <a:rPr lang="en-US" dirty="0">
                <a:solidFill>
                  <a:schemeClr val="tx2"/>
                </a:solidFill>
              </a:rPr>
              <a:t>of consumers and we will provide delivery service.</a:t>
            </a:r>
            <a:r>
              <a:rPr lang="en-US" sz="2700" dirty="0">
                <a:solidFill>
                  <a:schemeClr val="tx2"/>
                </a:solidFill>
              </a:rPr>
              <a:t/>
            </a:r>
            <a:br>
              <a:rPr lang="en-US" sz="2700" dirty="0">
                <a:solidFill>
                  <a:schemeClr val="tx2"/>
                </a:solidFill>
              </a:rPr>
            </a:br>
            <a:r>
              <a:rPr lang="en-US" sz="2700" dirty="0"/>
              <a:t> </a:t>
            </a:r>
            <a:br>
              <a:rPr lang="en-US" sz="2700" dirty="0"/>
            </a:br>
            <a:r>
              <a:rPr lang="en-US" dirty="0">
                <a:solidFill>
                  <a:schemeClr val="tx2"/>
                </a:solidFill>
              </a:rPr>
              <a:t/>
            </a:r>
            <a:br>
              <a:rPr lang="en-US" dirty="0">
                <a:solidFill>
                  <a:schemeClr val="tx2"/>
                </a:solidFill>
              </a:rPr>
            </a:br>
            <a:endParaRPr lang="en-US" dirty="0">
              <a:solidFill>
                <a:schemeClr val="tx2"/>
              </a:solidFill>
            </a:endParaRPr>
          </a:p>
        </p:txBody>
      </p:sp>
    </p:spTree>
    <p:extLst>
      <p:ext uri="{BB962C8B-B14F-4D97-AF65-F5344CB8AC3E}">
        <p14:creationId xmlns:p14="http://schemas.microsoft.com/office/powerpoint/2010/main" val="1140036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81600"/>
            <a:ext cx="8229600" cy="1143000"/>
          </a:xfrm>
        </p:spPr>
        <p:txBody>
          <a:bodyPr>
            <a:normAutofit fontScale="90000"/>
          </a:bodyPr>
          <a:lstStyle/>
          <a:p>
            <a:r>
              <a:rPr lang="en-US" sz="4400" dirty="0">
                <a:solidFill>
                  <a:srgbClr val="C00000"/>
                </a:solidFill>
              </a:rPr>
              <a:t>Product acceptance criteria: </a:t>
            </a:r>
            <a:r>
              <a:rPr lang="en-US" sz="4000" dirty="0" smtClean="0">
                <a:solidFill>
                  <a:srgbClr val="C00000"/>
                </a:solidFill>
              </a:rPr>
              <a:t/>
            </a:r>
            <a:br>
              <a:rPr lang="en-US" sz="4000" dirty="0" smtClean="0">
                <a:solidFill>
                  <a:srgbClr val="C00000"/>
                </a:solidFill>
              </a:rPr>
            </a:br>
            <a:r>
              <a:rPr lang="en-US" sz="3100" dirty="0">
                <a:solidFill>
                  <a:schemeClr val="tx2"/>
                </a:solidFill>
              </a:rPr>
              <a:t>The product acceptance criteria clearly define what the project must create in order for the project to be accepted by the customer and for the project to be considered completed</a:t>
            </a:r>
            <a:r>
              <a:rPr lang="en-US" sz="3100" dirty="0" smtClean="0">
                <a:solidFill>
                  <a:schemeClr val="tx2"/>
                </a:solidFill>
              </a:rPr>
              <a:t>.</a:t>
            </a:r>
            <a:r>
              <a:rPr lang="en-US" dirty="0"/>
              <a:t/>
            </a:r>
            <a:br>
              <a:rPr lang="en-US" dirty="0"/>
            </a:br>
            <a:r>
              <a:rPr lang="en-US" sz="4000" dirty="0" smtClean="0">
                <a:solidFill>
                  <a:srgbClr val="C00000"/>
                </a:solidFill>
              </a:rPr>
              <a:t/>
            </a:r>
            <a:br>
              <a:rPr lang="en-US" sz="4000" dirty="0" smtClean="0">
                <a:solidFill>
                  <a:srgbClr val="C00000"/>
                </a:solidFill>
              </a:rPr>
            </a:br>
            <a:r>
              <a:rPr lang="en-US" sz="4000" dirty="0" smtClean="0">
                <a:solidFill>
                  <a:schemeClr val="tx2"/>
                </a:solidFill>
              </a:rPr>
              <a:t>-</a:t>
            </a:r>
            <a:r>
              <a:rPr lang="en-US" sz="4000" dirty="0" smtClean="0">
                <a:solidFill>
                  <a:srgbClr val="C00000"/>
                </a:solidFill>
              </a:rPr>
              <a:t> </a:t>
            </a:r>
            <a:r>
              <a:rPr lang="en-US" sz="3100" dirty="0" smtClean="0">
                <a:solidFill>
                  <a:schemeClr val="tx2"/>
                </a:solidFill>
              </a:rPr>
              <a:t>The </a:t>
            </a:r>
            <a:r>
              <a:rPr lang="en-US" sz="3100" dirty="0">
                <a:solidFill>
                  <a:schemeClr val="tx2"/>
                </a:solidFill>
              </a:rPr>
              <a:t>application must have a fast and secure delivery service that guarantees consumers and manufacturers their rights.</a:t>
            </a:r>
            <a:br>
              <a:rPr lang="en-US" sz="3100" dirty="0">
                <a:solidFill>
                  <a:schemeClr val="tx2"/>
                </a:solidFill>
              </a:rPr>
            </a:br>
            <a:r>
              <a:rPr lang="en-US" sz="3100" dirty="0" smtClean="0">
                <a:solidFill>
                  <a:schemeClr val="tx2"/>
                </a:solidFill>
              </a:rPr>
              <a:t>- The </a:t>
            </a:r>
            <a:r>
              <a:rPr lang="en-US" sz="3100" dirty="0">
                <a:solidFill>
                  <a:schemeClr val="tx2"/>
                </a:solidFill>
              </a:rPr>
              <a:t>application must have an online payment service.</a:t>
            </a:r>
            <a:br>
              <a:rPr lang="en-US" sz="3100" dirty="0">
                <a:solidFill>
                  <a:schemeClr val="tx2"/>
                </a:solidFill>
              </a:rPr>
            </a:br>
            <a:r>
              <a:rPr lang="en-US" sz="3100" dirty="0">
                <a:solidFill>
                  <a:schemeClr val="tx2"/>
                </a:solidFill>
              </a:rPr>
              <a:t> </a:t>
            </a:r>
            <a:r>
              <a:rPr lang="en-US" sz="3100" dirty="0" smtClean="0">
                <a:solidFill>
                  <a:schemeClr val="tx2"/>
                </a:solidFill>
              </a:rPr>
              <a:t>- Users </a:t>
            </a:r>
            <a:r>
              <a:rPr lang="en-US" sz="3100" dirty="0">
                <a:solidFill>
                  <a:schemeClr val="tx2"/>
                </a:solidFill>
              </a:rPr>
              <a:t>can submit their feedback on the products so that manufacturers can consider their opinions.</a:t>
            </a:r>
            <a:endParaRPr lang="en-US" sz="3100" dirty="0"/>
          </a:p>
        </p:txBody>
      </p:sp>
    </p:spTree>
    <p:extLst>
      <p:ext uri="{BB962C8B-B14F-4D97-AF65-F5344CB8AC3E}">
        <p14:creationId xmlns:p14="http://schemas.microsoft.com/office/powerpoint/2010/main" val="298067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43400"/>
            <a:ext cx="8229600" cy="1143000"/>
          </a:xfrm>
        </p:spPr>
        <p:txBody>
          <a:bodyPr>
            <a:normAutofit fontScale="90000"/>
          </a:bodyPr>
          <a:lstStyle/>
          <a:p>
            <a:r>
              <a:rPr lang="en-US" sz="4000" dirty="0" smtClean="0">
                <a:solidFill>
                  <a:srgbClr val="C00000"/>
                </a:solidFill>
              </a:rPr>
              <a:t>Project deliverables:</a:t>
            </a:r>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a:solidFill>
                  <a:schemeClr val="tx2"/>
                </a:solidFill>
              </a:rPr>
              <a:t>These are the primary products, services, or results the project should create</a:t>
            </a:r>
            <a:r>
              <a:rPr lang="en-US" dirty="0" smtClean="0">
                <a:solidFill>
                  <a:schemeClr val="tx2"/>
                </a:solidFill>
              </a:rPr>
              <a:t>.</a:t>
            </a:r>
            <a:br>
              <a:rPr lang="en-US" dirty="0" smtClean="0">
                <a:solidFill>
                  <a:schemeClr val="tx2"/>
                </a:solidFill>
              </a:rPr>
            </a:br>
            <a:r>
              <a:rPr lang="en-US" dirty="0" smtClean="0">
                <a:solidFill>
                  <a:srgbClr val="C00000"/>
                </a:solidFill>
              </a:rPr>
              <a:t/>
            </a:r>
            <a:br>
              <a:rPr lang="en-US" dirty="0" smtClean="0">
                <a:solidFill>
                  <a:srgbClr val="C00000"/>
                </a:solidFill>
              </a:rPr>
            </a:br>
            <a:r>
              <a:rPr lang="en-US" sz="3100" dirty="0" smtClean="0">
                <a:solidFill>
                  <a:schemeClr val="tx2"/>
                </a:solidFill>
              </a:rPr>
              <a:t>Facilitate </a:t>
            </a:r>
            <a:r>
              <a:rPr lang="en-US" sz="3100" dirty="0">
                <a:solidFill>
                  <a:schemeClr val="tx2"/>
                </a:solidFill>
              </a:rPr>
              <a:t>the marketing and delivering of handmade products, thus reaching the largest number of consumers, and encourage handmade manufacturers to show their products on our platform and improve them.</a:t>
            </a:r>
            <a:r>
              <a:rPr lang="en-US" dirty="0">
                <a:solidFill>
                  <a:schemeClr val="tx2"/>
                </a:solidFill>
              </a:rPr>
              <a:t/>
            </a:r>
            <a:br>
              <a:rPr lang="en-US" dirty="0">
                <a:solidFill>
                  <a:schemeClr val="tx2"/>
                </a:solidFill>
              </a:rPr>
            </a:br>
            <a:endParaRPr lang="en-US" dirty="0">
              <a:solidFill>
                <a:schemeClr val="tx2"/>
              </a:solidFill>
            </a:endParaRPr>
          </a:p>
        </p:txBody>
      </p:sp>
    </p:spTree>
    <p:extLst>
      <p:ext uri="{BB962C8B-B14F-4D97-AF65-F5344CB8AC3E}">
        <p14:creationId xmlns:p14="http://schemas.microsoft.com/office/powerpoint/2010/main" val="4060142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45893"/>
            <a:ext cx="8229600" cy="1143000"/>
          </a:xfrm>
        </p:spPr>
        <p:txBody>
          <a:bodyPr>
            <a:normAutofit fontScale="90000"/>
          </a:bodyPr>
          <a:lstStyle/>
          <a:p>
            <a:pPr lvl="0"/>
            <a:r>
              <a:rPr lang="en-US" sz="4000" dirty="0" smtClean="0">
                <a:solidFill>
                  <a:srgbClr val="C00000"/>
                </a:solidFill>
              </a:rPr>
              <a:t>Project </a:t>
            </a:r>
            <a:r>
              <a:rPr lang="en-US" sz="4000" dirty="0">
                <a:solidFill>
                  <a:srgbClr val="C00000"/>
                </a:solidFill>
              </a:rPr>
              <a:t>exclusions</a:t>
            </a:r>
            <a:r>
              <a:rPr lang="en-US" sz="4000" dirty="0" smtClean="0">
                <a:solidFill>
                  <a:srgbClr val="C00000"/>
                </a:solidFill>
              </a:rPr>
              <a:t>:</a:t>
            </a:r>
            <a:r>
              <a:rPr lang="en-US" dirty="0" smtClean="0">
                <a:solidFill>
                  <a:srgbClr val="C00000"/>
                </a:solidFill>
              </a:rPr>
              <a:t/>
            </a:r>
            <a:br>
              <a:rPr lang="en-US" dirty="0" smtClean="0">
                <a:solidFill>
                  <a:srgbClr val="C00000"/>
                </a:solidFill>
              </a:rPr>
            </a:br>
            <a:r>
              <a:rPr lang="en-US" dirty="0">
                <a:solidFill>
                  <a:schemeClr val="tx2"/>
                </a:solidFill>
              </a:rPr>
              <a:t>It’s important to define what’s excluded so that there’s no confusion when the project manager wants to close the project and the project customers are expecting more deliverables.</a:t>
            </a:r>
            <a:r>
              <a:rPr lang="en-US" dirty="0">
                <a:solidFill>
                  <a:srgbClr val="C00000"/>
                </a:solidFill>
              </a:rPr>
              <a:t/>
            </a:r>
            <a:br>
              <a:rPr lang="en-US" dirty="0">
                <a:solidFill>
                  <a:srgbClr val="C00000"/>
                </a:solidFill>
              </a:rPr>
            </a:br>
            <a:r>
              <a:rPr lang="en-US" sz="3100" dirty="0"/>
              <a:t/>
            </a:r>
            <a:br>
              <a:rPr lang="en-US" sz="3100" dirty="0"/>
            </a:br>
            <a:r>
              <a:rPr lang="en-US" sz="3100" dirty="0" smtClean="0"/>
              <a:t>- </a:t>
            </a:r>
            <a:r>
              <a:rPr lang="en-US" dirty="0" smtClean="0">
                <a:solidFill>
                  <a:schemeClr val="tx2"/>
                </a:solidFill>
              </a:rPr>
              <a:t>it’s </a:t>
            </a:r>
            <a:r>
              <a:rPr lang="en-US" dirty="0">
                <a:solidFill>
                  <a:schemeClr val="tx2"/>
                </a:solidFill>
              </a:rPr>
              <a:t>not available to show products that are not </a:t>
            </a:r>
            <a:r>
              <a:rPr lang="en-US" dirty="0" smtClean="0">
                <a:solidFill>
                  <a:schemeClr val="tx2"/>
                </a:solidFill>
              </a:rPr>
              <a:t>handmade </a:t>
            </a:r>
            <a:r>
              <a:rPr lang="en-US" dirty="0">
                <a:solidFill>
                  <a:schemeClr val="tx2"/>
                </a:solidFill>
              </a:rPr>
              <a:t>on our platform.</a:t>
            </a:r>
            <a:br>
              <a:rPr lang="en-US" dirty="0">
                <a:solidFill>
                  <a:schemeClr val="tx2"/>
                </a:solidFill>
              </a:rPr>
            </a:br>
            <a:r>
              <a:rPr lang="en-US" dirty="0" smtClean="0">
                <a:solidFill>
                  <a:schemeClr val="tx2"/>
                </a:solidFill>
              </a:rPr>
              <a:t>- international </a:t>
            </a:r>
            <a:r>
              <a:rPr lang="en-US" dirty="0">
                <a:solidFill>
                  <a:schemeClr val="tx2"/>
                </a:solidFill>
              </a:rPr>
              <a:t>shipping is not available.</a:t>
            </a:r>
            <a:br>
              <a:rPr lang="en-US" dirty="0">
                <a:solidFill>
                  <a:schemeClr val="tx2"/>
                </a:solidFill>
              </a:rPr>
            </a:br>
            <a:r>
              <a:rPr lang="en-US" dirty="0" smtClean="0">
                <a:solidFill>
                  <a:schemeClr val="tx2"/>
                </a:solidFill>
              </a:rPr>
              <a:t>- dealing </a:t>
            </a:r>
            <a:r>
              <a:rPr lang="en-US" dirty="0">
                <a:solidFill>
                  <a:schemeClr val="tx2"/>
                </a:solidFill>
              </a:rPr>
              <a:t>with foreign currency is not available. </a:t>
            </a:r>
            <a:r>
              <a:rPr lang="en-US" sz="3100" dirty="0"/>
              <a:t/>
            </a:r>
            <a:br>
              <a:rPr lang="en-US" sz="3100" dirty="0"/>
            </a:br>
            <a:r>
              <a:rPr lang="en-US" sz="3100" dirty="0"/>
              <a:t/>
            </a:r>
            <a:br>
              <a:rPr lang="en-US" sz="3100" dirty="0"/>
            </a:br>
            <a:r>
              <a:rPr lang="en-US" sz="3100" dirty="0"/>
              <a:t> </a:t>
            </a:r>
            <a:br>
              <a:rPr lang="en-US" sz="3100" dirty="0"/>
            </a:br>
            <a:r>
              <a:rPr lang="en-US" sz="3100" dirty="0"/>
              <a:t> </a:t>
            </a:r>
            <a:r>
              <a:rPr lang="en-US" dirty="0"/>
              <a:t/>
            </a:r>
            <a:br>
              <a:rPr lang="en-US" dirty="0"/>
            </a:br>
            <a:endParaRPr lang="en-US" dirty="0"/>
          </a:p>
        </p:txBody>
      </p:sp>
    </p:spTree>
    <p:extLst>
      <p:ext uri="{BB962C8B-B14F-4D97-AF65-F5344CB8AC3E}">
        <p14:creationId xmlns:p14="http://schemas.microsoft.com/office/powerpoint/2010/main" val="2415192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562600"/>
            <a:ext cx="8229600" cy="1143000"/>
          </a:xfrm>
        </p:spPr>
        <p:txBody>
          <a:bodyPr>
            <a:normAutofit fontScale="90000"/>
          </a:bodyPr>
          <a:lstStyle/>
          <a:p>
            <a:pPr lvl="0"/>
            <a:r>
              <a:rPr lang="en-US" dirty="0"/>
              <a:t> </a:t>
            </a:r>
            <a:r>
              <a:rPr lang="en-US" sz="4000" dirty="0">
                <a:solidFill>
                  <a:srgbClr val="C00000"/>
                </a:solidFill>
              </a:rPr>
              <a:t>Project constraints</a:t>
            </a:r>
            <a:r>
              <a:rPr lang="en-US" sz="4000" dirty="0" smtClean="0">
                <a:solidFill>
                  <a:srgbClr val="C00000"/>
                </a:solidFill>
              </a:rPr>
              <a:t>:</a:t>
            </a:r>
            <a:r>
              <a:rPr lang="en-US" dirty="0" smtClean="0">
                <a:solidFill>
                  <a:srgbClr val="C00000"/>
                </a:solidFill>
              </a:rPr>
              <a:t/>
            </a:r>
            <a:br>
              <a:rPr lang="en-US" dirty="0" smtClean="0">
                <a:solidFill>
                  <a:srgbClr val="C00000"/>
                </a:solidFill>
              </a:rPr>
            </a:br>
            <a:r>
              <a:rPr lang="en-US" sz="3100" dirty="0">
                <a:solidFill>
                  <a:schemeClr val="tx2"/>
                </a:solidFill>
              </a:rPr>
              <a:t>A constraint is anything that limits the project manager’s </a:t>
            </a:r>
            <a:r>
              <a:rPr lang="en-US" sz="3100" dirty="0" smtClean="0">
                <a:solidFill>
                  <a:schemeClr val="tx2"/>
                </a:solidFill>
              </a:rPr>
              <a:t>options.</a:t>
            </a:r>
            <a:r>
              <a:rPr lang="en-US" dirty="0" smtClean="0">
                <a:solidFill>
                  <a:schemeClr val="tx2"/>
                </a:solidFill>
              </a:rPr>
              <a:t/>
            </a:r>
            <a:br>
              <a:rPr lang="en-US" dirty="0" smtClean="0">
                <a:solidFill>
                  <a:schemeClr val="tx2"/>
                </a:solidFill>
              </a:rPr>
            </a:br>
            <a:r>
              <a:rPr lang="en-US" dirty="0">
                <a:solidFill>
                  <a:srgbClr val="C00000"/>
                </a:solidFill>
              </a:rPr>
              <a:t/>
            </a:r>
            <a:br>
              <a:rPr lang="en-US" dirty="0">
                <a:solidFill>
                  <a:srgbClr val="C00000"/>
                </a:solidFill>
              </a:rPr>
            </a:br>
            <a:r>
              <a:rPr lang="en-US" sz="3100" dirty="0" smtClean="0">
                <a:solidFill>
                  <a:schemeClr val="tx2"/>
                </a:solidFill>
              </a:rPr>
              <a:t>-</a:t>
            </a:r>
            <a:r>
              <a:rPr lang="en-US" sz="3100" dirty="0" smtClean="0">
                <a:solidFill>
                  <a:srgbClr val="C00000"/>
                </a:solidFill>
              </a:rPr>
              <a:t> </a:t>
            </a:r>
            <a:r>
              <a:rPr lang="en-US" sz="3100" dirty="0" smtClean="0">
                <a:solidFill>
                  <a:schemeClr val="tx2"/>
                </a:solidFill>
              </a:rPr>
              <a:t>The </a:t>
            </a:r>
            <a:r>
              <a:rPr lang="en-US" sz="3100" dirty="0">
                <a:solidFill>
                  <a:schemeClr val="tx2"/>
                </a:solidFill>
              </a:rPr>
              <a:t>project must be completed by February 1.</a:t>
            </a:r>
            <a:br>
              <a:rPr lang="en-US" sz="3100" dirty="0">
                <a:solidFill>
                  <a:schemeClr val="tx2"/>
                </a:solidFill>
              </a:rPr>
            </a:br>
            <a:r>
              <a:rPr lang="en-US" sz="3100" dirty="0" smtClean="0">
                <a:solidFill>
                  <a:schemeClr val="tx2"/>
                </a:solidFill>
              </a:rPr>
              <a:t>- The </a:t>
            </a:r>
            <a:r>
              <a:rPr lang="en-US" sz="3100" dirty="0">
                <a:solidFill>
                  <a:schemeClr val="tx2"/>
                </a:solidFill>
              </a:rPr>
              <a:t>project must not exceed $ 250,000</a:t>
            </a:r>
            <a:r>
              <a:rPr lang="en-US" sz="3100" dirty="0" smtClean="0">
                <a:solidFill>
                  <a:schemeClr val="tx2"/>
                </a:solidFill>
              </a:rPr>
              <a:t>.</a:t>
            </a:r>
            <a:br>
              <a:rPr lang="en-US" sz="3100" dirty="0" smtClean="0">
                <a:solidFill>
                  <a:schemeClr val="tx2"/>
                </a:solidFill>
              </a:rPr>
            </a:br>
            <a:r>
              <a:rPr lang="en-US" dirty="0" smtClean="0">
                <a:solidFill>
                  <a:schemeClr val="tx2"/>
                </a:solidFill>
              </a:rPr>
              <a:t/>
            </a:r>
            <a:br>
              <a:rPr lang="en-US" dirty="0" smtClean="0">
                <a:solidFill>
                  <a:schemeClr val="tx2"/>
                </a:solidFill>
              </a:rPr>
            </a:br>
            <a:r>
              <a:rPr lang="en-US" dirty="0">
                <a:solidFill>
                  <a:srgbClr val="C00000"/>
                </a:solidFill>
              </a:rPr>
              <a:t>Project assumptions: </a:t>
            </a:r>
            <a:r>
              <a:rPr lang="en-US" sz="3100" dirty="0" smtClean="0">
                <a:solidFill>
                  <a:srgbClr val="C00000"/>
                </a:solidFill>
              </a:rPr>
              <a:t/>
            </a:r>
            <a:br>
              <a:rPr lang="en-US" sz="3100" dirty="0" smtClean="0">
                <a:solidFill>
                  <a:srgbClr val="C00000"/>
                </a:solidFill>
              </a:rPr>
            </a:br>
            <a:r>
              <a:rPr lang="en-US" sz="3100" dirty="0">
                <a:solidFill>
                  <a:schemeClr val="tx2"/>
                </a:solidFill>
              </a:rPr>
              <a:t>An assumption is something that’s believed to be true but hasn’t necessarily been proven to be </a:t>
            </a:r>
            <a:r>
              <a:rPr lang="en-US" sz="3100" dirty="0" smtClean="0">
                <a:solidFill>
                  <a:schemeClr val="tx2"/>
                </a:solidFill>
              </a:rPr>
              <a:t>true.</a:t>
            </a:r>
            <a:r>
              <a:rPr lang="en-US" sz="2800" dirty="0" smtClean="0">
                <a:solidFill>
                  <a:schemeClr val="tx2"/>
                </a:solidFill>
              </a:rPr>
              <a:t/>
            </a:r>
            <a:br>
              <a:rPr lang="en-US" sz="2800" dirty="0" smtClean="0">
                <a:solidFill>
                  <a:schemeClr val="tx2"/>
                </a:solidFill>
              </a:rPr>
            </a:br>
            <a:r>
              <a:rPr lang="en-US" sz="2800" dirty="0"/>
              <a:t/>
            </a:r>
            <a:br>
              <a:rPr lang="en-US" sz="2800" dirty="0"/>
            </a:br>
            <a:r>
              <a:rPr lang="en-US" sz="2800" dirty="0" smtClean="0"/>
              <a:t>-</a:t>
            </a:r>
            <a:r>
              <a:rPr lang="en-US" sz="2800" dirty="0" smtClean="0">
                <a:solidFill>
                  <a:schemeClr val="tx2"/>
                </a:solidFill>
              </a:rPr>
              <a:t>The </a:t>
            </a:r>
            <a:r>
              <a:rPr lang="en-US" sz="2800" dirty="0">
                <a:solidFill>
                  <a:schemeClr val="tx2"/>
                </a:solidFill>
              </a:rPr>
              <a:t>products must be delivered to the consumers without any damage.</a:t>
            </a:r>
            <a:br>
              <a:rPr lang="en-US" sz="2800" dirty="0">
                <a:solidFill>
                  <a:schemeClr val="tx2"/>
                </a:solidFill>
              </a:rPr>
            </a:br>
            <a:r>
              <a:rPr lang="en-US" sz="2800" dirty="0" smtClean="0">
                <a:solidFill>
                  <a:schemeClr val="tx2"/>
                </a:solidFill>
              </a:rPr>
              <a:t>-The </a:t>
            </a:r>
            <a:r>
              <a:rPr lang="en-US" sz="2800" dirty="0">
                <a:solidFill>
                  <a:schemeClr val="tx2"/>
                </a:solidFill>
              </a:rPr>
              <a:t>product must be delivered to the user in three days maximum.</a:t>
            </a:r>
            <a:endParaRPr lang="en-US" sz="3100" dirty="0">
              <a:solidFill>
                <a:schemeClr val="tx2"/>
              </a:solidFill>
            </a:endParaRPr>
          </a:p>
        </p:txBody>
      </p:sp>
    </p:spTree>
    <p:extLst>
      <p:ext uri="{BB962C8B-B14F-4D97-AF65-F5344CB8AC3E}">
        <p14:creationId xmlns:p14="http://schemas.microsoft.com/office/powerpoint/2010/main" val="19450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00"/>
            <a:ext cx="8229600" cy="1143000"/>
          </a:xfrm>
        </p:spPr>
        <p:txBody>
          <a:bodyPr>
            <a:normAutofit fontScale="90000"/>
          </a:bodyPr>
          <a:lstStyle/>
          <a:p>
            <a:r>
              <a:rPr lang="en-US" sz="4000" dirty="0" smtClean="0"/>
              <a:t>      </a:t>
            </a:r>
            <a:r>
              <a:rPr lang="en-US" sz="4000" dirty="0" smtClean="0">
                <a:solidFill>
                  <a:srgbClr val="C00000"/>
                </a:solidFill>
              </a:rPr>
              <a:t>Work </a:t>
            </a:r>
            <a:r>
              <a:rPr lang="en-US" sz="4000" dirty="0">
                <a:solidFill>
                  <a:srgbClr val="C00000"/>
                </a:solidFill>
              </a:rPr>
              <a:t>breakdown structure (WBS</a:t>
            </a:r>
            <a:r>
              <a:rPr lang="en-US" sz="4000" dirty="0" smtClean="0">
                <a:solidFill>
                  <a:srgbClr val="C00000"/>
                </a:solidFill>
              </a:rPr>
              <a:t>)</a:t>
            </a:r>
            <a:r>
              <a:rPr lang="en-US" dirty="0" smtClean="0">
                <a:solidFill>
                  <a:srgbClr val="C00000"/>
                </a:solidFill>
              </a:rPr>
              <a:t/>
            </a:r>
            <a:br>
              <a:rPr lang="en-US" dirty="0" smtClean="0">
                <a:solidFill>
                  <a:srgbClr val="C00000"/>
                </a:solidFill>
              </a:rPr>
            </a:br>
            <a:r>
              <a:rPr lang="en-US" sz="3100" dirty="0" smtClean="0">
                <a:solidFill>
                  <a:schemeClr val="tx2"/>
                </a:solidFill>
              </a:rPr>
              <a:t>it’s breaking work into smaller tasks to make the work more manageable and approachable.</a:t>
            </a:r>
            <a:br>
              <a:rPr lang="en-US" sz="3100" dirty="0" smtClean="0">
                <a:solidFill>
                  <a:schemeClr val="tx2"/>
                </a:solidFill>
              </a:rPr>
            </a:br>
            <a:r>
              <a:rPr lang="en-US" dirty="0">
                <a:solidFill>
                  <a:srgbClr val="C00000"/>
                </a:solidFill>
              </a:rPr>
              <a:t/>
            </a:r>
            <a:br>
              <a:rPr lang="en-US" dirty="0">
                <a:solidFill>
                  <a:srgbClr val="C00000"/>
                </a:solidFill>
              </a:rPr>
            </a:br>
            <a:r>
              <a:rPr lang="en-US" sz="3100" dirty="0">
                <a:solidFill>
                  <a:srgbClr val="C00000"/>
                </a:solidFill>
              </a:rPr>
              <a:t>22.1. </a:t>
            </a:r>
            <a:r>
              <a:rPr lang="en-US" sz="3100" dirty="0" smtClean="0">
                <a:solidFill>
                  <a:srgbClr val="C00000"/>
                </a:solidFill>
              </a:rPr>
              <a:t>Initiating</a:t>
            </a:r>
            <a:r>
              <a:rPr lang="en-US" sz="3100" dirty="0">
                <a:solidFill>
                  <a:srgbClr val="C00000"/>
                </a:solidFill>
              </a:rPr>
              <a:t/>
            </a:r>
            <a:br>
              <a:rPr lang="en-US" sz="3100" dirty="0">
                <a:solidFill>
                  <a:srgbClr val="C00000"/>
                </a:solidFill>
              </a:rPr>
            </a:br>
            <a:r>
              <a:rPr lang="en-US" sz="3100" dirty="0">
                <a:solidFill>
                  <a:schemeClr val="tx2"/>
                </a:solidFill>
              </a:rPr>
              <a:t>22.1.1. Appoint the project manager and project team</a:t>
            </a:r>
            <a:br>
              <a:rPr lang="en-US" sz="3100" dirty="0">
                <a:solidFill>
                  <a:schemeClr val="tx2"/>
                </a:solidFill>
              </a:rPr>
            </a:br>
            <a:r>
              <a:rPr lang="en-US" sz="3100" dirty="0">
                <a:solidFill>
                  <a:schemeClr val="tx2"/>
                </a:solidFill>
              </a:rPr>
              <a:t>22.1.2. Create the project </a:t>
            </a:r>
            <a:r>
              <a:rPr lang="en-US" sz="3100" dirty="0" smtClean="0">
                <a:solidFill>
                  <a:schemeClr val="tx2"/>
                </a:solidFill>
              </a:rPr>
              <a:t>charter</a:t>
            </a:r>
            <a:r>
              <a:rPr lang="en-US" dirty="0" smtClean="0"/>
              <a:t/>
            </a:r>
            <a:br>
              <a:rPr lang="en-US" dirty="0" smtClean="0"/>
            </a:br>
            <a:r>
              <a:rPr lang="en-US" dirty="0"/>
              <a:t/>
            </a:r>
            <a:br>
              <a:rPr lang="en-US" dirty="0"/>
            </a:br>
            <a:r>
              <a:rPr lang="en-US" sz="3100" dirty="0">
                <a:solidFill>
                  <a:srgbClr val="C00000"/>
                </a:solidFill>
              </a:rPr>
              <a:t>22.2. Planning</a:t>
            </a:r>
            <a:r>
              <a:rPr lang="en-US" sz="3100" dirty="0"/>
              <a:t/>
            </a:r>
            <a:br>
              <a:rPr lang="en-US" sz="3100" dirty="0"/>
            </a:br>
            <a:r>
              <a:rPr lang="en-US" sz="3100" dirty="0">
                <a:solidFill>
                  <a:schemeClr val="tx2"/>
                </a:solidFill>
              </a:rPr>
              <a:t>22.2.1. Scope management plan</a:t>
            </a:r>
            <a:br>
              <a:rPr lang="en-US" sz="3100" dirty="0">
                <a:solidFill>
                  <a:schemeClr val="tx2"/>
                </a:solidFill>
              </a:rPr>
            </a:br>
            <a:r>
              <a:rPr lang="en-US" sz="3100" dirty="0">
                <a:solidFill>
                  <a:schemeClr val="tx2"/>
                </a:solidFill>
              </a:rPr>
              <a:t>22.2.2. Cost management plan</a:t>
            </a:r>
            <a:br>
              <a:rPr lang="en-US" sz="3100" dirty="0">
                <a:solidFill>
                  <a:schemeClr val="tx2"/>
                </a:solidFill>
              </a:rPr>
            </a:br>
            <a:r>
              <a:rPr lang="en-US" sz="3100" dirty="0">
                <a:solidFill>
                  <a:schemeClr val="tx2"/>
                </a:solidFill>
              </a:rPr>
              <a:t>22.2.3. Risk management plan</a:t>
            </a:r>
            <a:br>
              <a:rPr lang="en-US" sz="3100" dirty="0">
                <a:solidFill>
                  <a:schemeClr val="tx2"/>
                </a:solidFill>
              </a:rPr>
            </a:br>
            <a:r>
              <a:rPr lang="en-US" sz="3100" dirty="0">
                <a:solidFill>
                  <a:schemeClr val="tx2"/>
                </a:solidFill>
              </a:rPr>
              <a:t>22.2.4. Schedule management plan</a:t>
            </a:r>
            <a:r>
              <a:rPr lang="en-US" dirty="0"/>
              <a:t/>
            </a:r>
            <a:br>
              <a:rPr lang="en-US" dirty="0"/>
            </a:br>
            <a:endParaRPr lang="en-US" dirty="0"/>
          </a:p>
        </p:txBody>
      </p:sp>
    </p:spTree>
    <p:extLst>
      <p:ext uri="{BB962C8B-B14F-4D97-AF65-F5344CB8AC3E}">
        <p14:creationId xmlns:p14="http://schemas.microsoft.com/office/powerpoint/2010/main" val="3498525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477000"/>
            <a:ext cx="8229600" cy="1143000"/>
          </a:xfrm>
          <a:noFill/>
        </p:spPr>
        <p:txBody>
          <a:bodyPr>
            <a:normAutofit fontScale="90000"/>
          </a:bodyPr>
          <a:lstStyle/>
          <a:p>
            <a:pPr lvl="0"/>
            <a:r>
              <a:rPr lang="en-US" sz="3100" dirty="0">
                <a:solidFill>
                  <a:srgbClr val="C00000"/>
                </a:solidFill>
              </a:rPr>
              <a:t>22.3. Executing and controlling</a:t>
            </a:r>
            <a:r>
              <a:rPr lang="en-US" sz="3100" dirty="0">
                <a:solidFill>
                  <a:schemeClr val="tx2"/>
                </a:solidFill>
              </a:rPr>
              <a:t/>
            </a:r>
            <a:br>
              <a:rPr lang="en-US" sz="3100" dirty="0">
                <a:solidFill>
                  <a:schemeClr val="tx2"/>
                </a:solidFill>
              </a:rPr>
            </a:br>
            <a:r>
              <a:rPr lang="en-US" sz="3100" dirty="0" smtClean="0">
                <a:solidFill>
                  <a:schemeClr val="tx2"/>
                </a:solidFill>
              </a:rPr>
              <a:t>22.3.1 </a:t>
            </a:r>
            <a:r>
              <a:rPr lang="en-US" sz="3100" dirty="0">
                <a:solidFill>
                  <a:schemeClr val="tx2"/>
                </a:solidFill>
              </a:rPr>
              <a:t>Create the </a:t>
            </a:r>
            <a:r>
              <a:rPr lang="en-US" sz="3100" dirty="0" smtClean="0">
                <a:solidFill>
                  <a:schemeClr val="tx2"/>
                </a:solidFill>
              </a:rPr>
              <a:t>application</a:t>
            </a:r>
            <a:br>
              <a:rPr lang="en-US" sz="3100" dirty="0" smtClean="0">
                <a:solidFill>
                  <a:schemeClr val="tx2"/>
                </a:solidFill>
              </a:rPr>
            </a:br>
            <a:r>
              <a:rPr lang="en-US" sz="3100" dirty="0">
                <a:solidFill>
                  <a:schemeClr val="tx2"/>
                </a:solidFill>
              </a:rPr>
              <a:t> </a:t>
            </a:r>
            <a:r>
              <a:rPr lang="en-US" sz="3100" dirty="0" smtClean="0">
                <a:solidFill>
                  <a:schemeClr val="tx2"/>
                </a:solidFill>
              </a:rPr>
              <a:t>   22.3.1.1 </a:t>
            </a:r>
            <a:r>
              <a:rPr lang="en-US" sz="3100" dirty="0">
                <a:solidFill>
                  <a:schemeClr val="tx2"/>
                </a:solidFill>
              </a:rPr>
              <a:t>Software design</a:t>
            </a:r>
            <a:br>
              <a:rPr lang="en-US" sz="3100" dirty="0">
                <a:solidFill>
                  <a:schemeClr val="tx2"/>
                </a:solidFill>
              </a:rPr>
            </a:br>
            <a:r>
              <a:rPr lang="en-US" sz="3100" dirty="0" smtClean="0">
                <a:solidFill>
                  <a:schemeClr val="tx2"/>
                </a:solidFill>
              </a:rPr>
              <a:t>    22.3.1.2 </a:t>
            </a:r>
            <a:r>
              <a:rPr lang="en-US" sz="3100" dirty="0">
                <a:solidFill>
                  <a:schemeClr val="tx2"/>
                </a:solidFill>
              </a:rPr>
              <a:t>Building a software model</a:t>
            </a:r>
            <a:br>
              <a:rPr lang="en-US" sz="3100" dirty="0">
                <a:solidFill>
                  <a:schemeClr val="tx2"/>
                </a:solidFill>
              </a:rPr>
            </a:br>
            <a:r>
              <a:rPr lang="en-US" sz="3100" dirty="0" smtClean="0">
                <a:solidFill>
                  <a:schemeClr val="tx2"/>
                </a:solidFill>
              </a:rPr>
              <a:t>    22.3.1.3 </a:t>
            </a:r>
            <a:r>
              <a:rPr lang="en-US" sz="3100" dirty="0">
                <a:solidFill>
                  <a:schemeClr val="tx2"/>
                </a:solidFill>
              </a:rPr>
              <a:t>Constructing code</a:t>
            </a:r>
            <a:br>
              <a:rPr lang="en-US" sz="3100" dirty="0">
                <a:solidFill>
                  <a:schemeClr val="tx2"/>
                </a:solidFill>
              </a:rPr>
            </a:br>
            <a:r>
              <a:rPr lang="en-US" sz="3100" dirty="0" smtClean="0">
                <a:solidFill>
                  <a:schemeClr val="tx2"/>
                </a:solidFill>
              </a:rPr>
              <a:t>    22.3.1.4 Testing</a:t>
            </a:r>
            <a:r>
              <a:rPr lang="en-US" sz="3100" dirty="0">
                <a:solidFill>
                  <a:schemeClr val="tx2"/>
                </a:solidFill>
              </a:rPr>
              <a:t/>
            </a:r>
            <a:br>
              <a:rPr lang="en-US" sz="3100" dirty="0">
                <a:solidFill>
                  <a:schemeClr val="tx2"/>
                </a:solidFill>
              </a:rPr>
            </a:br>
            <a:r>
              <a:rPr lang="en-US" sz="3100" dirty="0">
                <a:solidFill>
                  <a:schemeClr val="tx2"/>
                </a:solidFill>
              </a:rPr>
              <a:t>22.3.2 Design user interface</a:t>
            </a:r>
            <a:br>
              <a:rPr lang="en-US" sz="3100" dirty="0">
                <a:solidFill>
                  <a:schemeClr val="tx2"/>
                </a:solidFill>
              </a:rPr>
            </a:br>
            <a:r>
              <a:rPr lang="en-US" sz="3100" dirty="0" smtClean="0">
                <a:solidFill>
                  <a:schemeClr val="tx2"/>
                </a:solidFill>
              </a:rPr>
              <a:t>22.3.3 </a:t>
            </a:r>
            <a:r>
              <a:rPr lang="en-US" sz="3100" dirty="0">
                <a:solidFill>
                  <a:schemeClr val="tx2"/>
                </a:solidFill>
              </a:rPr>
              <a:t>Launch the application</a:t>
            </a:r>
            <a:br>
              <a:rPr lang="en-US" sz="3100" dirty="0">
                <a:solidFill>
                  <a:schemeClr val="tx2"/>
                </a:solidFill>
              </a:rPr>
            </a:br>
            <a:r>
              <a:rPr lang="en-US" sz="3100" dirty="0" smtClean="0">
                <a:solidFill>
                  <a:schemeClr val="tx2"/>
                </a:solidFill>
              </a:rPr>
              <a:t>22.3.4 </a:t>
            </a:r>
            <a:r>
              <a:rPr lang="en-US" sz="3100" dirty="0">
                <a:solidFill>
                  <a:schemeClr val="tx2"/>
                </a:solidFill>
              </a:rPr>
              <a:t>Market the application</a:t>
            </a:r>
            <a:br>
              <a:rPr lang="en-US" sz="3100" dirty="0">
                <a:solidFill>
                  <a:schemeClr val="tx2"/>
                </a:solidFill>
              </a:rPr>
            </a:br>
            <a:r>
              <a:rPr lang="en-US" sz="3100" dirty="0" smtClean="0">
                <a:solidFill>
                  <a:schemeClr val="tx2"/>
                </a:solidFill>
              </a:rPr>
              <a:t>22.3.5 </a:t>
            </a:r>
            <a:r>
              <a:rPr lang="en-US" sz="3100" dirty="0">
                <a:solidFill>
                  <a:schemeClr val="tx2"/>
                </a:solidFill>
              </a:rPr>
              <a:t>Get feedback from users and improve the application </a:t>
            </a:r>
            <a:r>
              <a:rPr lang="en-US" sz="3100" dirty="0" smtClean="0">
                <a:solidFill>
                  <a:schemeClr val="tx2"/>
                </a:solidFill>
              </a:rPr>
              <a:t>performance</a:t>
            </a:r>
            <a:r>
              <a:rPr lang="en-US" sz="3100" dirty="0" smtClean="0"/>
              <a:t/>
            </a:r>
            <a:br>
              <a:rPr lang="en-US" sz="3100" dirty="0" smtClean="0"/>
            </a:br>
            <a:r>
              <a:rPr lang="en-US" sz="3100" dirty="0"/>
              <a:t/>
            </a:r>
            <a:br>
              <a:rPr lang="en-US" sz="3100" dirty="0"/>
            </a:br>
            <a:r>
              <a:rPr lang="en-US" sz="3100" dirty="0">
                <a:solidFill>
                  <a:srgbClr val="C00000"/>
                </a:solidFill>
              </a:rPr>
              <a:t> 22.4. Closing</a:t>
            </a:r>
            <a:r>
              <a:rPr lang="en-US" sz="3100" dirty="0"/>
              <a:t/>
            </a:r>
            <a:br>
              <a:rPr lang="en-US" sz="3100" dirty="0"/>
            </a:br>
            <a:r>
              <a:rPr lang="en-US" sz="3100" dirty="0" smtClean="0">
                <a:solidFill>
                  <a:schemeClr val="tx2"/>
                </a:solidFill>
              </a:rPr>
              <a:t>22.4.1 </a:t>
            </a:r>
            <a:r>
              <a:rPr lang="en-US" sz="3100" dirty="0">
                <a:solidFill>
                  <a:schemeClr val="tx2"/>
                </a:solidFill>
              </a:rPr>
              <a:t>Conduct closeout meetings</a:t>
            </a:r>
            <a:br>
              <a:rPr lang="en-US" sz="3100" dirty="0">
                <a:solidFill>
                  <a:schemeClr val="tx2"/>
                </a:solidFill>
              </a:rPr>
            </a:br>
            <a:r>
              <a:rPr lang="en-US" sz="3100" dirty="0" smtClean="0">
                <a:solidFill>
                  <a:schemeClr val="tx2"/>
                </a:solidFill>
              </a:rPr>
              <a:t>22.4.3 </a:t>
            </a:r>
            <a:r>
              <a:rPr lang="en-US" sz="3100" dirty="0">
                <a:solidFill>
                  <a:schemeClr val="tx2"/>
                </a:solidFill>
              </a:rPr>
              <a:t>Create project closeout documentation</a:t>
            </a: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4244399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321030"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380288" y="609600"/>
            <a:ext cx="8229600" cy="1143000"/>
          </a:xfrm>
        </p:spPr>
        <p:txBody>
          <a:bodyPr>
            <a:normAutofit fontScale="90000"/>
          </a:bodyPr>
          <a:lstStyle/>
          <a:p>
            <a:r>
              <a:rPr lang="en-US" sz="4000" dirty="0" smtClean="0">
                <a:solidFill>
                  <a:srgbClr val="C00000"/>
                </a:solidFill>
              </a:rPr>
              <a:t>Roles </a:t>
            </a:r>
            <a:r>
              <a:rPr lang="en-US" sz="4000" dirty="0">
                <a:solidFill>
                  <a:srgbClr val="C00000"/>
                </a:solidFill>
              </a:rPr>
              <a:t>and responsibilities </a:t>
            </a:r>
            <a:r>
              <a:rPr lang="en-US" sz="4000" dirty="0" smtClean="0">
                <a:solidFill>
                  <a:srgbClr val="C00000"/>
                </a:solidFill>
              </a:rPr>
              <a:t>matrix:</a:t>
            </a:r>
            <a:r>
              <a:rPr lang="en-US" dirty="0" smtClean="0">
                <a:solidFill>
                  <a:srgbClr val="C00000"/>
                </a:solidFill>
              </a:rPr>
              <a:t/>
            </a:r>
            <a:br>
              <a:rPr lang="en-US" dirty="0" smtClean="0">
                <a:solidFill>
                  <a:srgbClr val="C00000"/>
                </a:solidFill>
              </a:rPr>
            </a:br>
            <a:r>
              <a:rPr lang="en-US" sz="3100" dirty="0" smtClean="0">
                <a:solidFill>
                  <a:schemeClr val="tx2"/>
                </a:solidFill>
              </a:rPr>
              <a:t>it’s responsibility assignment chart that assigns tasks to the project team. </a:t>
            </a:r>
            <a:endParaRPr lang="en-US" sz="3100" dirty="0">
              <a:solidFill>
                <a:srgbClr val="C00000"/>
              </a:solidFill>
            </a:endParaRPr>
          </a:p>
        </p:txBody>
      </p:sp>
    </p:spTree>
    <p:extLst>
      <p:ext uri="{BB962C8B-B14F-4D97-AF65-F5344CB8AC3E}">
        <p14:creationId xmlns:p14="http://schemas.microsoft.com/office/powerpoint/2010/main" val="2475335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8229600" cy="1143000"/>
          </a:xfrm>
        </p:spPr>
        <p:txBody>
          <a:bodyPr>
            <a:normAutofit fontScale="90000"/>
          </a:bodyPr>
          <a:lstStyle/>
          <a:p>
            <a:r>
              <a:rPr lang="en-US" sz="4000" dirty="0" smtClean="0">
                <a:solidFill>
                  <a:srgbClr val="C00000"/>
                </a:solidFill>
              </a:rPr>
              <a:t>Project network:</a:t>
            </a:r>
            <a:r>
              <a:rPr lang="en-US" sz="4400" dirty="0" smtClean="0">
                <a:solidFill>
                  <a:srgbClr val="C00000"/>
                </a:solidFill>
              </a:rPr>
              <a:t/>
            </a:r>
            <a:br>
              <a:rPr lang="en-US" sz="4400" dirty="0" smtClean="0">
                <a:solidFill>
                  <a:srgbClr val="C00000"/>
                </a:solidFill>
              </a:rPr>
            </a:br>
            <a:r>
              <a:rPr lang="en-US" sz="2800" dirty="0" smtClean="0">
                <a:solidFill>
                  <a:schemeClr val="tx2"/>
                </a:solidFill>
              </a:rPr>
              <a:t>The project network is a visual flow diagram of the sequence, interrelationships, and dependencies of all activities that must be accomplished to complete the project.</a:t>
            </a:r>
            <a:endParaRPr lang="en-US" sz="4400"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5791200" cy="384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9089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0"/>
            <a:ext cx="8229600" cy="1143000"/>
          </a:xfrm>
        </p:spPr>
        <p:txBody>
          <a:bodyPr>
            <a:noAutofit/>
          </a:bodyPr>
          <a:lstStyle/>
          <a:p>
            <a:r>
              <a:rPr lang="en-US" sz="2800" dirty="0">
                <a:solidFill>
                  <a:schemeClr val="tx2"/>
                </a:solidFill>
              </a:rPr>
              <a:t/>
            </a:r>
            <a:br>
              <a:rPr lang="en-US" sz="2800" dirty="0">
                <a:solidFill>
                  <a:schemeClr val="tx2"/>
                </a:solidFill>
              </a:rPr>
            </a:br>
            <a:r>
              <a:rPr lang="en-US" sz="2800" dirty="0" smtClean="0">
                <a:solidFill>
                  <a:schemeClr val="tx2"/>
                </a:solidFill>
              </a:rPr>
              <a:t/>
            </a:r>
            <a:br>
              <a:rPr lang="en-US" sz="2800" dirty="0" smtClean="0">
                <a:solidFill>
                  <a:schemeClr val="tx2"/>
                </a:solidFill>
              </a:rPr>
            </a:br>
            <a:r>
              <a:rPr lang="en-US" sz="2800" dirty="0">
                <a:solidFill>
                  <a:schemeClr val="tx2"/>
                </a:solidFill>
              </a:rPr>
              <a:t/>
            </a:r>
            <a:br>
              <a:rPr lang="en-US" sz="2800" dirty="0">
                <a:solidFill>
                  <a:schemeClr val="tx2"/>
                </a:solidFill>
              </a:rPr>
            </a:br>
            <a:r>
              <a:rPr lang="en-US" dirty="0">
                <a:solidFill>
                  <a:srgbClr val="C00000"/>
                </a:solidFill>
              </a:rPr>
              <a:t>■ Project team: </a:t>
            </a:r>
            <a:r>
              <a:rPr lang="en-US" sz="3200" dirty="0" smtClean="0">
                <a:solidFill>
                  <a:srgbClr val="C00000"/>
                </a:solidFill>
              </a:rPr>
              <a:t/>
            </a:r>
            <a:br>
              <a:rPr lang="en-US" sz="3200" dirty="0" smtClean="0">
                <a:solidFill>
                  <a:srgbClr val="C00000"/>
                </a:solidFill>
              </a:rPr>
            </a:br>
            <a:r>
              <a:rPr lang="en-US" sz="3200" dirty="0">
                <a:solidFill>
                  <a:schemeClr val="tx2"/>
                </a:solidFill>
              </a:rPr>
              <a:t/>
            </a:r>
            <a:br>
              <a:rPr lang="en-US" sz="3200" dirty="0">
                <a:solidFill>
                  <a:schemeClr val="tx2"/>
                </a:solidFill>
              </a:rPr>
            </a:br>
            <a:r>
              <a:rPr lang="en-US" sz="3200" dirty="0" smtClean="0">
                <a:solidFill>
                  <a:schemeClr val="tx2"/>
                </a:solidFill>
              </a:rPr>
              <a:t> Ahmed Ayman </a:t>
            </a:r>
            <a:r>
              <a:rPr lang="en-US" sz="3200" dirty="0" err="1" smtClean="0">
                <a:solidFill>
                  <a:schemeClr val="tx2"/>
                </a:solidFill>
              </a:rPr>
              <a:t>Abd</a:t>
            </a:r>
            <a:r>
              <a:rPr lang="en-US" sz="3200" dirty="0" smtClean="0">
                <a:solidFill>
                  <a:schemeClr val="tx2"/>
                </a:solidFill>
              </a:rPr>
              <a:t> El Aziz</a:t>
            </a:r>
            <a:br>
              <a:rPr lang="en-US" sz="3200" dirty="0" smtClean="0">
                <a:solidFill>
                  <a:schemeClr val="tx2"/>
                </a:solidFill>
              </a:rPr>
            </a:br>
            <a:r>
              <a:rPr lang="en-US" sz="3200" dirty="0" smtClean="0">
                <a:solidFill>
                  <a:schemeClr val="tx2"/>
                </a:solidFill>
              </a:rPr>
              <a:t> Osama Mohamed El </a:t>
            </a:r>
            <a:r>
              <a:rPr lang="en-US" sz="3200" dirty="0" err="1" smtClean="0">
                <a:solidFill>
                  <a:schemeClr val="tx2"/>
                </a:solidFill>
              </a:rPr>
              <a:t>Shamy</a:t>
            </a:r>
            <a:r>
              <a:rPr lang="en-US" sz="3200" dirty="0" smtClean="0">
                <a:solidFill>
                  <a:schemeClr val="tx2"/>
                </a:solidFill>
              </a:rPr>
              <a:t/>
            </a:r>
            <a:br>
              <a:rPr lang="en-US" sz="3200" dirty="0" smtClean="0">
                <a:solidFill>
                  <a:schemeClr val="tx2"/>
                </a:solidFill>
              </a:rPr>
            </a:br>
            <a:r>
              <a:rPr lang="en-US" sz="3200" dirty="0" smtClean="0">
                <a:solidFill>
                  <a:schemeClr val="tx2"/>
                </a:solidFill>
              </a:rPr>
              <a:t> Ahmed </a:t>
            </a:r>
            <a:r>
              <a:rPr lang="en-US" sz="3200" dirty="0" err="1" smtClean="0">
                <a:solidFill>
                  <a:schemeClr val="tx2"/>
                </a:solidFill>
              </a:rPr>
              <a:t>Essam</a:t>
            </a:r>
            <a:r>
              <a:rPr lang="en-US" sz="3200" dirty="0" smtClean="0">
                <a:solidFill>
                  <a:schemeClr val="tx2"/>
                </a:solidFill>
              </a:rPr>
              <a:t> Mohamed</a:t>
            </a:r>
            <a:r>
              <a:rPr lang="en-US" sz="3200" dirty="0">
                <a:solidFill>
                  <a:schemeClr val="tx2"/>
                </a:solidFill>
              </a:rPr>
              <a:t/>
            </a:r>
            <a:br>
              <a:rPr lang="en-US" sz="3200" dirty="0">
                <a:solidFill>
                  <a:schemeClr val="tx2"/>
                </a:solidFill>
              </a:rPr>
            </a:br>
            <a:r>
              <a:rPr lang="en-US" sz="3200" dirty="0" smtClean="0">
                <a:solidFill>
                  <a:schemeClr val="tx2"/>
                </a:solidFill>
              </a:rPr>
              <a:t> Ahmed </a:t>
            </a:r>
            <a:r>
              <a:rPr lang="en-US" sz="3200" dirty="0" smtClean="0">
                <a:solidFill>
                  <a:schemeClr val="tx2"/>
                </a:solidFill>
              </a:rPr>
              <a:t>Mohamed Mostafa </a:t>
            </a:r>
            <a:r>
              <a:rPr lang="en-US" sz="3200" dirty="0" err="1" smtClean="0">
                <a:solidFill>
                  <a:schemeClr val="tx2"/>
                </a:solidFill>
              </a:rPr>
              <a:t>Abd</a:t>
            </a:r>
            <a:r>
              <a:rPr lang="en-US" sz="3200" dirty="0" smtClean="0">
                <a:solidFill>
                  <a:schemeClr val="tx2"/>
                </a:solidFill>
              </a:rPr>
              <a:t> El </a:t>
            </a:r>
            <a:r>
              <a:rPr lang="en-US" sz="3200" dirty="0" err="1" smtClean="0">
                <a:solidFill>
                  <a:schemeClr val="tx2"/>
                </a:solidFill>
              </a:rPr>
              <a:t>Baky</a:t>
            </a:r>
            <a:r>
              <a:rPr lang="en-US" sz="3200" dirty="0" smtClean="0">
                <a:solidFill>
                  <a:schemeClr val="tx2"/>
                </a:solidFill>
              </a:rPr>
              <a:t/>
            </a:r>
            <a:br>
              <a:rPr lang="en-US" sz="3200" dirty="0" smtClean="0">
                <a:solidFill>
                  <a:schemeClr val="tx2"/>
                </a:solidFill>
              </a:rPr>
            </a:br>
            <a:r>
              <a:rPr lang="en-US" sz="3200" dirty="0" smtClean="0">
                <a:solidFill>
                  <a:schemeClr val="tx2"/>
                </a:solidFill>
              </a:rPr>
              <a:t> Ahmed </a:t>
            </a:r>
            <a:r>
              <a:rPr lang="en-US" sz="3200" dirty="0" err="1" smtClean="0">
                <a:solidFill>
                  <a:schemeClr val="tx2"/>
                </a:solidFill>
              </a:rPr>
              <a:t>Hesham</a:t>
            </a:r>
            <a:r>
              <a:rPr lang="en-US" sz="3200" dirty="0" smtClean="0">
                <a:solidFill>
                  <a:schemeClr val="tx2"/>
                </a:solidFill>
              </a:rPr>
              <a:t> </a:t>
            </a:r>
            <a:r>
              <a:rPr lang="en-US" sz="3200" dirty="0" err="1" smtClean="0">
                <a:solidFill>
                  <a:schemeClr val="tx2"/>
                </a:solidFill>
              </a:rPr>
              <a:t>Fathallah</a:t>
            </a:r>
            <a:r>
              <a:rPr lang="en-US" sz="2800" dirty="0">
                <a:solidFill>
                  <a:schemeClr val="tx2"/>
                </a:solidFill>
              </a:rPr>
              <a:t/>
            </a:r>
            <a:br>
              <a:rPr lang="en-US" sz="2800" dirty="0">
                <a:solidFill>
                  <a:schemeClr val="tx2"/>
                </a:solidFill>
              </a:rPr>
            </a:br>
            <a:endParaRPr lang="en-US" sz="2800" dirty="0">
              <a:solidFill>
                <a:schemeClr val="tx2"/>
              </a:solidFill>
            </a:endParaRPr>
          </a:p>
        </p:txBody>
      </p:sp>
    </p:spTree>
    <p:extLst>
      <p:ext uri="{BB962C8B-B14F-4D97-AF65-F5344CB8AC3E}">
        <p14:creationId xmlns:p14="http://schemas.microsoft.com/office/powerpoint/2010/main" val="308741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909907" cy="2839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778" y="4343400"/>
            <a:ext cx="13144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0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normAutofit/>
          </a:bodyPr>
          <a:lstStyle/>
          <a:p>
            <a:r>
              <a:rPr lang="en-US" sz="4000" dirty="0" smtClean="0">
                <a:solidFill>
                  <a:srgbClr val="C00000"/>
                </a:solidFill>
              </a:rPr>
              <a:t>Resource </a:t>
            </a:r>
            <a:r>
              <a:rPr lang="en-US" sz="4000" dirty="0">
                <a:solidFill>
                  <a:srgbClr val="C00000"/>
                </a:solidFill>
              </a:rPr>
              <a:t>constrained project: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100887" cy="4768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6407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solidFill>
                  <a:srgbClr val="C00000"/>
                </a:solidFill>
              </a:rPr>
              <a:t>Time-Phased </a:t>
            </a:r>
            <a:r>
              <a:rPr lang="en-US" dirty="0">
                <a:solidFill>
                  <a:srgbClr val="C00000"/>
                </a:solidFill>
              </a:rPr>
              <a:t>Budget Baseline: </a:t>
            </a:r>
            <a:r>
              <a:rPr lang="en-US" dirty="0"/>
              <a:t/>
            </a:r>
            <a:br>
              <a:rPr lang="en-US" dirty="0"/>
            </a:b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9" y="1447800"/>
            <a:ext cx="7739062" cy="4920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5423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943600"/>
            <a:ext cx="8229600" cy="1143000"/>
          </a:xfrm>
        </p:spPr>
        <p:txBody>
          <a:bodyPr>
            <a:normAutofit fontScale="90000"/>
          </a:bodyPr>
          <a:lstStyle/>
          <a:p>
            <a:r>
              <a:rPr lang="en-US" dirty="0" smtClean="0">
                <a:solidFill>
                  <a:srgbClr val="C00000"/>
                </a:solidFill>
              </a:rPr>
              <a:t>Risks:</a:t>
            </a:r>
            <a:r>
              <a:rPr lang="en-US" dirty="0" smtClean="0"/>
              <a:t/>
            </a:r>
            <a:br>
              <a:rPr lang="en-US" dirty="0" smtClean="0"/>
            </a:br>
            <a:r>
              <a:rPr lang="en-US" sz="3100" dirty="0" smtClean="0">
                <a:solidFill>
                  <a:schemeClr val="tx2"/>
                </a:solidFill>
              </a:rPr>
              <a:t>-</a:t>
            </a:r>
            <a:r>
              <a:rPr lang="en-US" sz="3100" dirty="0" smtClean="0"/>
              <a:t> </a:t>
            </a:r>
            <a:r>
              <a:rPr lang="en-US" sz="3100" dirty="0" smtClean="0">
                <a:solidFill>
                  <a:schemeClr val="tx2"/>
                </a:solidFill>
              </a:rPr>
              <a:t>Any error in the software or in the server could affect productivity and efficiency of the project.</a:t>
            </a:r>
            <a:r>
              <a:rPr lang="en-US" dirty="0" smtClean="0">
                <a:solidFill>
                  <a:schemeClr val="tx2"/>
                </a:solidFill>
              </a:rPr>
              <a:t/>
            </a:r>
            <a:br>
              <a:rPr lang="en-US" dirty="0" smtClean="0">
                <a:solidFill>
                  <a:schemeClr val="tx2"/>
                </a:solidFill>
              </a:rPr>
            </a:br>
            <a:r>
              <a:rPr lang="en-US" sz="3100" dirty="0" smtClean="0">
                <a:solidFill>
                  <a:schemeClr val="tx2"/>
                </a:solidFill>
              </a:rPr>
              <a:t>We can handle this risk by constantly testing the software and the server for any error and fixing them if there any.</a:t>
            </a:r>
            <a:r>
              <a:rPr lang="en-US" dirty="0" smtClean="0">
                <a:solidFill>
                  <a:schemeClr val="tx2"/>
                </a:solidFill>
              </a:rPr>
              <a:t/>
            </a:r>
            <a:br>
              <a:rPr lang="en-US" dirty="0" smtClean="0">
                <a:solidFill>
                  <a:schemeClr val="tx2"/>
                </a:solidFill>
              </a:rPr>
            </a:br>
            <a:r>
              <a:rPr lang="en-US" dirty="0" smtClean="0">
                <a:solidFill>
                  <a:schemeClr val="tx2"/>
                </a:solidFill>
              </a:rPr>
              <a:t/>
            </a:r>
            <a:br>
              <a:rPr lang="en-US" dirty="0" smtClean="0">
                <a:solidFill>
                  <a:schemeClr val="tx2"/>
                </a:solidFill>
              </a:rPr>
            </a:br>
            <a:r>
              <a:rPr lang="en-US" sz="3100" dirty="0" smtClean="0">
                <a:solidFill>
                  <a:schemeClr val="tx2"/>
                </a:solidFill>
              </a:rPr>
              <a:t>- Any damage done to the product during delivery could affect user satisfaction negatively.</a:t>
            </a:r>
            <a:r>
              <a:rPr lang="en-US" dirty="0" smtClean="0">
                <a:solidFill>
                  <a:schemeClr val="tx2"/>
                </a:solidFill>
              </a:rPr>
              <a:t/>
            </a:r>
            <a:br>
              <a:rPr lang="en-US" dirty="0" smtClean="0">
                <a:solidFill>
                  <a:schemeClr val="tx2"/>
                </a:solidFill>
              </a:rPr>
            </a:br>
            <a:r>
              <a:rPr lang="en-US" sz="3100" dirty="0" smtClean="0">
                <a:solidFill>
                  <a:schemeClr val="tx2"/>
                </a:solidFill>
              </a:rPr>
              <a:t>We can handle this risk by providing a safe and secure delivery service.</a:t>
            </a:r>
            <a:br>
              <a:rPr lang="en-US" sz="3100" dirty="0" smtClean="0">
                <a:solidFill>
                  <a:schemeClr val="tx2"/>
                </a:solidFill>
              </a:rPr>
            </a:br>
            <a:r>
              <a:rPr lang="en-US" dirty="0">
                <a:solidFill>
                  <a:srgbClr val="C00000"/>
                </a:solidFill>
              </a:rPr>
              <a:t>Monitoring:</a:t>
            </a:r>
            <a:br>
              <a:rPr lang="en-US" dirty="0">
                <a:solidFill>
                  <a:srgbClr val="C00000"/>
                </a:solidFill>
              </a:rPr>
            </a:br>
            <a:r>
              <a:rPr lang="en-US" dirty="0">
                <a:solidFill>
                  <a:schemeClr val="tx2"/>
                </a:solidFill>
              </a:rPr>
              <a:t>it’s simplified explanation of the tasks of the project</a:t>
            </a:r>
            <a:r>
              <a:rPr lang="en-US" dirty="0" smtClean="0"/>
              <a:t/>
            </a:r>
            <a:br>
              <a:rPr lang="en-US" dirty="0" smtClean="0"/>
            </a:br>
            <a:endParaRPr lang="en-US" dirty="0"/>
          </a:p>
        </p:txBody>
      </p:sp>
    </p:spTree>
    <p:extLst>
      <p:ext uri="{BB962C8B-B14F-4D97-AF65-F5344CB8AC3E}">
        <p14:creationId xmlns:p14="http://schemas.microsoft.com/office/powerpoint/2010/main" val="941057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76600"/>
            <a:ext cx="8229600" cy="1143000"/>
          </a:xfrm>
        </p:spPr>
        <p:txBody>
          <a:bodyPr>
            <a:normAutofit fontScale="90000"/>
          </a:bodyPr>
          <a:lstStyle/>
          <a:p>
            <a:r>
              <a:rPr lang="en-US" sz="4400" dirty="0" smtClean="0">
                <a:solidFill>
                  <a:srgbClr val="C00000"/>
                </a:solidFill>
              </a:rPr>
              <a:t>Project charter:</a:t>
            </a:r>
            <a:r>
              <a:rPr lang="en-US" dirty="0" smtClean="0">
                <a:solidFill>
                  <a:srgbClr val="C00000"/>
                </a:solidFill>
              </a:rPr>
              <a:t/>
            </a:r>
            <a:br>
              <a:rPr lang="en-US" dirty="0" smtClean="0">
                <a:solidFill>
                  <a:srgbClr val="C00000"/>
                </a:solidFill>
              </a:rPr>
            </a:br>
            <a:r>
              <a:rPr lang="en-US" dirty="0" smtClean="0">
                <a:solidFill>
                  <a:schemeClr val="tx2"/>
                </a:solidFill>
              </a:rPr>
              <a:t/>
            </a:r>
            <a:br>
              <a:rPr lang="en-US" dirty="0" smtClean="0">
                <a:solidFill>
                  <a:schemeClr val="tx2"/>
                </a:solidFill>
              </a:rPr>
            </a:br>
            <a:r>
              <a:rPr lang="en-US" dirty="0" smtClean="0">
                <a:solidFill>
                  <a:schemeClr val="tx2"/>
                </a:solidFill>
              </a:rPr>
              <a:t>it is a short document that the project manager creates in the initiation phase of the project that describes the project stakeholders, purpose, deliverables, business case, milestones, assumptions, constraints, and risks.</a:t>
            </a:r>
            <a:endParaRPr lang="en-US" dirty="0">
              <a:solidFill>
                <a:schemeClr val="tx2"/>
              </a:solidFill>
            </a:endParaRPr>
          </a:p>
        </p:txBody>
      </p:sp>
    </p:spTree>
    <p:extLst>
      <p:ext uri="{BB962C8B-B14F-4D97-AF65-F5344CB8AC3E}">
        <p14:creationId xmlns:p14="http://schemas.microsoft.com/office/powerpoint/2010/main" val="22994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5257800"/>
          </a:xfrm>
        </p:spPr>
        <p:txBody>
          <a:bodyPr>
            <a:normAutofit/>
          </a:bodyPr>
          <a:lstStyle/>
          <a:p>
            <a:pPr marL="0" indent="0">
              <a:buNone/>
            </a:pPr>
            <a:endParaRPr lang="en-US" dirty="0"/>
          </a:p>
          <a:p>
            <a:pPr marL="0" indent="0">
              <a:buNone/>
            </a:pPr>
            <a:r>
              <a:rPr lang="en-US" sz="3200" b="1" dirty="0" smtClean="0">
                <a:solidFill>
                  <a:srgbClr val="C00000"/>
                </a:solidFill>
                <a:latin typeface="+mj-lt"/>
              </a:rPr>
              <a:t>Purpose </a:t>
            </a:r>
            <a:r>
              <a:rPr lang="en-US" sz="3200" b="1" dirty="0">
                <a:solidFill>
                  <a:srgbClr val="C00000"/>
                </a:solidFill>
                <a:latin typeface="+mj-lt"/>
              </a:rPr>
              <a:t>of the project</a:t>
            </a:r>
            <a:r>
              <a:rPr lang="en-US" sz="3200" b="1" dirty="0" smtClean="0">
                <a:solidFill>
                  <a:srgbClr val="C00000"/>
                </a:solidFill>
                <a:latin typeface="+mj-lt"/>
              </a:rPr>
              <a:t>:</a:t>
            </a:r>
          </a:p>
          <a:p>
            <a:pPr marL="0" indent="0">
              <a:buNone/>
            </a:pPr>
            <a:endParaRPr lang="en-US" sz="2800" dirty="0" smtClean="0"/>
          </a:p>
          <a:p>
            <a:pPr marL="0" indent="0">
              <a:buNone/>
            </a:pPr>
            <a:r>
              <a:rPr lang="en-US" sz="2800" dirty="0" smtClean="0"/>
              <a:t>Handmade </a:t>
            </a:r>
            <a:r>
              <a:rPr lang="en-US" sz="2800" dirty="0"/>
              <a:t>manufacturers have difficulty marketing </a:t>
            </a:r>
            <a:r>
              <a:rPr lang="en-US" sz="2800" dirty="0" smtClean="0"/>
              <a:t>   their </a:t>
            </a:r>
            <a:r>
              <a:rPr lang="en-US" sz="2800" dirty="0"/>
              <a:t>products and delivering them to consumers, so we've developed a program to make it easier for handmade manufacturers to show their products to the largest number of consumers and provide home delivery.</a:t>
            </a:r>
          </a:p>
        </p:txBody>
      </p:sp>
    </p:spTree>
    <p:extLst>
      <p:ext uri="{BB962C8B-B14F-4D97-AF65-F5344CB8AC3E}">
        <p14:creationId xmlns:p14="http://schemas.microsoft.com/office/powerpoint/2010/main" val="235838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00"/>
            <a:ext cx="8229600" cy="990600"/>
          </a:xfrm>
        </p:spPr>
        <p:txBody>
          <a:bodyPr>
            <a:noAutofit/>
          </a:bodyPr>
          <a:lstStyle/>
          <a:p>
            <a:r>
              <a:rPr lang="en-US" sz="4000" dirty="0" smtClean="0">
                <a:solidFill>
                  <a:srgbClr val="C00000"/>
                </a:solidFill>
              </a:rPr>
              <a:t>Business </a:t>
            </a:r>
            <a:r>
              <a:rPr lang="en-US" sz="4000" dirty="0">
                <a:solidFill>
                  <a:srgbClr val="C00000"/>
                </a:solidFill>
              </a:rPr>
              <a:t>case for the project</a:t>
            </a:r>
            <a:r>
              <a:rPr lang="en-US" sz="4000" dirty="0" smtClean="0">
                <a:solidFill>
                  <a:srgbClr val="C00000"/>
                </a:solidFill>
              </a:rPr>
              <a:t>:</a:t>
            </a:r>
            <a:r>
              <a:rPr lang="en-US" sz="4000" dirty="0">
                <a:solidFill>
                  <a:srgbClr val="C00000"/>
                </a:solidFill>
              </a:rPr>
              <a:t> </a:t>
            </a:r>
            <a:r>
              <a:rPr lang="en-US" sz="3200" b="1" dirty="0" smtClean="0">
                <a:solidFill>
                  <a:srgbClr val="C00000"/>
                </a:solidFill>
              </a:rPr>
              <a:t/>
            </a:r>
            <a:br>
              <a:rPr lang="en-US" sz="3200" b="1" dirty="0" smtClean="0">
                <a:solidFill>
                  <a:srgbClr val="C00000"/>
                </a:solidFill>
              </a:rPr>
            </a:br>
            <a:r>
              <a:rPr lang="en-US" sz="3200" dirty="0">
                <a:solidFill>
                  <a:schemeClr val="tx1"/>
                </a:solidFill>
              </a:rPr>
              <a:t/>
            </a:r>
            <a:br>
              <a:rPr lang="en-US" sz="3200" dirty="0">
                <a:solidFill>
                  <a:schemeClr val="tx1"/>
                </a:solidFill>
              </a:rPr>
            </a:br>
            <a:r>
              <a:rPr lang="en-US" sz="3200" dirty="0" smtClean="0">
                <a:solidFill>
                  <a:schemeClr val="tx2"/>
                </a:solidFill>
              </a:rPr>
              <a:t>Business case is the financial return that the company and the sponsor will get.</a:t>
            </a:r>
            <a:br>
              <a:rPr lang="en-US" sz="3200" dirty="0" smtClean="0">
                <a:solidFill>
                  <a:schemeClr val="tx2"/>
                </a:solidFill>
              </a:rPr>
            </a:br>
            <a:r>
              <a:rPr lang="en-US" sz="3200" dirty="0" smtClean="0">
                <a:solidFill>
                  <a:schemeClr val="tx2"/>
                </a:solidFill>
              </a:rPr>
              <a:t> </a:t>
            </a:r>
            <a:r>
              <a:rPr lang="en-US" sz="3200" dirty="0" smtClean="0"/>
              <a:t/>
            </a:r>
            <a:br>
              <a:rPr lang="en-US" sz="3200" dirty="0" smtClean="0"/>
            </a:br>
            <a:r>
              <a:rPr lang="en-US" sz="3200" dirty="0" smtClean="0">
                <a:solidFill>
                  <a:schemeClr val="tx2"/>
                </a:solidFill>
              </a:rPr>
              <a:t>For </a:t>
            </a:r>
            <a:r>
              <a:rPr lang="en-US" sz="3200" dirty="0">
                <a:solidFill>
                  <a:schemeClr val="tx2"/>
                </a:solidFill>
              </a:rPr>
              <a:t>every product delivered to a consumer the company gets 5% of its price as benefit, and the sponsor will get 30% of the company’s earnings at the end of every year.</a:t>
            </a:r>
          </a:p>
        </p:txBody>
      </p:sp>
    </p:spTree>
    <p:extLst>
      <p:ext uri="{BB962C8B-B14F-4D97-AF65-F5344CB8AC3E}">
        <p14:creationId xmlns:p14="http://schemas.microsoft.com/office/powerpoint/2010/main" val="3635630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43400"/>
            <a:ext cx="8229600" cy="1143000"/>
          </a:xfrm>
        </p:spPr>
        <p:txBody>
          <a:bodyPr>
            <a:normAutofit fontScale="90000"/>
          </a:bodyPr>
          <a:lstStyle/>
          <a:p>
            <a:r>
              <a:rPr lang="en-US" sz="4000" dirty="0" smtClean="0">
                <a:solidFill>
                  <a:srgbClr val="C00000"/>
                </a:solidFill>
              </a:rPr>
              <a:t>Key </a:t>
            </a:r>
            <a:r>
              <a:rPr lang="en-US" sz="4000" dirty="0">
                <a:solidFill>
                  <a:srgbClr val="C00000"/>
                </a:solidFill>
              </a:rPr>
              <a:t>deliverables of the project</a:t>
            </a:r>
            <a:r>
              <a:rPr lang="en-US" sz="4000" dirty="0" smtClean="0">
                <a:solidFill>
                  <a:srgbClr val="C00000"/>
                </a:solidFill>
              </a:rPr>
              <a:t>:</a:t>
            </a:r>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a:solidFill>
                  <a:schemeClr val="tx2"/>
                </a:solidFill>
              </a:rPr>
              <a:t>These are the primary products, services, or results the project should create</a:t>
            </a:r>
            <a:r>
              <a:rPr lang="en-US" dirty="0" smtClean="0">
                <a:solidFill>
                  <a:schemeClr val="tx2"/>
                </a:solidFill>
              </a:rPr>
              <a:t>.</a:t>
            </a:r>
            <a:br>
              <a:rPr lang="en-US" dirty="0" smtClean="0">
                <a:solidFill>
                  <a:schemeClr val="tx2"/>
                </a:solidFill>
              </a:rPr>
            </a:br>
            <a:r>
              <a:rPr lang="en-US" dirty="0" smtClean="0">
                <a:solidFill>
                  <a:srgbClr val="C00000"/>
                </a:solidFill>
              </a:rPr>
              <a:t/>
            </a:r>
            <a:br>
              <a:rPr lang="en-US" dirty="0" smtClean="0">
                <a:solidFill>
                  <a:srgbClr val="C00000"/>
                </a:solidFill>
              </a:rPr>
            </a:br>
            <a:r>
              <a:rPr lang="en-US" sz="3100" dirty="0" smtClean="0">
                <a:solidFill>
                  <a:schemeClr val="tx2"/>
                </a:solidFill>
              </a:rPr>
              <a:t>Facilitate </a:t>
            </a:r>
            <a:r>
              <a:rPr lang="en-US" sz="3100" dirty="0">
                <a:solidFill>
                  <a:schemeClr val="tx2"/>
                </a:solidFill>
              </a:rPr>
              <a:t>the marketing and delivering of handmade products, thus reaching the largest number of consumers, and encourage handmade manufacturers to show their products on our platform and improve them.</a:t>
            </a:r>
            <a:r>
              <a:rPr lang="en-US" dirty="0">
                <a:solidFill>
                  <a:schemeClr val="tx2"/>
                </a:solidFill>
              </a:rPr>
              <a:t/>
            </a:r>
            <a:br>
              <a:rPr lang="en-US" dirty="0">
                <a:solidFill>
                  <a:schemeClr val="tx2"/>
                </a:solidFill>
              </a:rPr>
            </a:br>
            <a:endParaRPr lang="en-US" dirty="0">
              <a:solidFill>
                <a:schemeClr val="tx2"/>
              </a:solidFill>
            </a:endParaRPr>
          </a:p>
        </p:txBody>
      </p:sp>
    </p:spTree>
    <p:extLst>
      <p:ext uri="{BB962C8B-B14F-4D97-AF65-F5344CB8AC3E}">
        <p14:creationId xmlns:p14="http://schemas.microsoft.com/office/powerpoint/2010/main" val="740276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800600"/>
            <a:ext cx="8229600" cy="1143000"/>
          </a:xfrm>
        </p:spPr>
        <p:txBody>
          <a:bodyPr>
            <a:normAutofit fontScale="90000"/>
          </a:bodyPr>
          <a:lstStyle/>
          <a:p>
            <a:r>
              <a:rPr lang="en-US" sz="4000" dirty="0" smtClean="0">
                <a:solidFill>
                  <a:srgbClr val="C00000"/>
                </a:solidFill>
              </a:rPr>
              <a:t>Milestones</a:t>
            </a:r>
            <a:r>
              <a:rPr lang="en-US" sz="4000" dirty="0">
                <a:solidFill>
                  <a:srgbClr val="C00000"/>
                </a:solidFill>
              </a:rPr>
              <a:t>: </a:t>
            </a:r>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a:solidFill>
                  <a:schemeClr val="tx2"/>
                </a:solidFill>
              </a:rPr>
              <a:t>A milestone is an event in the project that shows progress.</a:t>
            </a:r>
            <a:r>
              <a:rPr lang="en-US" dirty="0">
                <a:solidFill>
                  <a:srgbClr val="C00000"/>
                </a:solidFill>
              </a:rPr>
              <a:t/>
            </a:r>
            <a:br>
              <a:rPr lang="en-US" dirty="0">
                <a:solidFill>
                  <a:srgbClr val="C00000"/>
                </a:solidFill>
              </a:rPr>
            </a:br>
            <a:r>
              <a:rPr lang="en-US" dirty="0" smtClean="0">
                <a:solidFill>
                  <a:srgbClr val="C00000"/>
                </a:solidFill>
              </a:rPr>
              <a:t/>
            </a:r>
            <a:br>
              <a:rPr lang="en-US" dirty="0" smtClean="0">
                <a:solidFill>
                  <a:srgbClr val="C00000"/>
                </a:solidFill>
              </a:rPr>
            </a:br>
            <a:r>
              <a:rPr lang="en-US" sz="3100" dirty="0" smtClean="0">
                <a:solidFill>
                  <a:schemeClr val="tx2"/>
                </a:solidFill>
              </a:rPr>
              <a:t>August: Create the application</a:t>
            </a:r>
            <a:r>
              <a:rPr lang="en-US" sz="3100" dirty="0"/>
              <a:t/>
            </a:r>
            <a:br>
              <a:rPr lang="en-US" sz="3100" dirty="0"/>
            </a:br>
            <a:r>
              <a:rPr lang="en-US" sz="3100" dirty="0">
                <a:solidFill>
                  <a:schemeClr val="tx2"/>
                </a:solidFill>
              </a:rPr>
              <a:t>September: Test the functionalities of the application.</a:t>
            </a:r>
            <a:br>
              <a:rPr lang="en-US" sz="3100" dirty="0">
                <a:solidFill>
                  <a:schemeClr val="tx2"/>
                </a:solidFill>
              </a:rPr>
            </a:br>
            <a:r>
              <a:rPr lang="en-US" sz="3100" dirty="0" smtClean="0">
                <a:solidFill>
                  <a:schemeClr val="tx2"/>
                </a:solidFill>
              </a:rPr>
              <a:t>October</a:t>
            </a:r>
            <a:r>
              <a:rPr lang="en-US" sz="3100" dirty="0">
                <a:solidFill>
                  <a:schemeClr val="tx2"/>
                </a:solidFill>
              </a:rPr>
              <a:t>: Solve the problems of the application. </a:t>
            </a:r>
            <a:br>
              <a:rPr lang="en-US" sz="3100" dirty="0">
                <a:solidFill>
                  <a:schemeClr val="tx2"/>
                </a:solidFill>
              </a:rPr>
            </a:br>
            <a:r>
              <a:rPr lang="en-US" sz="3100" dirty="0">
                <a:solidFill>
                  <a:schemeClr val="tx2"/>
                </a:solidFill>
              </a:rPr>
              <a:t>November: Launch the application and make an advertisement about it on the social media. </a:t>
            </a:r>
            <a:br>
              <a:rPr lang="en-US" sz="3100" dirty="0">
                <a:solidFill>
                  <a:schemeClr val="tx2"/>
                </a:solidFill>
              </a:rPr>
            </a:br>
            <a:r>
              <a:rPr lang="en-US" sz="3100" dirty="0">
                <a:solidFill>
                  <a:schemeClr val="tx2"/>
                </a:solidFill>
              </a:rPr>
              <a:t>December: Get feedback on the program from users.</a:t>
            </a:r>
            <a:endParaRPr lang="en-US" sz="3100" dirty="0"/>
          </a:p>
        </p:txBody>
      </p:sp>
    </p:spTree>
    <p:extLst>
      <p:ext uri="{BB962C8B-B14F-4D97-AF65-F5344CB8AC3E}">
        <p14:creationId xmlns:p14="http://schemas.microsoft.com/office/powerpoint/2010/main" val="215940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0"/>
            <a:ext cx="8229600" cy="1143000"/>
          </a:xfrm>
        </p:spPr>
        <p:txBody>
          <a:bodyPr>
            <a:normAutofit fontScale="90000"/>
          </a:bodyPr>
          <a:lstStyle/>
          <a:p>
            <a:pPr lvl="0"/>
            <a:r>
              <a:rPr lang="en-US" sz="4000" dirty="0" smtClean="0">
                <a:solidFill>
                  <a:srgbClr val="C00000"/>
                </a:solidFill>
              </a:rPr>
              <a:t>Project </a:t>
            </a:r>
            <a:r>
              <a:rPr lang="en-US" sz="4000" dirty="0">
                <a:solidFill>
                  <a:srgbClr val="C00000"/>
                </a:solidFill>
              </a:rPr>
              <a:t>resources</a:t>
            </a:r>
            <a:r>
              <a:rPr lang="en-US" sz="4000" dirty="0" smtClean="0">
                <a:solidFill>
                  <a:srgbClr val="C00000"/>
                </a:solidFill>
              </a:rPr>
              <a:t>:</a:t>
            </a:r>
            <a:r>
              <a:rPr lang="en-US" dirty="0" smtClean="0">
                <a:solidFill>
                  <a:srgbClr val="C00000"/>
                </a:solidFill>
              </a:rPr>
              <a:t/>
            </a:r>
            <a:br>
              <a:rPr lang="en-US" dirty="0" smtClean="0">
                <a:solidFill>
                  <a:srgbClr val="C00000"/>
                </a:solidFill>
              </a:rPr>
            </a:br>
            <a:r>
              <a:rPr lang="en-US" dirty="0">
                <a:solidFill>
                  <a:srgbClr val="C00000"/>
                </a:solidFill>
              </a:rPr>
              <a:t/>
            </a:r>
            <a:br>
              <a:rPr lang="en-US" dirty="0">
                <a:solidFill>
                  <a:srgbClr val="C00000"/>
                </a:solidFill>
              </a:rPr>
            </a:br>
            <a:r>
              <a:rPr lang="en-US" dirty="0">
                <a:solidFill>
                  <a:schemeClr val="tx2"/>
                </a:solidFill>
              </a:rPr>
              <a:t>Budget: $ 200,000.</a:t>
            </a:r>
            <a:br>
              <a:rPr lang="en-US" dirty="0">
                <a:solidFill>
                  <a:schemeClr val="tx2"/>
                </a:solidFill>
              </a:rPr>
            </a:br>
            <a:r>
              <a:rPr lang="en-US" dirty="0">
                <a:solidFill>
                  <a:schemeClr val="tx2"/>
                </a:solidFill>
              </a:rPr>
              <a:t>A rented server for two years duration.</a:t>
            </a:r>
            <a:br>
              <a:rPr lang="en-US" dirty="0">
                <a:solidFill>
                  <a:schemeClr val="tx2"/>
                </a:solidFill>
              </a:rPr>
            </a:br>
            <a:r>
              <a:rPr lang="en-US" dirty="0">
                <a:solidFill>
                  <a:schemeClr val="tx2"/>
                </a:solidFill>
              </a:rPr>
              <a:t>500 motor cycles for delivery.</a:t>
            </a:r>
            <a:br>
              <a:rPr lang="en-US" dirty="0">
                <a:solidFill>
                  <a:schemeClr val="tx2"/>
                </a:solidFill>
              </a:rPr>
            </a:br>
            <a:r>
              <a:rPr lang="en-US" dirty="0">
                <a:solidFill>
                  <a:schemeClr val="tx2"/>
                </a:solidFill>
              </a:rPr>
              <a:t>IT consultant, software developer, UI designer, and marketing consultant</a:t>
            </a:r>
            <a:r>
              <a:rPr lang="en-US" dirty="0" smtClean="0">
                <a:solidFill>
                  <a:schemeClr val="tx2"/>
                </a:solidFill>
              </a:rPr>
              <a:t>.</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29627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43400"/>
            <a:ext cx="8229600" cy="1143000"/>
          </a:xfrm>
        </p:spPr>
        <p:txBody>
          <a:bodyPr>
            <a:normAutofit fontScale="90000"/>
          </a:bodyPr>
          <a:lstStyle/>
          <a:p>
            <a:r>
              <a:rPr lang="en-US" sz="4000" dirty="0" smtClean="0">
                <a:solidFill>
                  <a:srgbClr val="C00000"/>
                </a:solidFill>
              </a:rPr>
              <a:t>High-level </a:t>
            </a:r>
            <a:r>
              <a:rPr lang="en-US" sz="4000" dirty="0">
                <a:solidFill>
                  <a:srgbClr val="C00000"/>
                </a:solidFill>
              </a:rPr>
              <a:t>assumptions and constraints: </a:t>
            </a:r>
            <a:r>
              <a:rPr lang="en-US" dirty="0" smtClean="0">
                <a:solidFill>
                  <a:srgbClr val="C00000"/>
                </a:solidFill>
              </a:rPr>
              <a:t/>
            </a:r>
            <a:br>
              <a:rPr lang="en-US" dirty="0" smtClean="0">
                <a:solidFill>
                  <a:srgbClr val="C00000"/>
                </a:solidFill>
              </a:rPr>
            </a:br>
            <a:r>
              <a:rPr lang="en-US" dirty="0">
                <a:solidFill>
                  <a:srgbClr val="C00000"/>
                </a:solidFill>
              </a:rPr>
              <a:t/>
            </a:r>
            <a:br>
              <a:rPr lang="en-US" dirty="0">
                <a:solidFill>
                  <a:srgbClr val="C00000"/>
                </a:solidFill>
              </a:rPr>
            </a:br>
            <a:r>
              <a:rPr lang="en-US" sz="3100" dirty="0">
                <a:solidFill>
                  <a:schemeClr val="tx2"/>
                </a:solidFill>
              </a:rPr>
              <a:t>An assumption is something that’s believed to be true but hasn’t necessarily been proven to be true</a:t>
            </a:r>
            <a:r>
              <a:rPr lang="en-US" sz="3100" dirty="0" smtClean="0">
                <a:solidFill>
                  <a:schemeClr val="tx2"/>
                </a:solidFill>
              </a:rPr>
              <a:t>,</a:t>
            </a:r>
            <a:br>
              <a:rPr lang="en-US" sz="3100" dirty="0" smtClean="0">
                <a:solidFill>
                  <a:schemeClr val="tx2"/>
                </a:solidFill>
              </a:rPr>
            </a:br>
            <a:r>
              <a:rPr lang="en-US" sz="3100" dirty="0">
                <a:solidFill>
                  <a:schemeClr val="tx2"/>
                </a:solidFill>
              </a:rPr>
              <a:t>A constraint is anything that limits the project manager’s </a:t>
            </a:r>
            <a:r>
              <a:rPr lang="en-US" sz="3100" dirty="0" smtClean="0">
                <a:solidFill>
                  <a:schemeClr val="tx2"/>
                </a:solidFill>
              </a:rPr>
              <a:t>options.</a:t>
            </a:r>
            <a:r>
              <a:rPr lang="en-US" dirty="0" smtClean="0">
                <a:solidFill>
                  <a:srgbClr val="C00000"/>
                </a:solidFill>
              </a:rPr>
              <a:t/>
            </a:r>
            <a:br>
              <a:rPr lang="en-US" dirty="0" smtClean="0">
                <a:solidFill>
                  <a:srgbClr val="C00000"/>
                </a:solidFill>
              </a:rPr>
            </a:br>
            <a:r>
              <a:rPr lang="en-US" dirty="0">
                <a:solidFill>
                  <a:srgbClr val="C00000"/>
                </a:solidFill>
              </a:rPr>
              <a:t/>
            </a:r>
            <a:br>
              <a:rPr lang="en-US" dirty="0">
                <a:solidFill>
                  <a:srgbClr val="C00000"/>
                </a:solidFill>
              </a:rPr>
            </a:br>
            <a:r>
              <a:rPr lang="en-US" dirty="0" smtClean="0">
                <a:solidFill>
                  <a:schemeClr val="tx2"/>
                </a:solidFill>
              </a:rPr>
              <a:t>-</a:t>
            </a:r>
            <a:r>
              <a:rPr lang="en-US" dirty="0" smtClean="0">
                <a:solidFill>
                  <a:srgbClr val="C00000"/>
                </a:solidFill>
              </a:rPr>
              <a:t> </a:t>
            </a:r>
            <a:r>
              <a:rPr lang="en-US" sz="3100" dirty="0" smtClean="0">
                <a:solidFill>
                  <a:schemeClr val="tx2"/>
                </a:solidFill>
              </a:rPr>
              <a:t>The </a:t>
            </a:r>
            <a:r>
              <a:rPr lang="en-US" sz="3100" dirty="0">
                <a:solidFill>
                  <a:schemeClr val="tx2"/>
                </a:solidFill>
              </a:rPr>
              <a:t>project must be completed by February 1.</a:t>
            </a:r>
            <a:br>
              <a:rPr lang="en-US" sz="3100" dirty="0">
                <a:solidFill>
                  <a:schemeClr val="tx2"/>
                </a:solidFill>
              </a:rPr>
            </a:br>
            <a:r>
              <a:rPr lang="en-US" sz="3100" dirty="0" smtClean="0">
                <a:solidFill>
                  <a:schemeClr val="tx2"/>
                </a:solidFill>
              </a:rPr>
              <a:t>- The </a:t>
            </a:r>
            <a:r>
              <a:rPr lang="en-US" sz="3100" dirty="0">
                <a:solidFill>
                  <a:schemeClr val="tx2"/>
                </a:solidFill>
              </a:rPr>
              <a:t>project must not exceed $ 250,000.</a:t>
            </a:r>
            <a:br>
              <a:rPr lang="en-US" sz="3100" dirty="0">
                <a:solidFill>
                  <a:schemeClr val="tx2"/>
                </a:solidFill>
              </a:rPr>
            </a:br>
            <a:r>
              <a:rPr lang="en-US" sz="3100" dirty="0" smtClean="0">
                <a:solidFill>
                  <a:schemeClr val="tx2"/>
                </a:solidFill>
              </a:rPr>
              <a:t>- The </a:t>
            </a:r>
            <a:r>
              <a:rPr lang="en-US" sz="3100" dirty="0">
                <a:solidFill>
                  <a:schemeClr val="tx2"/>
                </a:solidFill>
              </a:rPr>
              <a:t>product must be delivered to the user in three days maximum.</a:t>
            </a:r>
            <a:endParaRPr lang="en-US" sz="3100" dirty="0"/>
          </a:p>
        </p:txBody>
      </p:sp>
    </p:spTree>
    <p:extLst>
      <p:ext uri="{BB962C8B-B14F-4D97-AF65-F5344CB8AC3E}">
        <p14:creationId xmlns:p14="http://schemas.microsoft.com/office/powerpoint/2010/main" val="893237771"/>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370</TotalTime>
  <Words>125</Words>
  <Application>Microsoft Office PowerPoint</Application>
  <PresentationFormat>On-screen Show (4:3)</PresentationFormat>
  <Paragraphs>25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Thatch</vt:lpstr>
      <vt:lpstr>Handmade market  section 2</vt:lpstr>
      <vt:lpstr>   ■ Project team:    Ahmed Ayman Abd El Aziz  Osama Mohamed El Shamy  Ahmed Essam Mohamed  Ahmed Mohamed Mostafa Abd El Baky  Ahmed Hesham Fathallah </vt:lpstr>
      <vt:lpstr>Project charter:  it is a short document that the project manager creates in the initiation phase of the project that describes the project stakeholders, purpose, deliverables, business case, milestones, assumptions, constraints, and risks.</vt:lpstr>
      <vt:lpstr>PowerPoint Presentation</vt:lpstr>
      <vt:lpstr>Business case for the project:   Business case is the financial return that the company and the sponsor will get.   For every product delivered to a consumer the company gets 5% of its price as benefit, and the sponsor will get 30% of the company’s earnings at the end of every year.</vt:lpstr>
      <vt:lpstr>Key deliverables of the project:  These are the primary products, services, or results the project should create.  Facilitate the marketing and delivering of handmade products, thus reaching the largest number of consumers, and encourage handmade manufacturers to show their products on our platform and improve them. </vt:lpstr>
      <vt:lpstr>Milestones:   A milestone is an event in the project that shows progress.  August: Create the application September: Test the functionalities of the application. October: Solve the problems of the application.  November: Launch the application and make an advertisement about it on the social media.  December: Get feedback on the program from users.</vt:lpstr>
      <vt:lpstr>Project resources:  Budget: $ 200,000. A rented server for two years duration. 500 motor cycles for delivery. IT consultant, software developer, UI designer, and marketing consultant.   </vt:lpstr>
      <vt:lpstr>High-level assumptions and constraints:   An assumption is something that’s believed to be true but hasn’t necessarily been proven to be true, A constraint is anything that limits the project manager’s options.  - The project must be completed by February 1. - The project must not exceed $ 250,000. - The product must be delivered to the user in three days maximum.</vt:lpstr>
      <vt:lpstr>High-level risks:  A risk is an uncertain event or condition that may have a positive or negative effect on the project.  - Any error in the software or in the server could affect productivity and efficiency of the project. - Any damage done to the product during delivery could affect user satisfaction negatively.</vt:lpstr>
      <vt:lpstr>■ Project scope statement: -  Product scope description: The product scope is the thing the project will be creating.   We will develop an application to help handmade manufacturers market their products thus reaching the largest number of consumers and we will provide delivery service.    </vt:lpstr>
      <vt:lpstr>Product acceptance criteria:  The product acceptance criteria clearly define what the project must create in order for the project to be accepted by the customer and for the project to be considered completed.  - The application must have a fast and secure delivery service that guarantees consumers and manufacturers their rights. - The application must have an online payment service.  - Users can submit their feedback on the products so that manufacturers can consider their opinions.</vt:lpstr>
      <vt:lpstr>Project deliverables:  These are the primary products, services, or results the project should create.  Facilitate the marketing and delivering of handmade products, thus reaching the largest number of consumers, and encourage handmade manufacturers to show their products on our platform and improve them. </vt:lpstr>
      <vt:lpstr>Project exclusions: It’s important to define what’s excluded so that there’s no confusion when the project manager wants to close the project and the project customers are expecting more deliverables.  - it’s not available to show products that are not handmade on our platform. - international shipping is not available. - dealing with foreign currency is not available.       </vt:lpstr>
      <vt:lpstr> Project constraints: A constraint is anything that limits the project manager’s options.  - The project must be completed by February 1. - The project must not exceed $ 250,000.  Project assumptions:  An assumption is something that’s believed to be true but hasn’t necessarily been proven to be true.  -The products must be delivered to the consumers without any damage. -The product must be delivered to the user in three days maximum.</vt:lpstr>
      <vt:lpstr>      Work breakdown structure (WBS) it’s breaking work into smaller tasks to make the work more manageable and approachable.  22.1. Initiating 22.1.1. Appoint the project manager and project team 22.1.2. Create the project charter  22.2. Planning 22.2.1. Scope management plan 22.2.2. Cost management plan 22.2.3. Risk management plan 22.2.4. Schedule management plan </vt:lpstr>
      <vt:lpstr>22.3. Executing and controlling 22.3.1 Create the application     22.3.1.1 Software design     22.3.1.2 Building a software model     22.3.1.3 Constructing code     22.3.1.4 Testing 22.3.2 Design user interface 22.3.3 Launch the application 22.3.4 Market the application 22.3.5 Get feedback from users and improve the application performance   22.4. Closing 22.4.1 Conduct closeout meetings 22.4.3 Create project closeout documentation   </vt:lpstr>
      <vt:lpstr>Roles and responsibilities matrix: it’s responsibility assignment chart that assigns tasks to the project team. </vt:lpstr>
      <vt:lpstr>Project network: The project network is a visual flow diagram of the sequence, interrelationships, and dependencies of all activities that must be accomplished to complete the project.</vt:lpstr>
      <vt:lpstr>PowerPoint Presentation</vt:lpstr>
      <vt:lpstr>Resource constrained project:</vt:lpstr>
      <vt:lpstr>Time-Phased Budget Baseline:  </vt:lpstr>
      <vt:lpstr>Risks: - Any error in the software or in the server could affect productivity and efficiency of the project. We can handle this risk by constantly testing the software and the server for any error and fixing them if there any.  - Any damage done to the product during delivery could affect user satisfaction negatively. We can handle this risk by providing a safe and secure delivery service. Monitoring: it’s simplified explanation of the tasks of the project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Handmade market</dc:title>
  <dc:creator>Ahmed</dc:creator>
  <cp:lastModifiedBy>Ahmed</cp:lastModifiedBy>
  <cp:revision>34</cp:revision>
  <dcterms:created xsi:type="dcterms:W3CDTF">2021-12-18T17:18:20Z</dcterms:created>
  <dcterms:modified xsi:type="dcterms:W3CDTF">2022-01-02T18:59:40Z</dcterms:modified>
</cp:coreProperties>
</file>