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1F4662"/>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75" d="100"/>
          <a:sy n="75" d="100"/>
        </p:scale>
        <p:origin x="835"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4DE3AA-7DFA-40B5-93DA-234E89AC52C5}"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D591E1-7B4C-417F-876E-1DD237631447}" type="slidenum">
              <a:rPr lang="en-US" smtClean="0"/>
              <a:t>‹#›</a:t>
            </a:fld>
            <a:endParaRPr lang="en-US" dirty="0"/>
          </a:p>
        </p:txBody>
      </p:sp>
    </p:spTree>
    <p:extLst>
      <p:ext uri="{BB962C8B-B14F-4D97-AF65-F5344CB8AC3E}">
        <p14:creationId xmlns:p14="http://schemas.microsoft.com/office/powerpoint/2010/main" val="3288540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DE3AA-7DFA-40B5-93DA-234E89AC52C5}"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D591E1-7B4C-417F-876E-1DD237631447}" type="slidenum">
              <a:rPr lang="en-US" smtClean="0"/>
              <a:t>‹#›</a:t>
            </a:fld>
            <a:endParaRPr lang="en-US" dirty="0"/>
          </a:p>
        </p:txBody>
      </p:sp>
    </p:spTree>
    <p:extLst>
      <p:ext uri="{BB962C8B-B14F-4D97-AF65-F5344CB8AC3E}">
        <p14:creationId xmlns:p14="http://schemas.microsoft.com/office/powerpoint/2010/main" val="3073356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DE3AA-7DFA-40B5-93DA-234E89AC52C5}"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D591E1-7B4C-417F-876E-1DD237631447}" type="slidenum">
              <a:rPr lang="en-US" smtClean="0"/>
              <a:t>‹#›</a:t>
            </a:fld>
            <a:endParaRPr lang="en-US" dirty="0"/>
          </a:p>
        </p:txBody>
      </p:sp>
    </p:spTree>
    <p:extLst>
      <p:ext uri="{BB962C8B-B14F-4D97-AF65-F5344CB8AC3E}">
        <p14:creationId xmlns:p14="http://schemas.microsoft.com/office/powerpoint/2010/main" val="42632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DE3AA-7DFA-40B5-93DA-234E89AC52C5}"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D591E1-7B4C-417F-876E-1DD237631447}" type="slidenum">
              <a:rPr lang="en-US" smtClean="0"/>
              <a:t>‹#›</a:t>
            </a:fld>
            <a:endParaRPr lang="en-US" dirty="0"/>
          </a:p>
        </p:txBody>
      </p:sp>
    </p:spTree>
    <p:extLst>
      <p:ext uri="{BB962C8B-B14F-4D97-AF65-F5344CB8AC3E}">
        <p14:creationId xmlns:p14="http://schemas.microsoft.com/office/powerpoint/2010/main" val="391605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4DE3AA-7DFA-40B5-93DA-234E89AC52C5}"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D591E1-7B4C-417F-876E-1DD237631447}" type="slidenum">
              <a:rPr lang="en-US" smtClean="0"/>
              <a:t>‹#›</a:t>
            </a:fld>
            <a:endParaRPr lang="en-US" dirty="0"/>
          </a:p>
        </p:txBody>
      </p:sp>
    </p:spTree>
    <p:extLst>
      <p:ext uri="{BB962C8B-B14F-4D97-AF65-F5344CB8AC3E}">
        <p14:creationId xmlns:p14="http://schemas.microsoft.com/office/powerpoint/2010/main" val="3384285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4DE3AA-7DFA-40B5-93DA-234E89AC52C5}" type="datetimeFigureOut">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D591E1-7B4C-417F-876E-1DD237631447}" type="slidenum">
              <a:rPr lang="en-US" smtClean="0"/>
              <a:t>‹#›</a:t>
            </a:fld>
            <a:endParaRPr lang="en-US" dirty="0"/>
          </a:p>
        </p:txBody>
      </p:sp>
    </p:spTree>
    <p:extLst>
      <p:ext uri="{BB962C8B-B14F-4D97-AF65-F5344CB8AC3E}">
        <p14:creationId xmlns:p14="http://schemas.microsoft.com/office/powerpoint/2010/main" val="49680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DE3AA-7DFA-40B5-93DA-234E89AC52C5}" type="datetimeFigureOut">
              <a:rPr lang="en-US" smtClean="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D591E1-7B4C-417F-876E-1DD237631447}" type="slidenum">
              <a:rPr lang="en-US" smtClean="0"/>
              <a:t>‹#›</a:t>
            </a:fld>
            <a:endParaRPr lang="en-US" dirty="0"/>
          </a:p>
        </p:txBody>
      </p:sp>
    </p:spTree>
    <p:extLst>
      <p:ext uri="{BB962C8B-B14F-4D97-AF65-F5344CB8AC3E}">
        <p14:creationId xmlns:p14="http://schemas.microsoft.com/office/powerpoint/2010/main" val="264136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4DE3AA-7DFA-40B5-93DA-234E89AC52C5}" type="datetimeFigureOut">
              <a:rPr lang="en-US" smtClean="0"/>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D591E1-7B4C-417F-876E-1DD237631447}" type="slidenum">
              <a:rPr lang="en-US" smtClean="0"/>
              <a:t>‹#›</a:t>
            </a:fld>
            <a:endParaRPr lang="en-US" dirty="0"/>
          </a:p>
        </p:txBody>
      </p:sp>
    </p:spTree>
    <p:extLst>
      <p:ext uri="{BB962C8B-B14F-4D97-AF65-F5344CB8AC3E}">
        <p14:creationId xmlns:p14="http://schemas.microsoft.com/office/powerpoint/2010/main" val="36834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DE3AA-7DFA-40B5-93DA-234E89AC52C5}" type="datetimeFigureOut">
              <a:rPr lang="en-US" smtClean="0"/>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D591E1-7B4C-417F-876E-1DD237631447}" type="slidenum">
              <a:rPr lang="en-US" smtClean="0"/>
              <a:t>‹#›</a:t>
            </a:fld>
            <a:endParaRPr lang="en-US" dirty="0"/>
          </a:p>
        </p:txBody>
      </p:sp>
    </p:spTree>
    <p:extLst>
      <p:ext uri="{BB962C8B-B14F-4D97-AF65-F5344CB8AC3E}">
        <p14:creationId xmlns:p14="http://schemas.microsoft.com/office/powerpoint/2010/main" val="1845697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4DE3AA-7DFA-40B5-93DA-234E89AC52C5}" type="datetimeFigureOut">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D591E1-7B4C-417F-876E-1DD237631447}" type="slidenum">
              <a:rPr lang="en-US" smtClean="0"/>
              <a:t>‹#›</a:t>
            </a:fld>
            <a:endParaRPr lang="en-US" dirty="0"/>
          </a:p>
        </p:txBody>
      </p:sp>
    </p:spTree>
    <p:extLst>
      <p:ext uri="{BB962C8B-B14F-4D97-AF65-F5344CB8AC3E}">
        <p14:creationId xmlns:p14="http://schemas.microsoft.com/office/powerpoint/2010/main" val="156541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4DE3AA-7DFA-40B5-93DA-234E89AC52C5}" type="datetimeFigureOut">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D591E1-7B4C-417F-876E-1DD237631447}" type="slidenum">
              <a:rPr lang="en-US" smtClean="0"/>
              <a:t>‹#›</a:t>
            </a:fld>
            <a:endParaRPr lang="en-US" dirty="0"/>
          </a:p>
        </p:txBody>
      </p:sp>
    </p:spTree>
    <p:extLst>
      <p:ext uri="{BB962C8B-B14F-4D97-AF65-F5344CB8AC3E}">
        <p14:creationId xmlns:p14="http://schemas.microsoft.com/office/powerpoint/2010/main" val="3517864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DE3AA-7DFA-40B5-93DA-234E89AC52C5}" type="datetimeFigureOut">
              <a:rPr lang="en-US" smtClean="0"/>
              <a:t>10/8/2023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591E1-7B4C-417F-876E-1DD237631447}" type="slidenum">
              <a:rPr lang="en-US" smtClean="0"/>
              <a:t>‹#›</a:t>
            </a:fld>
            <a:endParaRPr lang="en-US" dirty="0"/>
          </a:p>
        </p:txBody>
      </p:sp>
    </p:spTree>
    <p:extLst>
      <p:ext uri="{BB962C8B-B14F-4D97-AF65-F5344CB8AC3E}">
        <p14:creationId xmlns:p14="http://schemas.microsoft.com/office/powerpoint/2010/main" val="3960063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784290" y="5476757"/>
            <a:ext cx="6623404" cy="857420"/>
          </a:xfrm>
          <a:prstGeom prst="roundRect">
            <a:avLst>
              <a:gd name="adj" fmla="val 22086"/>
            </a:avLst>
          </a:prstGeom>
          <a:solidFill>
            <a:srgbClr val="1F46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By Team Lunavate</a:t>
            </a:r>
            <a:endParaRPr lang="en-US" sz="3200" dirty="0"/>
          </a:p>
        </p:txBody>
      </p:sp>
      <p:sp>
        <p:nvSpPr>
          <p:cNvPr id="5" name="Rounded Rectangle 4"/>
          <p:cNvSpPr/>
          <p:nvPr/>
        </p:nvSpPr>
        <p:spPr>
          <a:xfrm>
            <a:off x="1261001" y="379751"/>
            <a:ext cx="9669982" cy="1875770"/>
          </a:xfrm>
          <a:prstGeom prst="roundRect">
            <a:avLst>
              <a:gd name="adj" fmla="val 12704"/>
            </a:avLst>
          </a:prstGeom>
          <a:solidFill>
            <a:srgbClr val="1F46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NASA Space Apps Challenge</a:t>
            </a:r>
            <a:endParaRPr lang="en-US" sz="6000" dirty="0"/>
          </a:p>
        </p:txBody>
      </p:sp>
      <p:pic>
        <p:nvPicPr>
          <p:cNvPr id="7" name="Picture 6"/>
          <p:cNvPicPr>
            <a:picLocks noChangeAspect="1"/>
          </p:cNvPicPr>
          <p:nvPr/>
        </p:nvPicPr>
        <p:blipFill rotWithShape="1">
          <a:blip r:embed="rId2"/>
          <a:srcRect l="1230" t="4592" r="1818" b="9181"/>
          <a:stretch/>
        </p:blipFill>
        <p:spPr>
          <a:xfrm>
            <a:off x="228592" y="2697739"/>
            <a:ext cx="11734800" cy="2336800"/>
          </a:xfrm>
          <a:prstGeom prst="roundRect">
            <a:avLst/>
          </a:prstGeom>
        </p:spPr>
      </p:pic>
    </p:spTree>
    <p:extLst>
      <p:ext uri="{BB962C8B-B14F-4D97-AF65-F5344CB8AC3E}">
        <p14:creationId xmlns:p14="http://schemas.microsoft.com/office/powerpoint/2010/main" val="10576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49045" y="339111"/>
            <a:ext cx="10244581" cy="1306809"/>
          </a:xfrm>
          <a:prstGeom prst="roundRect">
            <a:avLst>
              <a:gd name="adj" fmla="val 12704"/>
            </a:avLst>
          </a:prstGeom>
          <a:solidFill>
            <a:srgbClr val="1F46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Eclipse </a:t>
            </a:r>
            <a:r>
              <a:rPr lang="en-US" sz="5400" dirty="0"/>
              <a:t>i</a:t>
            </a:r>
            <a:r>
              <a:rPr lang="en-US" sz="5400" dirty="0" smtClean="0"/>
              <a:t>s </a:t>
            </a:r>
            <a:r>
              <a:rPr lang="en-US" sz="5400" dirty="0"/>
              <a:t>a</a:t>
            </a:r>
            <a:r>
              <a:rPr lang="en-US" sz="5400" dirty="0" smtClean="0"/>
              <a:t> beautiful Phenomenon </a:t>
            </a:r>
            <a:endParaRPr lang="en-US" sz="5400" dirty="0"/>
          </a:p>
        </p:txBody>
      </p:sp>
      <p:sp>
        <p:nvSpPr>
          <p:cNvPr id="6" name="Rounded Rectangle 5"/>
          <p:cNvSpPr/>
          <p:nvPr/>
        </p:nvSpPr>
        <p:spPr>
          <a:xfrm>
            <a:off x="296109" y="1930400"/>
            <a:ext cx="11550452" cy="4277360"/>
          </a:xfrm>
          <a:prstGeom prst="roundRect">
            <a:avLst>
              <a:gd name="adj" fmla="val 3369"/>
            </a:avLst>
          </a:prstGeom>
          <a:solidFill>
            <a:srgbClr val="1F46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800" dirty="0"/>
              <a:t>Eclipse </a:t>
            </a:r>
            <a:r>
              <a:rPr lang="en-US" sz="2800" dirty="0" smtClean="0"/>
              <a:t>occurs </a:t>
            </a:r>
            <a:r>
              <a:rPr lang="en-US" sz="2800" dirty="0"/>
              <a:t>when celestial bodies align in such a way that one body partially or completely obscures the light from another. </a:t>
            </a:r>
            <a:endParaRPr lang="en-US" sz="2800" dirty="0" smtClean="0"/>
          </a:p>
          <a:p>
            <a:endParaRPr lang="en-US" sz="2800" dirty="0" smtClean="0"/>
          </a:p>
          <a:p>
            <a:pPr marL="342900" indent="-342900">
              <a:buFont typeface="Arial" panose="020B0604020202020204" pitchFamily="34" charset="0"/>
              <a:buChar char="•"/>
            </a:pPr>
            <a:r>
              <a:rPr lang="en-US" sz="2800" dirty="0" smtClean="0"/>
              <a:t>This </a:t>
            </a:r>
            <a:r>
              <a:rPr lang="en-US" sz="2800" dirty="0"/>
              <a:t>phenomenon creates moments of mesmerizing beauty as the world is temporarily cast into shadow or bathed in the soft glow. </a:t>
            </a:r>
            <a:endParaRPr lang="en-US" sz="2800" dirty="0" smtClean="0"/>
          </a:p>
          <a:p>
            <a:endParaRPr lang="en-US" sz="2800" dirty="0" smtClean="0"/>
          </a:p>
          <a:p>
            <a:pPr marL="342900" indent="-342900">
              <a:buFont typeface="Arial" panose="020B0604020202020204" pitchFamily="34" charset="0"/>
              <a:buChar char="•"/>
            </a:pPr>
            <a:r>
              <a:rPr lang="en-US" sz="2800" dirty="0" smtClean="0"/>
              <a:t>Eclipses</a:t>
            </a:r>
            <a:r>
              <a:rPr lang="en-US" sz="2800" dirty="0"/>
              <a:t>, whether they are solar or lunar, have </a:t>
            </a:r>
            <a:r>
              <a:rPr lang="en-US" sz="2800" dirty="0" smtClean="0"/>
              <a:t>fascinated people throughout </a:t>
            </a:r>
            <a:r>
              <a:rPr lang="en-US" sz="2800" dirty="0"/>
              <a:t>history, reminding us of the stunning grandeur of our universe.</a:t>
            </a:r>
            <a:endParaRPr lang="en-US" sz="2800" dirty="0"/>
          </a:p>
        </p:txBody>
      </p:sp>
    </p:spTree>
    <p:extLst>
      <p:ext uri="{BB962C8B-B14F-4D97-AF65-F5344CB8AC3E}">
        <p14:creationId xmlns:p14="http://schemas.microsoft.com/office/powerpoint/2010/main" val="393150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9182100" y="2019300"/>
            <a:ext cx="2282352" cy="13030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345680" y="2011680"/>
            <a:ext cx="1844040" cy="1320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107440" y="2011680"/>
            <a:ext cx="4094480" cy="1320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518160" y="2011680"/>
            <a:ext cx="1320800" cy="1320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Oval 6"/>
          <p:cNvSpPr/>
          <p:nvPr/>
        </p:nvSpPr>
        <p:spPr>
          <a:xfrm>
            <a:off x="3556000" y="2011680"/>
            <a:ext cx="1320800" cy="132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6685280" y="2011680"/>
            <a:ext cx="1320800" cy="1320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 name="Oval 10"/>
          <p:cNvSpPr/>
          <p:nvPr/>
        </p:nvSpPr>
        <p:spPr>
          <a:xfrm>
            <a:off x="8493760" y="2011680"/>
            <a:ext cx="1320800" cy="132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0495280" y="2311400"/>
            <a:ext cx="721360" cy="72136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518160" y="363887"/>
            <a:ext cx="4779172" cy="1174729"/>
          </a:xfrm>
          <a:prstGeom prst="roundRect">
            <a:avLst>
              <a:gd name="adj" fmla="val 12704"/>
            </a:avLst>
          </a:prstGeom>
          <a:solidFill>
            <a:srgbClr val="1F46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Solar Eclipse</a:t>
            </a:r>
            <a:endParaRPr lang="en-US" sz="4800" dirty="0"/>
          </a:p>
        </p:txBody>
      </p:sp>
      <p:sp>
        <p:nvSpPr>
          <p:cNvPr id="14" name="Rounded Rectangle 13"/>
          <p:cNvSpPr/>
          <p:nvPr/>
        </p:nvSpPr>
        <p:spPr>
          <a:xfrm>
            <a:off x="6685280" y="363886"/>
            <a:ext cx="4779172" cy="1174729"/>
          </a:xfrm>
          <a:prstGeom prst="roundRect">
            <a:avLst>
              <a:gd name="adj" fmla="val 12704"/>
            </a:avLst>
          </a:prstGeom>
          <a:solidFill>
            <a:srgbClr val="1F46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Lunar Eclipse</a:t>
            </a:r>
            <a:endParaRPr lang="en-US" sz="4800" dirty="0"/>
          </a:p>
        </p:txBody>
      </p:sp>
      <p:sp>
        <p:nvSpPr>
          <p:cNvPr id="19" name="Rectangle 18"/>
          <p:cNvSpPr/>
          <p:nvPr/>
        </p:nvSpPr>
        <p:spPr>
          <a:xfrm>
            <a:off x="2697480" y="2311400"/>
            <a:ext cx="949960" cy="72136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2336800" y="2311400"/>
            <a:ext cx="721360" cy="72136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p:nvSpPr>
        <p:spPr>
          <a:xfrm>
            <a:off x="2697480" y="2311400"/>
            <a:ext cx="360680" cy="721360"/>
          </a:xfrm>
          <a:custGeom>
            <a:avLst/>
            <a:gdLst>
              <a:gd name="connsiteX0" fmla="*/ 0 w 360680"/>
              <a:gd name="connsiteY0" fmla="*/ 0 h 721360"/>
              <a:gd name="connsiteX1" fmla="*/ 360680 w 360680"/>
              <a:gd name="connsiteY1" fmla="*/ 360680 h 721360"/>
              <a:gd name="connsiteX2" fmla="*/ 0 w 360680"/>
              <a:gd name="connsiteY2" fmla="*/ 721360 h 721360"/>
              <a:gd name="connsiteX3" fmla="*/ 0 w 360680"/>
              <a:gd name="connsiteY3" fmla="*/ 0 h 721360"/>
            </a:gdLst>
            <a:ahLst/>
            <a:cxnLst>
              <a:cxn ang="0">
                <a:pos x="connsiteX0" y="connsiteY0"/>
              </a:cxn>
              <a:cxn ang="0">
                <a:pos x="connsiteX1" y="connsiteY1"/>
              </a:cxn>
              <a:cxn ang="0">
                <a:pos x="connsiteX2" y="connsiteY2"/>
              </a:cxn>
              <a:cxn ang="0">
                <a:pos x="connsiteX3" y="connsiteY3"/>
              </a:cxn>
            </a:cxnLst>
            <a:rect l="l" t="t" r="r" b="b"/>
            <a:pathLst>
              <a:path w="360680" h="721360">
                <a:moveTo>
                  <a:pt x="0" y="0"/>
                </a:moveTo>
                <a:cubicBezTo>
                  <a:pt x="199198" y="0"/>
                  <a:pt x="360680" y="161482"/>
                  <a:pt x="360680" y="360680"/>
                </a:cubicBezTo>
                <a:cubicBezTo>
                  <a:pt x="360680" y="559878"/>
                  <a:pt x="199198" y="721360"/>
                  <a:pt x="0" y="721360"/>
                </a:cubicBezTo>
                <a:lnTo>
                  <a:pt x="0" y="0"/>
                </a:lnTo>
                <a:close/>
              </a:path>
            </a:pathLst>
          </a:custGeom>
          <a:solidFill>
            <a:schemeClr val="tx1">
              <a:lumMod val="85000"/>
              <a:lumOff val="15000"/>
            </a:schemeClr>
          </a:solidFill>
          <a:ln w="28575">
            <a:solidFill>
              <a:srgbClr val="ED7D3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Freeform 21"/>
          <p:cNvSpPr/>
          <p:nvPr/>
        </p:nvSpPr>
        <p:spPr>
          <a:xfrm>
            <a:off x="3556000" y="2372942"/>
            <a:ext cx="91440" cy="659818"/>
          </a:xfrm>
          <a:custGeom>
            <a:avLst/>
            <a:gdLst>
              <a:gd name="connsiteX0" fmla="*/ 91440 w 91440"/>
              <a:gd name="connsiteY0" fmla="*/ 0 h 659818"/>
              <a:gd name="connsiteX1" fmla="*/ 91440 w 91440"/>
              <a:gd name="connsiteY1" fmla="*/ 659818 h 659818"/>
              <a:gd name="connsiteX2" fmla="*/ 51898 w 91440"/>
              <a:gd name="connsiteY2" fmla="*/ 586967 h 659818"/>
              <a:gd name="connsiteX3" fmla="*/ 0 w 91440"/>
              <a:gd name="connsiteY3" fmla="*/ 329909 h 659818"/>
              <a:gd name="connsiteX4" fmla="*/ 51898 w 91440"/>
              <a:gd name="connsiteY4" fmla="*/ 72852 h 659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 h="659818">
                <a:moveTo>
                  <a:pt x="91440" y="0"/>
                </a:moveTo>
                <a:lnTo>
                  <a:pt x="91440" y="659818"/>
                </a:lnTo>
                <a:lnTo>
                  <a:pt x="51898" y="586967"/>
                </a:lnTo>
                <a:cubicBezTo>
                  <a:pt x="18480" y="507958"/>
                  <a:pt x="0" y="421092"/>
                  <a:pt x="0" y="329909"/>
                </a:cubicBezTo>
                <a:cubicBezTo>
                  <a:pt x="0" y="238727"/>
                  <a:pt x="18480" y="151861"/>
                  <a:pt x="51898" y="72852"/>
                </a:cubicBezTo>
                <a:close/>
              </a:path>
            </a:pathLst>
          </a:cu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4216400" y="2032000"/>
            <a:ext cx="650240" cy="1300480"/>
          </a:xfrm>
          <a:custGeom>
            <a:avLst/>
            <a:gdLst>
              <a:gd name="connsiteX0" fmla="*/ 0 w 360680"/>
              <a:gd name="connsiteY0" fmla="*/ 0 h 721360"/>
              <a:gd name="connsiteX1" fmla="*/ 360680 w 360680"/>
              <a:gd name="connsiteY1" fmla="*/ 360680 h 721360"/>
              <a:gd name="connsiteX2" fmla="*/ 0 w 360680"/>
              <a:gd name="connsiteY2" fmla="*/ 721360 h 721360"/>
              <a:gd name="connsiteX3" fmla="*/ 0 w 360680"/>
              <a:gd name="connsiteY3" fmla="*/ 0 h 721360"/>
            </a:gdLst>
            <a:ahLst/>
            <a:cxnLst>
              <a:cxn ang="0">
                <a:pos x="connsiteX0" y="connsiteY0"/>
              </a:cxn>
              <a:cxn ang="0">
                <a:pos x="connsiteX1" y="connsiteY1"/>
              </a:cxn>
              <a:cxn ang="0">
                <a:pos x="connsiteX2" y="connsiteY2"/>
              </a:cxn>
              <a:cxn ang="0">
                <a:pos x="connsiteX3" y="connsiteY3"/>
              </a:cxn>
            </a:cxnLst>
            <a:rect l="l" t="t" r="r" b="b"/>
            <a:pathLst>
              <a:path w="360680" h="721360">
                <a:moveTo>
                  <a:pt x="0" y="0"/>
                </a:moveTo>
                <a:cubicBezTo>
                  <a:pt x="199198" y="0"/>
                  <a:pt x="360680" y="161482"/>
                  <a:pt x="360680" y="360680"/>
                </a:cubicBezTo>
                <a:cubicBezTo>
                  <a:pt x="360680" y="559878"/>
                  <a:pt x="199198" y="721360"/>
                  <a:pt x="0" y="721360"/>
                </a:cubicBezTo>
                <a:lnTo>
                  <a:pt x="0" y="0"/>
                </a:lnTo>
                <a:close/>
              </a:path>
            </a:pathLst>
          </a:cu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Freeform 24"/>
          <p:cNvSpPr/>
          <p:nvPr/>
        </p:nvSpPr>
        <p:spPr>
          <a:xfrm>
            <a:off x="9189720" y="2021840"/>
            <a:ext cx="650240" cy="1300480"/>
          </a:xfrm>
          <a:custGeom>
            <a:avLst/>
            <a:gdLst>
              <a:gd name="connsiteX0" fmla="*/ 0 w 360680"/>
              <a:gd name="connsiteY0" fmla="*/ 0 h 721360"/>
              <a:gd name="connsiteX1" fmla="*/ 360680 w 360680"/>
              <a:gd name="connsiteY1" fmla="*/ 360680 h 721360"/>
              <a:gd name="connsiteX2" fmla="*/ 0 w 360680"/>
              <a:gd name="connsiteY2" fmla="*/ 721360 h 721360"/>
              <a:gd name="connsiteX3" fmla="*/ 0 w 360680"/>
              <a:gd name="connsiteY3" fmla="*/ 0 h 721360"/>
            </a:gdLst>
            <a:ahLst/>
            <a:cxnLst>
              <a:cxn ang="0">
                <a:pos x="connsiteX0" y="connsiteY0"/>
              </a:cxn>
              <a:cxn ang="0">
                <a:pos x="connsiteX1" y="connsiteY1"/>
              </a:cxn>
              <a:cxn ang="0">
                <a:pos x="connsiteX2" y="connsiteY2"/>
              </a:cxn>
              <a:cxn ang="0">
                <a:pos x="connsiteX3" y="connsiteY3"/>
              </a:cxn>
            </a:cxnLst>
            <a:rect l="l" t="t" r="r" b="b"/>
            <a:pathLst>
              <a:path w="360680" h="721360">
                <a:moveTo>
                  <a:pt x="0" y="0"/>
                </a:moveTo>
                <a:cubicBezTo>
                  <a:pt x="199198" y="0"/>
                  <a:pt x="360680" y="161482"/>
                  <a:pt x="360680" y="360680"/>
                </a:cubicBezTo>
                <a:cubicBezTo>
                  <a:pt x="360680" y="559878"/>
                  <a:pt x="199198" y="721360"/>
                  <a:pt x="0" y="721360"/>
                </a:cubicBezTo>
                <a:lnTo>
                  <a:pt x="0" y="0"/>
                </a:lnTo>
                <a:close/>
              </a:path>
            </a:pathLst>
          </a:custGeom>
          <a:solidFill>
            <a:schemeClr val="tx1">
              <a:lumMod val="85000"/>
              <a:lumOff val="15000"/>
            </a:schemeClr>
          </a:solidFill>
          <a:ln w="38100">
            <a:solidFill>
              <a:srgbClr val="ED7D3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Oval 26"/>
          <p:cNvSpPr/>
          <p:nvPr/>
        </p:nvSpPr>
        <p:spPr>
          <a:xfrm>
            <a:off x="10502900" y="2319020"/>
            <a:ext cx="721360" cy="721360"/>
          </a:xfrm>
          <a:prstGeom prst="ellipse">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p:nvSpPr>
        <p:spPr>
          <a:xfrm>
            <a:off x="6719131" y="3624580"/>
            <a:ext cx="4809098" cy="2799080"/>
          </a:xfrm>
          <a:prstGeom prst="roundRect">
            <a:avLst>
              <a:gd name="adj" fmla="val 12704"/>
            </a:avLst>
          </a:prstGeom>
          <a:solidFill>
            <a:srgbClr val="1F46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lunar eclipse occurs when the Earth passes directly between the Sun and the Moon, causing the Earth's shadow to be cast on the Moon's surface, often resulting in the Moon taking on a reddish hue.</a:t>
            </a:r>
            <a:endParaRPr lang="en-US" sz="2400" dirty="0"/>
          </a:p>
        </p:txBody>
      </p:sp>
      <p:sp>
        <p:nvSpPr>
          <p:cNvPr id="30" name="Rounded Rectangle 29"/>
          <p:cNvSpPr/>
          <p:nvPr/>
        </p:nvSpPr>
        <p:spPr>
          <a:xfrm>
            <a:off x="322026" y="3676005"/>
            <a:ext cx="5171440" cy="2799080"/>
          </a:xfrm>
          <a:prstGeom prst="roundRect">
            <a:avLst>
              <a:gd name="adj" fmla="val 12704"/>
            </a:avLst>
          </a:prstGeom>
          <a:solidFill>
            <a:srgbClr val="1F46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solar eclipse happens when the Moon moves directly between the Sun and the Earth, blocking out the Sun's light, and casting a shadow on a portion of the Earth's surface, creating moments of darkness during the day.</a:t>
            </a:r>
            <a:endParaRPr lang="en-US" sz="2400" dirty="0"/>
          </a:p>
        </p:txBody>
      </p:sp>
    </p:spTree>
    <p:extLst>
      <p:ext uri="{BB962C8B-B14F-4D97-AF65-F5344CB8AC3E}">
        <p14:creationId xmlns:p14="http://schemas.microsoft.com/office/powerpoint/2010/main" val="221679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9"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81748" y="166391"/>
            <a:ext cx="4779172" cy="1174729"/>
          </a:xfrm>
          <a:prstGeom prst="roundRect">
            <a:avLst>
              <a:gd name="adj" fmla="val 12704"/>
            </a:avLst>
          </a:prstGeom>
          <a:solidFill>
            <a:srgbClr val="1F46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Our Approach</a:t>
            </a:r>
            <a:endParaRPr lang="en-US" sz="4800" dirty="0"/>
          </a:p>
        </p:txBody>
      </p:sp>
      <p:sp>
        <p:nvSpPr>
          <p:cNvPr id="6" name="Rounded Rectangle 5"/>
          <p:cNvSpPr/>
          <p:nvPr/>
        </p:nvSpPr>
        <p:spPr>
          <a:xfrm>
            <a:off x="331669" y="1554480"/>
            <a:ext cx="11479331" cy="5039360"/>
          </a:xfrm>
          <a:prstGeom prst="roundRect">
            <a:avLst>
              <a:gd name="adj" fmla="val 4064"/>
            </a:avLst>
          </a:prstGeom>
          <a:solidFill>
            <a:srgbClr val="1F46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400" dirty="0"/>
              <a:t>We are creating a Flutter application that offers a captivating visual experience to showcase the celestial beauty of Solar and Lunar Eclipses. </a:t>
            </a:r>
            <a:endParaRPr lang="en-US" sz="2400" dirty="0" smtClean="0"/>
          </a:p>
          <a:p>
            <a:endParaRPr lang="en-US" sz="2400" dirty="0" smtClean="0"/>
          </a:p>
          <a:p>
            <a:pPr marL="457200" indent="-457200">
              <a:buFont typeface="Arial" panose="020B0604020202020204" pitchFamily="34" charset="0"/>
              <a:buChar char="•"/>
            </a:pPr>
            <a:r>
              <a:rPr lang="en-US" sz="2400" dirty="0" smtClean="0"/>
              <a:t>Our </a:t>
            </a:r>
            <a:r>
              <a:rPr lang="en-US" sz="2400" dirty="0"/>
              <a:t>app provides users with a realistic representation of these astronomical events, including the dynamic interactions of the Sun, Earth, and Moon. </a:t>
            </a:r>
            <a:endParaRPr lang="en-US" sz="2400" dirty="0" smtClean="0"/>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Through near to perfect and intricately calculated shadow </a:t>
            </a:r>
            <a:r>
              <a:rPr lang="en-US" sz="2400" dirty="0"/>
              <a:t>rendering, users can explore and understand the intricate dynamics of these phenomena. </a:t>
            </a:r>
            <a:endParaRPr lang="en-US" sz="2400" dirty="0" smtClean="0"/>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Additionally</a:t>
            </a:r>
            <a:r>
              <a:rPr lang="en-US" sz="2400" dirty="0"/>
              <a:t>, we have incorporated an interactive feature, allowing users to engage with the Moon's revolution, making the learning experience both educational and visually engaging.</a:t>
            </a:r>
            <a:endParaRPr lang="en-US" sz="2400" dirty="0"/>
          </a:p>
        </p:txBody>
      </p:sp>
    </p:spTree>
    <p:extLst>
      <p:ext uri="{BB962C8B-B14F-4D97-AF65-F5344CB8AC3E}">
        <p14:creationId xmlns:p14="http://schemas.microsoft.com/office/powerpoint/2010/main" val="186356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335154" y="196871"/>
            <a:ext cx="3472360" cy="1174729"/>
          </a:xfrm>
          <a:prstGeom prst="roundRect">
            <a:avLst>
              <a:gd name="adj" fmla="val 12704"/>
            </a:avLst>
          </a:prstGeom>
          <a:solidFill>
            <a:srgbClr val="1F46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Our Design</a:t>
            </a:r>
            <a:endParaRPr lang="en-US" sz="4800" dirty="0"/>
          </a:p>
        </p:txBody>
      </p:sp>
      <p:sp>
        <p:nvSpPr>
          <p:cNvPr id="6" name="Rounded Rectangle 5"/>
          <p:cNvSpPr/>
          <p:nvPr/>
        </p:nvSpPr>
        <p:spPr>
          <a:xfrm>
            <a:off x="762001" y="1554480"/>
            <a:ext cx="10485119" cy="5039360"/>
          </a:xfrm>
          <a:prstGeom prst="roundRect">
            <a:avLst>
              <a:gd name="adj" fmla="val 4064"/>
            </a:avLst>
          </a:prstGeom>
          <a:solidFill>
            <a:srgbClr val="1F46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sz="2400" dirty="0"/>
          </a:p>
        </p:txBody>
      </p:sp>
      <p:sp>
        <p:nvSpPr>
          <p:cNvPr id="4" name="Rounded Rectangle 3"/>
          <p:cNvSpPr/>
          <p:nvPr/>
        </p:nvSpPr>
        <p:spPr>
          <a:xfrm>
            <a:off x="947083" y="1717040"/>
            <a:ext cx="2777291" cy="4693920"/>
          </a:xfrm>
          <a:prstGeom prst="roundRect">
            <a:avLst>
              <a:gd name="adj" fmla="val 4064"/>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sz="2400" dirty="0"/>
          </a:p>
        </p:txBody>
      </p:sp>
      <p:sp>
        <p:nvSpPr>
          <p:cNvPr id="12" name="Freeform 11"/>
          <p:cNvSpPr/>
          <p:nvPr/>
        </p:nvSpPr>
        <p:spPr>
          <a:xfrm>
            <a:off x="947083" y="3481737"/>
            <a:ext cx="373718" cy="1184846"/>
          </a:xfrm>
          <a:custGeom>
            <a:avLst/>
            <a:gdLst>
              <a:gd name="connsiteX0" fmla="*/ 0 w 373718"/>
              <a:gd name="connsiteY0" fmla="*/ 0 h 1184846"/>
              <a:gd name="connsiteX1" fmla="*/ 82554 w 373718"/>
              <a:gd name="connsiteY1" fmla="*/ 44809 h 1184846"/>
              <a:gd name="connsiteX2" fmla="*/ 373718 w 373718"/>
              <a:gd name="connsiteY2" fmla="*/ 592423 h 1184846"/>
              <a:gd name="connsiteX3" fmla="*/ 82554 w 373718"/>
              <a:gd name="connsiteY3" fmla="*/ 1140037 h 1184846"/>
              <a:gd name="connsiteX4" fmla="*/ 0 w 373718"/>
              <a:gd name="connsiteY4" fmla="*/ 1184846 h 118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718" h="1184846">
                <a:moveTo>
                  <a:pt x="0" y="0"/>
                </a:moveTo>
                <a:lnTo>
                  <a:pt x="82554" y="44809"/>
                </a:lnTo>
                <a:cubicBezTo>
                  <a:pt x="258222" y="163488"/>
                  <a:pt x="373718" y="364468"/>
                  <a:pt x="373718" y="592423"/>
                </a:cubicBezTo>
                <a:cubicBezTo>
                  <a:pt x="373718" y="820379"/>
                  <a:pt x="258222" y="1021359"/>
                  <a:pt x="82554" y="1140037"/>
                </a:cubicBezTo>
                <a:lnTo>
                  <a:pt x="0" y="1184846"/>
                </a:lnTo>
                <a:close/>
              </a:path>
            </a:pathLst>
          </a:custGeom>
          <a:solidFill>
            <a:srgbClr val="ED7D3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457200" indent="-457200">
              <a:buFont typeface="Arial" panose="020B0604020202020204" pitchFamily="34" charset="0"/>
              <a:buChar char="•"/>
            </a:pPr>
            <a:endParaRPr lang="en-US" sz="2400" dirty="0"/>
          </a:p>
        </p:txBody>
      </p:sp>
      <p:sp>
        <p:nvSpPr>
          <p:cNvPr id="17" name="Oval 16"/>
          <p:cNvSpPr/>
          <p:nvPr/>
        </p:nvSpPr>
        <p:spPr>
          <a:xfrm>
            <a:off x="1839914" y="3426629"/>
            <a:ext cx="1325380" cy="1325380"/>
          </a:xfrm>
          <a:prstGeom prst="ellipse">
            <a:avLst/>
          </a:prstGeom>
          <a:solidFill>
            <a:schemeClr val="bg1"/>
          </a:solidFill>
          <a:ln>
            <a:solidFill>
              <a:srgbClr val="1F466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2072376" y="3639988"/>
            <a:ext cx="860457" cy="860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883012" y="3516262"/>
            <a:ext cx="247452" cy="24745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1234469" y="1883909"/>
            <a:ext cx="2202517" cy="467360"/>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1F4662"/>
                </a:solidFill>
              </a:rPr>
              <a:t>Eclipse Demo</a:t>
            </a:r>
            <a:endParaRPr lang="en-US" sz="1600" dirty="0">
              <a:solidFill>
                <a:srgbClr val="1F4662"/>
              </a:solidFill>
            </a:endParaRPr>
          </a:p>
        </p:txBody>
      </p:sp>
      <p:sp>
        <p:nvSpPr>
          <p:cNvPr id="21" name="Oval 20"/>
          <p:cNvSpPr/>
          <p:nvPr/>
        </p:nvSpPr>
        <p:spPr>
          <a:xfrm flipH="1">
            <a:off x="3050188" y="1999076"/>
            <a:ext cx="237026" cy="237026"/>
          </a:xfrm>
          <a:prstGeom prst="ellipse">
            <a:avLst/>
          </a:prstGeom>
          <a:solidFill>
            <a:srgbClr val="1F46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a:t>
            </a:r>
            <a:endParaRPr lang="en-US" sz="1200" dirty="0"/>
          </a:p>
        </p:txBody>
      </p:sp>
      <p:sp>
        <p:nvSpPr>
          <p:cNvPr id="22" name="Rounded Rectangle 21"/>
          <p:cNvSpPr/>
          <p:nvPr/>
        </p:nvSpPr>
        <p:spPr>
          <a:xfrm>
            <a:off x="4163207" y="2287622"/>
            <a:ext cx="6688650" cy="3664353"/>
          </a:xfrm>
          <a:prstGeom prst="roundRect">
            <a:avLst>
              <a:gd name="adj" fmla="val 5488"/>
            </a:avLst>
          </a:prstGeom>
          <a:solidFill>
            <a:srgbClr val="1F466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400" dirty="0" smtClean="0"/>
              <a:t>We </a:t>
            </a:r>
            <a:r>
              <a:rPr lang="en-US" sz="2400" dirty="0"/>
              <a:t>aimed to capture the mesmerizing beauty of celestial events by creating a visually immersive experience. </a:t>
            </a:r>
            <a:endParaRPr lang="en-US" sz="2400" dirty="0" smtClean="0"/>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Our </a:t>
            </a:r>
            <a:r>
              <a:rPr lang="en-US" sz="2400" dirty="0"/>
              <a:t>app showcases the elegant choreography of the Sun, Earth, and Moon as they orbit the Earth continuously in an infinite cosmic space.</a:t>
            </a:r>
            <a:endParaRPr lang="en-US" sz="2400" dirty="0"/>
          </a:p>
        </p:txBody>
      </p:sp>
    </p:spTree>
    <p:extLst>
      <p:ext uri="{BB962C8B-B14F-4D97-AF65-F5344CB8AC3E}">
        <p14:creationId xmlns:p14="http://schemas.microsoft.com/office/powerpoint/2010/main" val="325731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P spid="19"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801656" y="1344951"/>
            <a:ext cx="10922984" cy="5096489"/>
          </a:xfrm>
          <a:prstGeom prst="roundRect">
            <a:avLst>
              <a:gd name="adj" fmla="val 2795"/>
            </a:avLst>
          </a:prstGeom>
          <a:solidFill>
            <a:srgbClr val="1F46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5" name="Rounded Rectangle 4"/>
          <p:cNvSpPr/>
          <p:nvPr/>
        </p:nvSpPr>
        <p:spPr>
          <a:xfrm>
            <a:off x="3819668" y="171432"/>
            <a:ext cx="4621712" cy="880089"/>
          </a:xfrm>
          <a:prstGeom prst="roundRect">
            <a:avLst>
              <a:gd name="adj" fmla="val 23083"/>
            </a:avLst>
          </a:prstGeom>
          <a:solidFill>
            <a:srgbClr val="1F46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Our Resulting App</a:t>
            </a:r>
            <a:endParaRPr lang="en-US" sz="3600" dirty="0"/>
          </a:p>
        </p:txBody>
      </p:sp>
      <p:sp>
        <p:nvSpPr>
          <p:cNvPr id="16" name="Rounded Rectangle 15"/>
          <p:cNvSpPr/>
          <p:nvPr/>
        </p:nvSpPr>
        <p:spPr>
          <a:xfrm>
            <a:off x="9122755" y="1556900"/>
            <a:ext cx="2356275" cy="4648440"/>
          </a:xfrm>
          <a:prstGeom prst="roundRect">
            <a:avLst>
              <a:gd name="adj" fmla="val 4064"/>
            </a:avLst>
          </a:prstGeom>
          <a:blipFill dpi="0" rotWithShape="1">
            <a:blip r:embed="rId2" cstate="print">
              <a:extLst>
                <a:ext uri="{28A0092B-C50C-407E-A947-70E740481C1C}">
                  <a14:useLocalDpi xmlns:a14="http://schemas.microsoft.com/office/drawing/2010/main" val="0"/>
                </a:ext>
              </a:extLst>
            </a:blip>
            <a:srcRect/>
            <a:stretch>
              <a:fillRect/>
            </a:stretch>
          </a:blip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sz="2400" dirty="0"/>
          </a:p>
        </p:txBody>
      </p:sp>
      <p:sp>
        <p:nvSpPr>
          <p:cNvPr id="23" name="Rounded Rectangle 22"/>
          <p:cNvSpPr/>
          <p:nvPr/>
        </p:nvSpPr>
        <p:spPr>
          <a:xfrm>
            <a:off x="6367744" y="1556900"/>
            <a:ext cx="2356275" cy="4648440"/>
          </a:xfrm>
          <a:prstGeom prst="roundRect">
            <a:avLst>
              <a:gd name="adj" fmla="val 4064"/>
            </a:avLst>
          </a:prstGeom>
          <a:blipFill dpi="0" rotWithShape="1">
            <a:blip r:embed="rId3" cstate="print">
              <a:extLst>
                <a:ext uri="{28A0092B-C50C-407E-A947-70E740481C1C}">
                  <a14:useLocalDpi xmlns:a14="http://schemas.microsoft.com/office/drawing/2010/main" val="0"/>
                </a:ext>
              </a:extLst>
            </a:blip>
            <a:srcRect/>
            <a:stretch>
              <a:fillRect/>
            </a:stretch>
          </a:blip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sz="2400" dirty="0"/>
          </a:p>
        </p:txBody>
      </p:sp>
      <p:sp>
        <p:nvSpPr>
          <p:cNvPr id="24" name="Rounded Rectangle 23"/>
          <p:cNvSpPr/>
          <p:nvPr/>
        </p:nvSpPr>
        <p:spPr>
          <a:xfrm>
            <a:off x="3703129" y="1556900"/>
            <a:ext cx="2356275" cy="4648440"/>
          </a:xfrm>
          <a:prstGeom prst="roundRect">
            <a:avLst>
              <a:gd name="adj" fmla="val 4064"/>
            </a:avLst>
          </a:prstGeom>
          <a:blipFill dpi="0" rotWithShape="1">
            <a:blip r:embed="rId4" cstate="print">
              <a:extLst>
                <a:ext uri="{28A0092B-C50C-407E-A947-70E740481C1C}">
                  <a14:useLocalDpi xmlns:a14="http://schemas.microsoft.com/office/drawing/2010/main" val="0"/>
                </a:ext>
              </a:extLst>
            </a:blip>
            <a:srcRect/>
            <a:stretch>
              <a:fillRect/>
            </a:stretch>
          </a:blip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sz="2400" dirty="0"/>
          </a:p>
        </p:txBody>
      </p:sp>
      <p:sp>
        <p:nvSpPr>
          <p:cNvPr id="25" name="Rounded Rectangle 24"/>
          <p:cNvSpPr/>
          <p:nvPr/>
        </p:nvSpPr>
        <p:spPr>
          <a:xfrm>
            <a:off x="1030124" y="1556900"/>
            <a:ext cx="2356275" cy="4648440"/>
          </a:xfrm>
          <a:prstGeom prst="roundRect">
            <a:avLst>
              <a:gd name="adj" fmla="val 4064"/>
            </a:avLst>
          </a:prstGeom>
          <a:blipFill dpi="0" rotWithShape="1">
            <a:blip r:embed="rId5" cstate="print">
              <a:extLst>
                <a:ext uri="{28A0092B-C50C-407E-A947-70E740481C1C}">
                  <a14:useLocalDpi xmlns:a14="http://schemas.microsoft.com/office/drawing/2010/main" val="0"/>
                </a:ext>
              </a:extLst>
            </a:blip>
            <a:srcRect/>
            <a:stretch>
              <a:fillRect/>
            </a:stretch>
          </a:blip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15894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5" grpId="0" animBg="1"/>
      <p:bldP spid="16" grpId="0" animBg="1"/>
      <p:bldP spid="23"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84737" y="1088078"/>
            <a:ext cx="10642846" cy="4510082"/>
          </a:xfrm>
          <a:prstGeom prst="roundRect">
            <a:avLst>
              <a:gd name="adj" fmla="val 9418"/>
            </a:avLst>
          </a:prstGeom>
          <a:solidFill>
            <a:srgbClr val="1F46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Thank You</a:t>
            </a:r>
          </a:p>
          <a:p>
            <a:pPr algn="ctr"/>
            <a:r>
              <a:rPr lang="en-US" sz="4800" dirty="0" smtClean="0"/>
              <a:t>NASA Space Apps Challenge</a:t>
            </a:r>
          </a:p>
          <a:p>
            <a:pPr algn="ctr"/>
            <a:r>
              <a:rPr lang="en-US" sz="4800" dirty="0" smtClean="0"/>
              <a:t>For this amazing opportunity,</a:t>
            </a:r>
          </a:p>
          <a:p>
            <a:pPr algn="ctr"/>
            <a:endParaRPr lang="en-US" sz="4800" dirty="0" smtClean="0"/>
          </a:p>
          <a:p>
            <a:pPr algn="ctr"/>
            <a:r>
              <a:rPr lang="en-US" sz="4800" dirty="0" smtClean="0"/>
              <a:t>- Team Lunavate</a:t>
            </a:r>
            <a:endParaRPr lang="en-US" sz="4800" dirty="0"/>
          </a:p>
        </p:txBody>
      </p:sp>
    </p:spTree>
    <p:extLst>
      <p:ext uri="{BB962C8B-B14F-4D97-AF65-F5344CB8AC3E}">
        <p14:creationId xmlns:p14="http://schemas.microsoft.com/office/powerpoint/2010/main" val="248809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332</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13</cp:revision>
  <dcterms:created xsi:type="dcterms:W3CDTF">2023-10-08T14:53:14Z</dcterms:created>
  <dcterms:modified xsi:type="dcterms:W3CDTF">2023-10-08T16:41:39Z</dcterms:modified>
</cp:coreProperties>
</file>