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744" r:id="rId2"/>
  </p:sldMasterIdLst>
  <p:notesMasterIdLst>
    <p:notesMasterId r:id="rId7"/>
  </p:notesMasterIdLst>
  <p:sldIdLst>
    <p:sldId id="259" r:id="rId3"/>
    <p:sldId id="256" r:id="rId4"/>
    <p:sldId id="258" r:id="rId5"/>
    <p:sldId id="25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1c0CNDSX+0cfY6e1lnRGPW7uk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12AFF4C-02A0-4AD4-8EF3-160EC06AC800}">
  <a:tblStyle styleId="{412AFF4C-02A0-4AD4-8EF3-160EC06AC8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96" y="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customschemas.google.com/relationships/presentationmetadata" Target="metadata"/><Relationship Id="rId4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01902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308" y="1441450"/>
            <a:ext cx="8520600" cy="7747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Smart Complaint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50" y="2434074"/>
            <a:ext cx="8520600" cy="1579126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5600" b="1" dirty="0"/>
              <a:t>Name </a:t>
            </a:r>
            <a:r>
              <a:rPr lang="en-US" sz="5600" b="1" dirty="0" smtClean="0"/>
              <a:t>:</a:t>
            </a:r>
            <a:r>
              <a:rPr lang="ar-EG" sz="5600" b="1" dirty="0" smtClean="0"/>
              <a:t> </a:t>
            </a:r>
            <a:r>
              <a:rPr lang="en-US" sz="5600" b="1" dirty="0" smtClean="0"/>
              <a:t> </a:t>
            </a:r>
            <a:r>
              <a:rPr lang="en-US" sz="5600" b="1" dirty="0"/>
              <a:t>Ahmed Ramadan Mahmoud </a:t>
            </a:r>
            <a:endParaRPr lang="ar-EG" sz="5600" b="1" dirty="0" smtClean="0"/>
          </a:p>
          <a:p>
            <a:pPr algn="l"/>
            <a:r>
              <a:rPr lang="en-US" sz="5600" b="1" dirty="0"/>
              <a:t>			</a:t>
            </a:r>
            <a:endParaRPr lang="ar-EG" sz="5600" b="1" dirty="0" smtClean="0"/>
          </a:p>
          <a:p>
            <a:pPr algn="l"/>
            <a:r>
              <a:rPr lang="en-US" sz="5600" b="1" dirty="0" smtClean="0"/>
              <a:t>Email : </a:t>
            </a:r>
            <a:r>
              <a:rPr lang="ar-EG" sz="5600" b="1" dirty="0" smtClean="0"/>
              <a:t> </a:t>
            </a:r>
            <a:r>
              <a:rPr lang="en-US" sz="5600" b="1" dirty="0" smtClean="0"/>
              <a:t>ahrahamada@gmail.com</a:t>
            </a:r>
            <a:r>
              <a:rPr lang="en-US" sz="5600" b="1" dirty="0"/>
              <a:t>	</a:t>
            </a:r>
            <a:endParaRPr lang="ar-EG" sz="5600" b="1" dirty="0" smtClean="0"/>
          </a:p>
          <a:p>
            <a:pPr algn="l"/>
            <a:r>
              <a:rPr lang="en-US" sz="5600" b="1" dirty="0"/>
              <a:t>		</a:t>
            </a:r>
            <a:endParaRPr lang="ar-EG" sz="5600" b="1" dirty="0" smtClean="0"/>
          </a:p>
          <a:p>
            <a:pPr algn="l"/>
            <a:r>
              <a:rPr lang="en-US" sz="5600" b="1" dirty="0" smtClean="0"/>
              <a:t>Group </a:t>
            </a:r>
            <a:r>
              <a:rPr lang="en-US" sz="5600" b="1" dirty="0"/>
              <a:t>Code : </a:t>
            </a:r>
            <a:r>
              <a:rPr lang="en-US" sz="5600" b="1" dirty="0" smtClean="0"/>
              <a:t>NEXT8</a:t>
            </a:r>
            <a:r>
              <a:rPr lang="ar-EG" sz="5600" b="1" dirty="0" smtClean="0"/>
              <a:t>1</a:t>
            </a:r>
            <a:r>
              <a:rPr lang="en-US" sz="5600" b="1" dirty="0" smtClean="0"/>
              <a:t> </a:t>
            </a:r>
            <a:r>
              <a:rPr lang="en-US" sz="5600" b="1" dirty="0"/>
              <a:t>_</a:t>
            </a:r>
            <a:r>
              <a:rPr lang="en-US" sz="5600" b="1" dirty="0" smtClean="0"/>
              <a:t>ONL</a:t>
            </a:r>
            <a:r>
              <a:rPr lang="ar-EG" sz="5600" b="1" dirty="0" smtClean="0"/>
              <a:t>1</a:t>
            </a:r>
            <a:r>
              <a:rPr lang="en-US" sz="5600" b="1" dirty="0" smtClean="0"/>
              <a:t>_ERP8_M1d</a:t>
            </a:r>
          </a:p>
          <a:p>
            <a:pPr algn="l"/>
            <a:endParaRPr lang="en-US" sz="5600" b="1" dirty="0" smtClean="0"/>
          </a:p>
          <a:p>
            <a:pPr algn="l"/>
            <a:r>
              <a:rPr lang="en-US" sz="5600" b="1" dirty="0" smtClean="0"/>
              <a:t>ID </a:t>
            </a:r>
            <a:r>
              <a:rPr lang="en-US" sz="5600" b="1" dirty="0"/>
              <a:t>: 21032458			</a:t>
            </a:r>
          </a:p>
          <a:p>
            <a:pPr algn="l"/>
            <a:endParaRPr lang="ar-EG" sz="5600" b="1" dirty="0" smtClean="0"/>
          </a:p>
          <a:p>
            <a:pPr algn="l"/>
            <a:r>
              <a:rPr lang="en-US" sz="5600" b="1" dirty="0"/>
              <a:t>		</a:t>
            </a:r>
            <a:endParaRPr lang="ar-EG" sz="5600" b="1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463550"/>
            <a:ext cx="7696199" cy="673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061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"/>
          <p:cNvGraphicFramePr/>
          <p:nvPr>
            <p:extLst>
              <p:ext uri="{D42A27DB-BD31-4B8C-83A1-F6EECF244321}">
                <p14:modId xmlns:p14="http://schemas.microsoft.com/office/powerpoint/2010/main" val="660489062"/>
              </p:ext>
            </p:extLst>
          </p:nvPr>
        </p:nvGraphicFramePr>
        <p:xfrm>
          <a:off x="0" y="426325"/>
          <a:ext cx="9143975" cy="4773550"/>
        </p:xfrm>
        <a:graphic>
          <a:graphicData uri="http://schemas.openxmlformats.org/drawingml/2006/table">
            <a:tbl>
              <a:tblPr>
                <a:noFill/>
                <a:tableStyleId>{412AFF4C-02A0-4AD4-8EF3-160EC06AC800}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8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 dirty="0"/>
                        <a:t>Stakeholder</a:t>
                      </a:r>
                      <a:endParaRPr sz="800" u="none" strike="noStrike" cap="none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/>
                        <a:t>Role (Related to project)</a:t>
                      </a:r>
                      <a:endParaRPr sz="8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 dirty="0"/>
                        <a:t>Involvement</a:t>
                      </a:r>
                      <a:endParaRPr sz="8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/>
                        <a:t>Power or Influence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/>
                        <a:t>Interest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 dirty="0"/>
                        <a:t>Engagement</a:t>
                      </a:r>
                      <a:endParaRPr sz="8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Project</a:t>
                      </a:r>
                      <a:r>
                        <a:rPr lang="en-US" sz="1000" b="1" dirty="0" smtClean="0"/>
                        <a:t> </a:t>
                      </a:r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Manager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Oversees project execution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/>
                        <a:t>High: Manages project execution and ensures all objectives are met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High: Overall project success depends on their decisions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strike="noStrike" cap="none" dirty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Actively manage, daily communication</a:t>
                      </a:r>
                      <a:r>
                        <a:rPr lang="en" sz="1000" u="none" strike="noStrike" cap="none" dirty="0" smtClean="0"/>
                        <a:t>.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CEO of Xcc Telecom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Strategic oversight, ensures project aligns with company goals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/>
                        <a:t>Low: Provides high-level direction and approval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High: Responsible for overall company success</a:t>
                      </a: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strike="noStrike" cap="none" dirty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Medium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Keep informed, provide key approvals and guidance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9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Head of Customer Service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Oversees customer service operations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strike="noStrike" cap="none" dirty="0" smtClean="0"/>
                        <a:t>Can give feedback on the customer experience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/>
                        <a:t>High: Direct impact on service efficiency and customer satisfaction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strike="noStrike" cap="none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strike="noStrike" cap="none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Regular updates, gather feedback, consult on needs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/>
                        <a:t>Head of IT</a:t>
                      </a:r>
                      <a:endParaRPr sz="1000" b="1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Oversees system development and stability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/>
                        <a:t>High: Ensures the technical implementation and system performance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/>
                        <a:t>High: Critical to technical success and system reliability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/>
                        <a:t>H</a:t>
                      </a:r>
                      <a:endParaRPr lang="en-US" sz="1000" u="none" strike="noStrike" cap="none" dirty="0" smtClean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Collaborate daily on technical decisions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/>
                        <a:t>Finance Manager (Xcc Telecom)</a:t>
                      </a:r>
                      <a:endParaRPr sz="1000" b="1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Oversees project budget and resources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Medium: Monitors budget allocation and financial support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Medium: Ensures financial health of the project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Keep informed on budget and resource updates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1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4285F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Understanding stakeholders (stakeholder analysis)</a:t>
            </a:r>
            <a:endParaRPr sz="2000" b="1" i="0" u="none" strike="noStrike" cap="none" dirty="0">
              <a:solidFill>
                <a:srgbClr val="4285F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708" y="357225"/>
            <a:ext cx="8520600" cy="963575"/>
          </a:xfrm>
        </p:spPr>
        <p:txBody>
          <a:bodyPr>
            <a:normAutofit fontScale="90000"/>
          </a:bodyPr>
          <a:lstStyle/>
          <a:p>
            <a:pPr lvl="0">
              <a:lnSpc>
                <a:spcPct val="115000"/>
              </a:lnSpc>
            </a:pPr>
            <a:r>
              <a:rPr lang="en-US" sz="2000" b="1" dirty="0">
                <a:solidFill>
                  <a:srgbClr val="4285F4"/>
                </a:solidFill>
                <a:highlight>
                  <a:srgbClr val="FFFFFF"/>
                </a:highlight>
              </a:rPr>
              <a:t/>
            </a:r>
            <a:br>
              <a:rPr lang="en-US" sz="2000" b="1" dirty="0">
                <a:solidFill>
                  <a:srgbClr val="4285F4"/>
                </a:solidFill>
                <a:highlight>
                  <a:srgbClr val="FFFFFF"/>
                </a:highlight>
              </a:rPr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2068"/>
            <a:ext cx="89281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69723"/>
              </p:ext>
            </p:extLst>
          </p:nvPr>
        </p:nvGraphicFramePr>
        <p:xfrm>
          <a:off x="0" y="608805"/>
          <a:ext cx="9144000" cy="3186000"/>
        </p:xfrm>
        <a:graphic>
          <a:graphicData uri="http://schemas.openxmlformats.org/drawingml/2006/table">
            <a:tbl>
              <a:tblPr>
                <a:noFill/>
                <a:tableStyleId>{412AFF4C-02A0-4AD4-8EF3-160EC06AC800}</a:tableStyleId>
              </a:tblPr>
              <a:tblGrid>
                <a:gridCol w="1159100"/>
                <a:gridCol w="1224524"/>
                <a:gridCol w="1822194"/>
                <a:gridCol w="1943210"/>
                <a:gridCol w="726124"/>
                <a:gridCol w="749544"/>
                <a:gridCol w="1519304"/>
              </a:tblGrid>
              <a:tr h="8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 dirty="0"/>
                        <a:t>Stakeholder</a:t>
                      </a:r>
                      <a:endParaRPr sz="800" u="none" strike="noStrike" cap="none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/>
                        <a:t>Role (Related to project)</a:t>
                      </a:r>
                      <a:endParaRPr sz="8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 dirty="0"/>
                        <a:t>Involvement</a:t>
                      </a:r>
                      <a:endParaRPr sz="8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/>
                        <a:t>Power or Influence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/>
                        <a:t>Interest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 dirty="0"/>
                        <a:t>Engagement</a:t>
                      </a:r>
                      <a:endParaRPr sz="8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/>
                        <a:t>Customer Service Team</a:t>
                      </a:r>
                      <a:endParaRPr sz="1000" b="1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End-users of the system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/>
                        <a:t>High: Uses the system for daily complaint resolution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High: Improved efficiency and reduced pressure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strike="noStrike" cap="none" dirty="0" smtClean="0"/>
                        <a:t>M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Gather feedback, provide training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Technicians (Field Workers)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Respond to technical issues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/>
                        <a:t>Medium: Will use the system to manage on-site visits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Medium: Better task allocation and tracking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M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M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Inform as needed, ensure clear task assignment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9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</a:rPr>
                        <a:t>Customers (Subscribers)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Receivers of improved service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/>
                        <a:t>Low: Provide feedback indirectly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/>
                        <a:t>High: Experience improved customer service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L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Monitor, gather feedback through surveys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4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/>
        </p:nvSpPr>
        <p:spPr>
          <a:xfrm>
            <a:off x="2530108" y="2470631"/>
            <a:ext cx="3003136" cy="18923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1400"/>
            </a:pPr>
            <a:r>
              <a:rPr lang="en-US" dirty="0">
                <a:solidFill>
                  <a:srgbClr val="666666"/>
                </a:solidFill>
              </a:rPr>
              <a:t>Monitor (minimum effort)</a:t>
            </a:r>
          </a:p>
        </p:txBody>
      </p:sp>
      <p:sp>
        <p:nvSpPr>
          <p:cNvPr id="105" name="Google Shape;105;p2"/>
          <p:cNvSpPr txBox="1"/>
          <p:nvPr/>
        </p:nvSpPr>
        <p:spPr>
          <a:xfrm>
            <a:off x="2530107" y="538860"/>
            <a:ext cx="2981443" cy="193177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Keep satisfied (high priority)</a:t>
            </a:r>
            <a:endParaRPr sz="14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5503298" y="522300"/>
            <a:ext cx="2704514" cy="18539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Manage closely (high effort)</a:t>
            </a:r>
            <a:endParaRPr sz="14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5534636" y="2376277"/>
            <a:ext cx="2701795" cy="19867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1400"/>
            </a:pPr>
            <a:r>
              <a:rPr lang="en-US" dirty="0">
                <a:solidFill>
                  <a:srgbClr val="666666"/>
                </a:solidFill>
              </a:rPr>
              <a:t>Show consideration</a:t>
            </a:r>
          </a:p>
        </p:txBody>
      </p:sp>
      <p:sp>
        <p:nvSpPr>
          <p:cNvPr id="109" name="Google Shape;109;p2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 sz="1400" b="1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 sz="1400" b="1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2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13;p2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 sz="1400" b="1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 sz="1400" b="1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2"/>
          <p:cNvCxnSpPr/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" name="Google Shape;116;p2"/>
          <p:cNvCxnSpPr>
            <a:endCxn id="114" idx="3"/>
          </p:cNvCxnSpPr>
          <p:nvPr/>
        </p:nvCxnSpPr>
        <p:spPr>
          <a:xfrm rot="10800000">
            <a:off x="3227200" y="461738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" name="Google Shape;117;p2"/>
          <p:cNvSpPr txBox="1"/>
          <p:nvPr/>
        </p:nvSpPr>
        <p:spPr>
          <a:xfrm>
            <a:off x="-10050" y="60573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Prioritizing stakeholders (power grid)</a:t>
            </a:r>
            <a:endParaRPr sz="1400" b="1" i="0" u="none" strike="noStrike" cap="none" dirty="0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2588437" y="1853532"/>
            <a:ext cx="873393" cy="48147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00"/>
            </a:pPr>
            <a:r>
              <a:rPr lang="en-US" sz="900" b="1" dirty="0" smtClean="0">
                <a:solidFill>
                  <a:srgbClr val="FFFFFF"/>
                </a:solidFill>
              </a:rPr>
              <a:t>CEO of Xcc Telecom</a:t>
            </a:r>
            <a:endParaRPr sz="9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6486204" y="840570"/>
            <a:ext cx="738702" cy="388269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dirty="0" smtClean="0">
                <a:solidFill>
                  <a:srgbClr val="FFFFFF"/>
                </a:solidFill>
              </a:rPr>
              <a:t>Head Of  IT </a:t>
            </a:r>
            <a:endParaRPr sz="9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7306148" y="1318084"/>
            <a:ext cx="884142" cy="362072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-US" sz="900" dirty="0"/>
              <a:t>Finance </a:t>
            </a:r>
            <a:r>
              <a:rPr lang="en-US" sz="900" dirty="0" smtClean="0"/>
              <a:t>Manager</a:t>
            </a:r>
            <a:endParaRPr sz="9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6486204" y="1251986"/>
            <a:ext cx="738702" cy="646300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1100"/>
            </a:pPr>
            <a:r>
              <a:rPr lang="en-US" sz="1000" dirty="0"/>
              <a:t>Head of Customer Service</a:t>
            </a:r>
            <a:endParaRPr sz="1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Power</a:t>
            </a:r>
            <a:endParaRPr sz="1600" b="1" i="0" u="none" strike="noStrike" cap="none" dirty="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med</a:t>
            </a:r>
            <a:endParaRPr sz="1500" b="1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Interest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med</a:t>
            </a:r>
            <a:endParaRPr sz="1500" b="1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48" y="901752"/>
            <a:ext cx="874504" cy="35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849" y="2158003"/>
            <a:ext cx="1041706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880405" y="2239800"/>
            <a:ext cx="1303111" cy="461665"/>
          </a:xfrm>
          <a:prstGeom prst="rect">
            <a:avLst/>
          </a:prstGeom>
          <a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sz="1200" dirty="0"/>
              <a:t>Technicians (Field Workers)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7003021" y="2779566"/>
            <a:ext cx="120479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Customers (Subscribers)</a:t>
            </a:r>
          </a:p>
        </p:txBody>
      </p:sp>
      <p:sp>
        <p:nvSpPr>
          <p:cNvPr id="47" name="Google Shape;107;p2"/>
          <p:cNvSpPr txBox="1"/>
          <p:nvPr/>
        </p:nvSpPr>
        <p:spPr>
          <a:xfrm>
            <a:off x="7076523" y="2175800"/>
            <a:ext cx="1170532" cy="4337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1400"/>
            </a:pPr>
            <a:r>
              <a:rPr lang="en-US" sz="1200" dirty="0">
                <a:solidFill>
                  <a:srgbClr val="666666"/>
                </a:solidFill>
              </a:rPr>
              <a:t>Customer Service Team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382</Words>
  <Application>Microsoft Office PowerPoint</Application>
  <PresentationFormat>On-screen Show (16:9)</PresentationFormat>
  <Paragraphs>102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Simple Light</vt:lpstr>
      <vt:lpstr>Waveform</vt:lpstr>
      <vt:lpstr>Smart Complaint Management System</vt:lpstr>
      <vt:lpstr>PowerPoint Presentation</vt:lpstr>
      <vt:lpstr>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paragon</cp:lastModifiedBy>
  <cp:revision>17</cp:revision>
  <dcterms:modified xsi:type="dcterms:W3CDTF">2024-10-21T12:53:03Z</dcterms:modified>
</cp:coreProperties>
</file>