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5" r:id="rId7"/>
    <p:sldId id="267" r:id="rId8"/>
    <p:sldId id="269" r:id="rId9"/>
    <p:sldId id="268" r:id="rId10"/>
    <p:sldId id="271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025"/>
    <a:srgbClr val="45312A"/>
    <a:srgbClr val="202938"/>
    <a:srgbClr val="7E2F28"/>
    <a:srgbClr val="614F4D"/>
    <a:srgbClr val="3A2F2E"/>
    <a:srgbClr val="0F3189"/>
    <a:srgbClr val="7A2E62"/>
    <a:srgbClr val="C65296"/>
    <a:srgbClr val="FDB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9645"/>
            <a:ext cx="9144000" cy="1270635"/>
          </a:xfrm>
        </p:spPr>
        <p:txBody>
          <a:bodyPr/>
          <a:lstStyle/>
          <a:p>
            <a:r>
              <a:rPr lang="zh-TW" altLang="en-US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前端專題提案報告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010" y="5307965"/>
            <a:ext cx="5423535" cy="92773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主題 /</a:t>
            </a:r>
            <a:r>
              <a:rPr lang="en-US" altLang="zh-TW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書法草書字帖網站 </a:t>
            </a:r>
          </a:p>
          <a:p>
            <a:r>
              <a:rPr lang="zh-TW" altLang="en-US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報告者 / 18-丁予情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702"/>
          </a:xfrm>
        </p:spPr>
        <p:txBody>
          <a:bodyPr anchor="ctr" anchorCtr="0">
            <a:normAutofit/>
          </a:bodyPr>
          <a:lstStyle/>
          <a:p>
            <a:pPr algn="ctr"/>
            <a:r>
              <a:rPr lang="zh-TW" altLang="en-US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畫面配置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6" y="450082"/>
            <a:ext cx="2841542" cy="6038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70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主題配色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5830" y="1691005"/>
            <a:ext cx="10515600" cy="227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95580" y="-582930"/>
            <a:ext cx="12285345" cy="7806690"/>
            <a:chOff x="288" y="-642"/>
            <a:chExt cx="19347" cy="12294"/>
          </a:xfrm>
        </p:grpSpPr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1060110"/>
            <a:ext cx="10515600" cy="5132750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28800" dirty="0" smtClean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完</a:t>
            </a:r>
            <a:endParaRPr lang="zh-TW" altLang="en-US" sz="28800" dirty="0">
              <a:solidFill>
                <a:srgbClr val="614F4D"/>
              </a:solidFill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70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目錄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10" y="1598295"/>
            <a:ext cx="3218815" cy="4351655"/>
          </a:xfrm>
        </p:spPr>
        <p:txBody>
          <a:bodyPr>
            <a:normAutofit lnSpcReduction="10000"/>
          </a:bodyPr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 主題構想</a:t>
            </a: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 視覺</a:t>
            </a: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 網站架構</a:t>
            </a: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 畫面配置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195580" y="-582930"/>
            <a:ext cx="12285345" cy="7806690"/>
            <a:chOff x="288" y="-642"/>
            <a:chExt cx="19347" cy="12294"/>
          </a:xfrm>
        </p:grpSpPr>
        <p:pic>
          <p:nvPicPr>
            <p:cNvPr id="9" name="Picture 8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0" name="Picture 9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主題構想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9835" y="1877060"/>
            <a:ext cx="7988300" cy="4351655"/>
          </a:xfrm>
        </p:spPr>
        <p:txBody>
          <a:bodyPr>
            <a:normAutofit/>
          </a:bodyPr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/  </a:t>
            </a:r>
            <a:r>
              <a:rPr lang="zh-TW" altLang="en-US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可以收藏喜歡的字帖</a:t>
            </a: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/  </a:t>
            </a:r>
            <a:r>
              <a:rPr lang="zh-TW" altLang="en-US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分享自己的作品</a:t>
            </a: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/  </a:t>
            </a:r>
            <a:r>
              <a:rPr lang="zh-TW" altLang="en-US" sz="4400" dirty="0">
                <a:solidFill>
                  <a:schemeClr val="tx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rPr>
              <a:t>草書、行書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主題構想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1826895"/>
            <a:ext cx="5181600" cy="4348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10935" y="1825625"/>
            <a:ext cx="5102860" cy="4351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網站架構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2397" y="-208916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sp>
        <p:nvSpPr>
          <p:cNvPr id="6" name="Flowchart: Process 5"/>
          <p:cNvSpPr/>
          <p:nvPr/>
        </p:nvSpPr>
        <p:spPr>
          <a:xfrm>
            <a:off x="949325" y="2933065"/>
            <a:ext cx="641985" cy="1872298"/>
          </a:xfrm>
          <a:prstGeom prst="flowChartProcess">
            <a:avLst/>
          </a:prstGeom>
          <a:solidFill>
            <a:srgbClr val="7E2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038840" y="3070225"/>
            <a:ext cx="461665" cy="1598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前</a:t>
            </a:r>
            <a:r>
              <a:rPr lang="en-US" altLang="zh-TW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臺</a:t>
            </a:r>
            <a:r>
              <a:rPr lang="en-US" altLang="zh-TW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/ </a:t>
            </a:r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首頁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075815" y="254889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066290" y="321437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2075815" y="387985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2075815" y="454533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2075815" y="521081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6" idx="3"/>
            <a:endCxn id="10" idx="1"/>
          </p:cNvCxnSpPr>
          <p:nvPr/>
        </p:nvCxnSpPr>
        <p:spPr>
          <a:xfrm flipV="1">
            <a:off x="1591310" y="2809240"/>
            <a:ext cx="484505" cy="1059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</p:cNvCxnSpPr>
          <p:nvPr/>
        </p:nvCxnSpPr>
        <p:spPr>
          <a:xfrm flipV="1">
            <a:off x="1591310" y="3435986"/>
            <a:ext cx="484505" cy="433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</p:cNvCxnSpPr>
          <p:nvPr/>
        </p:nvCxnSpPr>
        <p:spPr>
          <a:xfrm>
            <a:off x="1591310" y="3869214"/>
            <a:ext cx="484505" cy="2405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3"/>
            <a:endCxn id="19" idx="1"/>
          </p:cNvCxnSpPr>
          <p:nvPr/>
        </p:nvCxnSpPr>
        <p:spPr>
          <a:xfrm>
            <a:off x="1591310" y="3869214"/>
            <a:ext cx="484505" cy="16019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18" idx="1"/>
          </p:cNvCxnSpPr>
          <p:nvPr/>
        </p:nvCxnSpPr>
        <p:spPr>
          <a:xfrm>
            <a:off x="1591310" y="3869214"/>
            <a:ext cx="484505" cy="9364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294255" y="262509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精選字帖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2284730" y="329057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書法入門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2294255" y="395605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作品分享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2294255" y="462153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常見問題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2294255" y="528701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店家資訊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4499903" y="1557534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650081" y="1633734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草書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4499903" y="2155069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4650081" y="2231269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行書</a:t>
            </a:r>
          </a:p>
        </p:txBody>
      </p:sp>
      <p:sp>
        <p:nvSpPr>
          <p:cNvPr id="46" name="Flowchart: Process 31"/>
          <p:cNvSpPr/>
          <p:nvPr/>
        </p:nvSpPr>
        <p:spPr>
          <a:xfrm>
            <a:off x="1054294" y="1732915"/>
            <a:ext cx="2001422" cy="520700"/>
          </a:xfrm>
          <a:prstGeom prst="flowChartProcess">
            <a:avLst/>
          </a:prstGeom>
          <a:solidFill>
            <a:srgbClr val="1D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32"/>
          <p:cNvSpPr txBox="1"/>
          <p:nvPr/>
        </p:nvSpPr>
        <p:spPr>
          <a:xfrm>
            <a:off x="1204471" y="1809115"/>
            <a:ext cx="16891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登入｜註冊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cxnSp>
        <p:nvCxnSpPr>
          <p:cNvPr id="49" name="肘形接點 48"/>
          <p:cNvCxnSpPr>
            <a:stCxn id="10" idx="3"/>
            <a:endCxn id="32" idx="1"/>
          </p:cNvCxnSpPr>
          <p:nvPr/>
        </p:nvCxnSpPr>
        <p:spPr>
          <a:xfrm flipV="1">
            <a:off x="3863975" y="1817884"/>
            <a:ext cx="635928" cy="9913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10" idx="3"/>
            <a:endCxn id="34" idx="1"/>
          </p:cNvCxnSpPr>
          <p:nvPr/>
        </p:nvCxnSpPr>
        <p:spPr>
          <a:xfrm flipV="1">
            <a:off x="3863975" y="2415419"/>
            <a:ext cx="635928" cy="3938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Process 31"/>
          <p:cNvSpPr/>
          <p:nvPr/>
        </p:nvSpPr>
        <p:spPr>
          <a:xfrm>
            <a:off x="6120226" y="2627386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33"/>
          <p:cNvSpPr/>
          <p:nvPr/>
        </p:nvSpPr>
        <p:spPr>
          <a:xfrm>
            <a:off x="6120226" y="3224921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31"/>
          <p:cNvSpPr/>
          <p:nvPr/>
        </p:nvSpPr>
        <p:spPr>
          <a:xfrm>
            <a:off x="6120226" y="3822456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33"/>
          <p:cNvSpPr/>
          <p:nvPr/>
        </p:nvSpPr>
        <p:spPr>
          <a:xfrm>
            <a:off x="6131565" y="4419991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Box 34"/>
          <p:cNvSpPr txBox="1"/>
          <p:nvPr/>
        </p:nvSpPr>
        <p:spPr>
          <a:xfrm>
            <a:off x="6270404" y="2703586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筆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60" name="Text Box 34"/>
          <p:cNvSpPr txBox="1"/>
          <p:nvPr/>
        </p:nvSpPr>
        <p:spPr>
          <a:xfrm>
            <a:off x="6270404" y="3318422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墨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61" name="Text Box 34"/>
          <p:cNvSpPr txBox="1"/>
          <p:nvPr/>
        </p:nvSpPr>
        <p:spPr>
          <a:xfrm>
            <a:off x="6270404" y="3896116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紙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6270404" y="4496191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字帖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cxnSp>
        <p:nvCxnSpPr>
          <p:cNvPr id="64" name="肘形接點 63"/>
          <p:cNvCxnSpPr>
            <a:stCxn id="16" idx="3"/>
            <a:endCxn id="55" idx="1"/>
          </p:cNvCxnSpPr>
          <p:nvPr/>
        </p:nvCxnSpPr>
        <p:spPr>
          <a:xfrm flipV="1">
            <a:off x="3854450" y="2887736"/>
            <a:ext cx="2265776" cy="58698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16" idx="3"/>
            <a:endCxn id="56" idx="1"/>
          </p:cNvCxnSpPr>
          <p:nvPr/>
        </p:nvCxnSpPr>
        <p:spPr>
          <a:xfrm>
            <a:off x="3854450" y="3474720"/>
            <a:ext cx="2265776" cy="105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16" idx="3"/>
            <a:endCxn id="57" idx="1"/>
          </p:cNvCxnSpPr>
          <p:nvPr/>
        </p:nvCxnSpPr>
        <p:spPr>
          <a:xfrm>
            <a:off x="3854450" y="3474720"/>
            <a:ext cx="2265776" cy="6080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58" idx="1"/>
            <a:endCxn id="16" idx="3"/>
          </p:cNvCxnSpPr>
          <p:nvPr/>
        </p:nvCxnSpPr>
        <p:spPr>
          <a:xfrm rot="10800000">
            <a:off x="3854451" y="3474721"/>
            <a:ext cx="2277115" cy="12056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Flowchart: Process 5"/>
          <p:cNvSpPr/>
          <p:nvPr/>
        </p:nvSpPr>
        <p:spPr>
          <a:xfrm>
            <a:off x="7724815" y="1736563"/>
            <a:ext cx="641985" cy="1872298"/>
          </a:xfrm>
          <a:prstGeom prst="flowChartProcess">
            <a:avLst/>
          </a:prstGeom>
          <a:solidFill>
            <a:srgbClr val="7E2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Box 8"/>
          <p:cNvSpPr txBox="1"/>
          <p:nvPr/>
        </p:nvSpPr>
        <p:spPr>
          <a:xfrm>
            <a:off x="7814330" y="1873723"/>
            <a:ext cx="461665" cy="1598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後</a:t>
            </a:r>
            <a:r>
              <a:rPr lang="en-US" altLang="zh-TW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臺</a:t>
            </a:r>
            <a:r>
              <a:rPr lang="en-US" altLang="zh-TW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/ </a:t>
            </a:r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會員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84" name="Flowchart: Process 9"/>
          <p:cNvSpPr/>
          <p:nvPr/>
        </p:nvSpPr>
        <p:spPr>
          <a:xfrm>
            <a:off x="8680172" y="1729655"/>
            <a:ext cx="521351" cy="186545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直線接點 88"/>
          <p:cNvCxnSpPr>
            <a:stCxn id="6" idx="0"/>
          </p:cNvCxnSpPr>
          <p:nvPr/>
        </p:nvCxnSpPr>
        <p:spPr>
          <a:xfrm flipV="1">
            <a:off x="1270318" y="2253615"/>
            <a:ext cx="6032" cy="67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Process 31"/>
          <p:cNvSpPr/>
          <p:nvPr/>
        </p:nvSpPr>
        <p:spPr>
          <a:xfrm>
            <a:off x="9786025" y="1036834"/>
            <a:ext cx="154495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Box 32"/>
          <p:cNvSpPr txBox="1"/>
          <p:nvPr/>
        </p:nvSpPr>
        <p:spPr>
          <a:xfrm>
            <a:off x="9898753" y="1113034"/>
            <a:ext cx="13194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上</a:t>
            </a:r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傳作品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93" name="Flowchart: Process 31"/>
          <p:cNvSpPr/>
          <p:nvPr/>
        </p:nvSpPr>
        <p:spPr>
          <a:xfrm>
            <a:off x="9786025" y="1631515"/>
            <a:ext cx="154495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 Box 32"/>
          <p:cNvSpPr txBox="1"/>
          <p:nvPr/>
        </p:nvSpPr>
        <p:spPr>
          <a:xfrm>
            <a:off x="9898753" y="1707715"/>
            <a:ext cx="13194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收藏字帖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cxnSp>
        <p:nvCxnSpPr>
          <p:cNvPr id="96" name="肘形接點 95"/>
          <p:cNvCxnSpPr>
            <a:stCxn id="84" idx="3"/>
            <a:endCxn id="91" idx="1"/>
          </p:cNvCxnSpPr>
          <p:nvPr/>
        </p:nvCxnSpPr>
        <p:spPr>
          <a:xfrm flipV="1">
            <a:off x="9201523" y="1297184"/>
            <a:ext cx="584502" cy="136519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84" idx="3"/>
            <a:endCxn id="93" idx="1"/>
          </p:cNvCxnSpPr>
          <p:nvPr/>
        </p:nvCxnSpPr>
        <p:spPr>
          <a:xfrm flipV="1">
            <a:off x="9201523" y="1891865"/>
            <a:ext cx="584502" cy="7705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79" idx="3"/>
            <a:endCxn id="84" idx="1"/>
          </p:cNvCxnSpPr>
          <p:nvPr/>
        </p:nvCxnSpPr>
        <p:spPr>
          <a:xfrm flipV="1">
            <a:off x="8366800" y="2662380"/>
            <a:ext cx="313372" cy="1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Flowchart: Process 5"/>
          <p:cNvSpPr/>
          <p:nvPr/>
        </p:nvSpPr>
        <p:spPr>
          <a:xfrm>
            <a:off x="7724815" y="3961532"/>
            <a:ext cx="641985" cy="2130923"/>
          </a:xfrm>
          <a:prstGeom prst="flowChartProcess">
            <a:avLst/>
          </a:prstGeom>
          <a:solidFill>
            <a:srgbClr val="7E2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 Box 8"/>
          <p:cNvSpPr txBox="1"/>
          <p:nvPr/>
        </p:nvSpPr>
        <p:spPr>
          <a:xfrm>
            <a:off x="7814330" y="4098693"/>
            <a:ext cx="461665" cy="18555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後</a:t>
            </a:r>
            <a:r>
              <a:rPr lang="en-US" altLang="zh-TW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臺 </a:t>
            </a:r>
            <a:r>
              <a:rPr lang="en-US" altLang="zh-TW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/ </a:t>
            </a:r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管理員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111" name="Flowchart: Process 9"/>
          <p:cNvSpPr/>
          <p:nvPr/>
        </p:nvSpPr>
        <p:spPr>
          <a:xfrm>
            <a:off x="8670012" y="3956049"/>
            <a:ext cx="531511" cy="2136405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 Box 26"/>
          <p:cNvSpPr txBox="1"/>
          <p:nvPr/>
        </p:nvSpPr>
        <p:spPr>
          <a:xfrm>
            <a:off x="8704934" y="4339584"/>
            <a:ext cx="461665" cy="1391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增加刪除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cxnSp>
        <p:nvCxnSpPr>
          <p:cNvPr id="113" name="直線接點 112"/>
          <p:cNvCxnSpPr>
            <a:stCxn id="109" idx="3"/>
            <a:endCxn id="111" idx="1"/>
          </p:cNvCxnSpPr>
          <p:nvPr/>
        </p:nvCxnSpPr>
        <p:spPr>
          <a:xfrm flipV="1">
            <a:off x="8366800" y="5024252"/>
            <a:ext cx="303212" cy="2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Flowchart: Process 31"/>
          <p:cNvSpPr/>
          <p:nvPr/>
        </p:nvSpPr>
        <p:spPr>
          <a:xfrm>
            <a:off x="9752703" y="3969768"/>
            <a:ext cx="1544955" cy="502795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Box 32"/>
          <p:cNvSpPr txBox="1"/>
          <p:nvPr/>
        </p:nvSpPr>
        <p:spPr>
          <a:xfrm>
            <a:off x="9865431" y="4045968"/>
            <a:ext cx="13194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字帖管理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121" name="Flowchart: Process 31"/>
          <p:cNvSpPr/>
          <p:nvPr/>
        </p:nvSpPr>
        <p:spPr>
          <a:xfrm>
            <a:off x="9752703" y="4548763"/>
            <a:ext cx="1544955" cy="502795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2"/>
          <p:cNvSpPr txBox="1"/>
          <p:nvPr/>
        </p:nvSpPr>
        <p:spPr>
          <a:xfrm>
            <a:off x="9865431" y="4624963"/>
            <a:ext cx="13194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常見問題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126" name="Flowchart: Process 31"/>
          <p:cNvSpPr/>
          <p:nvPr/>
        </p:nvSpPr>
        <p:spPr>
          <a:xfrm>
            <a:off x="9752703" y="5136478"/>
            <a:ext cx="1544955" cy="502795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 Box 32"/>
          <p:cNvSpPr txBox="1"/>
          <p:nvPr/>
        </p:nvSpPr>
        <p:spPr>
          <a:xfrm>
            <a:off x="9865431" y="5212678"/>
            <a:ext cx="13194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訂單管理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cxnSp>
        <p:nvCxnSpPr>
          <p:cNvPr id="129" name="肘形接點 128"/>
          <p:cNvCxnSpPr>
            <a:stCxn id="112" idx="3"/>
            <a:endCxn id="119" idx="1"/>
          </p:cNvCxnSpPr>
          <p:nvPr/>
        </p:nvCxnSpPr>
        <p:spPr>
          <a:xfrm flipV="1">
            <a:off x="9166599" y="4221166"/>
            <a:ext cx="586104" cy="8143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112" idx="3"/>
            <a:endCxn id="121" idx="1"/>
          </p:cNvCxnSpPr>
          <p:nvPr/>
        </p:nvCxnSpPr>
        <p:spPr>
          <a:xfrm flipV="1">
            <a:off x="9166599" y="4800161"/>
            <a:ext cx="586104" cy="2353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肘形接點 134"/>
          <p:cNvCxnSpPr>
            <a:stCxn id="112" idx="3"/>
            <a:endCxn id="126" idx="1"/>
          </p:cNvCxnSpPr>
          <p:nvPr/>
        </p:nvCxnSpPr>
        <p:spPr>
          <a:xfrm>
            <a:off x="9166599" y="5035547"/>
            <a:ext cx="586104" cy="3523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Flowchart: Process 18"/>
          <p:cNvSpPr/>
          <p:nvPr/>
        </p:nvSpPr>
        <p:spPr>
          <a:xfrm>
            <a:off x="2075815" y="591126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 Box 30"/>
          <p:cNvSpPr txBox="1"/>
          <p:nvPr/>
        </p:nvSpPr>
        <p:spPr>
          <a:xfrm>
            <a:off x="2294255" y="598746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客製專區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143" name="Flowchart: Process 31"/>
          <p:cNvSpPr/>
          <p:nvPr/>
        </p:nvSpPr>
        <p:spPr>
          <a:xfrm>
            <a:off x="9786025" y="2226196"/>
            <a:ext cx="154495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 Box 32"/>
          <p:cNvSpPr txBox="1"/>
          <p:nvPr/>
        </p:nvSpPr>
        <p:spPr>
          <a:xfrm>
            <a:off x="9898753" y="2302396"/>
            <a:ext cx="13194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訂單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cxnSp>
        <p:nvCxnSpPr>
          <p:cNvPr id="146" name="肘形接點 145"/>
          <p:cNvCxnSpPr>
            <a:stCxn id="139" idx="1"/>
            <a:endCxn id="6" idx="3"/>
          </p:cNvCxnSpPr>
          <p:nvPr/>
        </p:nvCxnSpPr>
        <p:spPr>
          <a:xfrm rot="10800000">
            <a:off x="1591311" y="3869214"/>
            <a:ext cx="484505" cy="230239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肘形接點 147"/>
          <p:cNvCxnSpPr>
            <a:stCxn id="143" idx="1"/>
            <a:endCxn id="84" idx="3"/>
          </p:cNvCxnSpPr>
          <p:nvPr/>
        </p:nvCxnSpPr>
        <p:spPr>
          <a:xfrm rot="10800000" flipV="1">
            <a:off x="9201523" y="2486546"/>
            <a:ext cx="584502" cy="1758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Flowchart: Process 31"/>
          <p:cNvSpPr/>
          <p:nvPr/>
        </p:nvSpPr>
        <p:spPr>
          <a:xfrm>
            <a:off x="9752703" y="5731510"/>
            <a:ext cx="1544955" cy="502795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32"/>
          <p:cNvSpPr txBox="1"/>
          <p:nvPr/>
        </p:nvSpPr>
        <p:spPr>
          <a:xfrm>
            <a:off x="9865431" y="5807710"/>
            <a:ext cx="13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會員</a:t>
            </a:r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管理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cxnSp>
        <p:nvCxnSpPr>
          <p:cNvPr id="154" name="肘形接點 153"/>
          <p:cNvCxnSpPr>
            <a:stCxn id="151" idx="1"/>
            <a:endCxn id="112" idx="3"/>
          </p:cNvCxnSpPr>
          <p:nvPr/>
        </p:nvCxnSpPr>
        <p:spPr>
          <a:xfrm rot="10800000">
            <a:off x="9166599" y="5035548"/>
            <a:ext cx="586104" cy="94736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 Box 26"/>
          <p:cNvSpPr txBox="1"/>
          <p:nvPr/>
        </p:nvSpPr>
        <p:spPr>
          <a:xfrm>
            <a:off x="8691522" y="1974240"/>
            <a:ext cx="461665" cy="1391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會員主頁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174" name="Flowchart: Process 31"/>
          <p:cNvSpPr/>
          <p:nvPr/>
        </p:nvSpPr>
        <p:spPr>
          <a:xfrm>
            <a:off x="9786025" y="2822877"/>
            <a:ext cx="154495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Box 32"/>
          <p:cNvSpPr txBox="1"/>
          <p:nvPr/>
        </p:nvSpPr>
        <p:spPr>
          <a:xfrm>
            <a:off x="9898753" y="2899077"/>
            <a:ext cx="13194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優惠券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cxnSp>
        <p:nvCxnSpPr>
          <p:cNvPr id="177" name="肘形接點 176"/>
          <p:cNvCxnSpPr>
            <a:stCxn id="174" idx="1"/>
            <a:endCxn id="84" idx="3"/>
          </p:cNvCxnSpPr>
          <p:nvPr/>
        </p:nvCxnSpPr>
        <p:spPr>
          <a:xfrm rot="10800000">
            <a:off x="9201523" y="2662381"/>
            <a:ext cx="584502" cy="42084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Flowchart: Process 31"/>
          <p:cNvSpPr/>
          <p:nvPr/>
        </p:nvSpPr>
        <p:spPr>
          <a:xfrm>
            <a:off x="4590753" y="4904407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 Box 34"/>
          <p:cNvSpPr txBox="1"/>
          <p:nvPr/>
        </p:nvSpPr>
        <p:spPr>
          <a:xfrm>
            <a:off x="4740931" y="4980607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卡片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181" name="Flowchart: Process 31"/>
          <p:cNvSpPr/>
          <p:nvPr/>
        </p:nvSpPr>
        <p:spPr>
          <a:xfrm>
            <a:off x="4590753" y="5531468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 Box 34"/>
          <p:cNvSpPr txBox="1"/>
          <p:nvPr/>
        </p:nvSpPr>
        <p:spPr>
          <a:xfrm>
            <a:off x="4740931" y="5607668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春聯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183" name="Flowchart: Process 31"/>
          <p:cNvSpPr/>
          <p:nvPr/>
        </p:nvSpPr>
        <p:spPr>
          <a:xfrm>
            <a:off x="4590753" y="6188390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 Box 34"/>
          <p:cNvSpPr txBox="1"/>
          <p:nvPr/>
        </p:nvSpPr>
        <p:spPr>
          <a:xfrm>
            <a:off x="4740931" y="6264590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商標</a:t>
            </a:r>
            <a:endParaRPr lang="zh-TW" altLang="en-US" dirty="0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cxnSp>
        <p:nvCxnSpPr>
          <p:cNvPr id="186" name="肘形接點 185"/>
          <p:cNvCxnSpPr>
            <a:stCxn id="139" idx="3"/>
            <a:endCxn id="179" idx="1"/>
          </p:cNvCxnSpPr>
          <p:nvPr/>
        </p:nvCxnSpPr>
        <p:spPr>
          <a:xfrm flipV="1">
            <a:off x="3863975" y="5164757"/>
            <a:ext cx="726778" cy="100685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肘形接點 187"/>
          <p:cNvCxnSpPr>
            <a:stCxn id="139" idx="3"/>
            <a:endCxn id="181" idx="1"/>
          </p:cNvCxnSpPr>
          <p:nvPr/>
        </p:nvCxnSpPr>
        <p:spPr>
          <a:xfrm flipV="1">
            <a:off x="3863975" y="5791818"/>
            <a:ext cx="726778" cy="3797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肘形接點 189"/>
          <p:cNvCxnSpPr>
            <a:stCxn id="139" idx="3"/>
            <a:endCxn id="183" idx="1"/>
          </p:cNvCxnSpPr>
          <p:nvPr/>
        </p:nvCxnSpPr>
        <p:spPr>
          <a:xfrm>
            <a:off x="3863975" y="6171610"/>
            <a:ext cx="726778" cy="2771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28" y="315182"/>
            <a:ext cx="3487057" cy="675006"/>
          </a:xfrm>
        </p:spPr>
        <p:txBody>
          <a:bodyPr anchor="ctr" anchorCtr="0">
            <a:normAutofit/>
          </a:bodyPr>
          <a:lstStyle/>
          <a:p>
            <a:pPr algn="ctr"/>
            <a:r>
              <a:rPr lang="zh-TW" altLang="en-US" sz="3200" dirty="0" smtClean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畫面配置 </a:t>
            </a:r>
            <a:r>
              <a:rPr lang="en-US" altLang="zh-TW" sz="3200" dirty="0" smtClean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/ </a:t>
            </a:r>
            <a:r>
              <a:rPr lang="zh-TW" altLang="en-US" sz="3200" dirty="0" smtClean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首頁</a:t>
            </a:r>
            <a:endParaRPr lang="zh-TW" altLang="en-US" sz="3200" dirty="0">
              <a:solidFill>
                <a:srgbClr val="614F4D"/>
              </a:solidFill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702"/>
          </a:xfrm>
        </p:spPr>
        <p:txBody>
          <a:bodyPr anchor="ctr" anchorCtr="0">
            <a:normAutofit/>
          </a:bodyPr>
          <a:lstStyle/>
          <a:p>
            <a:pPr algn="ctr"/>
            <a:r>
              <a:rPr lang="zh-TW" altLang="en-US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畫面配置 </a:t>
            </a:r>
            <a:r>
              <a:rPr lang="en-US" altLang="zh-TW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/ </a:t>
            </a:r>
            <a:r>
              <a:rPr lang="zh-TW" altLang="en-US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登入</a:t>
            </a:r>
            <a:r>
              <a:rPr lang="zh-TW" altLang="en-US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註冊</a:t>
            </a:r>
            <a:endParaRPr lang="zh-TW" altLang="en-US" sz="3200" dirty="0">
              <a:solidFill>
                <a:srgbClr val="614F4D"/>
              </a:solidFill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702"/>
          </a:xfrm>
        </p:spPr>
        <p:txBody>
          <a:bodyPr anchor="ctr" anchorCtr="0">
            <a:normAutofit/>
          </a:bodyPr>
          <a:lstStyle/>
          <a:p>
            <a:pPr algn="ctr"/>
            <a:r>
              <a:rPr lang="zh-TW" altLang="en-US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畫面配置 </a:t>
            </a:r>
            <a:r>
              <a:rPr lang="en-US" altLang="zh-TW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/ </a:t>
            </a:r>
            <a:r>
              <a:rPr lang="zh-TW" altLang="en-US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精選字帖</a:t>
            </a:r>
            <a:endParaRPr lang="zh-TW" altLang="en-US" sz="3200" dirty="0">
              <a:solidFill>
                <a:srgbClr val="614F4D"/>
              </a:solidFill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4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702"/>
          </a:xfrm>
        </p:spPr>
        <p:txBody>
          <a:bodyPr anchor="ctr" anchorCtr="0"/>
          <a:lstStyle/>
          <a:p>
            <a:pPr algn="ctr"/>
            <a:r>
              <a:rPr lang="zh-TW" altLang="en-US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畫面配置 </a:t>
            </a:r>
            <a:r>
              <a:rPr lang="en-US" altLang="zh-TW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/ </a:t>
            </a:r>
            <a:r>
              <a:rPr lang="zh-TW" altLang="en-US" sz="3200" dirty="0">
                <a:solidFill>
                  <a:srgbClr val="614F4D"/>
                </a:solidFill>
                <a:latin typeface="華康儷粗黑" panose="020B0709000000000000" pitchFamily="49" charset="-120"/>
                <a:ea typeface="華康儷粗黑" panose="020B0709000000000000" pitchFamily="49" charset="-120"/>
              </a:rPr>
              <a:t>店家資訊</a:t>
            </a:r>
            <a:endParaRPr lang="zh-TW" altLang="en-US" sz="3200" dirty="0">
              <a:solidFill>
                <a:srgbClr val="614F4D"/>
              </a:solidFill>
              <a:latin typeface="華康儷粗黑" panose="020B0709000000000000" pitchFamily="49" charset="-120"/>
              <a:ea typeface="華康儷粗黑" panose="020B0709000000000000" pitchFamily="49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3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134</Words>
  <Application>Microsoft Office PowerPoint</Application>
  <PresentationFormat>寬螢幕</PresentationFormat>
  <Paragraphs>50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Noto Sans CJK TC Bold</vt:lpstr>
      <vt:lpstr>華康儷粗黑</vt:lpstr>
      <vt:lpstr>新細明體</vt:lpstr>
      <vt:lpstr>Arial</vt:lpstr>
      <vt:lpstr>Calibri</vt:lpstr>
      <vt:lpstr>Calibri Light</vt:lpstr>
      <vt:lpstr>Office Theme</vt:lpstr>
      <vt:lpstr>前端專題提案報告</vt:lpstr>
      <vt:lpstr>目錄</vt:lpstr>
      <vt:lpstr>主題構想</vt:lpstr>
      <vt:lpstr>主題構想</vt:lpstr>
      <vt:lpstr>網站架構</vt:lpstr>
      <vt:lpstr>畫面配置 / 首頁</vt:lpstr>
      <vt:lpstr>畫面配置 / 登入註冊</vt:lpstr>
      <vt:lpstr>畫面配置 / 精選字帖</vt:lpstr>
      <vt:lpstr>畫面配置 / 店家資訊</vt:lpstr>
      <vt:lpstr>畫面配置 </vt:lpstr>
      <vt:lpstr>主題配色</vt:lpstr>
      <vt:lpstr>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前端專題提案報告</dc:title>
  <dc:creator/>
  <cp:lastModifiedBy>USER</cp:lastModifiedBy>
  <cp:revision>14</cp:revision>
  <dcterms:created xsi:type="dcterms:W3CDTF">2022-01-12T14:46:00Z</dcterms:created>
  <dcterms:modified xsi:type="dcterms:W3CDTF">2022-01-14T08:01:05Z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D96B56F3DCC14D0D94FD5E2D27F264A0</vt:lpwstr>
  </property>
  <property fmtid="{D5CDD505-2E9C-101B-9397-08002B2CF9AE}" pid="3" name="KSOProductBuildVer">
    <vt:lpwstr>1033-11.2.0.10307</vt:lpwstr>
  </property>
</Properties>
</file>