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5" r:id="rId1"/>
  </p:sldMasterIdLst>
  <p:notesMasterIdLst>
    <p:notesMasterId r:id="rId25"/>
  </p:notesMasterIdLst>
  <p:sldIdLst>
    <p:sldId id="256" r:id="rId2"/>
    <p:sldId id="265" r:id="rId3"/>
    <p:sldId id="257" r:id="rId4"/>
    <p:sldId id="266" r:id="rId5"/>
    <p:sldId id="258" r:id="rId6"/>
    <p:sldId id="269" r:id="rId7"/>
    <p:sldId id="259" r:id="rId8"/>
    <p:sldId id="260" r:id="rId9"/>
    <p:sldId id="270" r:id="rId10"/>
    <p:sldId id="271" r:id="rId11"/>
    <p:sldId id="272" r:id="rId12"/>
    <p:sldId id="273" r:id="rId13"/>
    <p:sldId id="284" r:id="rId14"/>
    <p:sldId id="274" r:id="rId15"/>
    <p:sldId id="275" r:id="rId16"/>
    <p:sldId id="276" r:id="rId17"/>
    <p:sldId id="277" r:id="rId18"/>
    <p:sldId id="283" r:id="rId19"/>
    <p:sldId id="267" r:id="rId20"/>
    <p:sldId id="280" r:id="rId21"/>
    <p:sldId id="261" r:id="rId22"/>
    <p:sldId id="281" r:id="rId23"/>
    <p:sldId id="282" r:id="rId24"/>
  </p:sldIdLst>
  <p:sldSz cx="9144000" cy="5715000" type="screen16x10"/>
  <p:notesSz cx="9144000" cy="6858000"/>
  <p:defaultTextStyle>
    <a:defPPr>
      <a:defRPr lang="en-US"/>
    </a:defPPr>
    <a:lvl1pPr marL="0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8143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16286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24431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32575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40718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48861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57006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65149" algn="l" defTabSz="81628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00FF"/>
    <a:srgbClr val="FFFF66"/>
    <a:srgbClr val="CC9900"/>
    <a:srgbClr val="FF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537" autoAdjust="0"/>
    <p:restoredTop sz="98325" autoAdjust="0"/>
  </p:normalViewPr>
  <p:slideViewPr>
    <p:cSldViewPr>
      <p:cViewPr varScale="1">
        <p:scale>
          <a:sx n="90" d="100"/>
          <a:sy n="90" d="100"/>
        </p:scale>
        <p:origin x="-822" y="-90"/>
      </p:cViewPr>
      <p:guideLst>
        <p:guide orient="horz" pos="180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BF9A0C-5C43-49E1-BDB4-4396845E20E8}" type="datetimeFigureOut">
              <a:rPr lang="en-US" smtClean="0"/>
              <a:pPr/>
              <a:t>9/1/2024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514350"/>
            <a:ext cx="41148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5862A-94C9-49F5-BA07-66E17EBCCCA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862A-94C9-49F5-BA07-66E17EBCCCA1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862A-94C9-49F5-BA07-66E17EBCCCA1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583BC-C17B-4A11-BE14-DE3C9C2B222C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pic>
        <p:nvPicPr>
          <p:cNvPr id="9" name="Picture 8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'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nclusion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461564"/>
            <a:ext cx="9144000" cy="3253435"/>
          </a:xfrm>
          <a:prstGeom prst="rect">
            <a:avLst/>
          </a:prstGeom>
        </p:spPr>
      </p:pic>
      <p:pic>
        <p:nvPicPr>
          <p:cNvPr id="3" name="Picture 2" descr="Conclusion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461564"/>
            <a:ext cx="9144000" cy="32534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221987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371600" y="3683016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pic>
        <p:nvPicPr>
          <p:cNvPr id="14" name="Picture 13" descr="Welcome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914"/>
            <a:ext cx="9144000" cy="5713171"/>
          </a:xfrm>
          <a:prstGeom prst="rect">
            <a:avLst/>
          </a:prstGeom>
        </p:spPr>
      </p:pic>
      <p:pic>
        <p:nvPicPr>
          <p:cNvPr id="5" name="Picture 4" descr="Welcome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4"/>
            <a:ext cx="9144000" cy="571317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9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FFD99-0C14-4CF1-8AEB-0121A51B05BA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clusion'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onclusion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461564"/>
            <a:ext cx="9144000" cy="325343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85800" y="221987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371600" y="3683016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pic>
        <p:nvPicPr>
          <p:cNvPr id="14" name="Picture 13" descr="Welcome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914"/>
            <a:ext cx="9144000" cy="571317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117519"/>
            <a:ext cx="7758138" cy="699809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9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FA8B8-9644-43E1-9176-EA7D5ECBE882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pic>
        <p:nvPicPr>
          <p:cNvPr id="9" name="Picture 8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28865"/>
            <a:ext cx="7758138" cy="876035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956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956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8BCC3-C6D4-4487-976F-7CEA13B866D2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228865"/>
            <a:ext cx="7758138" cy="952500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3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3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F357-C25C-430B-B354-1E99D4CDD541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662" y="117519"/>
            <a:ext cx="7758138" cy="699809"/>
          </a:xfrm>
        </p:spPr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05BE4-8205-4DD8-B4EA-9C3050254A24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92734-91F3-4440-93F3-9AC1E7002740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pic>
        <p:nvPicPr>
          <p:cNvPr id="7" name="Picture 6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876300"/>
            <a:ext cx="3008313" cy="685800"/>
          </a:xfrm>
        </p:spPr>
        <p:txBody>
          <a:bodyPr anchor="b"/>
          <a:lstStyle>
            <a:lvl1pPr algn="l">
              <a:defRPr sz="2000" b="1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76300"/>
            <a:ext cx="5111750" cy="4228836"/>
          </a:xfrm>
        </p:spPr>
        <p:txBody>
          <a:bodyPr/>
          <a:lstStyle>
            <a:lvl1pPr>
              <a:defRPr sz="3200"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2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2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2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562100"/>
            <a:ext cx="3008313" cy="354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364C2-CFEF-4FAD-A8E6-3E74B80DE2EF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Top_bloc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76300"/>
            <a:ext cx="5486400" cy="30633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BFAED-D7CA-4D7C-A019-B8282F53EEDF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Top_block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9143998" cy="93634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Bottom_block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5354727"/>
            <a:ext cx="9144000" cy="36027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17519"/>
            <a:ext cx="8229600" cy="6998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37921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1C06-B5EC-49F3-A717-B55AB6EFF92B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381043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381043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09" r:id="rId12"/>
    <p:sldLayoutId id="2147483723" r:id="rId13"/>
    <p:sldLayoutId id="2147483724" r:id="rId14"/>
  </p:sldLayoutIdLst>
  <p:transition spd="slow">
    <p:fade/>
  </p:transition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44990"/>
            <a:ext cx="7772400" cy="1225021"/>
          </a:xfrm>
        </p:spPr>
        <p:txBody>
          <a:bodyPr>
            <a:normAutofit/>
          </a:bodyPr>
          <a:lstStyle/>
          <a:p>
            <a:r>
              <a:rPr lang="en-IN" dirty="0" smtClean="0"/>
              <a:t>Project OAK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78316"/>
            <a:ext cx="2000264" cy="500066"/>
          </a:xfrm>
        </p:spPr>
        <p:txBody>
          <a:bodyPr anchor="ctr">
            <a:noAutofit/>
          </a:bodyPr>
          <a:lstStyle/>
          <a:p>
            <a:pPr algn="l"/>
            <a:r>
              <a:rPr lang="en-IN" sz="1400" b="1" dirty="0" smtClean="0">
                <a:solidFill>
                  <a:schemeClr val="tx1"/>
                </a:solidFill>
              </a:rPr>
              <a:t>Date: 21/07/2024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0" y="3857632"/>
            <a:ext cx="1985954" cy="4841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ISPACE</a:t>
            </a:r>
            <a:endParaRPr kumimoji="0" lang="en-IN" sz="1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-7155" y="4714888"/>
            <a:ext cx="2000264" cy="5000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1400" b="1" dirty="0" smtClean="0"/>
              <a:t>V</a:t>
            </a:r>
            <a:r>
              <a:rPr kumimoji="0" lang="en-IN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01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85760" y="2918363"/>
            <a:ext cx="8172480" cy="12250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 defTabSz="914400">
              <a:spcBef>
                <a:spcPct val="0"/>
              </a:spcBef>
            </a:pPr>
            <a:r>
              <a:rPr lang="en-IN" sz="2000" b="1" dirty="0" smtClean="0">
                <a:latin typeface="+mj-lt"/>
                <a:ea typeface="+mj-ea"/>
                <a:cs typeface="+mj-cs"/>
              </a:rPr>
              <a:t>An approach in bringing Mechanical complications to Digital Timepiece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ounded Rectangle 167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9" name="Rounded Rectangle 168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0" name="Rounded Rectangle 169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Rounded Rectangle 165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Rounded Rectangle 162"/>
          <p:cNvSpPr/>
          <p:nvPr/>
        </p:nvSpPr>
        <p:spPr>
          <a:xfrm>
            <a:off x="693332" y="1142988"/>
            <a:ext cx="2500330" cy="3857652"/>
          </a:xfrm>
          <a:prstGeom prst="roundRect">
            <a:avLst>
              <a:gd name="adj" fmla="val 1970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ounded Rectangle 163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Rounded Rectangle 164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3" name="Octagon 12"/>
          <p:cNvSpPr/>
          <p:nvPr/>
        </p:nvSpPr>
        <p:spPr>
          <a:xfrm>
            <a:off x="500034" y="1643054"/>
            <a:ext cx="2880000" cy="2880000"/>
          </a:xfrm>
          <a:prstGeom prst="octagon">
            <a:avLst/>
          </a:prstGeom>
          <a:solidFill>
            <a:srgbClr val="CC9900"/>
          </a:solidFill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785786" y="1898579"/>
            <a:ext cx="2396891" cy="23968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16"/>
          <p:cNvGrpSpPr/>
          <p:nvPr/>
        </p:nvGrpSpPr>
        <p:grpSpPr>
          <a:xfrm>
            <a:off x="765117" y="1911329"/>
            <a:ext cx="2371855" cy="2371392"/>
            <a:chOff x="1254926" y="2040756"/>
            <a:chExt cx="1674000" cy="1674000"/>
          </a:xfrm>
        </p:grpSpPr>
        <p:cxnSp>
          <p:nvCxnSpPr>
            <p:cNvPr id="72" name="Straight Connector 71"/>
            <p:cNvCxnSpPr/>
            <p:nvPr/>
          </p:nvCxnSpPr>
          <p:spPr>
            <a:xfrm rot="5400000">
              <a:off x="1235067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306505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1377943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458381" y="2886359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547819" y="2881285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655257" y="2868921"/>
              <a:ext cx="154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163629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101191" y="2886359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47753" y="2881285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03315" y="2877921"/>
              <a:ext cx="156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54926" y="2856706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254926" y="2786062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272926" y="2715418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285852" y="2644774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309488" y="2574130"/>
              <a:ext cx="156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254926" y="2928144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254926" y="2999582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272926" y="3071020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285852" y="3142458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309488" y="3213896"/>
              <a:ext cx="154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357290" y="2500310"/>
              <a:ext cx="151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82050" y="2426490"/>
              <a:ext cx="144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428728" y="2352670"/>
              <a:ext cx="133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500166" y="2278850"/>
              <a:ext cx="118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599736" y="2205030"/>
              <a:ext cx="100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705488" y="2131210"/>
              <a:ext cx="79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345488" y="3286128"/>
              <a:ext cx="149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400050" y="3358360"/>
              <a:ext cx="138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454612" y="3430592"/>
              <a:ext cx="126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527174" y="3502824"/>
              <a:ext cx="113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635736" y="3575056"/>
              <a:ext cx="93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714480" y="3647288"/>
              <a:ext cx="7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1753695" y="2877921"/>
              <a:ext cx="149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1888133" y="2887483"/>
              <a:ext cx="136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2004571" y="2879045"/>
              <a:ext cx="127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2130009" y="2870599"/>
              <a:ext cx="117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2300447" y="2871169"/>
              <a:ext cx="97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2479885" y="2877913"/>
              <a:ext cx="7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958877" y="2886921"/>
              <a:ext cx="151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941439" y="2869483"/>
              <a:ext cx="14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906001" y="2880161"/>
              <a:ext cx="133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906563" y="2879599"/>
              <a:ext cx="118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907125" y="2879037"/>
              <a:ext cx="104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943687" y="2871731"/>
              <a:ext cx="82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853422" y="2071682"/>
              <a:ext cx="5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1034249" y="2890855"/>
              <a:ext cx="5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925422" y="3713962"/>
              <a:ext cx="32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2748529" y="2890855"/>
              <a:ext cx="36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836340" y="300037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5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26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rgbClr val="CC99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rot="10800000">
            <a:off x="2500299" y="4357698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428992" y="4214822"/>
            <a:ext cx="8572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ID2.1 (TBD)</a:t>
            </a:r>
            <a:endParaRPr lang="en-IN" sz="1100" dirty="0"/>
          </a:p>
        </p:txBody>
      </p:sp>
      <p:cxnSp>
        <p:nvCxnSpPr>
          <p:cNvPr id="153" name="Straight Arrow Connector 152"/>
          <p:cNvCxnSpPr/>
          <p:nvPr/>
        </p:nvCxnSpPr>
        <p:spPr>
          <a:xfrm rot="10800000">
            <a:off x="3179240" y="3286128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071934" y="316739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Idxx </a:t>
            </a:r>
            <a:endParaRPr lang="en-IN" sz="1100" dirty="0"/>
          </a:p>
        </p:txBody>
      </p:sp>
      <p:cxnSp>
        <p:nvCxnSpPr>
          <p:cNvPr id="155" name="Straight Arrow Connector 154"/>
          <p:cNvCxnSpPr/>
          <p:nvPr/>
        </p:nvCxnSpPr>
        <p:spPr>
          <a:xfrm rot="10800000">
            <a:off x="3350248" y="2714624"/>
            <a:ext cx="936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929058" y="2571748"/>
            <a:ext cx="11430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ODxx</a:t>
            </a:r>
          </a:p>
          <a:p>
            <a:pPr algn="ctr"/>
            <a:endParaRPr lang="en-IN" sz="1100" dirty="0"/>
          </a:p>
        </p:txBody>
      </p:sp>
      <p:sp>
        <p:nvSpPr>
          <p:cNvPr id="160" name="TextBox 159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2</a:t>
            </a:r>
            <a:endParaRPr lang="en-IN" b="1" dirty="0"/>
          </a:p>
        </p:txBody>
      </p:sp>
      <p:cxnSp>
        <p:nvCxnSpPr>
          <p:cNvPr id="161" name="Straight Arrow Connector 160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grpSp>
        <p:nvGrpSpPr>
          <p:cNvPr id="266" name="Group 265"/>
          <p:cNvGrpSpPr/>
          <p:nvPr/>
        </p:nvGrpSpPr>
        <p:grpSpPr>
          <a:xfrm>
            <a:off x="770399" y="1897544"/>
            <a:ext cx="2405691" cy="2400928"/>
            <a:chOff x="765687" y="1826106"/>
            <a:chExt cx="2405691" cy="2400928"/>
          </a:xfrm>
        </p:grpSpPr>
        <p:grpSp>
          <p:nvGrpSpPr>
            <p:cNvPr id="267" name="Group 115"/>
            <p:cNvGrpSpPr/>
            <p:nvPr/>
          </p:nvGrpSpPr>
          <p:grpSpPr>
            <a:xfrm>
              <a:off x="919234" y="1885880"/>
              <a:ext cx="2081123" cy="2228971"/>
              <a:chOff x="1354887" y="2068358"/>
              <a:chExt cx="1469098" cy="1573467"/>
            </a:xfrm>
            <a:noFill/>
          </p:grpSpPr>
          <p:sp>
            <p:nvSpPr>
              <p:cNvPr id="292" name="Oval 291"/>
              <p:cNvSpPr/>
              <p:nvPr/>
            </p:nvSpPr>
            <p:spPr>
              <a:xfrm>
                <a:off x="2071670" y="2857500"/>
                <a:ext cx="71438" cy="7143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1899502" y="2414385"/>
                <a:ext cx="319333" cy="23899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>
                        <a:lumMod val="50000"/>
                      </a:schemeClr>
                    </a:solidFill>
                    <a:latin typeface="Anurati" pitchFamily="50" charset="0"/>
                  </a:rPr>
                  <a:t>.AI</a:t>
                </a:r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Anurati" pitchFamily="50" charset="0"/>
                </a:endParaRP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1928794" y="2068358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12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2319693" y="216921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2518084" y="237093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2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2618942" y="272393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3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98" name="TextBox 297"/>
              <p:cNvSpPr txBox="1"/>
              <p:nvPr/>
            </p:nvSpPr>
            <p:spPr>
              <a:xfrm>
                <a:off x="2518084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4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2316367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5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1967680" y="335938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6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1610359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7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2" name="TextBox 301"/>
              <p:cNvSpPr txBox="1"/>
              <p:nvPr/>
            </p:nvSpPr>
            <p:spPr>
              <a:xfrm>
                <a:off x="1455745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8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1354887" y="272337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9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4" name="TextBox 303"/>
              <p:cNvSpPr txBox="1"/>
              <p:nvPr/>
            </p:nvSpPr>
            <p:spPr>
              <a:xfrm>
                <a:off x="1582778" y="2169216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11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05" name="TextBox 304"/>
              <p:cNvSpPr txBox="1"/>
              <p:nvPr/>
            </p:nvSpPr>
            <p:spPr>
              <a:xfrm>
                <a:off x="1796744" y="3113416"/>
                <a:ext cx="519623" cy="2172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400" dirty="0" smtClean="0">
                    <a:solidFill>
                      <a:schemeClr val="bg1">
                        <a:lumMod val="50000"/>
                      </a:schemeClr>
                    </a:solidFill>
                    <a:latin typeface="Anurati" pitchFamily="50" charset="0"/>
                  </a:rPr>
                  <a:t>O A K</a:t>
                </a:r>
                <a:endParaRPr lang="en-IN" sz="1400" dirty="0">
                  <a:solidFill>
                    <a:schemeClr val="bg1">
                      <a:lumMod val="50000"/>
                    </a:schemeClr>
                  </a:solidFill>
                  <a:latin typeface="Anurati" pitchFamily="50" charset="0"/>
                </a:endParaRPr>
              </a:p>
            </p:txBody>
          </p:sp>
          <p:sp>
            <p:nvSpPr>
              <p:cNvPr id="306" name="TextBox 305"/>
              <p:cNvSpPr txBox="1"/>
              <p:nvPr/>
            </p:nvSpPr>
            <p:spPr>
              <a:xfrm>
                <a:off x="1381062" y="2370932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10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268" name="Oval 267"/>
            <p:cNvSpPr/>
            <p:nvPr/>
          </p:nvSpPr>
          <p:spPr>
            <a:xfrm>
              <a:off x="2454311" y="195103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9" name="Oval 268"/>
            <p:cNvSpPr/>
            <p:nvPr/>
          </p:nvSpPr>
          <p:spPr>
            <a:xfrm>
              <a:off x="2673387" y="2120895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0" name="Oval 269"/>
            <p:cNvSpPr/>
            <p:nvPr/>
          </p:nvSpPr>
          <p:spPr>
            <a:xfrm>
              <a:off x="3014702" y="3327403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1" name="Oval 270"/>
            <p:cNvSpPr/>
            <p:nvPr/>
          </p:nvSpPr>
          <p:spPr>
            <a:xfrm>
              <a:off x="2871826" y="362268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2" name="Oval 271"/>
            <p:cNvSpPr/>
            <p:nvPr/>
          </p:nvSpPr>
          <p:spPr>
            <a:xfrm>
              <a:off x="2216184" y="409417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3" name="Oval 272"/>
            <p:cNvSpPr/>
            <p:nvPr/>
          </p:nvSpPr>
          <p:spPr>
            <a:xfrm>
              <a:off x="1565305" y="406242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4" name="Oval 273"/>
            <p:cNvSpPr/>
            <p:nvPr/>
          </p:nvSpPr>
          <p:spPr>
            <a:xfrm>
              <a:off x="895375" y="3468692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5" name="Oval 274"/>
            <p:cNvSpPr/>
            <p:nvPr/>
          </p:nvSpPr>
          <p:spPr>
            <a:xfrm>
              <a:off x="765687" y="2981326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6" name="Oval 275"/>
            <p:cNvSpPr/>
            <p:nvPr/>
          </p:nvSpPr>
          <p:spPr>
            <a:xfrm>
              <a:off x="830287" y="269874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7" name="Oval 276"/>
            <p:cNvSpPr/>
            <p:nvPr/>
          </p:nvSpPr>
          <p:spPr>
            <a:xfrm>
              <a:off x="1066826" y="221455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8" name="Oval 277"/>
            <p:cNvSpPr/>
            <p:nvPr/>
          </p:nvSpPr>
          <p:spPr>
            <a:xfrm>
              <a:off x="1541492" y="189546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9" name="Oval 278"/>
            <p:cNvSpPr/>
            <p:nvPr/>
          </p:nvSpPr>
          <p:spPr>
            <a:xfrm>
              <a:off x="1905032" y="1826106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0" name="Oval 279"/>
            <p:cNvSpPr/>
            <p:nvPr/>
          </p:nvSpPr>
          <p:spPr>
            <a:xfrm>
              <a:off x="2209834" y="186371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1" name="Oval 280"/>
            <p:cNvSpPr/>
            <p:nvPr/>
          </p:nvSpPr>
          <p:spPr>
            <a:xfrm>
              <a:off x="2924214" y="239870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2" name="Oval 281"/>
            <p:cNvSpPr/>
            <p:nvPr/>
          </p:nvSpPr>
          <p:spPr>
            <a:xfrm>
              <a:off x="3022640" y="268446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3" name="Oval 282"/>
            <p:cNvSpPr/>
            <p:nvPr/>
          </p:nvSpPr>
          <p:spPr>
            <a:xfrm>
              <a:off x="3081378" y="298450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4" name="Oval 283"/>
            <p:cNvSpPr/>
            <p:nvPr/>
          </p:nvSpPr>
          <p:spPr>
            <a:xfrm>
              <a:off x="2709900" y="380841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5" name="Oval 284"/>
            <p:cNvSpPr/>
            <p:nvPr/>
          </p:nvSpPr>
          <p:spPr>
            <a:xfrm>
              <a:off x="2511461" y="3971933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6" name="Oval 285"/>
            <p:cNvSpPr/>
            <p:nvPr/>
          </p:nvSpPr>
          <p:spPr>
            <a:xfrm>
              <a:off x="1889157" y="4137034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7" name="Oval 286"/>
            <p:cNvSpPr/>
            <p:nvPr/>
          </p:nvSpPr>
          <p:spPr>
            <a:xfrm>
              <a:off x="1309715" y="395447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8" name="Oval 287"/>
            <p:cNvSpPr/>
            <p:nvPr/>
          </p:nvSpPr>
          <p:spPr>
            <a:xfrm>
              <a:off x="1098576" y="375603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9" name="Oval 288"/>
            <p:cNvSpPr/>
            <p:nvPr/>
          </p:nvSpPr>
          <p:spPr>
            <a:xfrm>
              <a:off x="809649" y="322739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0" name="Oval 289"/>
            <p:cNvSpPr/>
            <p:nvPr/>
          </p:nvSpPr>
          <p:spPr>
            <a:xfrm>
              <a:off x="920775" y="2406647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1" name="Oval 290"/>
            <p:cNvSpPr/>
            <p:nvPr/>
          </p:nvSpPr>
          <p:spPr>
            <a:xfrm>
              <a:off x="1287490" y="2031994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3857620" y="471488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(alias) outer</a:t>
            </a:r>
            <a:endParaRPr lang="en-IN" sz="11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Rounded Rectangle 193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5" name="Rounded Rectangle 194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6" name="Rounded Rectangle 195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2" name="Rounded Rectangle 191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9" name="Rounded Rectangle 188"/>
          <p:cNvSpPr/>
          <p:nvPr/>
        </p:nvSpPr>
        <p:spPr>
          <a:xfrm>
            <a:off x="693332" y="1142988"/>
            <a:ext cx="2500330" cy="3857652"/>
          </a:xfrm>
          <a:prstGeom prst="roundRect">
            <a:avLst>
              <a:gd name="adj" fmla="val 1970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0" name="Rounded Rectangle 189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1" name="Rounded Rectangle 190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" name="Octagon 12"/>
          <p:cNvSpPr/>
          <p:nvPr/>
        </p:nvSpPr>
        <p:spPr>
          <a:xfrm>
            <a:off x="500034" y="1643054"/>
            <a:ext cx="2880000" cy="2880000"/>
          </a:xfrm>
          <a:prstGeom prst="octagon">
            <a:avLst/>
          </a:prstGeom>
          <a:solidFill>
            <a:srgbClr val="CC9900"/>
          </a:solidFill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785786" y="1898579"/>
            <a:ext cx="2396891" cy="239689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16"/>
          <p:cNvGrpSpPr/>
          <p:nvPr/>
        </p:nvGrpSpPr>
        <p:grpSpPr>
          <a:xfrm>
            <a:off x="785786" y="1911329"/>
            <a:ext cx="2371855" cy="2371392"/>
            <a:chOff x="1254926" y="2040756"/>
            <a:chExt cx="1674000" cy="1674000"/>
          </a:xfrm>
        </p:grpSpPr>
        <p:cxnSp>
          <p:nvCxnSpPr>
            <p:cNvPr id="72" name="Straight Connector 71"/>
            <p:cNvCxnSpPr/>
            <p:nvPr/>
          </p:nvCxnSpPr>
          <p:spPr>
            <a:xfrm rot="5400000">
              <a:off x="1235067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306505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1377943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458381" y="2886359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547819" y="2881285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655257" y="2868921"/>
              <a:ext cx="154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163629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101191" y="2886359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47753" y="2881285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03315" y="2877921"/>
              <a:ext cx="156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54926" y="2856706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254926" y="2786062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272926" y="2715418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285852" y="2644774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309488" y="2574130"/>
              <a:ext cx="156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254926" y="2928144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254926" y="2999582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272926" y="3071020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285852" y="3142458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309488" y="3213896"/>
              <a:ext cx="154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357290" y="2500310"/>
              <a:ext cx="151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82050" y="2426490"/>
              <a:ext cx="144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428728" y="2352670"/>
              <a:ext cx="133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500166" y="2278850"/>
              <a:ext cx="118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599736" y="2205030"/>
              <a:ext cx="100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705488" y="2131210"/>
              <a:ext cx="79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345488" y="3286128"/>
              <a:ext cx="149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400050" y="3358360"/>
              <a:ext cx="138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454612" y="3430592"/>
              <a:ext cx="126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527174" y="3502824"/>
              <a:ext cx="113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635736" y="3575056"/>
              <a:ext cx="93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714480" y="3647288"/>
              <a:ext cx="7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1753695" y="2877921"/>
              <a:ext cx="149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1888133" y="2887483"/>
              <a:ext cx="136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2004571" y="2879045"/>
              <a:ext cx="127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2130009" y="2870599"/>
              <a:ext cx="117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2300447" y="2871169"/>
              <a:ext cx="97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2479885" y="2877913"/>
              <a:ext cx="7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958877" y="2886921"/>
              <a:ext cx="151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941439" y="2869483"/>
              <a:ext cx="14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906001" y="2880161"/>
              <a:ext cx="133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906563" y="2879599"/>
              <a:ext cx="118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907125" y="2879037"/>
              <a:ext cx="104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943687" y="2871731"/>
              <a:ext cx="82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853422" y="2071682"/>
              <a:ext cx="5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1034249" y="2890855"/>
              <a:ext cx="5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925422" y="3713962"/>
              <a:ext cx="32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2748529" y="2890855"/>
              <a:ext cx="36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836340" y="30003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Oval 67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Oval 65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" name="Oval 63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" name="Oval 61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Oval 57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Oval 55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18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3500430" y="3857632"/>
            <a:ext cx="17145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Mask opening + No copper</a:t>
            </a:r>
            <a:endParaRPr lang="en-IN" sz="1100" dirty="0"/>
          </a:p>
        </p:txBody>
      </p:sp>
      <p:cxnSp>
        <p:nvCxnSpPr>
          <p:cNvPr id="155" name="Straight Arrow Connector 154"/>
          <p:cNvCxnSpPr/>
          <p:nvPr/>
        </p:nvCxnSpPr>
        <p:spPr>
          <a:xfrm rot="10800000">
            <a:off x="3350248" y="2857500"/>
            <a:ext cx="936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3929058" y="2714624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ODxx</a:t>
            </a:r>
          </a:p>
        </p:txBody>
      </p:sp>
      <p:cxnSp>
        <p:nvCxnSpPr>
          <p:cNvPr id="151" name="Straight Arrow Connector 150"/>
          <p:cNvCxnSpPr/>
          <p:nvPr/>
        </p:nvCxnSpPr>
        <p:spPr>
          <a:xfrm rot="10800000">
            <a:off x="2071670" y="2714624"/>
            <a:ext cx="1428760" cy="127381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0" idx="1"/>
          </p:cNvCxnSpPr>
          <p:nvPr/>
        </p:nvCxnSpPr>
        <p:spPr>
          <a:xfrm rot="10800000">
            <a:off x="2204430" y="3664449"/>
            <a:ext cx="1296000" cy="3239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rot="10800000">
            <a:off x="2857489" y="2333292"/>
            <a:ext cx="936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714745" y="2214558"/>
            <a:ext cx="10715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Copper trace</a:t>
            </a:r>
            <a:endParaRPr lang="en-IN" sz="1100" dirty="0"/>
          </a:p>
        </p:txBody>
      </p:sp>
      <p:cxnSp>
        <p:nvCxnSpPr>
          <p:cNvPr id="167" name="Straight Arrow Connector 166"/>
          <p:cNvCxnSpPr/>
          <p:nvPr/>
        </p:nvCxnSpPr>
        <p:spPr>
          <a:xfrm rot="10800000">
            <a:off x="3000365" y="2619044"/>
            <a:ext cx="936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857620" y="2500310"/>
            <a:ext cx="12858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No Copper region</a:t>
            </a:r>
            <a:endParaRPr lang="en-IN" sz="1100" dirty="0"/>
          </a:p>
        </p:txBody>
      </p:sp>
      <p:cxnSp>
        <p:nvCxnSpPr>
          <p:cNvPr id="169" name="Straight Arrow Connector 168"/>
          <p:cNvCxnSpPr/>
          <p:nvPr/>
        </p:nvCxnSpPr>
        <p:spPr>
          <a:xfrm rot="10800000">
            <a:off x="3179240" y="3286128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071934" y="3143252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IDxx</a:t>
            </a:r>
            <a:endParaRPr lang="en-IN" sz="1100" dirty="0"/>
          </a:p>
        </p:txBody>
      </p:sp>
      <p:sp>
        <p:nvSpPr>
          <p:cNvPr id="186" name="TextBox 185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3</a:t>
            </a:r>
            <a:endParaRPr lang="en-IN" b="1" dirty="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grpSp>
        <p:nvGrpSpPr>
          <p:cNvPr id="239" name="Group 238"/>
          <p:cNvGrpSpPr/>
          <p:nvPr/>
        </p:nvGrpSpPr>
        <p:grpSpPr>
          <a:xfrm>
            <a:off x="770399" y="1897544"/>
            <a:ext cx="2405691" cy="2400928"/>
            <a:chOff x="765687" y="1826106"/>
            <a:chExt cx="2405691" cy="2400928"/>
          </a:xfrm>
        </p:grpSpPr>
        <p:grpSp>
          <p:nvGrpSpPr>
            <p:cNvPr id="240" name="Group 115"/>
            <p:cNvGrpSpPr/>
            <p:nvPr/>
          </p:nvGrpSpPr>
          <p:grpSpPr>
            <a:xfrm>
              <a:off x="919234" y="1885880"/>
              <a:ext cx="2081123" cy="2228971"/>
              <a:chOff x="1354887" y="2068358"/>
              <a:chExt cx="1469098" cy="1573467"/>
            </a:xfrm>
            <a:noFill/>
          </p:grpSpPr>
          <p:sp>
            <p:nvSpPr>
              <p:cNvPr id="265" name="Oval 264"/>
              <p:cNvSpPr/>
              <p:nvPr/>
            </p:nvSpPr>
            <p:spPr>
              <a:xfrm>
                <a:off x="2071670" y="2857500"/>
                <a:ext cx="71438" cy="7143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>
                  <a:solidFill>
                    <a:schemeClr val="bg1"/>
                  </a:solidFill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1899502" y="2414385"/>
                <a:ext cx="319333" cy="23899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/>
                    </a:solidFill>
                    <a:latin typeface="Anurati" pitchFamily="50" charset="0"/>
                  </a:rPr>
                  <a:t>.AI</a:t>
                </a:r>
                <a:endParaRPr lang="en-IN" dirty="0">
                  <a:solidFill>
                    <a:schemeClr val="bg1"/>
                  </a:solidFill>
                  <a:latin typeface="Anurati" pitchFamily="50" charset="0"/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1928794" y="2068358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12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2319693" y="216921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1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2518084" y="237093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2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0" name="TextBox 269"/>
              <p:cNvSpPr txBox="1"/>
              <p:nvPr/>
            </p:nvSpPr>
            <p:spPr>
              <a:xfrm>
                <a:off x="2618942" y="272393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3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1" name="TextBox 270"/>
              <p:cNvSpPr txBox="1"/>
              <p:nvPr/>
            </p:nvSpPr>
            <p:spPr>
              <a:xfrm>
                <a:off x="2518084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4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2" name="TextBox 271"/>
              <p:cNvSpPr txBox="1"/>
              <p:nvPr/>
            </p:nvSpPr>
            <p:spPr>
              <a:xfrm>
                <a:off x="2316367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5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3" name="TextBox 272"/>
              <p:cNvSpPr txBox="1"/>
              <p:nvPr/>
            </p:nvSpPr>
            <p:spPr>
              <a:xfrm>
                <a:off x="1967680" y="335938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6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4" name="TextBox 273"/>
              <p:cNvSpPr txBox="1"/>
              <p:nvPr/>
            </p:nvSpPr>
            <p:spPr>
              <a:xfrm>
                <a:off x="1610359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7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5" name="TextBox 274"/>
              <p:cNvSpPr txBox="1"/>
              <p:nvPr/>
            </p:nvSpPr>
            <p:spPr>
              <a:xfrm>
                <a:off x="1455745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8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6" name="TextBox 275"/>
              <p:cNvSpPr txBox="1"/>
              <p:nvPr/>
            </p:nvSpPr>
            <p:spPr>
              <a:xfrm>
                <a:off x="1354887" y="272337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9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7" name="TextBox 276"/>
              <p:cNvSpPr txBox="1"/>
              <p:nvPr/>
            </p:nvSpPr>
            <p:spPr>
              <a:xfrm>
                <a:off x="1582778" y="2169216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11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78" name="TextBox 277"/>
              <p:cNvSpPr txBox="1"/>
              <p:nvPr/>
            </p:nvSpPr>
            <p:spPr>
              <a:xfrm>
                <a:off x="1796744" y="3113416"/>
                <a:ext cx="519623" cy="2172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Anurati" pitchFamily="50" charset="0"/>
                  </a:rPr>
                  <a:t>O A K</a:t>
                </a:r>
                <a:endParaRPr lang="en-IN" sz="1400" dirty="0">
                  <a:solidFill>
                    <a:schemeClr val="bg1"/>
                  </a:solidFill>
                  <a:latin typeface="Anurati" pitchFamily="50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1381062" y="2370932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/>
                    </a:solidFill>
                    <a:latin typeface="Aharoni" pitchFamily="2" charset="-79"/>
                    <a:cs typeface="Aharoni" pitchFamily="2" charset="-79"/>
                  </a:rPr>
                  <a:t>10</a:t>
                </a:r>
                <a:endParaRPr lang="en-IN" sz="2000" b="1" dirty="0">
                  <a:solidFill>
                    <a:schemeClr val="bg1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241" name="Oval 240"/>
            <p:cNvSpPr/>
            <p:nvPr/>
          </p:nvSpPr>
          <p:spPr>
            <a:xfrm>
              <a:off x="2454311" y="195103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2" name="Oval 241"/>
            <p:cNvSpPr/>
            <p:nvPr/>
          </p:nvSpPr>
          <p:spPr>
            <a:xfrm>
              <a:off x="2673387" y="2120895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3" name="Oval 242"/>
            <p:cNvSpPr/>
            <p:nvPr/>
          </p:nvSpPr>
          <p:spPr>
            <a:xfrm>
              <a:off x="3014702" y="332740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4" name="Oval 243"/>
            <p:cNvSpPr/>
            <p:nvPr/>
          </p:nvSpPr>
          <p:spPr>
            <a:xfrm>
              <a:off x="2871826" y="362268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5" name="Oval 244"/>
            <p:cNvSpPr/>
            <p:nvPr/>
          </p:nvSpPr>
          <p:spPr>
            <a:xfrm>
              <a:off x="2216184" y="409417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6" name="Oval 245"/>
            <p:cNvSpPr/>
            <p:nvPr/>
          </p:nvSpPr>
          <p:spPr>
            <a:xfrm>
              <a:off x="1565305" y="406242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7" name="Oval 246"/>
            <p:cNvSpPr/>
            <p:nvPr/>
          </p:nvSpPr>
          <p:spPr>
            <a:xfrm>
              <a:off x="895375" y="3468692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8" name="Oval 247"/>
            <p:cNvSpPr/>
            <p:nvPr/>
          </p:nvSpPr>
          <p:spPr>
            <a:xfrm>
              <a:off x="765687" y="2981326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49" name="Oval 248"/>
            <p:cNvSpPr/>
            <p:nvPr/>
          </p:nvSpPr>
          <p:spPr>
            <a:xfrm>
              <a:off x="830287" y="2698749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0" name="Oval 249"/>
            <p:cNvSpPr/>
            <p:nvPr/>
          </p:nvSpPr>
          <p:spPr>
            <a:xfrm>
              <a:off x="1066826" y="2214558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1" name="Oval 250"/>
            <p:cNvSpPr/>
            <p:nvPr/>
          </p:nvSpPr>
          <p:spPr>
            <a:xfrm>
              <a:off x="1541492" y="1895468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2" name="Oval 251"/>
            <p:cNvSpPr/>
            <p:nvPr/>
          </p:nvSpPr>
          <p:spPr>
            <a:xfrm>
              <a:off x="1905032" y="1826106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3" name="Oval 252"/>
            <p:cNvSpPr/>
            <p:nvPr/>
          </p:nvSpPr>
          <p:spPr>
            <a:xfrm>
              <a:off x="2209834" y="1863718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4" name="Oval 253"/>
            <p:cNvSpPr/>
            <p:nvPr/>
          </p:nvSpPr>
          <p:spPr>
            <a:xfrm>
              <a:off x="2924214" y="2398709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5" name="Oval 254"/>
            <p:cNvSpPr/>
            <p:nvPr/>
          </p:nvSpPr>
          <p:spPr>
            <a:xfrm>
              <a:off x="3022640" y="268446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6" name="Oval 255"/>
            <p:cNvSpPr/>
            <p:nvPr/>
          </p:nvSpPr>
          <p:spPr>
            <a:xfrm>
              <a:off x="3081378" y="298450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7" name="Oval 256"/>
            <p:cNvSpPr/>
            <p:nvPr/>
          </p:nvSpPr>
          <p:spPr>
            <a:xfrm>
              <a:off x="2709900" y="3808419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8" name="Oval 257"/>
            <p:cNvSpPr/>
            <p:nvPr/>
          </p:nvSpPr>
          <p:spPr>
            <a:xfrm>
              <a:off x="2511461" y="3971933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59" name="Oval 258"/>
            <p:cNvSpPr/>
            <p:nvPr/>
          </p:nvSpPr>
          <p:spPr>
            <a:xfrm>
              <a:off x="1889157" y="4137034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0" name="Oval 259"/>
            <p:cNvSpPr/>
            <p:nvPr/>
          </p:nvSpPr>
          <p:spPr>
            <a:xfrm>
              <a:off x="1309715" y="395447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1" name="Oval 260"/>
            <p:cNvSpPr/>
            <p:nvPr/>
          </p:nvSpPr>
          <p:spPr>
            <a:xfrm>
              <a:off x="1098576" y="3756031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2" name="Oval 261"/>
            <p:cNvSpPr/>
            <p:nvPr/>
          </p:nvSpPr>
          <p:spPr>
            <a:xfrm>
              <a:off x="809649" y="3227390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3" name="Oval 262"/>
            <p:cNvSpPr/>
            <p:nvPr/>
          </p:nvSpPr>
          <p:spPr>
            <a:xfrm>
              <a:off x="920775" y="2406647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264" name="Oval 263"/>
            <p:cNvSpPr/>
            <p:nvPr/>
          </p:nvSpPr>
          <p:spPr>
            <a:xfrm>
              <a:off x="1287490" y="2031994"/>
              <a:ext cx="90000" cy="9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rot="10800000" flipV="1">
            <a:off x="2643174" y="4000506"/>
            <a:ext cx="857256" cy="714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0" idx="1"/>
          </p:cNvCxnSpPr>
          <p:nvPr/>
        </p:nvCxnSpPr>
        <p:spPr>
          <a:xfrm rot="10800000">
            <a:off x="2024430" y="3160449"/>
            <a:ext cx="1476000" cy="82798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>
            <a:stCxn id="150" idx="1"/>
          </p:cNvCxnSpPr>
          <p:nvPr/>
        </p:nvCxnSpPr>
        <p:spPr>
          <a:xfrm rot="10800000">
            <a:off x="2500298" y="3857633"/>
            <a:ext cx="1000132" cy="130805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ounded Rectangle 293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5" name="Rounded Rectangle 294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6" name="Rounded Rectangle 295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2" name="Rounded Rectangle 281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5" name="Group 284"/>
          <p:cNvGrpSpPr/>
          <p:nvPr/>
        </p:nvGrpSpPr>
        <p:grpSpPr>
          <a:xfrm>
            <a:off x="500034" y="1142988"/>
            <a:ext cx="2880000" cy="3857652"/>
            <a:chOff x="500034" y="1142988"/>
            <a:chExt cx="2880000" cy="3857652"/>
          </a:xfrm>
        </p:grpSpPr>
        <p:sp>
          <p:nvSpPr>
            <p:cNvPr id="284" name="Octagon 283"/>
            <p:cNvSpPr/>
            <p:nvPr/>
          </p:nvSpPr>
          <p:spPr>
            <a:xfrm>
              <a:off x="500034" y="1643054"/>
              <a:ext cx="2880000" cy="2880000"/>
            </a:xfrm>
            <a:prstGeom prst="octagon">
              <a:avLst/>
            </a:prstGeom>
            <a:solidFill>
              <a:srgbClr val="CC99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4" name="Rounded Rectangle 153"/>
            <p:cNvSpPr/>
            <p:nvPr/>
          </p:nvSpPr>
          <p:spPr>
            <a:xfrm>
              <a:off x="693332" y="1142988"/>
              <a:ext cx="2500330" cy="3857652"/>
            </a:xfrm>
            <a:prstGeom prst="roundRect">
              <a:avLst>
                <a:gd name="adj" fmla="val 19704"/>
              </a:avLst>
            </a:prstGeom>
            <a:solidFill>
              <a:srgbClr val="CC99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58" name="Rounded Rectangle 1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ounded Rectangle 1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16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18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LED cavity PCB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Cavity PCB 2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rot="10800000">
            <a:off x="2528430" y="4737441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500430" y="459615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4 &amp; 7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/>
          <p:cNvSpPr txBox="1"/>
          <p:nvPr/>
        </p:nvSpPr>
        <p:spPr>
          <a:xfrm>
            <a:off x="3472298" y="3810336"/>
            <a:ext cx="16712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Slots for LED projection</a:t>
            </a:r>
            <a:endParaRPr lang="en-IN" sz="1100" dirty="0"/>
          </a:p>
        </p:txBody>
      </p:sp>
      <p:sp>
        <p:nvSpPr>
          <p:cNvPr id="301" name="TextBox 300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sp>
        <p:nvSpPr>
          <p:cNvPr id="348" name="Oval 347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9" name="Oval 348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0" name="Oval 349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1" name="Oval 350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2" name="Oval 351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3" name="Oval 352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4" name="Oval 353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5" name="Oval 354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Oval 98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Rounded Rectangle 281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8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LED cavity PCB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sp>
        <p:nvSpPr>
          <p:cNvPr id="150" name="TextBox 149"/>
          <p:cNvSpPr txBox="1"/>
          <p:nvPr/>
        </p:nvSpPr>
        <p:spPr>
          <a:xfrm>
            <a:off x="3500430" y="459615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4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grpSp>
        <p:nvGrpSpPr>
          <p:cNvPr id="55" name="Group 54"/>
          <p:cNvGrpSpPr/>
          <p:nvPr/>
        </p:nvGrpSpPr>
        <p:grpSpPr>
          <a:xfrm>
            <a:off x="500034" y="1142988"/>
            <a:ext cx="2880000" cy="3857652"/>
            <a:chOff x="500034" y="1142988"/>
            <a:chExt cx="2880000" cy="3857652"/>
          </a:xfrm>
          <a:effectLst/>
        </p:grpSpPr>
        <p:sp>
          <p:nvSpPr>
            <p:cNvPr id="56" name="Octagon 55"/>
            <p:cNvSpPr/>
            <p:nvPr/>
          </p:nvSpPr>
          <p:spPr>
            <a:xfrm>
              <a:off x="500034" y="1643054"/>
              <a:ext cx="2880000" cy="2880000"/>
            </a:xfrm>
            <a:prstGeom prst="octagon">
              <a:avLst/>
            </a:prstGeom>
            <a:solidFill>
              <a:srgbClr val="CC99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93332" y="1142988"/>
              <a:ext cx="2500330" cy="3857652"/>
            </a:xfrm>
            <a:prstGeom prst="roundRect">
              <a:avLst>
                <a:gd name="adj" fmla="val 19704"/>
              </a:avLst>
            </a:prstGeom>
            <a:solidFill>
              <a:srgbClr val="CC99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8" name="Rounded Rectangle 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ounded Rectangle 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1" name="Straight Arrow Connector 60"/>
          <p:cNvCxnSpPr/>
          <p:nvPr/>
        </p:nvCxnSpPr>
        <p:spPr>
          <a:xfrm rot="10800000">
            <a:off x="2528430" y="4737441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3571868" y="2928938"/>
            <a:ext cx="17859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Slots for LED projection</a:t>
            </a:r>
            <a:endParaRPr lang="en-IN" sz="1100" dirty="0"/>
          </a:p>
        </p:txBody>
      </p:sp>
      <p:sp>
        <p:nvSpPr>
          <p:cNvPr id="64" name="Rounded Rectangle 63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Rounded Rectangle 64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Rounded Rectangle 65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7" name="Straight Arrow Connector 66"/>
          <p:cNvCxnSpPr/>
          <p:nvPr/>
        </p:nvCxnSpPr>
        <p:spPr>
          <a:xfrm rot="10800000">
            <a:off x="2599868" y="3070225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3" name="Oval 72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4" name="Oval 73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5" name="Oval 74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roup 154"/>
          <p:cNvGrpSpPr/>
          <p:nvPr/>
        </p:nvGrpSpPr>
        <p:grpSpPr>
          <a:xfrm>
            <a:off x="500034" y="1142988"/>
            <a:ext cx="2880000" cy="3857652"/>
            <a:chOff x="500034" y="1142988"/>
            <a:chExt cx="2880000" cy="3857652"/>
          </a:xfrm>
          <a:effectLst/>
        </p:grpSpPr>
        <p:sp>
          <p:nvSpPr>
            <p:cNvPr id="156" name="Octagon 155"/>
            <p:cNvSpPr/>
            <p:nvPr/>
          </p:nvSpPr>
          <p:spPr>
            <a:xfrm>
              <a:off x="500034" y="1643054"/>
              <a:ext cx="2880000" cy="2880000"/>
            </a:xfrm>
            <a:prstGeom prst="octagon">
              <a:avLst/>
            </a:prstGeom>
            <a:solidFill>
              <a:srgbClr val="CC99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693332" y="1142988"/>
              <a:ext cx="2500330" cy="3857652"/>
            </a:xfrm>
            <a:prstGeom prst="roundRect">
              <a:avLst>
                <a:gd name="adj" fmla="val 19704"/>
              </a:avLst>
            </a:prstGeom>
            <a:solidFill>
              <a:srgbClr val="CC99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ounded Rectangle 1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ounded Rectangle 1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rgbClr val="CC9900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3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Main PCB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cxnSp>
        <p:nvCxnSpPr>
          <p:cNvPr id="149" name="Straight Arrow Connector 148"/>
          <p:cNvCxnSpPr>
            <a:stCxn id="150" idx="1"/>
          </p:cNvCxnSpPr>
          <p:nvPr/>
        </p:nvCxnSpPr>
        <p:spPr>
          <a:xfrm rot="10800000">
            <a:off x="2528430" y="4737441"/>
            <a:ext cx="972000" cy="34670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500430" y="495334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5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tangle 258"/>
          <p:cNvSpPr/>
          <p:nvPr/>
        </p:nvSpPr>
        <p:spPr>
          <a:xfrm>
            <a:off x="1800050" y="1928806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0" name="Rectangle 259"/>
          <p:cNvSpPr/>
          <p:nvPr/>
        </p:nvSpPr>
        <p:spPr>
          <a:xfrm>
            <a:off x="2357422" y="214312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1" name="Rectangle 260"/>
          <p:cNvSpPr/>
          <p:nvPr/>
        </p:nvSpPr>
        <p:spPr>
          <a:xfrm>
            <a:off x="1266802" y="215582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2" name="Rectangle 261"/>
          <p:cNvSpPr/>
          <p:nvPr/>
        </p:nvSpPr>
        <p:spPr>
          <a:xfrm>
            <a:off x="928662" y="250031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3" name="Rectangle 262"/>
          <p:cNvSpPr/>
          <p:nvPr/>
        </p:nvSpPr>
        <p:spPr>
          <a:xfrm>
            <a:off x="785786" y="3000376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4" name="Rectangle 263"/>
          <p:cNvSpPr/>
          <p:nvPr/>
        </p:nvSpPr>
        <p:spPr>
          <a:xfrm>
            <a:off x="857224" y="3500442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5" name="Rectangle 264"/>
          <p:cNvSpPr/>
          <p:nvPr/>
        </p:nvSpPr>
        <p:spPr>
          <a:xfrm>
            <a:off x="1286695" y="3929070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6" name="Rectangle 265"/>
          <p:cNvSpPr/>
          <p:nvPr/>
        </p:nvSpPr>
        <p:spPr>
          <a:xfrm>
            <a:off x="1800050" y="417616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7" name="Rectangle 266"/>
          <p:cNvSpPr/>
          <p:nvPr/>
        </p:nvSpPr>
        <p:spPr>
          <a:xfrm>
            <a:off x="2427174" y="392907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8" name="Rectangle 267"/>
          <p:cNvSpPr/>
          <p:nvPr/>
        </p:nvSpPr>
        <p:spPr>
          <a:xfrm>
            <a:off x="2786050" y="3500442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9" name="Rectangle 268"/>
          <p:cNvSpPr/>
          <p:nvPr/>
        </p:nvSpPr>
        <p:spPr>
          <a:xfrm>
            <a:off x="2927240" y="3000376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0" name="Rectangle 269"/>
          <p:cNvSpPr/>
          <p:nvPr/>
        </p:nvSpPr>
        <p:spPr>
          <a:xfrm>
            <a:off x="2714612" y="250031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Rectangle 89"/>
          <p:cNvSpPr/>
          <p:nvPr/>
        </p:nvSpPr>
        <p:spPr>
          <a:xfrm>
            <a:off x="1838232" y="3000376"/>
            <a:ext cx="216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Rectangle 90"/>
          <p:cNvSpPr/>
          <p:nvPr/>
        </p:nvSpPr>
        <p:spPr>
          <a:xfrm>
            <a:off x="1357290" y="2357434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2" name="Rectangle 91"/>
          <p:cNvSpPr/>
          <p:nvPr/>
        </p:nvSpPr>
        <p:spPr>
          <a:xfrm>
            <a:off x="1838232" y="2214558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Rectangle 92"/>
          <p:cNvSpPr/>
          <p:nvPr/>
        </p:nvSpPr>
        <p:spPr>
          <a:xfrm>
            <a:off x="2285141" y="2357434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Rectangle 93"/>
          <p:cNvSpPr/>
          <p:nvPr/>
        </p:nvSpPr>
        <p:spPr>
          <a:xfrm>
            <a:off x="2535174" y="2643186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5" name="Rectangle 94"/>
          <p:cNvSpPr/>
          <p:nvPr/>
        </p:nvSpPr>
        <p:spPr>
          <a:xfrm>
            <a:off x="2643174" y="3000376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/>
          <p:cNvSpPr/>
          <p:nvPr/>
        </p:nvSpPr>
        <p:spPr>
          <a:xfrm>
            <a:off x="1142976" y="2643186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7" name="Rectangle 96"/>
          <p:cNvSpPr/>
          <p:nvPr/>
        </p:nvSpPr>
        <p:spPr>
          <a:xfrm>
            <a:off x="2535174" y="3429004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Rectangle 97"/>
          <p:cNvSpPr/>
          <p:nvPr/>
        </p:nvSpPr>
        <p:spPr>
          <a:xfrm>
            <a:off x="2285141" y="3750475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Rectangle 98"/>
          <p:cNvSpPr/>
          <p:nvPr/>
        </p:nvSpPr>
        <p:spPr>
          <a:xfrm>
            <a:off x="1838232" y="3929070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Rectangle 99"/>
          <p:cNvSpPr/>
          <p:nvPr/>
        </p:nvSpPr>
        <p:spPr>
          <a:xfrm>
            <a:off x="1357290" y="3750475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Rectangle 100"/>
          <p:cNvSpPr/>
          <p:nvPr/>
        </p:nvSpPr>
        <p:spPr>
          <a:xfrm>
            <a:off x="1142976" y="3429004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2" name="Rectangle 101"/>
          <p:cNvSpPr/>
          <p:nvPr/>
        </p:nvSpPr>
        <p:spPr>
          <a:xfrm>
            <a:off x="1071538" y="3000376"/>
            <a:ext cx="216000" cy="7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Rectangle 102"/>
          <p:cNvSpPr/>
          <p:nvPr/>
        </p:nvSpPr>
        <p:spPr>
          <a:xfrm>
            <a:off x="2143108" y="2786062"/>
            <a:ext cx="108000" cy="10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" name="Rectangle 103"/>
          <p:cNvSpPr/>
          <p:nvPr/>
        </p:nvSpPr>
        <p:spPr>
          <a:xfrm>
            <a:off x="2357422" y="3143252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" name="Rectangle 104"/>
          <p:cNvSpPr/>
          <p:nvPr/>
        </p:nvSpPr>
        <p:spPr>
          <a:xfrm>
            <a:off x="1643042" y="3214690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6" name="Rectangle 105"/>
          <p:cNvSpPr/>
          <p:nvPr/>
        </p:nvSpPr>
        <p:spPr>
          <a:xfrm>
            <a:off x="1500166" y="2786062"/>
            <a:ext cx="180000" cy="180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3" name="Group 112"/>
          <p:cNvGrpSpPr/>
          <p:nvPr/>
        </p:nvGrpSpPr>
        <p:grpSpPr>
          <a:xfrm>
            <a:off x="3643306" y="2786062"/>
            <a:ext cx="1000132" cy="261610"/>
            <a:chOff x="3857620" y="3643318"/>
            <a:chExt cx="1000132" cy="261610"/>
          </a:xfrm>
        </p:grpSpPr>
        <p:sp>
          <p:nvSpPr>
            <p:cNvPr id="108" name="TextBox 107"/>
            <p:cNvSpPr txBox="1"/>
            <p:nvPr/>
          </p:nvSpPr>
          <p:spPr>
            <a:xfrm>
              <a:off x="4071934" y="3643318"/>
              <a:ext cx="785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Hour LEDs</a:t>
              </a:r>
              <a:endParaRPr lang="en-IN" sz="1100" dirty="0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857620" y="3762052"/>
              <a:ext cx="216000" cy="72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3643306" y="3183800"/>
            <a:ext cx="1214446" cy="261610"/>
            <a:chOff x="3857620" y="4024650"/>
            <a:chExt cx="1214446" cy="261610"/>
          </a:xfrm>
        </p:grpSpPr>
        <p:sp>
          <p:nvSpPr>
            <p:cNvPr id="110" name="TextBox 109"/>
            <p:cNvSpPr txBox="1"/>
            <p:nvPr/>
          </p:nvSpPr>
          <p:spPr>
            <a:xfrm>
              <a:off x="4071934" y="4024650"/>
              <a:ext cx="10001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Minute LEDs</a:t>
              </a:r>
              <a:endParaRPr lang="en-IN" sz="1100" dirty="0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857620" y="4143384"/>
              <a:ext cx="216000" cy="72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3643306" y="4005338"/>
            <a:ext cx="642942" cy="261610"/>
            <a:chOff x="3714744" y="4167526"/>
            <a:chExt cx="642942" cy="261610"/>
          </a:xfrm>
        </p:grpSpPr>
        <p:sp>
          <p:nvSpPr>
            <p:cNvPr id="118" name="Rectangle 117"/>
            <p:cNvSpPr/>
            <p:nvPr/>
          </p:nvSpPr>
          <p:spPr>
            <a:xfrm>
              <a:off x="3714744" y="4214822"/>
              <a:ext cx="180000" cy="1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929058" y="4167526"/>
              <a:ext cx="4286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ICs</a:t>
              </a:r>
              <a:endParaRPr lang="en-IN" sz="1100" dirty="0"/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3643306" y="4429136"/>
            <a:ext cx="1000132" cy="285752"/>
            <a:chOff x="3571868" y="4143384"/>
            <a:chExt cx="1000132" cy="285752"/>
          </a:xfrm>
        </p:grpSpPr>
        <p:sp>
          <p:nvSpPr>
            <p:cNvPr id="148" name="Rounded Rectangle 147"/>
            <p:cNvSpPr/>
            <p:nvPr/>
          </p:nvSpPr>
          <p:spPr>
            <a:xfrm>
              <a:off x="3571868" y="4143384"/>
              <a:ext cx="142876" cy="285752"/>
            </a:xfrm>
            <a:prstGeom prst="roundRect">
              <a:avLst/>
            </a:prstGeom>
            <a:solidFill>
              <a:srgbClr val="CC99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786182" y="4143384"/>
              <a:ext cx="7858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Buttons</a:t>
              </a:r>
              <a:endParaRPr lang="en-IN" sz="1100" dirty="0"/>
            </a:p>
          </p:txBody>
        </p:sp>
      </p:grpSp>
      <p:sp>
        <p:nvSpPr>
          <p:cNvPr id="160" name="Oval 159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Oval 160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2" name="Oval 161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3" name="Oval 162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Oval 163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5" name="Oval 164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6" name="Oval 165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7" name="Oval 166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TextBox 167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grpSp>
        <p:nvGrpSpPr>
          <p:cNvPr id="170" name="Group 169"/>
          <p:cNvGrpSpPr/>
          <p:nvPr/>
        </p:nvGrpSpPr>
        <p:grpSpPr>
          <a:xfrm>
            <a:off x="3643304" y="3581538"/>
            <a:ext cx="1714516" cy="261610"/>
            <a:chOff x="3571868" y="3738898"/>
            <a:chExt cx="1263328" cy="261610"/>
          </a:xfrm>
        </p:grpSpPr>
        <p:sp>
          <p:nvSpPr>
            <p:cNvPr id="171" name="Rectangle 170"/>
            <p:cNvSpPr/>
            <p:nvPr/>
          </p:nvSpPr>
          <p:spPr>
            <a:xfrm>
              <a:off x="3571868" y="3857632"/>
              <a:ext cx="159158" cy="7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3729786" y="3738898"/>
              <a:ext cx="11054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100" dirty="0" smtClean="0"/>
                <a:t>Low bat indicator LED</a:t>
              </a:r>
              <a:endParaRPr lang="en-IN" sz="1100" dirty="0"/>
            </a:p>
          </p:txBody>
        </p:sp>
      </p:grpSp>
      <p:sp>
        <p:nvSpPr>
          <p:cNvPr id="173" name="Rectangle 172"/>
          <p:cNvSpPr/>
          <p:nvPr/>
        </p:nvSpPr>
        <p:spPr>
          <a:xfrm>
            <a:off x="2143108" y="2000244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4" name="Rectangle 173"/>
          <p:cNvSpPr/>
          <p:nvPr/>
        </p:nvSpPr>
        <p:spPr>
          <a:xfrm>
            <a:off x="2570050" y="2295520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5" name="Rectangle 174"/>
          <p:cNvSpPr/>
          <p:nvPr/>
        </p:nvSpPr>
        <p:spPr>
          <a:xfrm>
            <a:off x="2855802" y="2714062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Rectangle 175"/>
          <p:cNvSpPr/>
          <p:nvPr/>
        </p:nvSpPr>
        <p:spPr>
          <a:xfrm>
            <a:off x="2908190" y="3214128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Rectangle 176"/>
          <p:cNvSpPr/>
          <p:nvPr/>
        </p:nvSpPr>
        <p:spPr>
          <a:xfrm>
            <a:off x="2641488" y="3714194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8" name="Rectangle 177"/>
          <p:cNvSpPr/>
          <p:nvPr/>
        </p:nvSpPr>
        <p:spPr>
          <a:xfrm>
            <a:off x="2143108" y="4071946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9" name="Rectangle 178"/>
          <p:cNvSpPr/>
          <p:nvPr/>
        </p:nvSpPr>
        <p:spPr>
          <a:xfrm>
            <a:off x="1500166" y="4071946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0" name="Rectangle 179"/>
          <p:cNvSpPr/>
          <p:nvPr/>
        </p:nvSpPr>
        <p:spPr>
          <a:xfrm>
            <a:off x="1071538" y="3714756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1" name="Rectangle 180"/>
          <p:cNvSpPr/>
          <p:nvPr/>
        </p:nvSpPr>
        <p:spPr>
          <a:xfrm>
            <a:off x="812774" y="3267078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Rectangle 181"/>
          <p:cNvSpPr/>
          <p:nvPr/>
        </p:nvSpPr>
        <p:spPr>
          <a:xfrm>
            <a:off x="831824" y="2786062"/>
            <a:ext cx="214314" cy="7143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Rectangle 182"/>
          <p:cNvSpPr/>
          <p:nvPr/>
        </p:nvSpPr>
        <p:spPr>
          <a:xfrm>
            <a:off x="1081062" y="2312984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4" name="Rectangle 183"/>
          <p:cNvSpPr/>
          <p:nvPr/>
        </p:nvSpPr>
        <p:spPr>
          <a:xfrm>
            <a:off x="1435078" y="2031994"/>
            <a:ext cx="216000" cy="72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Rounded Rectangle 145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ounded Rectangle 128"/>
          <p:cNvSpPr/>
          <p:nvPr/>
        </p:nvSpPr>
        <p:spPr>
          <a:xfrm>
            <a:off x="3316596" y="2928938"/>
            <a:ext cx="142876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4" name="Rounded Rectangle 143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roup 108"/>
          <p:cNvGrpSpPr/>
          <p:nvPr/>
        </p:nvGrpSpPr>
        <p:grpSpPr>
          <a:xfrm>
            <a:off x="500034" y="1142988"/>
            <a:ext cx="2880000" cy="3857652"/>
            <a:chOff x="500034" y="1142988"/>
            <a:chExt cx="2880000" cy="3857652"/>
          </a:xfrm>
          <a:effectLst/>
        </p:grpSpPr>
        <p:sp>
          <p:nvSpPr>
            <p:cNvPr id="113" name="Octagon 112"/>
            <p:cNvSpPr/>
            <p:nvPr/>
          </p:nvSpPr>
          <p:spPr>
            <a:xfrm>
              <a:off x="500034" y="1643054"/>
              <a:ext cx="2880000" cy="2880000"/>
            </a:xfrm>
            <a:prstGeom prst="octagon">
              <a:avLst/>
            </a:prstGeom>
            <a:solidFill>
              <a:srgbClr val="CC99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693332" y="1142988"/>
              <a:ext cx="2500330" cy="3857652"/>
            </a:xfrm>
            <a:prstGeom prst="roundRect">
              <a:avLst>
                <a:gd name="adj" fmla="val 19704"/>
              </a:avLst>
            </a:prstGeom>
            <a:solidFill>
              <a:srgbClr val="CC99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ounded Rectangle 1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ounded Rectangle 1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3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Cavity PCB 2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Cavity PCB 1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cxnSp>
        <p:nvCxnSpPr>
          <p:cNvPr id="149" name="Straight Arrow Connector 148"/>
          <p:cNvCxnSpPr/>
          <p:nvPr/>
        </p:nvCxnSpPr>
        <p:spPr>
          <a:xfrm rot="10800000">
            <a:off x="2528430" y="4737441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500430" y="459615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6 &amp; 7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71868" y="2928938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cxnSp>
        <p:nvCxnSpPr>
          <p:cNvPr id="85" name="Straight Arrow Connector 84"/>
          <p:cNvCxnSpPr/>
          <p:nvPr/>
        </p:nvCxnSpPr>
        <p:spPr>
          <a:xfrm rot="10800000">
            <a:off x="2599868" y="3070225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6" name="Oval 145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8" name="Oval 147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Oval 150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3" name="Oval 152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5" name="Oval 154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6" name="Oval 155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7" name="Oval 156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TextBox 159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ounded Rectangle 119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ounded Rectangle 128"/>
          <p:cNvSpPr/>
          <p:nvPr/>
        </p:nvSpPr>
        <p:spPr>
          <a:xfrm>
            <a:off x="3286116" y="2928938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08"/>
          <p:cNvGrpSpPr/>
          <p:nvPr/>
        </p:nvGrpSpPr>
        <p:grpSpPr>
          <a:xfrm>
            <a:off x="500034" y="1142988"/>
            <a:ext cx="2880000" cy="3857652"/>
            <a:chOff x="500034" y="1142988"/>
            <a:chExt cx="2880000" cy="3857652"/>
          </a:xfrm>
          <a:solidFill>
            <a:schemeClr val="bg1">
              <a:lumMod val="85000"/>
            </a:schemeClr>
          </a:solidFill>
          <a:effectLst/>
        </p:grpSpPr>
        <p:sp>
          <p:nvSpPr>
            <p:cNvPr id="114" name="Rounded Rectangle 113"/>
            <p:cNvSpPr/>
            <p:nvPr/>
          </p:nvSpPr>
          <p:spPr>
            <a:xfrm>
              <a:off x="693332" y="1142988"/>
              <a:ext cx="2500330" cy="3857652"/>
            </a:xfrm>
            <a:prstGeom prst="roundRect">
              <a:avLst>
                <a:gd name="adj" fmla="val 19704"/>
              </a:avLst>
            </a:prstGeom>
            <a:grpFill/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3" name="Octagon 112"/>
            <p:cNvSpPr/>
            <p:nvPr/>
          </p:nvSpPr>
          <p:spPr>
            <a:xfrm>
              <a:off x="500034" y="1643054"/>
              <a:ext cx="2880000" cy="2880000"/>
            </a:xfrm>
            <a:prstGeom prst="octagon">
              <a:avLst/>
            </a:prstGeom>
            <a:solidFill>
              <a:srgbClr val="CC9900"/>
            </a:solidFill>
            <a:ln w="28575">
              <a:solidFill>
                <a:schemeClr val="tx1"/>
              </a:solidFill>
            </a:ln>
            <a:effectLst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1" name="Rounded Rectangle 70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ounded Rectangle 1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ounded Rectangle 1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8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rgbClr val="CC99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Layer 8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571868" y="2928938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cxnSp>
        <p:nvCxnSpPr>
          <p:cNvPr id="85" name="Straight Arrow Connector 84"/>
          <p:cNvCxnSpPr/>
          <p:nvPr/>
        </p:nvCxnSpPr>
        <p:spPr>
          <a:xfrm rot="10800000">
            <a:off x="2599868" y="3070225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2407844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1353150" y="178593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621894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>
            <a:off x="62189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>
            <a:off x="1353150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Oval 52"/>
          <p:cNvSpPr/>
          <p:nvPr/>
        </p:nvSpPr>
        <p:spPr>
          <a:xfrm>
            <a:off x="2407844" y="428626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Oval 53"/>
          <p:cNvSpPr/>
          <p:nvPr/>
        </p:nvSpPr>
        <p:spPr>
          <a:xfrm>
            <a:off x="3122224" y="357188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Oval 54"/>
          <p:cNvSpPr/>
          <p:nvPr/>
        </p:nvSpPr>
        <p:spPr>
          <a:xfrm>
            <a:off x="3139100" y="2500310"/>
            <a:ext cx="126000" cy="12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TextBox 55"/>
          <p:cNvSpPr txBox="1"/>
          <p:nvPr/>
        </p:nvSpPr>
        <p:spPr>
          <a:xfrm>
            <a:off x="3857620" y="4500574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Same as Layer2</a:t>
            </a:r>
            <a:endParaRPr lang="en-IN" sz="1100" dirty="0"/>
          </a:p>
        </p:txBody>
      </p:sp>
      <p:sp>
        <p:nvSpPr>
          <p:cNvPr id="57" name="TextBox 56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sp>
        <p:nvSpPr>
          <p:cNvPr id="58" name="TextBox 57"/>
          <p:cNvSpPr txBox="1"/>
          <p:nvPr/>
        </p:nvSpPr>
        <p:spPr>
          <a:xfrm>
            <a:off x="3857620" y="471488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(alias) outer</a:t>
            </a:r>
            <a:endParaRPr lang="en-IN" sz="11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ounded Rectangle 116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ounded Rectangle 119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9" name="Rounded Rectangle 128"/>
          <p:cNvSpPr/>
          <p:nvPr/>
        </p:nvSpPr>
        <p:spPr>
          <a:xfrm>
            <a:off x="3357554" y="2928938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ounded Rectangle 113"/>
          <p:cNvSpPr/>
          <p:nvPr/>
        </p:nvSpPr>
        <p:spPr>
          <a:xfrm>
            <a:off x="693332" y="1142988"/>
            <a:ext cx="2500330" cy="3857652"/>
          </a:xfrm>
          <a:prstGeom prst="roundRect">
            <a:avLst>
              <a:gd name="adj" fmla="val 1970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Rounded Rectangle 70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8" name="Rounded Rectangle 157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9" name="Rounded Rectangle 158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8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</a:rPr>
                  <a:t>Hexagon PCB with cavity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BOT Layer</a:t>
            </a:r>
            <a:endParaRPr lang="en-IN" b="1" dirty="0"/>
          </a:p>
        </p:txBody>
      </p:sp>
      <p:cxnSp>
        <p:nvCxnSpPr>
          <p:cNvPr id="147" name="Straight Arrow Connector 146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786182" y="2928938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Slot (TBD)</a:t>
            </a:r>
            <a:endParaRPr lang="en-IN" sz="1100" dirty="0"/>
          </a:p>
        </p:txBody>
      </p:sp>
      <p:sp>
        <p:nvSpPr>
          <p:cNvPr id="58" name="Octagon 57"/>
          <p:cNvSpPr/>
          <p:nvPr/>
        </p:nvSpPr>
        <p:spPr>
          <a:xfrm>
            <a:off x="500034" y="1643054"/>
            <a:ext cx="2880000" cy="2880000"/>
          </a:xfrm>
          <a:prstGeom prst="octag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ctagon 58"/>
          <p:cNvSpPr/>
          <p:nvPr/>
        </p:nvSpPr>
        <p:spPr>
          <a:xfrm>
            <a:off x="557501" y="1700521"/>
            <a:ext cx="2765066" cy="2765066"/>
          </a:xfrm>
          <a:prstGeom prst="octagon">
            <a:avLst/>
          </a:prstGeom>
          <a:gradFill flip="none" rotWithShape="1">
            <a:gsLst>
              <a:gs pos="0">
                <a:srgbClr val="CC9900">
                  <a:shade val="30000"/>
                  <a:satMod val="115000"/>
                </a:srgbClr>
              </a:gs>
              <a:gs pos="50000">
                <a:srgbClr val="CC9900">
                  <a:shade val="67500"/>
                  <a:satMod val="115000"/>
                </a:srgbClr>
              </a:gs>
              <a:gs pos="100000">
                <a:srgbClr val="CC99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/>
          <p:cNvSpPr/>
          <p:nvPr/>
        </p:nvSpPr>
        <p:spPr>
          <a:xfrm>
            <a:off x="746349" y="1898579"/>
            <a:ext cx="2396891" cy="239689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5" name="Straight Arrow Connector 84"/>
          <p:cNvCxnSpPr/>
          <p:nvPr/>
        </p:nvCxnSpPr>
        <p:spPr>
          <a:xfrm rot="10800000">
            <a:off x="2814182" y="3070225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2407844" y="4286260"/>
            <a:ext cx="126000" cy="126000"/>
            <a:chOff x="2643174" y="1571616"/>
            <a:chExt cx="126000" cy="126000"/>
          </a:xfrm>
        </p:grpSpPr>
        <p:sp>
          <p:nvSpPr>
            <p:cNvPr id="62" name="Oval 61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3" name="Straight Connector 62"/>
            <p:cNvCxnSpPr>
              <a:stCxn id="62" idx="7"/>
              <a:endCxn id="62" idx="3"/>
            </p:cNvCxnSpPr>
            <p:nvPr/>
          </p:nvCxnSpPr>
          <p:spPr>
            <a:xfrm rot="162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132"/>
          <p:cNvGrpSpPr/>
          <p:nvPr/>
        </p:nvGrpSpPr>
        <p:grpSpPr>
          <a:xfrm>
            <a:off x="2407844" y="1785930"/>
            <a:ext cx="126000" cy="126000"/>
            <a:chOff x="2643174" y="1571616"/>
            <a:chExt cx="126000" cy="126000"/>
          </a:xfrm>
        </p:grpSpPr>
        <p:sp>
          <p:nvSpPr>
            <p:cNvPr id="65" name="Oval 64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6" name="Straight Connector 65"/>
            <p:cNvCxnSpPr>
              <a:stCxn id="65" idx="1"/>
              <a:endCxn id="65" idx="5"/>
            </p:cNvCxnSpPr>
            <p:nvPr/>
          </p:nvCxnSpPr>
          <p:spPr>
            <a:xfrm rot="162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133"/>
          <p:cNvGrpSpPr/>
          <p:nvPr/>
        </p:nvGrpSpPr>
        <p:grpSpPr>
          <a:xfrm>
            <a:off x="1353150" y="1785930"/>
            <a:ext cx="126000" cy="126000"/>
            <a:chOff x="2643174" y="1571616"/>
            <a:chExt cx="126000" cy="126000"/>
          </a:xfrm>
        </p:grpSpPr>
        <p:sp>
          <p:nvSpPr>
            <p:cNvPr id="68" name="Oval 67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Connector 68"/>
            <p:cNvCxnSpPr>
              <a:stCxn id="68" idx="3"/>
              <a:endCxn id="68" idx="7"/>
            </p:cNvCxnSpPr>
            <p:nvPr/>
          </p:nvCxnSpPr>
          <p:spPr>
            <a:xfrm rot="54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138"/>
          <p:cNvGrpSpPr/>
          <p:nvPr/>
        </p:nvGrpSpPr>
        <p:grpSpPr>
          <a:xfrm>
            <a:off x="621894" y="2500310"/>
            <a:ext cx="126000" cy="126794"/>
            <a:chOff x="2643174" y="1571616"/>
            <a:chExt cx="126000" cy="126794"/>
          </a:xfrm>
        </p:grpSpPr>
        <p:sp>
          <p:nvSpPr>
            <p:cNvPr id="73" name="Oval 72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4" name="Straight Connector 73"/>
            <p:cNvCxnSpPr>
              <a:stCxn id="73" idx="4"/>
              <a:endCxn id="73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145"/>
          <p:cNvGrpSpPr/>
          <p:nvPr/>
        </p:nvGrpSpPr>
        <p:grpSpPr>
          <a:xfrm>
            <a:off x="621894" y="3571880"/>
            <a:ext cx="126000" cy="126794"/>
            <a:chOff x="2643174" y="1571616"/>
            <a:chExt cx="126000" cy="126794"/>
          </a:xfrm>
        </p:grpSpPr>
        <p:sp>
          <p:nvSpPr>
            <p:cNvPr id="76" name="Oval 75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7" name="Straight Connector 76"/>
            <p:cNvCxnSpPr>
              <a:stCxn id="76" idx="4"/>
              <a:endCxn id="76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148"/>
          <p:cNvGrpSpPr/>
          <p:nvPr/>
        </p:nvGrpSpPr>
        <p:grpSpPr>
          <a:xfrm>
            <a:off x="1353150" y="4286260"/>
            <a:ext cx="126000" cy="126000"/>
            <a:chOff x="2643174" y="1571616"/>
            <a:chExt cx="126000" cy="126000"/>
          </a:xfrm>
        </p:grpSpPr>
        <p:sp>
          <p:nvSpPr>
            <p:cNvPr id="79" name="Oval 78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0" name="Straight Connector 79"/>
            <p:cNvCxnSpPr>
              <a:stCxn id="79" idx="5"/>
              <a:endCxn id="79" idx="1"/>
            </p:cNvCxnSpPr>
            <p:nvPr/>
          </p:nvCxnSpPr>
          <p:spPr>
            <a:xfrm rot="54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153"/>
          <p:cNvGrpSpPr/>
          <p:nvPr/>
        </p:nvGrpSpPr>
        <p:grpSpPr>
          <a:xfrm>
            <a:off x="2407844" y="4286260"/>
            <a:ext cx="126000" cy="126000"/>
            <a:chOff x="2643174" y="1571616"/>
            <a:chExt cx="126000" cy="126000"/>
          </a:xfrm>
        </p:grpSpPr>
        <p:sp>
          <p:nvSpPr>
            <p:cNvPr id="82" name="Oval 81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3" name="Straight Connector 82"/>
            <p:cNvCxnSpPr>
              <a:stCxn id="82" idx="7"/>
              <a:endCxn id="82" idx="3"/>
            </p:cNvCxnSpPr>
            <p:nvPr/>
          </p:nvCxnSpPr>
          <p:spPr>
            <a:xfrm rot="162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158"/>
          <p:cNvGrpSpPr/>
          <p:nvPr/>
        </p:nvGrpSpPr>
        <p:grpSpPr>
          <a:xfrm>
            <a:off x="3122224" y="3571880"/>
            <a:ext cx="126000" cy="126794"/>
            <a:chOff x="2643174" y="1571616"/>
            <a:chExt cx="126000" cy="126794"/>
          </a:xfrm>
        </p:grpSpPr>
        <p:sp>
          <p:nvSpPr>
            <p:cNvPr id="87" name="Oval 86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88" name="Straight Connector 87"/>
            <p:cNvCxnSpPr>
              <a:stCxn id="87" idx="0"/>
              <a:endCxn id="87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165"/>
          <p:cNvGrpSpPr/>
          <p:nvPr/>
        </p:nvGrpSpPr>
        <p:grpSpPr>
          <a:xfrm>
            <a:off x="3139100" y="2500310"/>
            <a:ext cx="126000" cy="126794"/>
            <a:chOff x="2643174" y="1571616"/>
            <a:chExt cx="126000" cy="126794"/>
          </a:xfrm>
        </p:grpSpPr>
        <p:sp>
          <p:nvSpPr>
            <p:cNvPr id="90" name="Oval 8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1" name="Straight Connector 90"/>
            <p:cNvCxnSpPr>
              <a:stCxn id="90" idx="0"/>
              <a:endCxn id="90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3857620" y="4500574"/>
            <a:ext cx="13573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Same as TOP layer</a:t>
            </a:r>
            <a:endParaRPr lang="en-IN" sz="1100" dirty="0"/>
          </a:p>
        </p:txBody>
      </p:sp>
      <p:sp>
        <p:nvSpPr>
          <p:cNvPr id="93" name="TextBox 92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sp>
        <p:nvSpPr>
          <p:cNvPr id="94" name="TextBox 93"/>
          <p:cNvSpPr txBox="1"/>
          <p:nvPr/>
        </p:nvSpPr>
        <p:spPr>
          <a:xfrm>
            <a:off x="3857620" y="471488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(alias) inner</a:t>
            </a:r>
            <a:endParaRPr lang="en-IN" sz="11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Initial PCB outputs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3" name="TextBox 92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lum bright="20000" contrast="30000"/>
          </a:blip>
          <a:srcRect l="32075" t="5814" r="32076" b="5041"/>
          <a:stretch>
            <a:fillRect/>
          </a:stretch>
        </p:blipFill>
        <p:spPr bwMode="auto">
          <a:xfrm>
            <a:off x="71438" y="1017972"/>
            <a:ext cx="306872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lum bright="20000" contrast="20000"/>
          </a:blip>
          <a:srcRect l="32857" t="5869" r="32857" b="6093"/>
          <a:stretch>
            <a:fillRect/>
          </a:stretch>
        </p:blipFill>
        <p:spPr bwMode="auto">
          <a:xfrm>
            <a:off x="3213141" y="1000112"/>
            <a:ext cx="3000396" cy="3750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TextBox 77"/>
          <p:cNvSpPr txBox="1"/>
          <p:nvPr/>
        </p:nvSpPr>
        <p:spPr>
          <a:xfrm>
            <a:off x="1142976" y="476846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FRONT</a:t>
            </a:r>
            <a:endParaRPr lang="en-IN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4143372" y="476846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BACK</a:t>
            </a:r>
            <a:endParaRPr lang="en-IN" b="1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lum bright="20000" contrast="30000"/>
          </a:blip>
          <a:srcRect l="25436" t="3374" r="30886" b="2301"/>
          <a:stretch>
            <a:fillRect/>
          </a:stretch>
        </p:blipFill>
        <p:spPr bwMode="auto">
          <a:xfrm>
            <a:off x="6286512" y="1500178"/>
            <a:ext cx="278608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4" name="TextBox 83"/>
          <p:cNvSpPr txBox="1"/>
          <p:nvPr/>
        </p:nvSpPr>
        <p:spPr>
          <a:xfrm>
            <a:off x="7358082" y="4768466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SIDE</a:t>
            </a:r>
            <a:endParaRPr lang="en-IN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High Level Block Diagram V1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C46-F5D3-4572-AED1-9CCC8CB80B60}" type="datetime1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1026" name="AutoShape 2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Buy-Kirloskar Single Phase 1 HP 25x25mm Monoblock Pump-Popular  (1HP)-Industrykart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30" name="AutoShape 2" descr="ZB129 TERMINAL BLOCK PCB PBT 2 PIN STRAIGHT 5mm PITCH 15A – Emerging 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ISPACE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500430" y="2347229"/>
            <a:ext cx="2192598" cy="135732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b="1" dirty="0" smtClean="0"/>
              <a:t>MCU</a:t>
            </a:r>
          </a:p>
          <a:p>
            <a:pPr algn="ctr"/>
            <a:r>
              <a:rPr lang="en-IN" sz="1400" b="1" dirty="0" smtClean="0"/>
              <a:t>(ATMEGA328PB-MU)</a:t>
            </a:r>
          </a:p>
          <a:p>
            <a:pPr algn="ctr"/>
            <a:r>
              <a:rPr lang="en-IN" sz="1200" b="1" dirty="0" smtClean="0"/>
              <a:t>(Internal Oscillator)</a:t>
            </a:r>
            <a:endParaRPr lang="en-IN" sz="1200" dirty="0"/>
          </a:p>
        </p:txBody>
      </p:sp>
      <p:sp>
        <p:nvSpPr>
          <p:cNvPr id="23" name="Rounded Rectangle 22"/>
          <p:cNvSpPr/>
          <p:nvPr/>
        </p:nvSpPr>
        <p:spPr>
          <a:xfrm>
            <a:off x="6215074" y="2747631"/>
            <a:ext cx="1428760" cy="556518"/>
          </a:xfrm>
          <a:prstGeom prst="roundRect">
            <a:avLst/>
          </a:prstGeom>
          <a:gradFill flip="none" rotWithShape="1">
            <a:gsLst>
              <a:gs pos="0">
                <a:srgbClr val="66FF66">
                  <a:tint val="66000"/>
                  <a:satMod val="160000"/>
                </a:srgbClr>
              </a:gs>
              <a:gs pos="50000">
                <a:srgbClr val="66FF66">
                  <a:tint val="44500"/>
                  <a:satMod val="160000"/>
                </a:srgbClr>
              </a:gs>
              <a:gs pos="100000">
                <a:srgbClr val="66FF66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24x Minute LEDs</a:t>
            </a:r>
            <a:endParaRPr lang="en-IN" sz="1200" b="1" dirty="0"/>
          </a:p>
        </p:txBody>
      </p:sp>
      <p:sp>
        <p:nvSpPr>
          <p:cNvPr id="57" name="Rounded Rectangle 56"/>
          <p:cNvSpPr/>
          <p:nvPr/>
        </p:nvSpPr>
        <p:spPr>
          <a:xfrm>
            <a:off x="1571604" y="1918601"/>
            <a:ext cx="1440000" cy="54000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tint val="66000"/>
                  <a:satMod val="160000"/>
                </a:schemeClr>
              </a:gs>
              <a:gs pos="50000">
                <a:schemeClr val="accent6">
                  <a:tint val="44500"/>
                  <a:satMod val="160000"/>
                </a:schemeClr>
              </a:gs>
              <a:gs pos="100000">
                <a:schemeClr val="accent6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RTC</a:t>
            </a:r>
          </a:p>
          <a:p>
            <a:pPr algn="ctr"/>
            <a:r>
              <a:rPr lang="en-IN" sz="1200" b="1" dirty="0" smtClean="0"/>
              <a:t>(RX8130CE) </a:t>
            </a:r>
            <a:endParaRPr lang="en-IN" sz="1000" dirty="0"/>
          </a:p>
        </p:txBody>
      </p:sp>
      <p:sp>
        <p:nvSpPr>
          <p:cNvPr id="82" name="Rounded Rectangle 81"/>
          <p:cNvSpPr/>
          <p:nvPr/>
        </p:nvSpPr>
        <p:spPr>
          <a:xfrm>
            <a:off x="3607587" y="4071946"/>
            <a:ext cx="1143008" cy="438833"/>
          </a:xfrm>
          <a:prstGeom prst="round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Cell connector</a:t>
            </a:r>
          </a:p>
          <a:p>
            <a:pPr algn="ctr"/>
            <a:r>
              <a:rPr lang="en-IN" sz="1200" b="1" dirty="0" smtClean="0"/>
              <a:t>(BC-2003)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1577224" y="3584920"/>
            <a:ext cx="1428760" cy="540000"/>
          </a:xfrm>
          <a:prstGeom prst="round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X3 Push Button</a:t>
            </a:r>
          </a:p>
          <a:p>
            <a:pPr algn="ctr"/>
            <a:r>
              <a:rPr lang="en-IN" sz="1200" b="1" dirty="0" smtClean="0"/>
              <a:t>(EVQP7A01P)</a:t>
            </a:r>
            <a:endParaRPr lang="en-IN" sz="1200" b="1" dirty="0"/>
          </a:p>
        </p:txBody>
      </p:sp>
      <p:sp>
        <p:nvSpPr>
          <p:cNvPr id="92" name="Rounded Rectangle 91"/>
          <p:cNvSpPr/>
          <p:nvPr/>
        </p:nvSpPr>
        <p:spPr>
          <a:xfrm>
            <a:off x="6215074" y="1918601"/>
            <a:ext cx="1428760" cy="540000"/>
          </a:xfrm>
          <a:prstGeom prst="roundRect">
            <a:avLst/>
          </a:prstGeom>
          <a:gradFill flip="none" rotWithShape="1">
            <a:gsLst>
              <a:gs pos="0">
                <a:srgbClr val="66FF66">
                  <a:tint val="66000"/>
                  <a:satMod val="160000"/>
                </a:srgbClr>
              </a:gs>
              <a:gs pos="50000">
                <a:srgbClr val="66FF66">
                  <a:tint val="44500"/>
                  <a:satMod val="160000"/>
                </a:srgbClr>
              </a:gs>
              <a:gs pos="100000">
                <a:srgbClr val="66FF66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12x Hour LEDs</a:t>
            </a:r>
            <a:endParaRPr lang="en-IN" sz="12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6215074" y="3576661"/>
            <a:ext cx="1428760" cy="556518"/>
          </a:xfrm>
          <a:prstGeom prst="roundRect">
            <a:avLst/>
          </a:prstGeom>
          <a:gradFill flip="none" rotWithShape="1">
            <a:gsLst>
              <a:gs pos="0">
                <a:srgbClr val="66FF66">
                  <a:tint val="66000"/>
                  <a:satMod val="160000"/>
                </a:srgbClr>
              </a:gs>
              <a:gs pos="50000">
                <a:srgbClr val="66FF66">
                  <a:tint val="44500"/>
                  <a:satMod val="160000"/>
                </a:srgbClr>
              </a:gs>
              <a:gs pos="100000">
                <a:srgbClr val="66FF66">
                  <a:tint val="23500"/>
                  <a:satMod val="160000"/>
                </a:srgbClr>
              </a:gs>
            </a:gsLst>
            <a:lin ang="270000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 dirty="0" smtClean="0"/>
              <a:t>1x Bat Mon LED</a:t>
            </a:r>
            <a:endParaRPr lang="en-IN" sz="1200" b="1" dirty="0"/>
          </a:p>
        </p:txBody>
      </p:sp>
      <p:cxnSp>
        <p:nvCxnSpPr>
          <p:cNvPr id="25" name="Elbow Connector 24"/>
          <p:cNvCxnSpPr>
            <a:stCxn id="57" idx="3"/>
            <a:endCxn id="22" idx="1"/>
          </p:cNvCxnSpPr>
          <p:nvPr/>
        </p:nvCxnSpPr>
        <p:spPr>
          <a:xfrm>
            <a:off x="3011604" y="2188601"/>
            <a:ext cx="488826" cy="576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 flipV="1">
            <a:off x="3005984" y="3275923"/>
            <a:ext cx="494446" cy="576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6200000" flipV="1">
            <a:off x="4000893" y="3893748"/>
            <a:ext cx="35639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2" idx="3"/>
          </p:cNvCxnSpPr>
          <p:nvPr/>
        </p:nvCxnSpPr>
        <p:spPr>
          <a:xfrm flipV="1">
            <a:off x="5693028" y="2188601"/>
            <a:ext cx="522046" cy="576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2" idx="3"/>
          </p:cNvCxnSpPr>
          <p:nvPr/>
        </p:nvCxnSpPr>
        <p:spPr>
          <a:xfrm>
            <a:off x="5693028" y="3025890"/>
            <a:ext cx="522046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>
            <a:off x="5693028" y="3275923"/>
            <a:ext cx="522046" cy="576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388" y="2328774"/>
            <a:ext cx="57150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I2C</a:t>
            </a:r>
          </a:p>
          <a:p>
            <a:pPr algn="ctr"/>
            <a:r>
              <a:rPr lang="en-IN" sz="1100" dirty="0" smtClean="0"/>
              <a:t>+</a:t>
            </a:r>
          </a:p>
          <a:p>
            <a:pPr algn="ctr"/>
            <a:r>
              <a:rPr lang="en-IN" sz="1100" dirty="0" smtClean="0"/>
              <a:t>GPIO</a:t>
            </a:r>
            <a:endParaRPr lang="en-IN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2786050" y="3214690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GPIO</a:t>
            </a:r>
            <a:endParaRPr lang="en-IN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5643570" y="2775857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GPIO</a:t>
            </a:r>
            <a:endParaRPr lang="en-IN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5643570" y="3014313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GPIO</a:t>
            </a:r>
            <a:endParaRPr lang="en-IN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3750463" y="3786194"/>
            <a:ext cx="4286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3V</a:t>
            </a:r>
          </a:p>
        </p:txBody>
      </p:sp>
      <p:sp>
        <p:nvSpPr>
          <p:cNvPr id="3074" name="AutoShape 2" descr="File:Resistor symbol America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9" name="Group 78"/>
          <p:cNvGrpSpPr/>
          <p:nvPr/>
        </p:nvGrpSpPr>
        <p:grpSpPr>
          <a:xfrm>
            <a:off x="4893471" y="3833825"/>
            <a:ext cx="237140" cy="989565"/>
            <a:chOff x="4857752" y="3833825"/>
            <a:chExt cx="237140" cy="989565"/>
          </a:xfrm>
        </p:grpSpPr>
        <p:pic>
          <p:nvPicPr>
            <p:cNvPr id="3075" name="Picture 3" descr="C:\Users\ANAND M\Downloads\resistor_symbo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 flipV="1">
              <a:off x="4660135" y="4031442"/>
              <a:ext cx="632374" cy="237140"/>
            </a:xfrm>
            <a:prstGeom prst="rect">
              <a:avLst/>
            </a:prstGeom>
            <a:noFill/>
          </p:spPr>
        </p:pic>
        <p:pic>
          <p:nvPicPr>
            <p:cNvPr id="68" name="Picture 3" descr="C:\Users\ANAND M\Downloads\resistor_symbol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16200000" flipV="1">
              <a:off x="4660135" y="4388633"/>
              <a:ext cx="632374" cy="237140"/>
            </a:xfrm>
            <a:prstGeom prst="rect">
              <a:avLst/>
            </a:prstGeom>
            <a:noFill/>
          </p:spPr>
        </p:pic>
      </p:grpSp>
      <p:cxnSp>
        <p:nvCxnSpPr>
          <p:cNvPr id="70" name="Straight Connector 69"/>
          <p:cNvCxnSpPr>
            <a:stCxn id="43" idx="3"/>
          </p:cNvCxnSpPr>
          <p:nvPr/>
        </p:nvCxnSpPr>
        <p:spPr>
          <a:xfrm>
            <a:off x="4179091" y="3916999"/>
            <a:ext cx="82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884363" y="4743466"/>
            <a:ext cx="252000" cy="80957"/>
            <a:chOff x="5500694" y="4857764"/>
            <a:chExt cx="252000" cy="80957"/>
          </a:xfrm>
        </p:grpSpPr>
        <p:cxnSp>
          <p:nvCxnSpPr>
            <p:cNvPr id="71" name="Straight Connector 70"/>
            <p:cNvCxnSpPr/>
            <p:nvPr/>
          </p:nvCxnSpPr>
          <p:spPr>
            <a:xfrm>
              <a:off x="5500694" y="4857764"/>
              <a:ext cx="252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5554694" y="4895861"/>
              <a:ext cx="144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08694" y="4938721"/>
              <a:ext cx="3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6" name="Shape 85"/>
          <p:cNvCxnSpPr/>
          <p:nvPr/>
        </p:nvCxnSpPr>
        <p:spPr>
          <a:xfrm flipV="1">
            <a:off x="5003013" y="3714755"/>
            <a:ext cx="216000" cy="612000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107785" y="3857632"/>
            <a:ext cx="571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ADC</a:t>
            </a:r>
            <a:endParaRPr lang="en-IN" sz="11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Version History</a:t>
            </a:r>
            <a:endParaRPr lang="en-IN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00034" y="1105226"/>
          <a:ext cx="8001056" cy="29667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4380"/>
                <a:gridCol w="928694"/>
                <a:gridCol w="4214842"/>
                <a:gridCol w="21431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Version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Date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Description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Remarks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0.1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23-08-2023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Initial</a:t>
                      </a:r>
                      <a:r>
                        <a:rPr lang="en-IN" sz="1200" baseline="0" dirty="0" smtClean="0"/>
                        <a:t> draft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0.2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12-03-2024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Added Layer</a:t>
                      </a:r>
                      <a:r>
                        <a:rPr lang="en-IN" sz="1200" baseline="0" dirty="0" smtClean="0"/>
                        <a:t> details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smtClean="0"/>
                        <a:t>0.3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21-07-2024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Updated Button placement</a:t>
                      </a:r>
                      <a:endParaRPr lang="en-IN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4781-F310-40F8-9F7D-B40F8FCBB97D}" type="datetime1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MCU pin utilization</a:t>
            </a:r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Content Placeholder 9"/>
          <p:cNvSpPr>
            <a:spLocks noGrp="1"/>
          </p:cNvSpPr>
          <p:nvPr>
            <p:ph idx="1"/>
          </p:nvPr>
        </p:nvSpPr>
        <p:spPr>
          <a:xfrm>
            <a:off x="457200" y="1000112"/>
            <a:ext cx="8229600" cy="4143404"/>
          </a:xfrm>
        </p:spPr>
        <p:txBody>
          <a:bodyPr>
            <a:noAutofit/>
          </a:bodyPr>
          <a:lstStyle/>
          <a:p>
            <a:pPr algn="just"/>
            <a:r>
              <a:rPr lang="en-IN" sz="1400" dirty="0" smtClean="0"/>
              <a:t>12 Hour hand + 24 Minute hand LEDs (2.5min/LED):	 	12 GPIO (6x6 matrix configuration)</a:t>
            </a:r>
          </a:p>
          <a:p>
            <a:pPr algn="just"/>
            <a:r>
              <a:rPr lang="en-IN" sz="1400" dirty="0" smtClean="0"/>
              <a:t>Low BATT indication LED:				1 GPIO</a:t>
            </a:r>
          </a:p>
          <a:p>
            <a:pPr algn="just"/>
            <a:r>
              <a:rPr lang="en-IN" sz="1400" dirty="0" smtClean="0"/>
              <a:t>RTC I2C &amp; control:					3 GPIO</a:t>
            </a:r>
          </a:p>
          <a:p>
            <a:pPr algn="just"/>
            <a:r>
              <a:rPr lang="en-IN" sz="1400" dirty="0" smtClean="0"/>
              <a:t>Push button:					3 GPIO</a:t>
            </a:r>
          </a:p>
          <a:p>
            <a:pPr algn="just"/>
            <a:r>
              <a:rPr lang="en-IN" sz="1400" dirty="0" smtClean="0"/>
              <a:t>Bat voltage monitor:					1 GPIO</a:t>
            </a:r>
          </a:p>
          <a:p>
            <a:pPr algn="just"/>
            <a:r>
              <a:rPr lang="en-IN" sz="1400" dirty="0" smtClean="0"/>
              <a:t>ICSP programming:					4 GPIO</a:t>
            </a:r>
          </a:p>
          <a:p>
            <a:pPr algn="just"/>
            <a:r>
              <a:rPr lang="en-IN" sz="1400" dirty="0" smtClean="0"/>
              <a:t>Debug:						2 GPIO</a:t>
            </a:r>
          </a:p>
          <a:p>
            <a:pPr algn="just"/>
            <a:endParaRPr lang="en-IN" sz="1400" dirty="0" smtClean="0"/>
          </a:p>
          <a:p>
            <a:pPr algn="just"/>
            <a:r>
              <a:rPr lang="en-IN" sz="1400" dirty="0" smtClean="0"/>
              <a:t>Total GPIOs (worst-case):				</a:t>
            </a:r>
            <a:r>
              <a:rPr lang="en-IN" sz="1400" b="1" dirty="0" smtClean="0"/>
              <a:t>26 GPIOs</a:t>
            </a:r>
          </a:p>
          <a:p>
            <a:pPr algn="just"/>
            <a:r>
              <a:rPr lang="en-IN" sz="1400" dirty="0" smtClean="0"/>
              <a:t>Available GPIOs in ATMega328P MCU:			</a:t>
            </a:r>
            <a:r>
              <a:rPr lang="en-IN" sz="1400" b="1" dirty="0" smtClean="0">
                <a:solidFill>
                  <a:srgbClr val="FF0000"/>
                </a:solidFill>
              </a:rPr>
              <a:t>27 GPIOs</a:t>
            </a:r>
          </a:p>
          <a:p>
            <a:pPr algn="just"/>
            <a:r>
              <a:rPr lang="en-IN" sz="1400" dirty="0" smtClean="0"/>
              <a:t>Debug can be shared with other functions (i.e. </a:t>
            </a:r>
            <a:r>
              <a:rPr lang="en-IN" sz="1400" smtClean="0"/>
              <a:t>-2GPIOs</a:t>
            </a:r>
            <a:r>
              <a:rPr lang="en-IN" sz="1400" dirty="0" smtClean="0"/>
              <a:t>):		</a:t>
            </a:r>
            <a:r>
              <a:rPr lang="en-IN" sz="1400" b="1" dirty="0" smtClean="0">
                <a:solidFill>
                  <a:srgbClr val="66FF66"/>
                </a:solidFill>
              </a:rPr>
              <a:t>24 GPIOs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Major DXF (TBU)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Front View</a:t>
            </a:r>
            <a:endParaRPr lang="en-IN" b="1" dirty="0"/>
          </a:p>
        </p:txBody>
      </p:sp>
      <p:pic>
        <p:nvPicPr>
          <p:cNvPr id="30722" name="Picture 2" descr="C:\Users\ANAND M\Downloads\T2 - Steel Final.jpg"/>
          <p:cNvPicPr>
            <a:picLocks noChangeAspect="1" noChangeArrowheads="1"/>
          </p:cNvPicPr>
          <p:nvPr/>
        </p:nvPicPr>
        <p:blipFill>
          <a:blip r:embed="rId2" cstate="print"/>
          <a:srcRect l="21250" t="7240" r="22500" b="8296"/>
          <a:stretch>
            <a:fillRect/>
          </a:stretch>
        </p:blipFill>
        <p:spPr bwMode="auto">
          <a:xfrm>
            <a:off x="714348" y="1643054"/>
            <a:ext cx="3214710" cy="2500330"/>
          </a:xfrm>
          <a:prstGeom prst="rect">
            <a:avLst/>
          </a:prstGeom>
          <a:noFill/>
        </p:spPr>
      </p:pic>
      <p:cxnSp>
        <p:nvCxnSpPr>
          <p:cNvPr id="78" name="Straight Arrow Connector 77"/>
          <p:cNvCxnSpPr/>
          <p:nvPr/>
        </p:nvCxnSpPr>
        <p:spPr>
          <a:xfrm>
            <a:off x="3143240" y="3143252"/>
            <a:ext cx="2000264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072066" y="3000376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Separate DXF (front view) without curved edges 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5143504" y="2143120"/>
            <a:ext cx="30718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Separate DXF without octagon part</a:t>
            </a:r>
            <a:endParaRPr lang="en-IN" dirty="0"/>
          </a:p>
        </p:txBody>
      </p:sp>
      <p:sp>
        <p:nvSpPr>
          <p:cNvPr id="95" name="Rectangle 94"/>
          <p:cNvSpPr/>
          <p:nvPr/>
        </p:nvSpPr>
        <p:spPr>
          <a:xfrm>
            <a:off x="1285852" y="2428872"/>
            <a:ext cx="2071702" cy="16430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6" name="Rectangle 95"/>
          <p:cNvSpPr/>
          <p:nvPr/>
        </p:nvSpPr>
        <p:spPr>
          <a:xfrm>
            <a:off x="1500166" y="2714624"/>
            <a:ext cx="1624026" cy="1288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2428860" y="2357434"/>
            <a:ext cx="2643206" cy="285752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929322" y="4143384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DXF  should cover till highlighted region</a:t>
            </a:r>
            <a:endParaRPr lang="en-IN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929322" y="43815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Scale: 1:1</a:t>
            </a:r>
            <a:endParaRPr lang="en-IN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929322" y="4857764"/>
            <a:ext cx="221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No dimension markings required</a:t>
            </a:r>
            <a:endParaRPr lang="en-IN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5929322" y="4619638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Remove those hex screws in octagon DXF</a:t>
            </a:r>
            <a:endParaRPr lang="en-IN" sz="1000" dirty="0"/>
          </a:p>
        </p:txBody>
      </p:sp>
      <p:sp>
        <p:nvSpPr>
          <p:cNvPr id="22" name="Rectangle 21"/>
          <p:cNvSpPr/>
          <p:nvPr/>
        </p:nvSpPr>
        <p:spPr>
          <a:xfrm>
            <a:off x="7286644" y="5143516"/>
            <a:ext cx="178595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rgbClr val="FF0000"/>
                </a:solidFill>
              </a:rPr>
              <a:t>Image courtesy: Audemars Piguet</a:t>
            </a:r>
            <a:endParaRPr lang="en-IN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C:\Users\ANAND M\Downloads\T3 - Gold Final.jpg"/>
          <p:cNvPicPr>
            <a:picLocks noChangeAspect="1" noChangeArrowheads="1"/>
          </p:cNvPicPr>
          <p:nvPr/>
        </p:nvPicPr>
        <p:blipFill>
          <a:blip r:embed="rId2" cstate="print"/>
          <a:srcRect l="14844" r="20312" b="3243"/>
          <a:stretch>
            <a:fillRect/>
          </a:stretch>
        </p:blipFill>
        <p:spPr bwMode="auto">
          <a:xfrm>
            <a:off x="642910" y="1571616"/>
            <a:ext cx="3929090" cy="3036750"/>
          </a:xfrm>
          <a:prstGeom prst="rect">
            <a:avLst/>
          </a:prstGeom>
          <a:noFill/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Major DXF (TBU)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Back View</a:t>
            </a:r>
            <a:endParaRPr lang="en-IN" b="1" dirty="0"/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3500430" y="2285996"/>
            <a:ext cx="2000264" cy="158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5429256" y="2143120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Separate DXF (front view) without curved edges </a:t>
            </a:r>
            <a:endParaRPr lang="en-IN" dirty="0"/>
          </a:p>
        </p:txBody>
      </p:sp>
      <p:sp>
        <p:nvSpPr>
          <p:cNvPr id="96" name="Rectangle 95"/>
          <p:cNvSpPr/>
          <p:nvPr/>
        </p:nvSpPr>
        <p:spPr>
          <a:xfrm>
            <a:off x="1857356" y="1785930"/>
            <a:ext cx="1571636" cy="1500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5929322" y="4143384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DXF  should cover till highlighted region</a:t>
            </a:r>
            <a:endParaRPr lang="en-IN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5929322" y="4381511"/>
            <a:ext cx="7143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Scale: 1:1</a:t>
            </a:r>
            <a:endParaRPr lang="en-IN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5929322" y="4857764"/>
            <a:ext cx="221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No dimension markings required</a:t>
            </a:r>
            <a:endParaRPr lang="en-IN" sz="1000" dirty="0"/>
          </a:p>
        </p:txBody>
      </p:sp>
      <p:sp>
        <p:nvSpPr>
          <p:cNvPr id="20" name="TextBox 19"/>
          <p:cNvSpPr txBox="1"/>
          <p:nvPr/>
        </p:nvSpPr>
        <p:spPr>
          <a:xfrm>
            <a:off x="5929322" y="4619638"/>
            <a:ext cx="24288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Remove those hex screws in octagon DXF</a:t>
            </a:r>
            <a:endParaRPr lang="en-IN" sz="1000" dirty="0"/>
          </a:p>
        </p:txBody>
      </p:sp>
      <p:sp>
        <p:nvSpPr>
          <p:cNvPr id="15" name="Rectangle 14"/>
          <p:cNvSpPr/>
          <p:nvPr/>
        </p:nvSpPr>
        <p:spPr>
          <a:xfrm>
            <a:off x="7286644" y="5143516"/>
            <a:ext cx="178595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rgbClr val="FF0000"/>
                </a:solidFill>
              </a:rPr>
              <a:t>Image courtesy: Audemars Piguet</a:t>
            </a:r>
            <a:endParaRPr lang="en-IN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INDEX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50"/>
            <a:ext cx="8229600" cy="4033586"/>
          </a:xfrm>
        </p:spPr>
        <p:txBody>
          <a:bodyPr>
            <a:normAutofit/>
          </a:bodyPr>
          <a:lstStyle/>
          <a:p>
            <a:r>
              <a:rPr lang="en-IN" sz="1800" dirty="0" smtClean="0"/>
              <a:t>Introduction</a:t>
            </a:r>
          </a:p>
          <a:p>
            <a:r>
              <a:rPr lang="en-IN" sz="1800" dirty="0" smtClean="0"/>
              <a:t>AP collections</a:t>
            </a:r>
          </a:p>
          <a:p>
            <a:r>
              <a:rPr lang="en-IN" sz="1800" dirty="0" smtClean="0"/>
              <a:t>References</a:t>
            </a:r>
          </a:p>
          <a:p>
            <a:r>
              <a:rPr lang="en-IN" sz="1800" dirty="0" smtClean="0"/>
              <a:t>Implementation</a:t>
            </a:r>
          </a:p>
          <a:p>
            <a:r>
              <a:rPr lang="en-IN" sz="1800" dirty="0" smtClean="0"/>
              <a:t>Layer details</a:t>
            </a:r>
          </a:p>
          <a:p>
            <a:r>
              <a:rPr lang="en-IN" sz="1800" dirty="0" smtClean="0"/>
              <a:t>Initial PCB outputs</a:t>
            </a:r>
          </a:p>
          <a:p>
            <a:r>
              <a:rPr lang="en-IN" sz="1800" dirty="0" smtClean="0"/>
              <a:t>High Level Block Diagram V1</a:t>
            </a:r>
          </a:p>
          <a:p>
            <a:r>
              <a:rPr lang="en-IN" sz="1800" dirty="0" smtClean="0"/>
              <a:t>MCU pin utilization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7E3-0F1A-41B4-A8A5-C028AD48927C}" type="datetime1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Introduction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42860" y="3214690"/>
            <a:ext cx="8858280" cy="2143140"/>
          </a:xfrm>
        </p:spPr>
        <p:txBody>
          <a:bodyPr>
            <a:normAutofit/>
          </a:bodyPr>
          <a:lstStyle/>
          <a:p>
            <a:pPr algn="just"/>
            <a:r>
              <a:rPr lang="en-IN" sz="1400" dirty="0" smtClean="0"/>
              <a:t>Mechanical watches are still considered as symbol of craftsmanship even though the current world is fully in to smart watch. </a:t>
            </a:r>
          </a:p>
          <a:p>
            <a:pPr algn="just"/>
            <a:r>
              <a:rPr lang="en-IN" sz="1400" dirty="0" smtClean="0"/>
              <a:t>Though smart watch does more than just displaying time, mechanical watches were pretty limited to displaying time, date &amp; day, calendar. </a:t>
            </a:r>
          </a:p>
          <a:p>
            <a:pPr algn="just"/>
            <a:r>
              <a:rPr lang="en-IN" sz="1400" dirty="0" smtClean="0"/>
              <a:t>But, there were few watches which were filled with complications like perpetual calendar, chronograph, GMT, split second, minute repeater etc.</a:t>
            </a:r>
          </a:p>
          <a:p>
            <a:pPr algn="just"/>
            <a:r>
              <a:rPr lang="en-IN" sz="1400" dirty="0" smtClean="0"/>
              <a:t>With increase in complications, the value of the time piece also increases. One such example is Audemars Piguet (AP).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C6FB-87CD-49EA-A0B8-02F3807F2FF4}" type="datetime1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98" name="AutoShape 2" descr="Earthquake Stock Illustration - Download Image Now - Earthquake, Damaged,  House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6" name="Picture 2" descr="G:\Projects\Project_OAK\Images\AP_Royal_Oa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230" y="1000112"/>
            <a:ext cx="2984828" cy="1990728"/>
          </a:xfrm>
          <a:prstGeom prst="rect">
            <a:avLst/>
          </a:prstGeom>
          <a:noFill/>
        </p:spPr>
      </p:pic>
      <p:pic>
        <p:nvPicPr>
          <p:cNvPr id="1027" name="Picture 3" descr="G:\Projects\Project_OAK\Images\AP_Royal_Oak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1000112"/>
            <a:ext cx="3312992" cy="2009796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7286644" y="5143516"/>
            <a:ext cx="178595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rgbClr val="FF0000"/>
                </a:solidFill>
              </a:rPr>
              <a:t>Image courtesy: Audemars Piguet</a:t>
            </a:r>
            <a:endParaRPr lang="en-IN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AP Royal OAK Collections (few)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8C6FB-87CD-49EA-A0B8-02F3807F2FF4}" type="datetime1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098" name="AutoShape 2" descr="Earthquake Stock Illustration - Download Image Now - Earthquake, Damaged,  House - iStoc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6" name="AutoShape 2" descr="audemars piguet royal oak 15500O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147" name="Picture 3" descr="G:\Projects\Project_OAK\Images\Royal_OAK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071550"/>
            <a:ext cx="2890192" cy="3916212"/>
          </a:xfrm>
          <a:prstGeom prst="rect">
            <a:avLst/>
          </a:prstGeom>
          <a:noFill/>
        </p:spPr>
      </p:pic>
      <p:pic>
        <p:nvPicPr>
          <p:cNvPr id="6148" name="Picture 4" descr="G:\Projects\Project_OAK\Images\Royal_OAK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9111" y="1281811"/>
            <a:ext cx="2207922" cy="3781442"/>
          </a:xfrm>
          <a:prstGeom prst="rect">
            <a:avLst/>
          </a:prstGeom>
          <a:noFill/>
        </p:spPr>
      </p:pic>
      <p:pic>
        <p:nvPicPr>
          <p:cNvPr id="6149" name="Picture 5" descr="G:\Projects\Project_OAK\Images\Royal_OAK5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10232" y="1071550"/>
            <a:ext cx="2905172" cy="3936508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/>
        </p:nvSpPr>
        <p:spPr>
          <a:xfrm>
            <a:off x="7286644" y="5143516"/>
            <a:ext cx="178595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rgbClr val="FF0000"/>
                </a:solidFill>
              </a:rPr>
              <a:t>Image courtesy: Audemars Piguet</a:t>
            </a:r>
            <a:endParaRPr lang="en-IN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References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9698" name="Picture 2" descr="C:\Users\ANAND M\Downloads\oak_bluepri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9322" y="1142988"/>
            <a:ext cx="2836814" cy="3914804"/>
          </a:xfrm>
          <a:prstGeom prst="rect">
            <a:avLst/>
          </a:prstGeom>
          <a:noFill/>
        </p:spPr>
      </p:pic>
      <p:pic>
        <p:nvPicPr>
          <p:cNvPr id="29699" name="Picture 3" descr="C:\Users\ANAND M\Downloads\oak_blueprint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357302"/>
            <a:ext cx="5372092" cy="361281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7286644" y="5143516"/>
            <a:ext cx="1785950" cy="1428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900" dirty="0" smtClean="0">
                <a:solidFill>
                  <a:srgbClr val="FF0000"/>
                </a:solidFill>
              </a:rPr>
              <a:t>Image courtesy: Audemars Piguet</a:t>
            </a:r>
            <a:endParaRPr lang="en-IN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Implementation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000112"/>
            <a:ext cx="8229600" cy="4143404"/>
          </a:xfrm>
        </p:spPr>
        <p:txBody>
          <a:bodyPr>
            <a:noAutofit/>
          </a:bodyPr>
          <a:lstStyle/>
          <a:p>
            <a:pPr algn="just"/>
            <a:r>
              <a:rPr lang="en-IN" sz="1400" dirty="0" smtClean="0"/>
              <a:t>Designing a normal analog watch with digital parts is basic but, recreating one of the mechanical complications into digital watch would be really interesting.</a:t>
            </a:r>
          </a:p>
          <a:p>
            <a:pPr algn="just"/>
            <a:r>
              <a:rPr lang="en-IN" sz="1400" dirty="0" smtClean="0"/>
              <a:t>Mechanical complications like, Minute Repeater, GMT &amp; moon-phase are considered few cool complications  that ever designed in mechanical watches.</a:t>
            </a:r>
          </a:p>
          <a:p>
            <a:pPr lvl="1" algn="just"/>
            <a:r>
              <a:rPr lang="en-IN" sz="1200" dirty="0" smtClean="0"/>
              <a:t>Minute Repeater is a complication where the watch indicates time through chimes.</a:t>
            </a:r>
          </a:p>
          <a:p>
            <a:pPr lvl="1" algn="just"/>
            <a:r>
              <a:rPr lang="en-IN" sz="1200" dirty="0" smtClean="0"/>
              <a:t>GMT complication help you to track one more additional time zone along with current one.</a:t>
            </a:r>
          </a:p>
          <a:p>
            <a:pPr lvl="1" algn="just"/>
            <a:r>
              <a:rPr lang="en-IN" sz="1200" dirty="0" smtClean="0"/>
              <a:t>Moon-phase complication helps you to keep track on full-moon.</a:t>
            </a:r>
          </a:p>
          <a:p>
            <a:pPr algn="just"/>
            <a:r>
              <a:rPr lang="en-IN" sz="1400" dirty="0" smtClean="0"/>
              <a:t>Though these complications are already available in smart watch, recreating it locally with few hardware logic is really cool.</a:t>
            </a:r>
          </a:p>
          <a:p>
            <a:pPr algn="just"/>
            <a:r>
              <a:rPr lang="en-IN" sz="1400" dirty="0" smtClean="0"/>
              <a:t>To make it more cooler, the whole watch body is going to be made from PCBs with suitable colour and finish to give the analog touch.</a:t>
            </a:r>
          </a:p>
          <a:p>
            <a:pPr algn="just"/>
            <a:r>
              <a:rPr lang="en-IN" sz="1400" dirty="0" smtClean="0"/>
              <a:t>The very initial version will be just a simple watch features Time display functions. With further learning from initial version, GMT &amp; Minute repeater complications are added in upcoming version. </a:t>
            </a:r>
          </a:p>
          <a:p>
            <a:pPr algn="just"/>
            <a:r>
              <a:rPr lang="en-IN" sz="1400" dirty="0" smtClean="0"/>
              <a:t>Also, there will be some digital sensors to create some interaction with the user. (future use case)</a:t>
            </a:r>
          </a:p>
          <a:p>
            <a:pPr algn="just"/>
            <a:r>
              <a:rPr lang="en-IN" sz="1400" dirty="0" smtClean="0"/>
              <a:t>The initial variant will be powered by 3V </a:t>
            </a:r>
            <a:r>
              <a:rPr lang="en-IN" sz="1400" smtClean="0"/>
              <a:t>Coin cell. </a:t>
            </a:r>
            <a:r>
              <a:rPr lang="en-IN" sz="1400" dirty="0" smtClean="0"/>
              <a:t>Later versions may opt for rechargeable battery.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ADC9B-4464-40B7-B80F-1D154D9536C1}" type="datetime1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77" name="Footer Placeholder 7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/>
          </a:p>
        </p:txBody>
      </p:sp>
      <p:sp>
        <p:nvSpPr>
          <p:cNvPr id="78" name="Slide Number Placeholder 7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26" name="AutoShape 2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Buy-Kirloskar Single Phase 1 HP 25x25mm Monoblock Pump-Popular  (1HP)-Industrykart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2" name="AutoShape 8" descr="ZB129 TERMINAL BLOCK PCB PBT 2 PIN STRAIGHT 5mm PITCH 15A – Emerging 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ounded Rectangle 361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3" name="Rounded Rectangle 362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4" name="Rounded Rectangle 363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rgbClr val="CC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0" name="Rounded Rectangle 359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rgbClr val="00B05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Implementation Cont...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2EC46-F5D3-4572-AED1-9CCC8CB80B60}" type="datetime1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1026" name="AutoShape 2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8" name="AutoShape 4" descr="Crompton MINI MASTER I Residential Water Pump Self Priming Regenerative 1  HP Single Phase : Amazon.in: Garden &amp; Outdoor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0" name="AutoShape 6" descr="Buy-Kirloskar Single Phase 1 HP 25x25mm Monoblock Pump-Popular  (1HP)-Industrykart.c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30" name="AutoShape 2" descr="ZB129 TERMINAL BLOCK PCB PBT 2 PIN STRAIGHT 5mm PITCH 15A – Emerging  Technologi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99" name="TextBox 198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sp>
        <p:nvSpPr>
          <p:cNvPr id="200" name="TextBox 199"/>
          <p:cNvSpPr txBox="1"/>
          <p:nvPr/>
        </p:nvSpPr>
        <p:spPr>
          <a:xfrm>
            <a:off x="5429256" y="4643450"/>
            <a:ext cx="2286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Cross section view</a:t>
            </a:r>
            <a:endParaRPr lang="en-IN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6500826" y="4223575"/>
            <a:ext cx="21431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smtClean="0"/>
              <a:t>Total (estimation) : 11.4 mm</a:t>
            </a:r>
            <a:endParaRPr lang="en-IN" sz="1200" b="1" dirty="0"/>
          </a:p>
        </p:txBody>
      </p:sp>
      <p:grpSp>
        <p:nvGrpSpPr>
          <p:cNvPr id="164" name="Group 163"/>
          <p:cNvGrpSpPr/>
          <p:nvPr/>
        </p:nvGrpSpPr>
        <p:grpSpPr>
          <a:xfrm>
            <a:off x="5072066" y="2000244"/>
            <a:ext cx="3643338" cy="2071702"/>
            <a:chOff x="5072066" y="1928806"/>
            <a:chExt cx="3643338" cy="2071702"/>
          </a:xfrm>
        </p:grpSpPr>
        <p:sp>
          <p:nvSpPr>
            <p:cNvPr id="184" name="TextBox 183"/>
            <p:cNvSpPr txBox="1"/>
            <p:nvPr/>
          </p:nvSpPr>
          <p:spPr>
            <a:xfrm>
              <a:off x="8072462" y="2651940"/>
              <a:ext cx="64294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 mm</a:t>
              </a:r>
              <a:endParaRPr lang="en-IN" sz="10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1.6mm</a:t>
              </a:r>
              <a:endParaRPr lang="en-IN" sz="1000" dirty="0"/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1.6mm</a:t>
              </a:r>
              <a:endParaRPr lang="en-IN" sz="1000" dirty="0"/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1mm</a:t>
              </a:r>
              <a:endParaRPr lang="en-IN" sz="1000" dirty="0"/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1mm</a:t>
              </a:r>
              <a:endParaRPr lang="en-IN" sz="1000" dirty="0"/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1mm</a:t>
              </a:r>
              <a:endParaRPr lang="en-IN" sz="1000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1mm</a:t>
              </a:r>
              <a:endParaRPr lang="en-IN" sz="1000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1mm</a:t>
              </a:r>
              <a:endParaRPr lang="en-IN" sz="1000" dirty="0"/>
            </a:p>
          </p:txBody>
        </p:sp>
        <p:grpSp>
          <p:nvGrpSpPr>
            <p:cNvPr id="163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97" name="Rounded Rectangle 196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6" name="Rounded Rectangle 195"/>
              <p:cNvSpPr/>
              <p:nvPr/>
            </p:nvSpPr>
            <p:spPr>
              <a:xfrm>
                <a:off x="550069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Main PCB</a:t>
                </a:r>
                <a:endParaRPr lang="en-IN" sz="1200" dirty="0"/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LED cavity PCB</a:t>
                </a:r>
                <a:endParaRPr lang="en-IN" sz="1200" dirty="0"/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PCB for watch dial </a:t>
                </a:r>
                <a:endParaRPr lang="en-IN" sz="1200" dirty="0"/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Cavity PCB 1</a:t>
                </a:r>
                <a:endParaRPr lang="en-IN" sz="1200" dirty="0"/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rgbClr val="CC9900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cavity for glass closing</a:t>
                </a:r>
                <a:endParaRPr lang="en-IN" sz="1200" dirty="0"/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rgbClr val="CC9900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cavity for glass closing</a:t>
                </a:r>
                <a:endParaRPr lang="en-IN" sz="1200" dirty="0"/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PCB with cavity</a:t>
                </a:r>
                <a:endParaRPr lang="en-IN" sz="1200" dirty="0"/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PCB with cavity</a:t>
                </a:r>
                <a:endParaRPr lang="en-IN" sz="1200" dirty="0"/>
              </a:p>
            </p:txBody>
          </p:sp>
          <p:sp>
            <p:nvSpPr>
              <p:cNvPr id="194" name="Rounded Rectangle 193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5" name="Rounded Rectangle 194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Cavity PCB 2</a:t>
                </a:r>
                <a:endParaRPr lang="en-IN" sz="1200" dirty="0"/>
              </a:p>
            </p:txBody>
          </p:sp>
        </p:grpSp>
        <p:sp>
          <p:nvSpPr>
            <p:cNvPr id="162" name="TextBox 161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1.6mm</a:t>
              </a:r>
              <a:endParaRPr lang="en-IN" sz="1000" dirty="0"/>
            </a:p>
          </p:txBody>
        </p:sp>
      </p:grpSp>
      <p:sp>
        <p:nvSpPr>
          <p:cNvPr id="198" name="TextBox 197"/>
          <p:cNvSpPr txBox="1"/>
          <p:nvPr/>
        </p:nvSpPr>
        <p:spPr>
          <a:xfrm>
            <a:off x="1357290" y="4590648"/>
            <a:ext cx="1143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Final Finish</a:t>
            </a:r>
            <a:endParaRPr lang="en-IN" b="1" dirty="0"/>
          </a:p>
        </p:txBody>
      </p:sp>
      <p:sp>
        <p:nvSpPr>
          <p:cNvPr id="170" name="Rounded Rectangle 169"/>
          <p:cNvSpPr/>
          <p:nvPr/>
        </p:nvSpPr>
        <p:spPr>
          <a:xfrm>
            <a:off x="693332" y="1142988"/>
            <a:ext cx="2500330" cy="3857652"/>
          </a:xfrm>
          <a:prstGeom prst="roundRect">
            <a:avLst>
              <a:gd name="adj" fmla="val 19704"/>
            </a:avLst>
          </a:prstGeom>
          <a:solidFill>
            <a:srgbClr val="CC9900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Rounded Rectangle 171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Rounded Rectangle 170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3" name="Octagon 172"/>
          <p:cNvSpPr/>
          <p:nvPr/>
        </p:nvSpPr>
        <p:spPr>
          <a:xfrm>
            <a:off x="500034" y="1643054"/>
            <a:ext cx="2880000" cy="2880000"/>
          </a:xfrm>
          <a:prstGeom prst="octagon">
            <a:avLst/>
          </a:prstGeom>
          <a:solidFill>
            <a:srgbClr val="CC9900">
              <a:shade val="30000"/>
              <a:satMod val="115000"/>
            </a:srgbClr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ctagon 25"/>
          <p:cNvSpPr/>
          <p:nvPr/>
        </p:nvSpPr>
        <p:spPr>
          <a:xfrm>
            <a:off x="557501" y="1700521"/>
            <a:ext cx="2765066" cy="2765066"/>
          </a:xfrm>
          <a:prstGeom prst="octagon">
            <a:avLst/>
          </a:prstGeom>
          <a:gradFill flip="none" rotWithShape="1">
            <a:gsLst>
              <a:gs pos="0">
                <a:srgbClr val="CC9900">
                  <a:shade val="30000"/>
                  <a:satMod val="115000"/>
                </a:srgbClr>
              </a:gs>
              <a:gs pos="50000">
                <a:srgbClr val="CC9900">
                  <a:shade val="67500"/>
                  <a:satMod val="115000"/>
                </a:srgbClr>
              </a:gs>
              <a:gs pos="100000">
                <a:srgbClr val="CC99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8" name="Oval 97"/>
          <p:cNvSpPr/>
          <p:nvPr/>
        </p:nvSpPr>
        <p:spPr>
          <a:xfrm>
            <a:off x="785786" y="1898579"/>
            <a:ext cx="2396891" cy="239689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17" name="Group 116"/>
          <p:cNvGrpSpPr/>
          <p:nvPr/>
        </p:nvGrpSpPr>
        <p:grpSpPr>
          <a:xfrm>
            <a:off x="764770" y="1911329"/>
            <a:ext cx="2371392" cy="2371392"/>
            <a:chOff x="1254926" y="2040756"/>
            <a:chExt cx="1674000" cy="1674000"/>
          </a:xfrm>
        </p:grpSpPr>
        <p:cxnSp>
          <p:nvCxnSpPr>
            <p:cNvPr id="28" name="Straight Connector 27"/>
            <p:cNvCxnSpPr/>
            <p:nvPr/>
          </p:nvCxnSpPr>
          <p:spPr>
            <a:xfrm rot="5400000">
              <a:off x="1235067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1306505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1377943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458381" y="2886359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1547819" y="2881285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1655257" y="2868921"/>
              <a:ext cx="154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1163629" y="2877359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1101191" y="2886359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1047753" y="2881285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1003315" y="2877921"/>
              <a:ext cx="156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254926" y="2856706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1254926" y="2786062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272926" y="2715418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85852" y="2644774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309488" y="2574130"/>
              <a:ext cx="156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254926" y="2928144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1254926" y="2999582"/>
              <a:ext cx="167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272926" y="3071020"/>
              <a:ext cx="16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85852" y="3142458"/>
              <a:ext cx="162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1309488" y="3213896"/>
              <a:ext cx="154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357290" y="2500310"/>
              <a:ext cx="151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382050" y="2426490"/>
              <a:ext cx="144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428728" y="2352670"/>
              <a:ext cx="133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500166" y="2278850"/>
              <a:ext cx="118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599736" y="2205030"/>
              <a:ext cx="100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705488" y="2131210"/>
              <a:ext cx="79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1345488" y="3286128"/>
              <a:ext cx="149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400050" y="3358360"/>
              <a:ext cx="138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454612" y="3430592"/>
              <a:ext cx="126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527174" y="3502824"/>
              <a:ext cx="113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635736" y="3575056"/>
              <a:ext cx="93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714480" y="3647288"/>
              <a:ext cx="7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1753695" y="2877921"/>
              <a:ext cx="149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1888133" y="2887483"/>
              <a:ext cx="136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5400000">
              <a:off x="2004571" y="2879045"/>
              <a:ext cx="127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2130009" y="2870599"/>
              <a:ext cx="117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2300447" y="2871169"/>
              <a:ext cx="97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2479885" y="2877913"/>
              <a:ext cx="756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5400000">
              <a:off x="958877" y="2886921"/>
              <a:ext cx="151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5400000">
              <a:off x="941439" y="2869483"/>
              <a:ext cx="14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906001" y="2880161"/>
              <a:ext cx="1332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906563" y="2879599"/>
              <a:ext cx="118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907125" y="2879037"/>
              <a:ext cx="104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943687" y="2871731"/>
              <a:ext cx="828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1853422" y="2071682"/>
              <a:ext cx="5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1034249" y="2890855"/>
              <a:ext cx="50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1925422" y="3713962"/>
              <a:ext cx="324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2748529" y="2890855"/>
              <a:ext cx="360000" cy="794"/>
            </a:xfrm>
            <a:prstGeom prst="line">
              <a:avLst/>
            </a:prstGeom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Oval 117"/>
          <p:cNvSpPr/>
          <p:nvPr/>
        </p:nvSpPr>
        <p:spPr>
          <a:xfrm>
            <a:off x="1836340" y="30003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2407844" y="1785930"/>
            <a:ext cx="126000" cy="126000"/>
            <a:chOff x="2643174" y="1571616"/>
            <a:chExt cx="126000" cy="126000"/>
          </a:xfrm>
        </p:grpSpPr>
        <p:sp>
          <p:nvSpPr>
            <p:cNvPr id="128" name="Oval 127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0" name="Straight Connector 129"/>
            <p:cNvCxnSpPr>
              <a:stCxn id="128" idx="1"/>
              <a:endCxn id="128" idx="5"/>
            </p:cNvCxnSpPr>
            <p:nvPr/>
          </p:nvCxnSpPr>
          <p:spPr>
            <a:xfrm rot="162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/>
          <p:cNvGrpSpPr/>
          <p:nvPr/>
        </p:nvGrpSpPr>
        <p:grpSpPr>
          <a:xfrm>
            <a:off x="1353150" y="1785930"/>
            <a:ext cx="126000" cy="126000"/>
            <a:chOff x="2643174" y="1571616"/>
            <a:chExt cx="126000" cy="126000"/>
          </a:xfrm>
        </p:grpSpPr>
        <p:sp>
          <p:nvSpPr>
            <p:cNvPr id="135" name="Oval 134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36" name="Straight Connector 135"/>
            <p:cNvCxnSpPr>
              <a:stCxn id="135" idx="3"/>
              <a:endCxn id="135" idx="7"/>
            </p:cNvCxnSpPr>
            <p:nvPr/>
          </p:nvCxnSpPr>
          <p:spPr>
            <a:xfrm rot="54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621894" y="2500310"/>
            <a:ext cx="126000" cy="126794"/>
            <a:chOff x="2643174" y="1571616"/>
            <a:chExt cx="126000" cy="126794"/>
          </a:xfrm>
        </p:grpSpPr>
        <p:sp>
          <p:nvSpPr>
            <p:cNvPr id="140" name="Oval 13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1" name="Straight Connector 140"/>
            <p:cNvCxnSpPr>
              <a:stCxn id="140" idx="4"/>
              <a:endCxn id="140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>
            <a:off x="621894" y="3571880"/>
            <a:ext cx="126000" cy="126794"/>
            <a:chOff x="2643174" y="1571616"/>
            <a:chExt cx="126000" cy="126794"/>
          </a:xfrm>
        </p:grpSpPr>
        <p:sp>
          <p:nvSpPr>
            <p:cNvPr id="147" name="Oval 146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48" name="Straight Connector 147"/>
            <p:cNvCxnSpPr>
              <a:stCxn id="147" idx="4"/>
              <a:endCxn id="147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" name="Group 148"/>
          <p:cNvGrpSpPr/>
          <p:nvPr/>
        </p:nvGrpSpPr>
        <p:grpSpPr>
          <a:xfrm>
            <a:off x="1353150" y="4286260"/>
            <a:ext cx="126000" cy="126000"/>
            <a:chOff x="2643174" y="1571616"/>
            <a:chExt cx="126000" cy="126000"/>
          </a:xfrm>
        </p:grpSpPr>
        <p:sp>
          <p:nvSpPr>
            <p:cNvPr id="150" name="Oval 14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1" name="Straight Connector 150"/>
            <p:cNvCxnSpPr>
              <a:stCxn id="150" idx="5"/>
              <a:endCxn id="150" idx="1"/>
            </p:cNvCxnSpPr>
            <p:nvPr/>
          </p:nvCxnSpPr>
          <p:spPr>
            <a:xfrm rot="54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/>
          <p:cNvGrpSpPr/>
          <p:nvPr/>
        </p:nvGrpSpPr>
        <p:grpSpPr>
          <a:xfrm>
            <a:off x="2407844" y="4286260"/>
            <a:ext cx="126000" cy="126000"/>
            <a:chOff x="2643174" y="1571616"/>
            <a:chExt cx="126000" cy="126000"/>
          </a:xfrm>
        </p:grpSpPr>
        <p:sp>
          <p:nvSpPr>
            <p:cNvPr id="155" name="Oval 154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6" name="Straight Connector 155"/>
            <p:cNvCxnSpPr>
              <a:stCxn id="155" idx="7"/>
              <a:endCxn id="155" idx="3"/>
            </p:cNvCxnSpPr>
            <p:nvPr/>
          </p:nvCxnSpPr>
          <p:spPr>
            <a:xfrm rot="162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/>
          <p:cNvGrpSpPr/>
          <p:nvPr/>
        </p:nvGrpSpPr>
        <p:grpSpPr>
          <a:xfrm>
            <a:off x="3122224" y="3571880"/>
            <a:ext cx="126000" cy="126794"/>
            <a:chOff x="2643174" y="1571616"/>
            <a:chExt cx="126000" cy="126794"/>
          </a:xfrm>
        </p:grpSpPr>
        <p:sp>
          <p:nvSpPr>
            <p:cNvPr id="160" name="Oval 15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1" name="Straight Connector 160"/>
            <p:cNvCxnSpPr>
              <a:stCxn id="160" idx="0"/>
              <a:endCxn id="160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3139100" y="2500310"/>
            <a:ext cx="126000" cy="126794"/>
            <a:chOff x="2643174" y="1571616"/>
            <a:chExt cx="126000" cy="126794"/>
          </a:xfrm>
        </p:grpSpPr>
        <p:sp>
          <p:nvSpPr>
            <p:cNvPr id="167" name="Oval 166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68" name="Straight Connector 167"/>
            <p:cNvCxnSpPr>
              <a:stCxn id="167" idx="0"/>
              <a:endCxn id="167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7" name="Group 236"/>
          <p:cNvGrpSpPr/>
          <p:nvPr/>
        </p:nvGrpSpPr>
        <p:grpSpPr>
          <a:xfrm>
            <a:off x="770399" y="1897544"/>
            <a:ext cx="2405691" cy="2400928"/>
            <a:chOff x="765687" y="1826106"/>
            <a:chExt cx="2405691" cy="2400928"/>
          </a:xfrm>
        </p:grpSpPr>
        <p:grpSp>
          <p:nvGrpSpPr>
            <p:cNvPr id="116" name="Group 115"/>
            <p:cNvGrpSpPr/>
            <p:nvPr/>
          </p:nvGrpSpPr>
          <p:grpSpPr>
            <a:xfrm>
              <a:off x="919237" y="1885888"/>
              <a:ext cx="2081126" cy="2228977"/>
              <a:chOff x="1354887" y="2068358"/>
              <a:chExt cx="1469098" cy="1573467"/>
            </a:xfrm>
            <a:noFill/>
          </p:grpSpPr>
          <p:sp>
            <p:nvSpPr>
              <p:cNvPr id="93" name="Oval 92"/>
              <p:cNvSpPr/>
              <p:nvPr/>
            </p:nvSpPr>
            <p:spPr>
              <a:xfrm>
                <a:off x="2071670" y="2857500"/>
                <a:ext cx="71438" cy="7143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>
                  <a:solidFill>
                    <a:srgbClr val="FFFF00"/>
                  </a:solidFill>
                </a:endParaRP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1899502" y="2414385"/>
                <a:ext cx="319333" cy="23899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rgbClr val="92D050"/>
                    </a:solidFill>
                    <a:latin typeface="Anurati" pitchFamily="50" charset="0"/>
                  </a:rPr>
                  <a:t>.AI</a:t>
                </a:r>
                <a:endParaRPr lang="en-IN" dirty="0">
                  <a:solidFill>
                    <a:srgbClr val="92D050"/>
                  </a:solidFill>
                  <a:latin typeface="Anurati" pitchFamily="50" charset="0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28794" y="2068358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12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2319693" y="216921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1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2518084" y="237093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2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2618942" y="272393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3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2518084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4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2316367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5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967680" y="335938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6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7" name="TextBox 106"/>
              <p:cNvSpPr txBox="1"/>
              <p:nvPr/>
            </p:nvSpPr>
            <p:spPr>
              <a:xfrm>
                <a:off x="1610359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7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1455745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8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1354887" y="272337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9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1582778" y="2169216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11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236" name="TextBox 235"/>
              <p:cNvSpPr txBox="1"/>
              <p:nvPr/>
            </p:nvSpPr>
            <p:spPr>
              <a:xfrm>
                <a:off x="1796744" y="3113416"/>
                <a:ext cx="519623" cy="2172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400" dirty="0" smtClean="0">
                    <a:solidFill>
                      <a:schemeClr val="bg1"/>
                    </a:solidFill>
                    <a:latin typeface="Anurati" pitchFamily="50" charset="0"/>
                  </a:rPr>
                  <a:t>O A K</a:t>
                </a:r>
                <a:endParaRPr lang="en-IN" sz="1400" dirty="0">
                  <a:solidFill>
                    <a:schemeClr val="bg1"/>
                  </a:solidFill>
                  <a:latin typeface="Anurati" pitchFamily="50" charset="0"/>
                </a:endParaRP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1381062" y="2370932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rgbClr val="FFFF00"/>
                    </a:solidFill>
                    <a:latin typeface="Aharoni" pitchFamily="2" charset="-79"/>
                    <a:cs typeface="Aharoni" pitchFamily="2" charset="-79"/>
                  </a:rPr>
                  <a:t>10</a:t>
                </a:r>
                <a:endParaRPr lang="en-IN" sz="2000" b="1" dirty="0">
                  <a:solidFill>
                    <a:srgbClr val="FFFF00"/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223" name="Oval 222"/>
            <p:cNvSpPr/>
            <p:nvPr/>
          </p:nvSpPr>
          <p:spPr>
            <a:xfrm>
              <a:off x="2454311" y="195103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2673387" y="2120895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3014702" y="3327403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2871826" y="362268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7" name="Oval 226"/>
            <p:cNvSpPr/>
            <p:nvPr/>
          </p:nvSpPr>
          <p:spPr>
            <a:xfrm>
              <a:off x="2216184" y="409417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8" name="Oval 227"/>
            <p:cNvSpPr/>
            <p:nvPr/>
          </p:nvSpPr>
          <p:spPr>
            <a:xfrm>
              <a:off x="1565305" y="406242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29" name="Oval 228"/>
            <p:cNvSpPr/>
            <p:nvPr/>
          </p:nvSpPr>
          <p:spPr>
            <a:xfrm>
              <a:off x="895375" y="3468692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30" name="Oval 229"/>
            <p:cNvSpPr/>
            <p:nvPr/>
          </p:nvSpPr>
          <p:spPr>
            <a:xfrm>
              <a:off x="765687" y="2981326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31" name="Oval 230"/>
            <p:cNvSpPr/>
            <p:nvPr/>
          </p:nvSpPr>
          <p:spPr>
            <a:xfrm>
              <a:off x="830287" y="2698749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32" name="Oval 231"/>
            <p:cNvSpPr/>
            <p:nvPr/>
          </p:nvSpPr>
          <p:spPr>
            <a:xfrm>
              <a:off x="1066826" y="2214558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33" name="Oval 232"/>
            <p:cNvSpPr/>
            <p:nvPr/>
          </p:nvSpPr>
          <p:spPr>
            <a:xfrm>
              <a:off x="1541492" y="1895468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234" name="Oval 233"/>
            <p:cNvSpPr/>
            <p:nvPr/>
          </p:nvSpPr>
          <p:spPr>
            <a:xfrm>
              <a:off x="1905032" y="1826106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65" name="Oval 364"/>
            <p:cNvSpPr/>
            <p:nvPr/>
          </p:nvSpPr>
          <p:spPr>
            <a:xfrm>
              <a:off x="2209834" y="1863718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66" name="Oval 365"/>
            <p:cNvSpPr/>
            <p:nvPr/>
          </p:nvSpPr>
          <p:spPr>
            <a:xfrm>
              <a:off x="2924214" y="2398709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67" name="Oval 366"/>
            <p:cNvSpPr/>
            <p:nvPr/>
          </p:nvSpPr>
          <p:spPr>
            <a:xfrm>
              <a:off x="3022640" y="268446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68" name="Oval 367"/>
            <p:cNvSpPr/>
            <p:nvPr/>
          </p:nvSpPr>
          <p:spPr>
            <a:xfrm>
              <a:off x="3081378" y="298450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69" name="Oval 368"/>
            <p:cNvSpPr/>
            <p:nvPr/>
          </p:nvSpPr>
          <p:spPr>
            <a:xfrm>
              <a:off x="2709900" y="3808419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0" name="Oval 369"/>
            <p:cNvSpPr/>
            <p:nvPr/>
          </p:nvSpPr>
          <p:spPr>
            <a:xfrm>
              <a:off x="2511461" y="3971933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1" name="Oval 370"/>
            <p:cNvSpPr/>
            <p:nvPr/>
          </p:nvSpPr>
          <p:spPr>
            <a:xfrm>
              <a:off x="1889157" y="4137034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2" name="Oval 371"/>
            <p:cNvSpPr/>
            <p:nvPr/>
          </p:nvSpPr>
          <p:spPr>
            <a:xfrm>
              <a:off x="1309715" y="395447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3" name="Oval 372"/>
            <p:cNvSpPr/>
            <p:nvPr/>
          </p:nvSpPr>
          <p:spPr>
            <a:xfrm>
              <a:off x="1098576" y="3756031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4" name="Oval 373"/>
            <p:cNvSpPr/>
            <p:nvPr/>
          </p:nvSpPr>
          <p:spPr>
            <a:xfrm>
              <a:off x="809649" y="3227390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5" name="Oval 374"/>
            <p:cNvSpPr/>
            <p:nvPr/>
          </p:nvSpPr>
          <p:spPr>
            <a:xfrm>
              <a:off x="920775" y="2406647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  <p:sp>
          <p:nvSpPr>
            <p:cNvPr id="376" name="Oval 375"/>
            <p:cNvSpPr/>
            <p:nvPr/>
          </p:nvSpPr>
          <p:spPr>
            <a:xfrm>
              <a:off x="1287490" y="2031994"/>
              <a:ext cx="90000" cy="9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rgbClr val="FFFF00"/>
                </a:solidFill>
              </a:endParaRPr>
            </a:p>
          </p:txBody>
        </p:sp>
      </p:grpSp>
      <p:sp>
        <p:nvSpPr>
          <p:cNvPr id="271" name="Oval 270"/>
          <p:cNvSpPr/>
          <p:nvPr/>
        </p:nvSpPr>
        <p:spPr>
          <a:xfrm>
            <a:off x="1836340" y="3000376"/>
            <a:ext cx="180000" cy="180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72" name="Group 132"/>
          <p:cNvGrpSpPr/>
          <p:nvPr/>
        </p:nvGrpSpPr>
        <p:grpSpPr>
          <a:xfrm>
            <a:off x="2407844" y="1785930"/>
            <a:ext cx="126000" cy="126000"/>
            <a:chOff x="2643174" y="1571616"/>
            <a:chExt cx="126000" cy="126000"/>
          </a:xfrm>
        </p:grpSpPr>
        <p:sp>
          <p:nvSpPr>
            <p:cNvPr id="273" name="Oval 272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4" name="Straight Connector 273"/>
            <p:cNvCxnSpPr>
              <a:stCxn id="273" idx="1"/>
              <a:endCxn id="273" idx="5"/>
            </p:cNvCxnSpPr>
            <p:nvPr/>
          </p:nvCxnSpPr>
          <p:spPr>
            <a:xfrm rot="162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133"/>
          <p:cNvGrpSpPr/>
          <p:nvPr/>
        </p:nvGrpSpPr>
        <p:grpSpPr>
          <a:xfrm>
            <a:off x="1353150" y="1785930"/>
            <a:ext cx="126000" cy="126000"/>
            <a:chOff x="2643174" y="1571616"/>
            <a:chExt cx="126000" cy="126000"/>
          </a:xfrm>
        </p:grpSpPr>
        <p:sp>
          <p:nvSpPr>
            <p:cNvPr id="276" name="Oval 275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7" name="Straight Connector 276"/>
            <p:cNvCxnSpPr>
              <a:stCxn id="276" idx="3"/>
              <a:endCxn id="276" idx="7"/>
            </p:cNvCxnSpPr>
            <p:nvPr/>
          </p:nvCxnSpPr>
          <p:spPr>
            <a:xfrm rot="54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138"/>
          <p:cNvGrpSpPr/>
          <p:nvPr/>
        </p:nvGrpSpPr>
        <p:grpSpPr>
          <a:xfrm>
            <a:off x="621894" y="2500310"/>
            <a:ext cx="126000" cy="126794"/>
            <a:chOff x="2643174" y="1571616"/>
            <a:chExt cx="126000" cy="126794"/>
          </a:xfrm>
        </p:grpSpPr>
        <p:sp>
          <p:nvSpPr>
            <p:cNvPr id="279" name="Oval 278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0" name="Straight Connector 279"/>
            <p:cNvCxnSpPr>
              <a:stCxn id="279" idx="4"/>
              <a:endCxn id="279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1" name="Group 145"/>
          <p:cNvGrpSpPr/>
          <p:nvPr/>
        </p:nvGrpSpPr>
        <p:grpSpPr>
          <a:xfrm>
            <a:off x="621894" y="3571880"/>
            <a:ext cx="126000" cy="126794"/>
            <a:chOff x="2643174" y="1571616"/>
            <a:chExt cx="126000" cy="126794"/>
          </a:xfrm>
        </p:grpSpPr>
        <p:sp>
          <p:nvSpPr>
            <p:cNvPr id="282" name="Oval 281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3" name="Straight Connector 282"/>
            <p:cNvCxnSpPr>
              <a:stCxn id="282" idx="4"/>
              <a:endCxn id="282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4" name="Group 148"/>
          <p:cNvGrpSpPr/>
          <p:nvPr/>
        </p:nvGrpSpPr>
        <p:grpSpPr>
          <a:xfrm>
            <a:off x="1353150" y="4286260"/>
            <a:ext cx="126000" cy="126000"/>
            <a:chOff x="2643174" y="1571616"/>
            <a:chExt cx="126000" cy="126000"/>
          </a:xfrm>
        </p:grpSpPr>
        <p:sp>
          <p:nvSpPr>
            <p:cNvPr id="285" name="Oval 284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6" name="Straight Connector 285"/>
            <p:cNvCxnSpPr>
              <a:stCxn id="285" idx="5"/>
              <a:endCxn id="285" idx="1"/>
            </p:cNvCxnSpPr>
            <p:nvPr/>
          </p:nvCxnSpPr>
          <p:spPr>
            <a:xfrm rot="54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153"/>
          <p:cNvGrpSpPr/>
          <p:nvPr/>
        </p:nvGrpSpPr>
        <p:grpSpPr>
          <a:xfrm>
            <a:off x="2407844" y="4286260"/>
            <a:ext cx="126000" cy="126000"/>
            <a:chOff x="2643174" y="1571616"/>
            <a:chExt cx="126000" cy="126000"/>
          </a:xfrm>
        </p:grpSpPr>
        <p:sp>
          <p:nvSpPr>
            <p:cNvPr id="288" name="Oval 287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89" name="Straight Connector 288"/>
            <p:cNvCxnSpPr>
              <a:stCxn id="288" idx="7"/>
              <a:endCxn id="288" idx="3"/>
            </p:cNvCxnSpPr>
            <p:nvPr/>
          </p:nvCxnSpPr>
          <p:spPr>
            <a:xfrm rot="162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0" name="Group 158"/>
          <p:cNvGrpSpPr/>
          <p:nvPr/>
        </p:nvGrpSpPr>
        <p:grpSpPr>
          <a:xfrm>
            <a:off x="3122224" y="3571880"/>
            <a:ext cx="126000" cy="126794"/>
            <a:chOff x="2643174" y="1571616"/>
            <a:chExt cx="126000" cy="126794"/>
          </a:xfrm>
        </p:grpSpPr>
        <p:sp>
          <p:nvSpPr>
            <p:cNvPr id="291" name="Oval 290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92" name="Straight Connector 291"/>
            <p:cNvCxnSpPr>
              <a:stCxn id="291" idx="0"/>
              <a:endCxn id="291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165"/>
          <p:cNvGrpSpPr/>
          <p:nvPr/>
        </p:nvGrpSpPr>
        <p:grpSpPr>
          <a:xfrm>
            <a:off x="3139100" y="2500310"/>
            <a:ext cx="126000" cy="126794"/>
            <a:chOff x="2643174" y="1571616"/>
            <a:chExt cx="126000" cy="126794"/>
          </a:xfrm>
        </p:grpSpPr>
        <p:sp>
          <p:nvSpPr>
            <p:cNvPr id="294" name="Oval 293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95" name="Straight Connector 294"/>
            <p:cNvCxnSpPr>
              <a:stCxn id="294" idx="0"/>
              <a:endCxn id="294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ounded Rectangle 180"/>
          <p:cNvSpPr/>
          <p:nvPr/>
        </p:nvSpPr>
        <p:spPr>
          <a:xfrm rot="18838281">
            <a:off x="3212084" y="2227451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2" name="Rounded Rectangle 181"/>
          <p:cNvSpPr/>
          <p:nvPr/>
        </p:nvSpPr>
        <p:spPr>
          <a:xfrm rot="2592426">
            <a:off x="3206403" y="3686747"/>
            <a:ext cx="142876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3" name="Rounded Rectangle 182"/>
          <p:cNvSpPr/>
          <p:nvPr/>
        </p:nvSpPr>
        <p:spPr>
          <a:xfrm>
            <a:off x="3286116" y="2928938"/>
            <a:ext cx="214314" cy="252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9" name="Rounded Rectangle 178"/>
          <p:cNvSpPr/>
          <p:nvPr/>
        </p:nvSpPr>
        <p:spPr>
          <a:xfrm>
            <a:off x="7929586" y="3000376"/>
            <a:ext cx="142876" cy="28575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6" name="Rounded Rectangle 175"/>
          <p:cNvSpPr/>
          <p:nvPr/>
        </p:nvSpPr>
        <p:spPr>
          <a:xfrm>
            <a:off x="693332" y="1142988"/>
            <a:ext cx="2500330" cy="3857652"/>
          </a:xfrm>
          <a:prstGeom prst="roundRect">
            <a:avLst>
              <a:gd name="adj" fmla="val 19704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7" name="Rounded Rectangle 176"/>
          <p:cNvSpPr/>
          <p:nvPr/>
        </p:nvSpPr>
        <p:spPr>
          <a:xfrm>
            <a:off x="907646" y="4572012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8" name="Rounded Rectangle 177"/>
          <p:cNvSpPr/>
          <p:nvPr/>
        </p:nvSpPr>
        <p:spPr>
          <a:xfrm>
            <a:off x="907646" y="1285864"/>
            <a:ext cx="2071702" cy="28575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/>
                </a:solidFill>
              </a:rPr>
              <a:t>Layer details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DE450-3731-4FAA-B1A4-262C0CF065F4}" type="datetime1">
              <a:rPr lang="en-US" smtClean="0"/>
              <a:pPr/>
              <a:t>9/1/2024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ISPACE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" name="Octagon 12"/>
          <p:cNvSpPr/>
          <p:nvPr/>
        </p:nvSpPr>
        <p:spPr>
          <a:xfrm>
            <a:off x="500034" y="1643054"/>
            <a:ext cx="2880000" cy="2880000"/>
          </a:xfrm>
          <a:prstGeom prst="octagon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ctagon 13"/>
          <p:cNvSpPr/>
          <p:nvPr/>
        </p:nvSpPr>
        <p:spPr>
          <a:xfrm>
            <a:off x="557501" y="1700521"/>
            <a:ext cx="2765066" cy="2765066"/>
          </a:xfrm>
          <a:prstGeom prst="octagon">
            <a:avLst/>
          </a:prstGeom>
          <a:gradFill flip="none" rotWithShape="1">
            <a:gsLst>
              <a:gs pos="0">
                <a:srgbClr val="CC9900">
                  <a:shade val="30000"/>
                  <a:satMod val="115000"/>
                </a:srgbClr>
              </a:gs>
              <a:gs pos="50000">
                <a:srgbClr val="CC9900">
                  <a:shade val="67500"/>
                  <a:satMod val="115000"/>
                </a:srgbClr>
              </a:gs>
              <a:gs pos="100000">
                <a:srgbClr val="CC990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/>
          <p:cNvSpPr/>
          <p:nvPr/>
        </p:nvSpPr>
        <p:spPr>
          <a:xfrm>
            <a:off x="785786" y="1898579"/>
            <a:ext cx="2396891" cy="2396891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" name="Group 116"/>
          <p:cNvGrpSpPr/>
          <p:nvPr/>
        </p:nvGrpSpPr>
        <p:grpSpPr>
          <a:xfrm>
            <a:off x="765117" y="1911329"/>
            <a:ext cx="2371855" cy="2371392"/>
            <a:chOff x="1254926" y="2040756"/>
            <a:chExt cx="1674000" cy="1674000"/>
          </a:xfrm>
        </p:grpSpPr>
        <p:cxnSp>
          <p:nvCxnSpPr>
            <p:cNvPr id="72" name="Straight Connector 71"/>
            <p:cNvCxnSpPr/>
            <p:nvPr/>
          </p:nvCxnSpPr>
          <p:spPr>
            <a:xfrm rot="5400000">
              <a:off x="1235067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5400000">
              <a:off x="1306505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>
              <a:off x="1377943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5400000">
              <a:off x="1458381" y="2886359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>
              <a:off x="1547819" y="2881285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1655257" y="2868921"/>
              <a:ext cx="154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1163629" y="2877359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1101191" y="2886359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1047753" y="2881285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1003315" y="2877921"/>
              <a:ext cx="156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254926" y="2856706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1254926" y="2786062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1272926" y="2715418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285852" y="2644774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309488" y="2574130"/>
              <a:ext cx="156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254926" y="2928144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1254926" y="2999582"/>
              <a:ext cx="167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272926" y="3071020"/>
              <a:ext cx="16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1285852" y="3142458"/>
              <a:ext cx="162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1309488" y="3213896"/>
              <a:ext cx="154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1357290" y="2500310"/>
              <a:ext cx="151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1382050" y="2426490"/>
              <a:ext cx="144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428728" y="2352670"/>
              <a:ext cx="133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1500166" y="2278850"/>
              <a:ext cx="118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1599736" y="2205030"/>
              <a:ext cx="100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705488" y="2131210"/>
              <a:ext cx="79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1345488" y="3286128"/>
              <a:ext cx="149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1400050" y="3358360"/>
              <a:ext cx="138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1454612" y="3430592"/>
              <a:ext cx="126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1527174" y="3502824"/>
              <a:ext cx="113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1635736" y="3575056"/>
              <a:ext cx="93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1714480" y="3647288"/>
              <a:ext cx="7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 rot="5400000">
              <a:off x="1753695" y="2877921"/>
              <a:ext cx="149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rot="5400000">
              <a:off x="1888133" y="2887483"/>
              <a:ext cx="136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 rot="5400000">
              <a:off x="2004571" y="2879045"/>
              <a:ext cx="127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 rot="5400000">
              <a:off x="2130009" y="2870599"/>
              <a:ext cx="117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5400000">
              <a:off x="2300447" y="2871169"/>
              <a:ext cx="97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rot="5400000">
              <a:off x="2479885" y="2877913"/>
              <a:ext cx="756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 rot="5400000">
              <a:off x="958877" y="2886921"/>
              <a:ext cx="151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 rot="5400000">
              <a:off x="941439" y="2869483"/>
              <a:ext cx="14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rot="5400000">
              <a:off x="906001" y="2880161"/>
              <a:ext cx="1332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 rot="5400000">
              <a:off x="906563" y="2879599"/>
              <a:ext cx="118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rot="5400000">
              <a:off x="907125" y="2879037"/>
              <a:ext cx="104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5400000">
              <a:off x="943687" y="2871731"/>
              <a:ext cx="828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1853422" y="2071682"/>
              <a:ext cx="5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rot="5400000">
              <a:off x="1034249" y="2890855"/>
              <a:ext cx="50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1925422" y="3713962"/>
              <a:ext cx="324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 rot="5400000">
              <a:off x="2748529" y="2890855"/>
              <a:ext cx="360000" cy="79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Oval 16"/>
          <p:cNvSpPr/>
          <p:nvPr/>
        </p:nvSpPr>
        <p:spPr>
          <a:xfrm>
            <a:off x="1836340" y="3000376"/>
            <a:ext cx="180000" cy="18000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18" name="Group 132"/>
          <p:cNvGrpSpPr/>
          <p:nvPr/>
        </p:nvGrpSpPr>
        <p:grpSpPr>
          <a:xfrm>
            <a:off x="2407844" y="1785930"/>
            <a:ext cx="126000" cy="126000"/>
            <a:chOff x="2643174" y="1571616"/>
            <a:chExt cx="126000" cy="126000"/>
          </a:xfrm>
        </p:grpSpPr>
        <p:sp>
          <p:nvSpPr>
            <p:cNvPr id="70" name="Oval 6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1" name="Straight Connector 70"/>
            <p:cNvCxnSpPr>
              <a:stCxn id="70" idx="1"/>
              <a:endCxn id="70" idx="5"/>
            </p:cNvCxnSpPr>
            <p:nvPr/>
          </p:nvCxnSpPr>
          <p:spPr>
            <a:xfrm rot="162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33"/>
          <p:cNvGrpSpPr/>
          <p:nvPr/>
        </p:nvGrpSpPr>
        <p:grpSpPr>
          <a:xfrm>
            <a:off x="1353150" y="1785930"/>
            <a:ext cx="126000" cy="126000"/>
            <a:chOff x="2643174" y="1571616"/>
            <a:chExt cx="126000" cy="126000"/>
          </a:xfrm>
        </p:grpSpPr>
        <p:sp>
          <p:nvSpPr>
            <p:cNvPr id="68" name="Oval 67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9" name="Straight Connector 68"/>
            <p:cNvCxnSpPr>
              <a:stCxn id="68" idx="3"/>
              <a:endCxn id="68" idx="7"/>
            </p:cNvCxnSpPr>
            <p:nvPr/>
          </p:nvCxnSpPr>
          <p:spPr>
            <a:xfrm rot="54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38"/>
          <p:cNvGrpSpPr/>
          <p:nvPr/>
        </p:nvGrpSpPr>
        <p:grpSpPr>
          <a:xfrm>
            <a:off x="621894" y="2500310"/>
            <a:ext cx="126000" cy="126794"/>
            <a:chOff x="2643174" y="1571616"/>
            <a:chExt cx="126000" cy="126794"/>
          </a:xfrm>
        </p:grpSpPr>
        <p:sp>
          <p:nvSpPr>
            <p:cNvPr id="66" name="Oval 65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7" name="Straight Connector 66"/>
            <p:cNvCxnSpPr>
              <a:stCxn id="66" idx="4"/>
              <a:endCxn id="66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145"/>
          <p:cNvGrpSpPr/>
          <p:nvPr/>
        </p:nvGrpSpPr>
        <p:grpSpPr>
          <a:xfrm>
            <a:off x="621894" y="3571880"/>
            <a:ext cx="126000" cy="126794"/>
            <a:chOff x="2643174" y="1571616"/>
            <a:chExt cx="126000" cy="126794"/>
          </a:xfrm>
        </p:grpSpPr>
        <p:sp>
          <p:nvSpPr>
            <p:cNvPr id="64" name="Oval 63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5" name="Straight Connector 64"/>
            <p:cNvCxnSpPr>
              <a:stCxn id="64" idx="4"/>
              <a:endCxn id="64" idx="0"/>
            </p:cNvCxnSpPr>
            <p:nvPr/>
          </p:nvCxnSpPr>
          <p:spPr>
            <a:xfrm rot="54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148"/>
          <p:cNvGrpSpPr/>
          <p:nvPr/>
        </p:nvGrpSpPr>
        <p:grpSpPr>
          <a:xfrm>
            <a:off x="1353150" y="4286260"/>
            <a:ext cx="126000" cy="126000"/>
            <a:chOff x="2643174" y="1571616"/>
            <a:chExt cx="126000" cy="126000"/>
          </a:xfrm>
        </p:grpSpPr>
        <p:sp>
          <p:nvSpPr>
            <p:cNvPr id="62" name="Oval 61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3" name="Straight Connector 62"/>
            <p:cNvCxnSpPr>
              <a:stCxn id="62" idx="5"/>
              <a:endCxn id="62" idx="1"/>
            </p:cNvCxnSpPr>
            <p:nvPr/>
          </p:nvCxnSpPr>
          <p:spPr>
            <a:xfrm rot="5400000" flipH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153"/>
          <p:cNvGrpSpPr/>
          <p:nvPr/>
        </p:nvGrpSpPr>
        <p:grpSpPr>
          <a:xfrm>
            <a:off x="2407844" y="4286260"/>
            <a:ext cx="126000" cy="126000"/>
            <a:chOff x="2643174" y="1571616"/>
            <a:chExt cx="126000" cy="126000"/>
          </a:xfrm>
        </p:grpSpPr>
        <p:sp>
          <p:nvSpPr>
            <p:cNvPr id="60" name="Oval 59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61" name="Straight Connector 60"/>
            <p:cNvCxnSpPr>
              <a:stCxn id="60" idx="7"/>
              <a:endCxn id="60" idx="3"/>
            </p:cNvCxnSpPr>
            <p:nvPr/>
          </p:nvCxnSpPr>
          <p:spPr>
            <a:xfrm rot="16200000" flipH="1" flipV="1">
              <a:off x="2661626" y="1590068"/>
              <a:ext cx="89096" cy="89096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158"/>
          <p:cNvGrpSpPr/>
          <p:nvPr/>
        </p:nvGrpSpPr>
        <p:grpSpPr>
          <a:xfrm>
            <a:off x="3122224" y="3571880"/>
            <a:ext cx="126000" cy="126794"/>
            <a:chOff x="2643174" y="1571616"/>
            <a:chExt cx="126000" cy="126794"/>
          </a:xfrm>
        </p:grpSpPr>
        <p:sp>
          <p:nvSpPr>
            <p:cNvPr id="58" name="Oval 57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9" name="Straight Connector 58"/>
            <p:cNvCxnSpPr>
              <a:stCxn id="58" idx="0"/>
              <a:endCxn id="58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165"/>
          <p:cNvGrpSpPr/>
          <p:nvPr/>
        </p:nvGrpSpPr>
        <p:grpSpPr>
          <a:xfrm>
            <a:off x="3139100" y="2500310"/>
            <a:ext cx="126000" cy="126794"/>
            <a:chOff x="2643174" y="1571616"/>
            <a:chExt cx="126000" cy="126794"/>
          </a:xfrm>
        </p:grpSpPr>
        <p:sp>
          <p:nvSpPr>
            <p:cNvPr id="56" name="Oval 55"/>
            <p:cNvSpPr/>
            <p:nvPr/>
          </p:nvSpPr>
          <p:spPr>
            <a:xfrm>
              <a:off x="2643174" y="1571616"/>
              <a:ext cx="126000" cy="126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7" name="Straight Connector 56"/>
            <p:cNvCxnSpPr>
              <a:stCxn id="56" idx="0"/>
              <a:endCxn id="56" idx="4"/>
            </p:cNvCxnSpPr>
            <p:nvPr/>
          </p:nvCxnSpPr>
          <p:spPr>
            <a:xfrm rot="16200000" flipH="1">
              <a:off x="2643174" y="1634616"/>
              <a:ext cx="12600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5072066" y="2000244"/>
            <a:ext cx="3571900" cy="2071702"/>
            <a:chOff x="5072066" y="1928806"/>
            <a:chExt cx="3571900" cy="2071702"/>
          </a:xfrm>
        </p:grpSpPr>
        <p:sp>
          <p:nvSpPr>
            <p:cNvPr id="121" name="TextBox 120"/>
            <p:cNvSpPr txBox="1"/>
            <p:nvPr/>
          </p:nvSpPr>
          <p:spPr>
            <a:xfrm>
              <a:off x="8072462" y="2651940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8072462" y="286625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8072462" y="3080567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7715272" y="2000244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715272" y="221455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7715272" y="2428872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715272" y="3509195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7715272" y="3723509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</a:t>
              </a:r>
              <a:endParaRPr lang="en-IN" sz="1000" dirty="0"/>
            </a:p>
          </p:txBody>
        </p:sp>
        <p:grpSp>
          <p:nvGrpSpPr>
            <p:cNvPr id="129" name="Group 162"/>
            <p:cNvGrpSpPr/>
            <p:nvPr/>
          </p:nvGrpSpPr>
          <p:grpSpPr>
            <a:xfrm>
              <a:off x="5072066" y="1928806"/>
              <a:ext cx="2880000" cy="2071702"/>
              <a:chOff x="5072066" y="1928806"/>
              <a:chExt cx="2880000" cy="2071702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549788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7283834" y="3929070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5072066" y="2866253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Main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5072066" y="2651939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LED cavity PCB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5432066" y="2437625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for watch dial 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5072066" y="3080567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1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5429256" y="3500442"/>
                <a:ext cx="2160000" cy="2230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5432066" y="2223311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cavity for glass closing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5432066" y="2008997"/>
                <a:ext cx="2160000" cy="21431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/>
                  <a:t>Hexagon PCB with cavity</a:t>
                </a:r>
                <a:endParaRPr lang="en-IN" sz="1200" dirty="0"/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5429256" y="3723509"/>
                <a:ext cx="216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Hexagon PCB with cavity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550069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7286644" y="1928806"/>
                <a:ext cx="214314" cy="7143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5072066" y="3286128"/>
                <a:ext cx="2880000" cy="214314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dirty="0" smtClean="0">
                    <a:solidFill>
                      <a:schemeClr val="bg1">
                        <a:lumMod val="50000"/>
                      </a:schemeClr>
                    </a:solidFill>
                  </a:rPr>
                  <a:t>Cavity PCB 2</a:t>
                </a:r>
                <a:endParaRPr lang="en-IN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30" name="TextBox 129"/>
            <p:cNvSpPr txBox="1"/>
            <p:nvPr/>
          </p:nvSpPr>
          <p:spPr>
            <a:xfrm>
              <a:off x="8072462" y="3286128"/>
              <a:ext cx="5715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000" dirty="0" smtClean="0"/>
                <a:t>1.6</a:t>
              </a:r>
              <a:endParaRPr lang="en-IN" sz="1000" dirty="0"/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643306" y="1000112"/>
            <a:ext cx="171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TOP Layer</a:t>
            </a:r>
            <a:endParaRPr lang="en-IN" b="1" dirty="0"/>
          </a:p>
        </p:txBody>
      </p:sp>
      <p:cxnSp>
        <p:nvCxnSpPr>
          <p:cNvPr id="146" name="Straight Arrow Connector 145"/>
          <p:cNvCxnSpPr/>
          <p:nvPr/>
        </p:nvCxnSpPr>
        <p:spPr>
          <a:xfrm>
            <a:off x="4500562" y="1357302"/>
            <a:ext cx="1500198" cy="64294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rot="10800000" flipV="1">
            <a:off x="3428992" y="1357302"/>
            <a:ext cx="1071570" cy="85725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rot="10800000">
            <a:off x="2500299" y="4357698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357554" y="4214822"/>
            <a:ext cx="5000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M2</a:t>
            </a:r>
            <a:endParaRPr lang="en-IN" sz="1100" dirty="0"/>
          </a:p>
        </p:txBody>
      </p:sp>
      <p:cxnSp>
        <p:nvCxnSpPr>
          <p:cNvPr id="153" name="Straight Arrow Connector 152"/>
          <p:cNvCxnSpPr/>
          <p:nvPr/>
        </p:nvCxnSpPr>
        <p:spPr>
          <a:xfrm rot="10800000">
            <a:off x="3179240" y="3286128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4071934" y="316739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Idxx + 0.5</a:t>
            </a:r>
            <a:endParaRPr lang="en-IN" sz="1100" dirty="0"/>
          </a:p>
        </p:txBody>
      </p:sp>
      <p:cxnSp>
        <p:nvCxnSpPr>
          <p:cNvPr id="155" name="Straight Arrow Connector 154"/>
          <p:cNvCxnSpPr/>
          <p:nvPr/>
        </p:nvCxnSpPr>
        <p:spPr>
          <a:xfrm rot="10800000">
            <a:off x="3314248" y="2714624"/>
            <a:ext cx="972000" cy="15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4214810" y="257174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ODxx</a:t>
            </a:r>
            <a:endParaRPr lang="en-IN" sz="1100" dirty="0"/>
          </a:p>
        </p:txBody>
      </p:sp>
      <p:cxnSp>
        <p:nvCxnSpPr>
          <p:cNvPr id="158" name="Straight Connector 157"/>
          <p:cNvCxnSpPr/>
          <p:nvPr/>
        </p:nvCxnSpPr>
        <p:spPr>
          <a:xfrm rot="5400000">
            <a:off x="1393012" y="1750212"/>
            <a:ext cx="1857387" cy="78581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 rot="10800000" flipV="1">
            <a:off x="1928795" y="2214557"/>
            <a:ext cx="2143142" cy="85725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Arc 170"/>
          <p:cNvSpPr/>
          <p:nvPr/>
        </p:nvSpPr>
        <p:spPr>
          <a:xfrm rot="1618034">
            <a:off x="1289306" y="2238094"/>
            <a:ext cx="1357322" cy="1285884"/>
          </a:xfrm>
          <a:prstGeom prst="arc">
            <a:avLst>
              <a:gd name="adj1" fmla="val 15980298"/>
              <a:gd name="adj2" fmla="val 19509671"/>
            </a:avLst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2" name="TextBox 171"/>
          <p:cNvSpPr txBox="1"/>
          <p:nvPr/>
        </p:nvSpPr>
        <p:spPr>
          <a:xfrm>
            <a:off x="2285984" y="2214558"/>
            <a:ext cx="714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 smtClean="0"/>
              <a:t>45deg</a:t>
            </a:r>
            <a:endParaRPr lang="en-IN" sz="1100" b="1" dirty="0"/>
          </a:p>
        </p:txBody>
      </p:sp>
      <p:sp>
        <p:nvSpPr>
          <p:cNvPr id="242" name="TextBox 241"/>
          <p:cNvSpPr txBox="1"/>
          <p:nvPr/>
        </p:nvSpPr>
        <p:spPr>
          <a:xfrm>
            <a:off x="71406" y="5111609"/>
            <a:ext cx="2500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 smtClean="0"/>
              <a:t>*design may vary during implementation</a:t>
            </a:r>
            <a:endParaRPr lang="en-IN" sz="1000" dirty="0"/>
          </a:p>
        </p:txBody>
      </p:sp>
      <p:grpSp>
        <p:nvGrpSpPr>
          <p:cNvPr id="334" name="Group 333"/>
          <p:cNvGrpSpPr/>
          <p:nvPr/>
        </p:nvGrpSpPr>
        <p:grpSpPr>
          <a:xfrm>
            <a:off x="770399" y="1897544"/>
            <a:ext cx="2405691" cy="2400928"/>
            <a:chOff x="765687" y="1826106"/>
            <a:chExt cx="2405691" cy="2400928"/>
          </a:xfrm>
        </p:grpSpPr>
        <p:grpSp>
          <p:nvGrpSpPr>
            <p:cNvPr id="335" name="Group 115"/>
            <p:cNvGrpSpPr/>
            <p:nvPr/>
          </p:nvGrpSpPr>
          <p:grpSpPr>
            <a:xfrm>
              <a:off x="919234" y="1885880"/>
              <a:ext cx="2081123" cy="2228971"/>
              <a:chOff x="1354887" y="2068358"/>
              <a:chExt cx="1469098" cy="1573467"/>
            </a:xfrm>
            <a:noFill/>
          </p:grpSpPr>
          <p:sp>
            <p:nvSpPr>
              <p:cNvPr id="360" name="Oval 359"/>
              <p:cNvSpPr/>
              <p:nvPr/>
            </p:nvSpPr>
            <p:spPr>
              <a:xfrm>
                <a:off x="2071670" y="2857500"/>
                <a:ext cx="71438" cy="71438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1899502" y="2414385"/>
                <a:ext cx="319333" cy="23899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dirty="0" smtClean="0">
                    <a:solidFill>
                      <a:schemeClr val="bg1">
                        <a:lumMod val="50000"/>
                      </a:schemeClr>
                    </a:solidFill>
                    <a:latin typeface="Anurati" pitchFamily="50" charset="0"/>
                  </a:rPr>
                  <a:t>.AI</a:t>
                </a:r>
                <a:endParaRPr lang="en-IN" dirty="0">
                  <a:solidFill>
                    <a:schemeClr val="bg1">
                      <a:lumMod val="50000"/>
                    </a:schemeClr>
                  </a:solidFill>
                  <a:latin typeface="Anurati" pitchFamily="50" charset="0"/>
                </a:endParaRPr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>
                <a:off x="1928794" y="2068358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12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2319693" y="216921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4" name="TextBox 363"/>
              <p:cNvSpPr txBox="1"/>
              <p:nvPr/>
            </p:nvSpPr>
            <p:spPr>
              <a:xfrm>
                <a:off x="2518084" y="237093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2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5" name="TextBox 364"/>
              <p:cNvSpPr txBox="1"/>
              <p:nvPr/>
            </p:nvSpPr>
            <p:spPr>
              <a:xfrm>
                <a:off x="2618942" y="272393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3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6" name="TextBox 365"/>
              <p:cNvSpPr txBox="1"/>
              <p:nvPr/>
            </p:nvSpPr>
            <p:spPr>
              <a:xfrm>
                <a:off x="2518084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4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7" name="TextBox 366"/>
              <p:cNvSpPr txBox="1"/>
              <p:nvPr/>
            </p:nvSpPr>
            <p:spPr>
              <a:xfrm>
                <a:off x="2316367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5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8" name="TextBox 367"/>
              <p:cNvSpPr txBox="1"/>
              <p:nvPr/>
            </p:nvSpPr>
            <p:spPr>
              <a:xfrm>
                <a:off x="1967680" y="3359382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6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1610359" y="3258524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7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1455745" y="3056808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8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1354887" y="2723376"/>
                <a:ext cx="205043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9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1582778" y="2169216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11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1796744" y="3113416"/>
                <a:ext cx="519623" cy="2172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N" sz="1400" dirty="0" smtClean="0">
                    <a:solidFill>
                      <a:schemeClr val="bg1">
                        <a:lumMod val="50000"/>
                      </a:schemeClr>
                    </a:solidFill>
                    <a:latin typeface="Anurati" pitchFamily="50" charset="0"/>
                  </a:rPr>
                  <a:t>O A K</a:t>
                </a:r>
                <a:endParaRPr lang="en-IN" sz="1400" dirty="0">
                  <a:solidFill>
                    <a:schemeClr val="bg1">
                      <a:lumMod val="50000"/>
                    </a:schemeClr>
                  </a:solidFill>
                  <a:latin typeface="Anurati" pitchFamily="50" charset="0"/>
                </a:endParaRPr>
              </a:p>
            </p:txBody>
          </p:sp>
          <p:sp>
            <p:nvSpPr>
              <p:cNvPr id="374" name="TextBox 373"/>
              <p:cNvSpPr txBox="1"/>
              <p:nvPr/>
            </p:nvSpPr>
            <p:spPr>
              <a:xfrm>
                <a:off x="1381062" y="2370932"/>
                <a:ext cx="279727" cy="28244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IN" sz="2000" b="1" dirty="0" smtClean="0">
                    <a:solidFill>
                      <a:schemeClr val="bg1">
                        <a:lumMod val="50000"/>
                      </a:schemeClr>
                    </a:solidFill>
                    <a:latin typeface="Aharoni" pitchFamily="2" charset="-79"/>
                    <a:cs typeface="Aharoni" pitchFamily="2" charset="-79"/>
                  </a:rPr>
                  <a:t>10</a:t>
                </a:r>
                <a:endParaRPr lang="en-IN" sz="2000" b="1" dirty="0">
                  <a:solidFill>
                    <a:schemeClr val="bg1">
                      <a:lumMod val="50000"/>
                    </a:schemeClr>
                  </a:solidFill>
                  <a:latin typeface="Aharoni" pitchFamily="2" charset="-79"/>
                  <a:cs typeface="Aharoni" pitchFamily="2" charset="-79"/>
                </a:endParaRPr>
              </a:p>
            </p:txBody>
          </p:sp>
        </p:grpSp>
        <p:sp>
          <p:nvSpPr>
            <p:cNvPr id="336" name="Oval 335"/>
            <p:cNvSpPr/>
            <p:nvPr/>
          </p:nvSpPr>
          <p:spPr>
            <a:xfrm>
              <a:off x="2454311" y="195103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7" name="Oval 336"/>
            <p:cNvSpPr/>
            <p:nvPr/>
          </p:nvSpPr>
          <p:spPr>
            <a:xfrm>
              <a:off x="2673387" y="2120895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8" name="Oval 337"/>
            <p:cNvSpPr/>
            <p:nvPr/>
          </p:nvSpPr>
          <p:spPr>
            <a:xfrm>
              <a:off x="3014702" y="3327403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9" name="Oval 338"/>
            <p:cNvSpPr/>
            <p:nvPr/>
          </p:nvSpPr>
          <p:spPr>
            <a:xfrm>
              <a:off x="2871826" y="362268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0" name="Oval 339"/>
            <p:cNvSpPr/>
            <p:nvPr/>
          </p:nvSpPr>
          <p:spPr>
            <a:xfrm>
              <a:off x="2216184" y="409417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1" name="Oval 340"/>
            <p:cNvSpPr/>
            <p:nvPr/>
          </p:nvSpPr>
          <p:spPr>
            <a:xfrm>
              <a:off x="1565305" y="406242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2" name="Oval 341"/>
            <p:cNvSpPr/>
            <p:nvPr/>
          </p:nvSpPr>
          <p:spPr>
            <a:xfrm>
              <a:off x="895375" y="3468692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3" name="Oval 342"/>
            <p:cNvSpPr/>
            <p:nvPr/>
          </p:nvSpPr>
          <p:spPr>
            <a:xfrm>
              <a:off x="765687" y="2981326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4" name="Oval 343"/>
            <p:cNvSpPr/>
            <p:nvPr/>
          </p:nvSpPr>
          <p:spPr>
            <a:xfrm>
              <a:off x="830287" y="269874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5" name="Oval 344"/>
            <p:cNvSpPr/>
            <p:nvPr/>
          </p:nvSpPr>
          <p:spPr>
            <a:xfrm>
              <a:off x="1066826" y="221455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6" name="Oval 345"/>
            <p:cNvSpPr/>
            <p:nvPr/>
          </p:nvSpPr>
          <p:spPr>
            <a:xfrm>
              <a:off x="1541492" y="189546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7" name="Oval 346"/>
            <p:cNvSpPr/>
            <p:nvPr/>
          </p:nvSpPr>
          <p:spPr>
            <a:xfrm>
              <a:off x="1905032" y="1826106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8" name="Oval 347"/>
            <p:cNvSpPr/>
            <p:nvPr/>
          </p:nvSpPr>
          <p:spPr>
            <a:xfrm>
              <a:off x="2209834" y="1863718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49" name="Oval 348"/>
            <p:cNvSpPr/>
            <p:nvPr/>
          </p:nvSpPr>
          <p:spPr>
            <a:xfrm>
              <a:off x="2924214" y="239870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0" name="Oval 349"/>
            <p:cNvSpPr/>
            <p:nvPr/>
          </p:nvSpPr>
          <p:spPr>
            <a:xfrm>
              <a:off x="3022640" y="268446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1" name="Oval 350"/>
            <p:cNvSpPr/>
            <p:nvPr/>
          </p:nvSpPr>
          <p:spPr>
            <a:xfrm>
              <a:off x="3081378" y="298450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2" name="Oval 351"/>
            <p:cNvSpPr/>
            <p:nvPr/>
          </p:nvSpPr>
          <p:spPr>
            <a:xfrm>
              <a:off x="2709900" y="3808419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3" name="Oval 352"/>
            <p:cNvSpPr/>
            <p:nvPr/>
          </p:nvSpPr>
          <p:spPr>
            <a:xfrm>
              <a:off x="2511461" y="3971933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4" name="Oval 353"/>
            <p:cNvSpPr/>
            <p:nvPr/>
          </p:nvSpPr>
          <p:spPr>
            <a:xfrm>
              <a:off x="1889157" y="4137034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5" name="Oval 354"/>
            <p:cNvSpPr/>
            <p:nvPr/>
          </p:nvSpPr>
          <p:spPr>
            <a:xfrm>
              <a:off x="1309715" y="395447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6" name="Oval 355"/>
            <p:cNvSpPr/>
            <p:nvPr/>
          </p:nvSpPr>
          <p:spPr>
            <a:xfrm>
              <a:off x="1098576" y="3756031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7" name="Oval 356"/>
            <p:cNvSpPr/>
            <p:nvPr/>
          </p:nvSpPr>
          <p:spPr>
            <a:xfrm>
              <a:off x="809649" y="3227390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8" name="Oval 357"/>
            <p:cNvSpPr/>
            <p:nvPr/>
          </p:nvSpPr>
          <p:spPr>
            <a:xfrm>
              <a:off x="920775" y="2406647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9" name="Oval 358"/>
            <p:cNvSpPr/>
            <p:nvPr/>
          </p:nvSpPr>
          <p:spPr>
            <a:xfrm>
              <a:off x="1287490" y="2031994"/>
              <a:ext cx="90000" cy="9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169" name="TextBox 168"/>
          <p:cNvSpPr txBox="1"/>
          <p:nvPr/>
        </p:nvSpPr>
        <p:spPr>
          <a:xfrm>
            <a:off x="3857620" y="4714888"/>
            <a:ext cx="1143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dirty="0" smtClean="0"/>
              <a:t>(alias) inner</a:t>
            </a:r>
            <a:endParaRPr lang="en-IN" sz="11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PAC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ISPACE_Template</Template>
  <TotalTime>114823</TotalTime>
  <Words>1315</Words>
  <Application>Microsoft Office PowerPoint</Application>
  <PresentationFormat>On-screen Show (16:10)</PresentationFormat>
  <Paragraphs>469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ISPACE_template</vt:lpstr>
      <vt:lpstr>Project OAK</vt:lpstr>
      <vt:lpstr>Version History</vt:lpstr>
      <vt:lpstr>INDEX</vt:lpstr>
      <vt:lpstr>Introduction</vt:lpstr>
      <vt:lpstr>AP Royal OAK Collections (few)</vt:lpstr>
      <vt:lpstr>References</vt:lpstr>
      <vt:lpstr>Implementation</vt:lpstr>
      <vt:lpstr>Implementation Cont...</vt:lpstr>
      <vt:lpstr>Layer details</vt:lpstr>
      <vt:lpstr>Cont...</vt:lpstr>
      <vt:lpstr>Cont...</vt:lpstr>
      <vt:lpstr>Cont...</vt:lpstr>
      <vt:lpstr>Cont...</vt:lpstr>
      <vt:lpstr>Cont...</vt:lpstr>
      <vt:lpstr>Cont...</vt:lpstr>
      <vt:lpstr>Cont...</vt:lpstr>
      <vt:lpstr>Cont...</vt:lpstr>
      <vt:lpstr>Initial PCB outputs</vt:lpstr>
      <vt:lpstr>High Level Block Diagram V1</vt:lpstr>
      <vt:lpstr>MCU pin utilization</vt:lpstr>
      <vt:lpstr>Slide 21</vt:lpstr>
      <vt:lpstr>Major DXF (TBU)</vt:lpstr>
      <vt:lpstr>Major DXF (TBU)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ANAND M</dc:creator>
  <cp:lastModifiedBy>ANAND M</cp:lastModifiedBy>
  <cp:revision>386</cp:revision>
  <dcterms:created xsi:type="dcterms:W3CDTF">2023-01-28T14:29:54Z</dcterms:created>
  <dcterms:modified xsi:type="dcterms:W3CDTF">2024-09-01T15:59:47Z</dcterms:modified>
</cp:coreProperties>
</file>