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2" r:id="rId4"/>
    <p:sldId id="259" r:id="rId5"/>
    <p:sldId id="276" r:id="rId6"/>
    <p:sldId id="277" r:id="rId7"/>
    <p:sldId id="264" r:id="rId8"/>
    <p:sldId id="265" r:id="rId9"/>
    <p:sldId id="261" r:id="rId10"/>
    <p:sldId id="260" r:id="rId11"/>
    <p:sldId id="258" r:id="rId12"/>
    <p:sldId id="266" r:id="rId13"/>
    <p:sldId id="278" r:id="rId14"/>
    <p:sldId id="267" r:id="rId15"/>
    <p:sldId id="268" r:id="rId16"/>
    <p:sldId id="269" r:id="rId17"/>
    <p:sldId id="279" r:id="rId18"/>
    <p:sldId id="270" r:id="rId19"/>
    <p:sldId id="280" r:id="rId20"/>
    <p:sldId id="281" r:id="rId21"/>
    <p:sldId id="272" r:id="rId22"/>
    <p:sldId id="283" r:id="rId23"/>
    <p:sldId id="282" r:id="rId24"/>
    <p:sldId id="273" r:id="rId25"/>
    <p:sldId id="27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9508" autoAdjust="0"/>
  </p:normalViewPr>
  <p:slideViewPr>
    <p:cSldViewPr snapToGrid="0">
      <p:cViewPr varScale="1">
        <p:scale>
          <a:sx n="108" d="100"/>
          <a:sy n="108" d="100"/>
        </p:scale>
        <p:origin x="91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7690E8-926E-4C0A-8631-0F7C7590DF6E}" type="datetimeFigureOut">
              <a:rPr lang="zh-CN" altLang="en-US" smtClean="0"/>
              <a:t>2023/11/29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4C5C9-CCE4-416D-B6DC-EFB0D45A7314}" type="slidenum">
              <a:rPr lang="zh-CN" altLang="en-US" smtClean="0"/>
              <a:t>‹#›</a:t>
            </a:fld>
            <a:endParaRPr lang="zh-CN" altLang="en-US"/>
          </a:p>
        </p:txBody>
      </p:sp>
    </p:spTree>
    <p:extLst>
      <p:ext uri="{BB962C8B-B14F-4D97-AF65-F5344CB8AC3E}">
        <p14:creationId xmlns:p14="http://schemas.microsoft.com/office/powerpoint/2010/main" val="3619688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system-ui"/>
              </a:rPr>
              <a:t>计算能力和内存容量需求之间的日益不平衡发展成为一个称为“内存墙”的挑战</a:t>
            </a:r>
            <a:endParaRPr lang="en-US" altLang="zh-CN" b="0" i="0" dirty="0">
              <a:effectLst/>
              <a:latin typeface="system-ui"/>
            </a:endParaRPr>
          </a:p>
          <a:p>
            <a:r>
              <a:rPr lang="en-US" altLang="zh-CN" b="0" i="0" dirty="0">
                <a:effectLst/>
                <a:latin typeface="system-ui"/>
              </a:rPr>
              <a:t>NLP</a:t>
            </a:r>
            <a:r>
              <a:rPr lang="zh-CN" altLang="en-US" b="0" i="0" dirty="0">
                <a:effectLst/>
                <a:latin typeface="system-ui"/>
              </a:rPr>
              <a:t>模型的增长速度（</a:t>
            </a:r>
            <a:r>
              <a:rPr lang="en-US" altLang="zh-CN" b="0" i="0" dirty="0">
                <a:effectLst/>
                <a:latin typeface="system-ui"/>
              </a:rPr>
              <a:t>14.1X</a:t>
            </a:r>
            <a:r>
              <a:rPr lang="zh-CN" altLang="en-US" b="0" i="0" dirty="0">
                <a:effectLst/>
                <a:latin typeface="system-ui"/>
              </a:rPr>
              <a:t> </a:t>
            </a:r>
            <a:r>
              <a:rPr lang="en-US" altLang="zh-CN" b="0" i="0" dirty="0">
                <a:effectLst/>
                <a:latin typeface="system-ui"/>
              </a:rPr>
              <a:t>year</a:t>
            </a:r>
            <a:r>
              <a:rPr lang="zh-CN" altLang="en-US" b="0" i="0" dirty="0">
                <a:effectLst/>
                <a:latin typeface="system-ui"/>
              </a:rPr>
              <a:t>），远超内存容量的增长（</a:t>
            </a:r>
            <a:r>
              <a:rPr lang="en-US" altLang="zh-CN" b="0" i="0" dirty="0">
                <a:effectLst/>
                <a:latin typeface="system-ui"/>
              </a:rPr>
              <a:t>1.3X</a:t>
            </a:r>
            <a:r>
              <a:rPr lang="zh-CN" altLang="en-US" b="0" i="0" dirty="0">
                <a:effectLst/>
                <a:latin typeface="system-ui"/>
              </a:rPr>
              <a:t>）</a:t>
            </a:r>
            <a:endParaRPr lang="en-US" altLang="zh-CN" b="0" i="0" dirty="0">
              <a:effectLst/>
              <a:latin typeface="system-ui"/>
            </a:endParaRPr>
          </a:p>
          <a:p>
            <a:r>
              <a:rPr lang="zh-CN" altLang="en-US" b="0" i="0" dirty="0">
                <a:effectLst/>
                <a:latin typeface="system-ui"/>
              </a:rPr>
              <a:t>我们探讨了是否可以使用闪存内存来突破“内存墙”</a:t>
            </a:r>
            <a:r>
              <a:rPr lang="en-US" altLang="zh-CN" b="0" i="0" dirty="0">
                <a:effectLst/>
                <a:latin typeface="system-ui"/>
              </a:rPr>
              <a:t>——</a:t>
            </a:r>
            <a:r>
              <a:rPr lang="zh-CN" altLang="en-US" b="0" i="0" dirty="0">
                <a:effectLst/>
                <a:latin typeface="system-ui"/>
              </a:rPr>
              <a:t>这是一种通常用于存储的内存技术，因为其具有高密度和容量扩展性</a:t>
            </a:r>
            <a:r>
              <a:rPr lang="en-US" altLang="zh-CN" b="0" i="0" dirty="0">
                <a:effectLst/>
                <a:latin typeface="system-ui"/>
              </a:rPr>
              <a:t>[59]</a:t>
            </a:r>
            <a:r>
              <a:rPr lang="zh-CN" altLang="en-US" b="0" i="0" dirty="0">
                <a:effectLst/>
                <a:latin typeface="system-ui"/>
              </a:rPr>
              <a:t>。</a:t>
            </a:r>
            <a:endParaRPr lang="en-US" altLang="zh-CN" b="0" i="0" dirty="0">
              <a:effectLst/>
              <a:latin typeface="system-ui"/>
            </a:endParaRPr>
          </a:p>
          <a:p>
            <a:r>
              <a:rPr lang="zh-CN" altLang="en-US" b="0" i="0" dirty="0">
                <a:effectLst/>
                <a:latin typeface="system-ui"/>
              </a:rPr>
              <a:t>虽然</a:t>
            </a:r>
            <a:r>
              <a:rPr lang="en-US" altLang="zh-CN" b="0" i="0" dirty="0">
                <a:effectLst/>
                <a:latin typeface="system-ui"/>
              </a:rPr>
              <a:t>DRAM</a:t>
            </a:r>
            <a:r>
              <a:rPr lang="zh-CN" altLang="en-US" b="0" i="0" dirty="0">
                <a:effectLst/>
                <a:latin typeface="system-ui"/>
              </a:rPr>
              <a:t>只能扩展到几</a:t>
            </a:r>
            <a:r>
              <a:rPr lang="en-US" altLang="zh-CN" b="0" i="0" dirty="0">
                <a:effectLst/>
                <a:latin typeface="system-ui"/>
              </a:rPr>
              <a:t>GB</a:t>
            </a:r>
            <a:r>
              <a:rPr lang="zh-CN" altLang="en-US" b="0" i="0" dirty="0">
                <a:effectLst/>
                <a:latin typeface="system-ui"/>
              </a:rPr>
              <a:t>的容量，但基于闪存的固态硬盘（</a:t>
            </a:r>
            <a:r>
              <a:rPr lang="en-US" altLang="zh-CN" b="0" i="0" dirty="0">
                <a:effectLst/>
                <a:latin typeface="system-ui"/>
              </a:rPr>
              <a:t>SSD</a:t>
            </a:r>
            <a:r>
              <a:rPr lang="zh-CN" altLang="en-US" b="0" i="0" dirty="0">
                <a:effectLst/>
                <a:latin typeface="system-ui"/>
              </a:rPr>
              <a:t>）可达到</a:t>
            </a:r>
            <a:r>
              <a:rPr lang="en-US" altLang="zh-CN" b="0" i="0" dirty="0">
                <a:effectLst/>
                <a:latin typeface="system-ui"/>
              </a:rPr>
              <a:t>TB</a:t>
            </a:r>
            <a:r>
              <a:rPr lang="zh-CN" altLang="en-US" b="0" i="0" dirty="0">
                <a:effectLst/>
                <a:latin typeface="system-ui"/>
              </a:rPr>
              <a:t>级的容量</a:t>
            </a:r>
            <a:r>
              <a:rPr lang="en-US" altLang="zh-CN" b="0" i="0" dirty="0">
                <a:effectLst/>
                <a:latin typeface="system-ui"/>
              </a:rPr>
              <a:t>[23]</a:t>
            </a:r>
            <a:r>
              <a:rPr lang="zh-CN" altLang="en-US" b="0" i="0" dirty="0">
                <a:effectLst/>
                <a:latin typeface="system-ui"/>
              </a:rPr>
              <a:t>，足够大以应对“内存墙”的挑战。</a:t>
            </a: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fld id="{6714C5C9-CCE4-416D-B6DC-EFB0D45A7314}" type="slidenum">
              <a:rPr lang="zh-CN" altLang="en-US" smtClean="0"/>
              <a:t>2</a:t>
            </a:fld>
            <a:endParaRPr lang="zh-CN" altLang="en-US"/>
          </a:p>
        </p:txBody>
      </p:sp>
    </p:spTree>
    <p:extLst>
      <p:ext uri="{BB962C8B-B14F-4D97-AF65-F5344CB8AC3E}">
        <p14:creationId xmlns:p14="http://schemas.microsoft.com/office/powerpoint/2010/main" val="4051587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374151"/>
              </a:solidFill>
              <a:effectLst/>
              <a:latin typeface="Söhne"/>
            </a:endParaRPr>
          </a:p>
          <a:p>
            <a:pPr algn="l"/>
            <a:r>
              <a:rPr lang="zh-CN" altLang="en-US" b="0" i="0" dirty="0">
                <a:effectLst/>
                <a:latin typeface="system-ui"/>
              </a:rPr>
              <a:t>在闪存前添加</a:t>
            </a:r>
            <a:r>
              <a:rPr lang="en-US" altLang="zh-CN" b="0" i="0" dirty="0">
                <a:effectLst/>
                <a:latin typeface="system-ui"/>
              </a:rPr>
              <a:t>DRAM</a:t>
            </a:r>
            <a:r>
              <a:rPr lang="zh-CN" altLang="en-US" b="0" i="0" dirty="0">
                <a:effectLst/>
                <a:latin typeface="system-ui"/>
              </a:rPr>
              <a:t>缓存的效果。缓存主要有两个作用。</a:t>
            </a:r>
          </a:p>
          <a:p>
            <a:pPr algn="l">
              <a:buFont typeface="Arial" panose="020B0604020202020204" pitchFamily="34" charset="0"/>
              <a:buChar char="•"/>
            </a:pPr>
            <a:r>
              <a:rPr lang="zh-CN" altLang="en-US" b="0" i="0" dirty="0">
                <a:effectLst/>
                <a:latin typeface="system-ui"/>
              </a:rPr>
              <a:t>首先，它通过从更快的</a:t>
            </a:r>
            <a:r>
              <a:rPr lang="en-US" altLang="zh-CN" b="0" i="0" dirty="0">
                <a:effectLst/>
                <a:latin typeface="system-ui"/>
              </a:rPr>
              <a:t>DRAM</a:t>
            </a:r>
            <a:r>
              <a:rPr lang="zh-CN" altLang="en-US" b="0" i="0" dirty="0">
                <a:effectLst/>
                <a:latin typeface="system-ui"/>
              </a:rPr>
              <a:t>中提供频繁访问的数据来提高</a:t>
            </a:r>
            <a:r>
              <a:rPr lang="en-US" altLang="zh-CN" b="0" i="0" dirty="0">
                <a:effectLst/>
                <a:latin typeface="system-ui"/>
              </a:rPr>
              <a:t>CXL-flash</a:t>
            </a:r>
            <a:r>
              <a:rPr lang="zh-CN" altLang="en-US" b="0" i="0" dirty="0">
                <a:effectLst/>
                <a:latin typeface="system-ui"/>
              </a:rPr>
              <a:t>的性能。</a:t>
            </a:r>
          </a:p>
          <a:p>
            <a:pPr algn="l">
              <a:buFont typeface="Arial" panose="020B0604020202020204" pitchFamily="34" charset="0"/>
              <a:buChar char="•"/>
            </a:pPr>
            <a:r>
              <a:rPr lang="zh-CN" altLang="en-US" b="0" i="0" dirty="0">
                <a:effectLst/>
                <a:latin typeface="system-ui"/>
              </a:rPr>
              <a:t>其次，它在缓存命中时减少对闪存的整体流量。</a:t>
            </a:r>
          </a:p>
          <a:p>
            <a:pPr algn="l"/>
            <a:endParaRPr lang="en-US" altLang="zh-CN" b="0" i="0" dirty="0">
              <a:solidFill>
                <a:srgbClr val="374151"/>
              </a:solidFill>
              <a:effectLst/>
              <a:latin typeface="Söhne"/>
            </a:endParaRPr>
          </a:p>
          <a:p>
            <a:pPr algn="l"/>
            <a:r>
              <a:rPr lang="en-US" altLang="zh-CN" b="0" i="0" dirty="0">
                <a:solidFill>
                  <a:srgbClr val="374151"/>
                </a:solidFill>
                <a:effectLst/>
                <a:latin typeface="Söhne"/>
              </a:rPr>
              <a:t>1.</a:t>
            </a:r>
            <a:r>
              <a:rPr lang="zh-CN" altLang="en-US" b="0" i="0" dirty="0">
                <a:solidFill>
                  <a:srgbClr val="374151"/>
                </a:solidFill>
                <a:effectLst/>
                <a:latin typeface="Söhne"/>
              </a:rPr>
              <a:t>大容量的缓存显著降低了平均访问延迟</a:t>
            </a:r>
            <a:endParaRPr lang="en-US" altLang="zh-CN" b="0" i="0" dirty="0">
              <a:solidFill>
                <a:srgbClr val="374151"/>
              </a:solidFill>
              <a:effectLst/>
              <a:latin typeface="Söhne"/>
            </a:endParaRPr>
          </a:p>
          <a:p>
            <a:pPr algn="l"/>
            <a:endParaRPr lang="en-US" altLang="zh-CN" b="0" i="0" dirty="0">
              <a:solidFill>
                <a:srgbClr val="374151"/>
              </a:solidFill>
              <a:effectLst/>
              <a:latin typeface="Söhne"/>
            </a:endParaRPr>
          </a:p>
          <a:p>
            <a:pPr algn="l"/>
            <a:r>
              <a:rPr lang="en-US" altLang="zh-CN" b="0" i="0" dirty="0">
                <a:solidFill>
                  <a:srgbClr val="374151"/>
                </a:solidFill>
                <a:effectLst/>
                <a:latin typeface="Söhne"/>
              </a:rPr>
              <a:t>2.</a:t>
            </a:r>
            <a:r>
              <a:rPr lang="zh-CN" altLang="en-US" b="0" i="0" dirty="0">
                <a:solidFill>
                  <a:srgbClr val="374151"/>
                </a:solidFill>
                <a:effectLst/>
                <a:latin typeface="Söhne"/>
              </a:rPr>
              <a:t>在存储领域中，</a:t>
            </a:r>
            <a:r>
              <a:rPr lang="en-US" altLang="zh-CN" b="0" i="0" dirty="0">
                <a:solidFill>
                  <a:srgbClr val="374151"/>
                </a:solidFill>
                <a:effectLst/>
                <a:latin typeface="Söhne"/>
              </a:rPr>
              <a:t>"Flash Inter-arrival Time"</a:t>
            </a:r>
            <a:r>
              <a:rPr lang="zh-CN" altLang="en-US" b="0" i="0" dirty="0">
                <a:solidFill>
                  <a:srgbClr val="374151"/>
                </a:solidFill>
                <a:effectLst/>
                <a:latin typeface="Söhne"/>
              </a:rPr>
              <a:t>（闪存到达间隔时间）通常指的是在闪存存储系统中，两个连续的闪存请求之间的时间间隔。</a:t>
            </a:r>
          </a:p>
          <a:p>
            <a:pPr algn="l"/>
            <a:r>
              <a:rPr lang="zh-CN" altLang="en-US" b="0" i="0" dirty="0">
                <a:solidFill>
                  <a:srgbClr val="374151"/>
                </a:solidFill>
                <a:effectLst/>
                <a:latin typeface="Söhne"/>
              </a:rPr>
              <a:t>当系统需要从闪存中读取或写入数据时，会发出闪存请求。</a:t>
            </a:r>
            <a:r>
              <a:rPr lang="en-US" altLang="zh-CN" b="0" i="0" dirty="0">
                <a:solidFill>
                  <a:srgbClr val="374151"/>
                </a:solidFill>
                <a:effectLst/>
                <a:latin typeface="Söhne"/>
              </a:rPr>
              <a:t>Flash Inter-arrival Time</a:t>
            </a:r>
            <a:r>
              <a:rPr lang="zh-CN" altLang="en-US" b="0" i="0" dirty="0">
                <a:solidFill>
                  <a:srgbClr val="374151"/>
                </a:solidFill>
                <a:effectLst/>
                <a:latin typeface="Söhne"/>
              </a:rPr>
              <a:t>表示两个连续的闪存请求之间的时间差。</a:t>
            </a:r>
          </a:p>
          <a:p>
            <a:pPr algn="l"/>
            <a:r>
              <a:rPr lang="en-US" altLang="zh-CN" b="0" i="0" dirty="0">
                <a:solidFill>
                  <a:srgbClr val="374151"/>
                </a:solidFill>
                <a:effectLst/>
                <a:latin typeface="Söhne"/>
              </a:rPr>
              <a:t>Flash Inter-arrival Time</a:t>
            </a:r>
            <a:r>
              <a:rPr lang="zh-CN" altLang="en-US" b="0" i="0" dirty="0">
                <a:solidFill>
                  <a:srgbClr val="374151"/>
                </a:solidFill>
                <a:effectLst/>
                <a:latin typeface="Söhne"/>
              </a:rPr>
              <a:t>对于存储系统的性能和效率具有重要影响。较短的</a:t>
            </a:r>
            <a:r>
              <a:rPr lang="en-US" altLang="zh-CN" b="0" i="0" dirty="0">
                <a:solidFill>
                  <a:srgbClr val="374151"/>
                </a:solidFill>
                <a:effectLst/>
                <a:latin typeface="Söhne"/>
              </a:rPr>
              <a:t>Inter-arrival Time</a:t>
            </a:r>
            <a:r>
              <a:rPr lang="zh-CN" altLang="en-US" b="0" i="0" dirty="0">
                <a:solidFill>
                  <a:srgbClr val="374151"/>
                </a:solidFill>
                <a:effectLst/>
                <a:latin typeface="Söhne"/>
              </a:rPr>
              <a:t>意味着请求之间的间隔较短，系统需要更快地处理请求，以提供更高的吞吐量和响应速度。</a:t>
            </a:r>
            <a:endParaRPr lang="en-US" altLang="zh-CN" b="0" i="0" dirty="0">
              <a:solidFill>
                <a:srgbClr val="374151"/>
              </a:solidFill>
              <a:effectLst/>
              <a:latin typeface="Söhne"/>
            </a:endParaRPr>
          </a:p>
          <a:p>
            <a:pPr algn="l"/>
            <a:r>
              <a:rPr lang="zh-CN" altLang="en-US" b="0" i="0" dirty="0">
                <a:solidFill>
                  <a:srgbClr val="374151"/>
                </a:solidFill>
                <a:effectLst/>
                <a:latin typeface="Söhne"/>
              </a:rPr>
              <a:t>相反，较长的</a:t>
            </a:r>
            <a:r>
              <a:rPr lang="en-US" altLang="zh-CN" b="0" i="0" dirty="0">
                <a:solidFill>
                  <a:srgbClr val="374151"/>
                </a:solidFill>
                <a:effectLst/>
                <a:latin typeface="Söhne"/>
              </a:rPr>
              <a:t>Inter-arrival Time</a:t>
            </a:r>
            <a:r>
              <a:rPr lang="zh-CN" altLang="en-US" b="0" i="0" dirty="0">
                <a:solidFill>
                  <a:srgbClr val="374151"/>
                </a:solidFill>
                <a:effectLst/>
                <a:latin typeface="Söhne"/>
              </a:rPr>
              <a:t>意味着请求之间的间隔较长，系统可能有更多的时间来处理请求。通过合理地管理闪存请求之间的时间间隔，可以提高存储系统的效率和响应能力。</a:t>
            </a:r>
            <a:endParaRPr lang="en-US" altLang="zh-CN" b="0" i="0" dirty="0">
              <a:solidFill>
                <a:srgbClr val="374151"/>
              </a:solidFill>
              <a:effectLst/>
              <a:latin typeface="Söhne"/>
            </a:endParaRPr>
          </a:p>
          <a:p>
            <a:pPr algn="l"/>
            <a:endParaRPr lang="en-US" altLang="zh-CN" b="0" i="0" dirty="0">
              <a:solidFill>
                <a:srgbClr val="374151"/>
              </a:solidFill>
              <a:effectLst/>
              <a:latin typeface="Söhne"/>
            </a:endParaRPr>
          </a:p>
          <a:p>
            <a:pPr algn="l"/>
            <a:r>
              <a:rPr lang="zh-CN" altLang="en-US" b="0" i="0" dirty="0">
                <a:effectLst/>
                <a:latin typeface="system-ui"/>
              </a:rPr>
              <a:t>然而，即使有足够大的缓存，平均延迟仍然远高于</a:t>
            </a:r>
            <a:r>
              <a:rPr lang="en-US" altLang="zh-CN" b="0" i="0" dirty="0">
                <a:effectLst/>
                <a:latin typeface="system-ui"/>
              </a:rPr>
              <a:t>DRAM</a:t>
            </a:r>
            <a:r>
              <a:rPr lang="zh-CN" altLang="en-US" b="0" i="0" dirty="0">
                <a:effectLst/>
                <a:latin typeface="system-ui"/>
              </a:rPr>
              <a:t>，这是由于内存访问的高强度造成的。</a:t>
            </a:r>
            <a:endParaRPr lang="en-US" altLang="zh-CN" b="0" i="0" dirty="0">
              <a:solidFill>
                <a:srgbClr val="374151"/>
              </a:solidFill>
              <a:effectLst/>
              <a:latin typeface="Söhne"/>
            </a:endParaRPr>
          </a:p>
          <a:p>
            <a:pPr algn="l"/>
            <a:r>
              <a:rPr lang="zh-CN" altLang="en-US" b="0" i="0" dirty="0">
                <a:effectLst/>
                <a:latin typeface="system-ui"/>
              </a:rPr>
              <a:t>是由于短间隔时间的请求导致了超负荷的闪存后端获取数据（图</a:t>
            </a:r>
            <a:r>
              <a:rPr lang="en-US" altLang="zh-CN" b="0" i="0" dirty="0">
                <a:effectLst/>
                <a:latin typeface="system-ui"/>
              </a:rPr>
              <a:t>5b</a:t>
            </a:r>
            <a:r>
              <a:rPr lang="zh-CN" altLang="en-US" b="0" i="0" dirty="0">
                <a:effectLst/>
                <a:latin typeface="system-ui"/>
              </a:rPr>
              <a:t>）。这个实验表明，仅仅使用缓存是不足以降低</a:t>
            </a:r>
            <a:r>
              <a:rPr lang="en-US" altLang="zh-CN" b="0" i="0" dirty="0">
                <a:effectLst/>
                <a:latin typeface="system-ui"/>
              </a:rPr>
              <a:t>CXL-flash</a:t>
            </a:r>
            <a:r>
              <a:rPr lang="zh-CN" altLang="en-US" b="0" i="0" dirty="0">
                <a:effectLst/>
                <a:latin typeface="system-ui"/>
              </a:rPr>
              <a:t>的延迟的，我们需要额外的辅助结构来减少对闪存的流量。</a:t>
            </a:r>
            <a:endParaRPr lang="zh-CN" altLang="en-US" b="0" i="0" dirty="0">
              <a:solidFill>
                <a:srgbClr val="374151"/>
              </a:solidFill>
              <a:effectLst/>
              <a:latin typeface="Söhne"/>
            </a:endParaRPr>
          </a:p>
          <a:p>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11</a:t>
            </a:fld>
            <a:endParaRPr lang="zh-CN" altLang="en-US"/>
          </a:p>
        </p:txBody>
      </p:sp>
    </p:spTree>
    <p:extLst>
      <p:ext uri="{BB962C8B-B14F-4D97-AF65-F5344CB8AC3E}">
        <p14:creationId xmlns:p14="http://schemas.microsoft.com/office/powerpoint/2010/main" val="2850503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重复读取，</a:t>
            </a:r>
            <a:r>
              <a:rPr lang="zh-CN" altLang="en-US" b="0" i="0" dirty="0">
                <a:effectLst/>
                <a:latin typeface="system-ui"/>
              </a:rPr>
              <a:t>内存访问以</a:t>
            </a:r>
            <a:r>
              <a:rPr lang="en-US" altLang="zh-CN" b="0" i="0" dirty="0">
                <a:effectLst/>
                <a:latin typeface="system-ui"/>
              </a:rPr>
              <a:t>64B</a:t>
            </a:r>
            <a:r>
              <a:rPr lang="zh-CN" altLang="en-US" b="0" i="0" dirty="0">
                <a:effectLst/>
                <a:latin typeface="system-ui"/>
              </a:rPr>
              <a:t>的粒度进行，而闪存后端以</a:t>
            </a:r>
            <a:r>
              <a:rPr lang="en-US" altLang="zh-CN" b="0" i="0" dirty="0">
                <a:effectLst/>
                <a:latin typeface="system-ui"/>
              </a:rPr>
              <a:t>4KiB</a:t>
            </a:r>
            <a:r>
              <a:rPr lang="zh-CN" altLang="en-US" b="0" i="0" dirty="0">
                <a:effectLst/>
                <a:latin typeface="system-ui"/>
              </a:rPr>
              <a:t>为单位进行寻址。因此，在缓存未命中时，将从闪存中获取</a:t>
            </a:r>
            <a:r>
              <a:rPr lang="en-US" altLang="zh-CN" b="0" i="0" dirty="0">
                <a:effectLst/>
                <a:latin typeface="system-ui"/>
              </a:rPr>
              <a:t>4KiB</a:t>
            </a:r>
            <a:r>
              <a:rPr lang="zh-CN" altLang="en-US" b="0" i="0" dirty="0">
                <a:effectLst/>
                <a:latin typeface="system-ui"/>
              </a:rPr>
              <a:t>的数据，并且属于同一</a:t>
            </a:r>
            <a:r>
              <a:rPr lang="en-US" altLang="zh-CN" b="0" i="0" dirty="0">
                <a:effectLst/>
                <a:latin typeface="system-ui"/>
              </a:rPr>
              <a:t>4KiB</a:t>
            </a:r>
            <a:r>
              <a:rPr lang="zh-CN" altLang="en-US" b="0" i="0" dirty="0">
                <a:effectLst/>
                <a:latin typeface="system-ui"/>
              </a:rPr>
              <a:t>的后续</a:t>
            </a:r>
            <a:r>
              <a:rPr lang="en-US" altLang="zh-CN" b="0" i="0" dirty="0">
                <a:effectLst/>
                <a:latin typeface="system-ui"/>
              </a:rPr>
              <a:t>64B</a:t>
            </a:r>
            <a:r>
              <a:rPr lang="zh-CN" altLang="en-US" b="0" i="0" dirty="0">
                <a:effectLst/>
                <a:latin typeface="system-ui"/>
              </a:rPr>
              <a:t>缓存未命中将在闪存读取正在进行时产生额外的闪存内存读取请求。</a:t>
            </a:r>
            <a:endParaRPr lang="en-US" altLang="zh-CN" b="0" i="0" dirty="0">
              <a:effectLst/>
              <a:latin typeface="system-ui"/>
            </a:endParaRPr>
          </a:p>
          <a:p>
            <a:r>
              <a:rPr lang="zh-CN" altLang="en-US" b="0" i="0" dirty="0">
                <a:effectLst/>
                <a:latin typeface="system-ui"/>
              </a:rPr>
              <a:t>图</a:t>
            </a:r>
            <a:r>
              <a:rPr lang="en-US" altLang="zh-CN" b="0" i="0" dirty="0">
                <a:effectLst/>
                <a:latin typeface="system-ui"/>
              </a:rPr>
              <a:t>6</a:t>
            </a:r>
            <a:r>
              <a:rPr lang="zh-CN" altLang="en-US" b="0" i="0" dirty="0">
                <a:effectLst/>
                <a:latin typeface="system-ui"/>
              </a:rPr>
              <a:t>说明了哈希图，矩阵乘法和堆工作负载中重复读取的严重性：超过</a:t>
            </a:r>
            <a:r>
              <a:rPr lang="en-US" altLang="zh-CN" b="0" i="0" dirty="0">
                <a:effectLst/>
                <a:latin typeface="system-ui"/>
              </a:rPr>
              <a:t>90%</a:t>
            </a:r>
            <a:r>
              <a:rPr lang="zh-CN" altLang="en-US" b="0" i="0" dirty="0">
                <a:effectLst/>
                <a:latin typeface="system-ui"/>
              </a:rPr>
              <a:t>的闪存读取是重复读取！</a:t>
            </a:r>
            <a:endParaRPr lang="en-US" altLang="zh-CN" b="0" i="0" dirty="0">
              <a:effectLst/>
              <a:latin typeface="system-ui"/>
            </a:endParaRPr>
          </a:p>
          <a:p>
            <a:r>
              <a:rPr lang="en-US" altLang="zh-CN" b="0" i="0" dirty="0">
                <a:effectLst/>
                <a:latin typeface="system-ui"/>
              </a:rPr>
              <a:t>CXL-flash</a:t>
            </a:r>
            <a:r>
              <a:rPr lang="zh-CN" altLang="en-US" b="0" i="0" dirty="0">
                <a:effectLst/>
                <a:latin typeface="system-ui"/>
              </a:rPr>
              <a:t>中添加了一组</a:t>
            </a:r>
            <a:r>
              <a:rPr lang="en-US" altLang="zh-CN" b="0" i="0" dirty="0">
                <a:effectLst/>
                <a:latin typeface="system-ui"/>
              </a:rPr>
              <a:t>MSHR</a:t>
            </a:r>
            <a:r>
              <a:rPr lang="zh-CN" altLang="en-US" b="0" i="0" dirty="0">
                <a:effectLst/>
                <a:latin typeface="system-ui"/>
              </a:rPr>
              <a:t>（</a:t>
            </a:r>
            <a:r>
              <a:rPr lang="en-US" altLang="zh-CN" b="0" i="0" dirty="0">
                <a:effectLst/>
                <a:latin typeface="system-ui"/>
              </a:rPr>
              <a:t>miss status holding registers</a:t>
            </a:r>
            <a:r>
              <a:rPr lang="zh-CN" altLang="en-US" b="0" i="0" dirty="0">
                <a:effectLst/>
                <a:latin typeface="system-ui"/>
              </a:rPr>
              <a:t>）</a:t>
            </a:r>
            <a:r>
              <a:rPr lang="en-US" altLang="zh-CN" b="0" i="0" dirty="0">
                <a:effectLst/>
                <a:latin typeface="system-ui"/>
              </a:rPr>
              <a:t>[29, 47]</a:t>
            </a:r>
            <a:r>
              <a:rPr lang="zh-CN" altLang="en-US" b="0" i="0" dirty="0">
                <a:effectLst/>
                <a:latin typeface="system-ui"/>
              </a:rPr>
              <a:t>，如图</a:t>
            </a:r>
            <a:r>
              <a:rPr lang="en-US" altLang="zh-CN" b="0" i="0" dirty="0">
                <a:effectLst/>
                <a:latin typeface="system-ui"/>
              </a:rPr>
              <a:t>4</a:t>
            </a:r>
            <a:r>
              <a:rPr lang="zh-CN" altLang="en-US" b="0" i="0" dirty="0">
                <a:effectLst/>
                <a:latin typeface="system-ui"/>
              </a:rPr>
              <a:t>所示。</a:t>
            </a:r>
            <a:r>
              <a:rPr lang="en-US" altLang="zh-CN" b="0" i="0" dirty="0">
                <a:effectLst/>
                <a:latin typeface="system-ui"/>
              </a:rPr>
              <a:t>MSHR</a:t>
            </a:r>
            <a:r>
              <a:rPr lang="zh-CN" altLang="en-US" b="0" i="0" dirty="0">
                <a:effectLst/>
                <a:latin typeface="system-ui"/>
              </a:rPr>
              <a:t>跟踪当前未完成的闪存内存请求，并从单个闪存内存读取服务多个</a:t>
            </a:r>
            <a:r>
              <a:rPr lang="en-US" altLang="zh-CN" b="0" i="0" dirty="0">
                <a:effectLst/>
                <a:latin typeface="system-ui"/>
              </a:rPr>
              <a:t>64B</a:t>
            </a:r>
            <a:r>
              <a:rPr lang="zh-CN" altLang="en-US" b="0" i="0" dirty="0">
                <a:effectLst/>
                <a:latin typeface="system-ui"/>
              </a:rPr>
              <a:t>内存访问。</a:t>
            </a:r>
            <a:endParaRPr lang="en-US" altLang="zh-CN" b="0" i="0" dirty="0">
              <a:effectLst/>
              <a:latin typeface="system-ui"/>
            </a:endParaRPr>
          </a:p>
          <a:p>
            <a:r>
              <a:rPr lang="zh-CN" altLang="en-US" b="0" i="0" dirty="0">
                <a:effectLst/>
                <a:latin typeface="system-ui"/>
              </a:rPr>
              <a:t>图七为</a:t>
            </a:r>
            <a:r>
              <a:rPr lang="en-US" altLang="zh-CN" b="0" i="0" dirty="0">
                <a:effectLst/>
                <a:latin typeface="system-ui"/>
              </a:rPr>
              <a:t>CDF</a:t>
            </a:r>
            <a:r>
              <a:rPr lang="zh-CN" altLang="en-US" b="0" i="0" dirty="0">
                <a:effectLst/>
                <a:latin typeface="system-ui"/>
              </a:rPr>
              <a:t>图，实线表示有</a:t>
            </a:r>
            <a:r>
              <a:rPr lang="en-US" altLang="zh-CN" b="0" i="0" dirty="0">
                <a:effectLst/>
                <a:latin typeface="system-ui"/>
              </a:rPr>
              <a:t>MSHR</a:t>
            </a:r>
            <a:r>
              <a:rPr lang="zh-CN" altLang="en-US" b="0" i="0" dirty="0">
                <a:effectLst/>
                <a:latin typeface="system-ui"/>
              </a:rPr>
              <a:t>，虚线表示无</a:t>
            </a:r>
            <a:r>
              <a:rPr lang="en-US" altLang="zh-CN" b="0" i="0" dirty="0">
                <a:effectLst/>
                <a:latin typeface="system-ui"/>
              </a:rPr>
              <a:t>MSHR</a:t>
            </a:r>
            <a:r>
              <a:rPr lang="zh-CN" altLang="en-US" b="0" i="0" dirty="0">
                <a:effectLst/>
                <a:latin typeface="system-ui"/>
              </a:rPr>
              <a:t>下的访问延迟分布，使用</a:t>
            </a:r>
            <a:r>
              <a:rPr lang="en-US" altLang="zh-CN" b="0" i="0" dirty="0">
                <a:effectLst/>
                <a:latin typeface="system-ui"/>
              </a:rPr>
              <a:t>MSHR</a:t>
            </a:r>
            <a:r>
              <a:rPr lang="zh-CN" altLang="en-US" b="0" i="0" dirty="0">
                <a:effectLst/>
                <a:latin typeface="system-ui"/>
              </a:rPr>
              <a:t>可以显著降低了长尾延迟，特别是对于具有大量重复读取的三个工作负载。我们还观察到，通过添加</a:t>
            </a:r>
            <a:r>
              <a:rPr lang="en-US" altLang="zh-CN" b="0" i="0" dirty="0">
                <a:effectLst/>
                <a:latin typeface="system-ui"/>
              </a:rPr>
              <a:t>MSHR</a:t>
            </a:r>
            <a:r>
              <a:rPr lang="zh-CN" altLang="en-US" b="0" i="0" dirty="0">
                <a:effectLst/>
                <a:latin typeface="system-ui"/>
              </a:rPr>
              <a:t>，对于其他两个工作负载（随机和步幅），也会有轻微的改进。然而，</a:t>
            </a:r>
            <a:r>
              <a:rPr lang="en-US" altLang="zh-CN" b="0" i="0" dirty="0">
                <a:effectLst/>
                <a:latin typeface="system-ui"/>
              </a:rPr>
              <a:t>MSHR</a:t>
            </a:r>
            <a:r>
              <a:rPr lang="zh-CN" altLang="en-US" b="0" i="0" dirty="0">
                <a:effectLst/>
                <a:latin typeface="system-ui"/>
              </a:rPr>
              <a:t>只能减少闪存内存流量，并不能通过在需要数据之前将数据带入缓存来主动提高缓存命中率。</a:t>
            </a:r>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12</a:t>
            </a:fld>
            <a:endParaRPr lang="zh-CN" altLang="en-US"/>
          </a:p>
        </p:txBody>
      </p:sp>
    </p:spTree>
    <p:extLst>
      <p:ext uri="{BB962C8B-B14F-4D97-AF65-F5344CB8AC3E}">
        <p14:creationId xmlns:p14="http://schemas.microsoft.com/office/powerpoint/2010/main" val="3230603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重复读取，</a:t>
            </a:r>
            <a:r>
              <a:rPr lang="zh-CN" altLang="en-US" b="0" i="0" dirty="0">
                <a:effectLst/>
                <a:latin typeface="system-ui"/>
              </a:rPr>
              <a:t>内存访问以</a:t>
            </a:r>
            <a:r>
              <a:rPr lang="en-US" altLang="zh-CN" b="0" i="0" dirty="0">
                <a:effectLst/>
                <a:latin typeface="system-ui"/>
              </a:rPr>
              <a:t>64B</a:t>
            </a:r>
            <a:r>
              <a:rPr lang="zh-CN" altLang="en-US" b="0" i="0" dirty="0">
                <a:effectLst/>
                <a:latin typeface="system-ui"/>
              </a:rPr>
              <a:t>的粒度进行，而闪存后端以</a:t>
            </a:r>
            <a:r>
              <a:rPr lang="en-US" altLang="zh-CN" b="0" i="0" dirty="0">
                <a:effectLst/>
                <a:latin typeface="system-ui"/>
              </a:rPr>
              <a:t>4KiB</a:t>
            </a:r>
            <a:r>
              <a:rPr lang="zh-CN" altLang="en-US" b="0" i="0" dirty="0">
                <a:effectLst/>
                <a:latin typeface="system-ui"/>
              </a:rPr>
              <a:t>为单位进行寻址。因此，在缓存未命中时，将从闪存中获取</a:t>
            </a:r>
            <a:r>
              <a:rPr lang="en-US" altLang="zh-CN" b="0" i="0" dirty="0">
                <a:effectLst/>
                <a:latin typeface="system-ui"/>
              </a:rPr>
              <a:t>4KiB</a:t>
            </a:r>
            <a:r>
              <a:rPr lang="zh-CN" altLang="en-US" b="0" i="0" dirty="0">
                <a:effectLst/>
                <a:latin typeface="system-ui"/>
              </a:rPr>
              <a:t>的数据，并且属于同一</a:t>
            </a:r>
            <a:r>
              <a:rPr lang="en-US" altLang="zh-CN" b="0" i="0" dirty="0">
                <a:effectLst/>
                <a:latin typeface="system-ui"/>
              </a:rPr>
              <a:t>4KiB</a:t>
            </a:r>
            <a:r>
              <a:rPr lang="zh-CN" altLang="en-US" b="0" i="0" dirty="0">
                <a:effectLst/>
                <a:latin typeface="system-ui"/>
              </a:rPr>
              <a:t>的后续</a:t>
            </a:r>
            <a:r>
              <a:rPr lang="en-US" altLang="zh-CN" b="0" i="0" dirty="0">
                <a:effectLst/>
                <a:latin typeface="system-ui"/>
              </a:rPr>
              <a:t>64B</a:t>
            </a:r>
            <a:r>
              <a:rPr lang="zh-CN" altLang="en-US" b="0" i="0" dirty="0">
                <a:effectLst/>
                <a:latin typeface="system-ui"/>
              </a:rPr>
              <a:t>缓存未命中将在闪存读取正在进行时产生额外的闪存内存读取请求。</a:t>
            </a:r>
            <a:endParaRPr lang="en-US" altLang="zh-CN" b="0" i="0" dirty="0">
              <a:effectLst/>
              <a:latin typeface="system-ui"/>
            </a:endParaRPr>
          </a:p>
          <a:p>
            <a:r>
              <a:rPr lang="zh-CN" altLang="en-US" b="0" i="0" dirty="0">
                <a:effectLst/>
                <a:latin typeface="system-ui"/>
              </a:rPr>
              <a:t>图</a:t>
            </a:r>
            <a:r>
              <a:rPr lang="en-US" altLang="zh-CN" b="0" i="0" dirty="0">
                <a:effectLst/>
                <a:latin typeface="system-ui"/>
              </a:rPr>
              <a:t>6</a:t>
            </a:r>
            <a:r>
              <a:rPr lang="zh-CN" altLang="en-US" b="0" i="0" dirty="0">
                <a:effectLst/>
                <a:latin typeface="system-ui"/>
              </a:rPr>
              <a:t>说明了哈希图，矩阵乘法和堆工作负载中重复读取的严重性：超过</a:t>
            </a:r>
            <a:r>
              <a:rPr lang="en-US" altLang="zh-CN" b="0" i="0" dirty="0">
                <a:effectLst/>
                <a:latin typeface="system-ui"/>
              </a:rPr>
              <a:t>90%</a:t>
            </a:r>
            <a:r>
              <a:rPr lang="zh-CN" altLang="en-US" b="0" i="0" dirty="0">
                <a:effectLst/>
                <a:latin typeface="system-ui"/>
              </a:rPr>
              <a:t>的闪存读取是重复读取！</a:t>
            </a:r>
            <a:endParaRPr lang="en-US" altLang="zh-CN" b="0" i="0" dirty="0">
              <a:effectLst/>
              <a:latin typeface="system-ui"/>
            </a:endParaRPr>
          </a:p>
          <a:p>
            <a:r>
              <a:rPr lang="en-US" altLang="zh-CN" b="0" i="0" dirty="0">
                <a:effectLst/>
                <a:latin typeface="system-ui"/>
              </a:rPr>
              <a:t>CXL-flash</a:t>
            </a:r>
            <a:r>
              <a:rPr lang="zh-CN" altLang="en-US" b="0" i="0" dirty="0">
                <a:effectLst/>
                <a:latin typeface="system-ui"/>
              </a:rPr>
              <a:t>中添加了一组</a:t>
            </a:r>
            <a:r>
              <a:rPr lang="en-US" altLang="zh-CN" b="0" i="0" dirty="0">
                <a:effectLst/>
                <a:latin typeface="system-ui"/>
              </a:rPr>
              <a:t>MSHR</a:t>
            </a:r>
            <a:r>
              <a:rPr lang="zh-CN" altLang="en-US" b="0" i="0" dirty="0">
                <a:effectLst/>
                <a:latin typeface="system-ui"/>
              </a:rPr>
              <a:t>（</a:t>
            </a:r>
            <a:r>
              <a:rPr lang="en-US" altLang="zh-CN" b="0" i="0" dirty="0">
                <a:effectLst/>
                <a:latin typeface="system-ui"/>
              </a:rPr>
              <a:t>miss status holding registers</a:t>
            </a:r>
            <a:r>
              <a:rPr lang="zh-CN" altLang="en-US" b="0" i="0" dirty="0">
                <a:effectLst/>
                <a:latin typeface="system-ui"/>
              </a:rPr>
              <a:t>）</a:t>
            </a:r>
            <a:r>
              <a:rPr lang="en-US" altLang="zh-CN" b="0" i="0" dirty="0">
                <a:effectLst/>
                <a:latin typeface="system-ui"/>
              </a:rPr>
              <a:t>[29, 47]</a:t>
            </a:r>
            <a:r>
              <a:rPr lang="zh-CN" altLang="en-US" b="0" i="0" dirty="0">
                <a:effectLst/>
                <a:latin typeface="system-ui"/>
              </a:rPr>
              <a:t>，如图</a:t>
            </a:r>
            <a:r>
              <a:rPr lang="en-US" altLang="zh-CN" b="0" i="0" dirty="0">
                <a:effectLst/>
                <a:latin typeface="system-ui"/>
              </a:rPr>
              <a:t>4</a:t>
            </a:r>
            <a:r>
              <a:rPr lang="zh-CN" altLang="en-US" b="0" i="0" dirty="0">
                <a:effectLst/>
                <a:latin typeface="system-ui"/>
              </a:rPr>
              <a:t>所示。</a:t>
            </a:r>
            <a:r>
              <a:rPr lang="en-US" altLang="zh-CN" b="0" i="0" dirty="0">
                <a:effectLst/>
                <a:latin typeface="system-ui"/>
              </a:rPr>
              <a:t>MSHR</a:t>
            </a:r>
            <a:r>
              <a:rPr lang="zh-CN" altLang="en-US" b="0" i="0" dirty="0">
                <a:effectLst/>
                <a:latin typeface="system-ui"/>
              </a:rPr>
              <a:t>跟踪当前未完成的闪存内存请求，并从单个闪存内存读取服务多个</a:t>
            </a:r>
            <a:r>
              <a:rPr lang="en-US" altLang="zh-CN" b="0" i="0" dirty="0">
                <a:effectLst/>
                <a:latin typeface="system-ui"/>
              </a:rPr>
              <a:t>64B</a:t>
            </a:r>
            <a:r>
              <a:rPr lang="zh-CN" altLang="en-US" b="0" i="0" dirty="0">
                <a:effectLst/>
                <a:latin typeface="system-ui"/>
              </a:rPr>
              <a:t>内存访问。</a:t>
            </a:r>
            <a:endParaRPr lang="en-US" altLang="zh-CN" b="0" i="0" dirty="0">
              <a:effectLst/>
              <a:latin typeface="system-ui"/>
            </a:endParaRPr>
          </a:p>
          <a:p>
            <a:r>
              <a:rPr lang="zh-CN" altLang="en-US" b="0" i="0" dirty="0">
                <a:effectLst/>
                <a:latin typeface="system-ui"/>
              </a:rPr>
              <a:t>图七为</a:t>
            </a:r>
            <a:r>
              <a:rPr lang="en-US" altLang="zh-CN" b="0" i="0" dirty="0">
                <a:effectLst/>
                <a:latin typeface="system-ui"/>
              </a:rPr>
              <a:t>CDF</a:t>
            </a:r>
            <a:r>
              <a:rPr lang="zh-CN" altLang="en-US" b="0" i="0" dirty="0">
                <a:effectLst/>
                <a:latin typeface="system-ui"/>
              </a:rPr>
              <a:t>图，实线表示有</a:t>
            </a:r>
            <a:r>
              <a:rPr lang="en-US" altLang="zh-CN" b="0" i="0" dirty="0">
                <a:effectLst/>
                <a:latin typeface="system-ui"/>
              </a:rPr>
              <a:t>MSHR</a:t>
            </a:r>
            <a:r>
              <a:rPr lang="zh-CN" altLang="en-US" b="0" i="0" dirty="0">
                <a:effectLst/>
                <a:latin typeface="system-ui"/>
              </a:rPr>
              <a:t>，虚线表示无</a:t>
            </a:r>
            <a:r>
              <a:rPr lang="en-US" altLang="zh-CN" b="0" i="0" dirty="0">
                <a:effectLst/>
                <a:latin typeface="system-ui"/>
              </a:rPr>
              <a:t>MSHR</a:t>
            </a:r>
            <a:r>
              <a:rPr lang="zh-CN" altLang="en-US" b="0" i="0" dirty="0">
                <a:effectLst/>
                <a:latin typeface="system-ui"/>
              </a:rPr>
              <a:t>下的访问延迟分布，使用</a:t>
            </a:r>
            <a:r>
              <a:rPr lang="en-US" altLang="zh-CN" b="0" i="0" dirty="0">
                <a:effectLst/>
                <a:latin typeface="system-ui"/>
              </a:rPr>
              <a:t>MSHR</a:t>
            </a:r>
            <a:r>
              <a:rPr lang="zh-CN" altLang="en-US" b="0" i="0" dirty="0">
                <a:effectLst/>
                <a:latin typeface="system-ui"/>
              </a:rPr>
              <a:t>可以显著降低了长尾延迟，特别是对于具有大量重复读取的三个工作负载。我们还观察到，通过添加</a:t>
            </a:r>
            <a:r>
              <a:rPr lang="en-US" altLang="zh-CN" b="0" i="0" dirty="0">
                <a:effectLst/>
                <a:latin typeface="system-ui"/>
              </a:rPr>
              <a:t>MSHR</a:t>
            </a:r>
            <a:r>
              <a:rPr lang="zh-CN" altLang="en-US" b="0" i="0" dirty="0">
                <a:effectLst/>
                <a:latin typeface="system-ui"/>
              </a:rPr>
              <a:t>，对于其他两个工作负载（随机和步幅），也会有轻微的改进。然而，</a:t>
            </a:r>
            <a:r>
              <a:rPr lang="en-US" altLang="zh-CN" b="0" i="0" dirty="0">
                <a:effectLst/>
                <a:latin typeface="system-ui"/>
              </a:rPr>
              <a:t>MSHR</a:t>
            </a:r>
            <a:r>
              <a:rPr lang="zh-CN" altLang="en-US" b="0" i="0" dirty="0">
                <a:effectLst/>
                <a:latin typeface="system-ui"/>
              </a:rPr>
              <a:t>只能减少闪存内存流量，并不能通过在需要数据之前将数据带入缓存来主动提高缓存命中率。</a:t>
            </a:r>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13</a:t>
            </a:fld>
            <a:endParaRPr lang="zh-CN" altLang="en-US"/>
          </a:p>
        </p:txBody>
      </p:sp>
    </p:spTree>
    <p:extLst>
      <p:ext uri="{BB962C8B-B14F-4D97-AF65-F5344CB8AC3E}">
        <p14:creationId xmlns:p14="http://schemas.microsoft.com/office/powerpoint/2010/main" val="4096587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system-ui"/>
              </a:rPr>
              <a:t>预取（</a:t>
            </a:r>
            <a:r>
              <a:rPr lang="en-US" altLang="zh-CN" b="0" i="0" dirty="0">
                <a:effectLst/>
                <a:latin typeface="system-ui"/>
              </a:rPr>
              <a:t>Prefetching</a:t>
            </a:r>
            <a:r>
              <a:rPr lang="zh-CN" altLang="en-US" b="0" i="0" dirty="0">
                <a:effectLst/>
                <a:latin typeface="system-ui"/>
              </a:rPr>
              <a:t>）是一种隐藏较慢技术长延迟的有效技术。通常，预取器在需要未命中或预取命中时获取额外的数据。</a:t>
            </a:r>
            <a:endParaRPr lang="en-US" altLang="zh-CN" b="0" i="0" dirty="0">
              <a:effectLst/>
              <a:latin typeface="system-ui"/>
            </a:endParaRPr>
          </a:p>
          <a:p>
            <a:r>
              <a:rPr lang="zh-CN" altLang="en-US" b="0" i="0" dirty="0">
                <a:effectLst/>
                <a:latin typeface="system-ui"/>
              </a:rPr>
              <a:t>两个可配置的参数：度和偏移量。度控制获取的额外数据量，而偏移量决定了触发地址的预取地址。</a:t>
            </a:r>
            <a:endParaRPr lang="en-US" altLang="zh-CN" b="0" i="0" dirty="0">
              <a:effectLst/>
              <a:latin typeface="system-ui"/>
            </a:endParaRPr>
          </a:p>
          <a:p>
            <a:endParaRPr lang="en-US" altLang="zh-CN" b="0" i="0" dirty="0">
              <a:effectLst/>
              <a:latin typeface="system-ui"/>
            </a:endParaRPr>
          </a:p>
          <a:p>
            <a:r>
              <a:rPr lang="zh-CN" altLang="en-US" b="0" i="0" dirty="0">
                <a:effectLst/>
                <a:latin typeface="system-ui"/>
              </a:rPr>
              <a:t>然而，改进效果会达到平台，进一步增加度数可能只会污染缓存。另一方面，增加偏移量会导致两种不同的行为，这取决于工作负载。对于哈希图，矩阵乘法和最小堆工作负载，增加偏移量从</a:t>
            </a:r>
            <a:r>
              <a:rPr lang="en-US" altLang="zh-CN" b="0" i="0" dirty="0">
                <a:effectLst/>
                <a:latin typeface="system-ui"/>
              </a:rPr>
              <a:t>4</a:t>
            </a:r>
            <a:r>
              <a:rPr lang="zh-CN" altLang="en-US" b="0" i="0" dirty="0">
                <a:effectLst/>
                <a:latin typeface="system-ui"/>
              </a:rPr>
              <a:t>增加到</a:t>
            </a:r>
            <a:r>
              <a:rPr lang="en-US" altLang="zh-CN" b="0" i="0" dirty="0">
                <a:effectLst/>
                <a:latin typeface="system-ui"/>
              </a:rPr>
              <a:t>16</a:t>
            </a:r>
            <a:r>
              <a:rPr lang="zh-CN" altLang="en-US" b="0" i="0" dirty="0">
                <a:effectLst/>
                <a:latin typeface="system-ui"/>
              </a:rPr>
              <a:t>时性能首先会有所改善。然而，偏移量为</a:t>
            </a:r>
            <a:r>
              <a:rPr lang="en-US" altLang="zh-CN" b="0" i="0" dirty="0">
                <a:effectLst/>
                <a:latin typeface="system-ui"/>
              </a:rPr>
              <a:t>64</a:t>
            </a:r>
            <a:r>
              <a:rPr lang="zh-CN" altLang="en-US" b="0" i="0" dirty="0">
                <a:effectLst/>
                <a:latin typeface="system-ui"/>
              </a:rPr>
              <a:t>时性能下降，因为它预取了太远的数据。随机工作负载对偏移量不敏感，除非它足够大，而步幅工作负载则随着偏移量的增加逐渐改善。</a:t>
            </a:r>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14</a:t>
            </a:fld>
            <a:endParaRPr lang="zh-CN" altLang="en-US"/>
          </a:p>
        </p:txBody>
      </p:sp>
    </p:spTree>
    <p:extLst>
      <p:ext uri="{BB962C8B-B14F-4D97-AF65-F5344CB8AC3E}">
        <p14:creationId xmlns:p14="http://schemas.microsoft.com/office/powerpoint/2010/main" val="1513653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system-ui"/>
              </a:rPr>
              <a:t>图</a:t>
            </a:r>
            <a:r>
              <a:rPr lang="en-US" altLang="zh-CN" b="0" i="0" dirty="0">
                <a:effectLst/>
                <a:latin typeface="system-ui"/>
              </a:rPr>
              <a:t>9a</a:t>
            </a:r>
            <a:r>
              <a:rPr lang="zh-CN" altLang="en-US" b="0" i="0" dirty="0">
                <a:effectLst/>
                <a:latin typeface="system-ui"/>
              </a:rPr>
              <a:t>说明了不同内存技术的平均延迟。我们观察到，即使</a:t>
            </a:r>
            <a:r>
              <a:rPr lang="en-US" altLang="zh-CN" b="0" i="0" dirty="0">
                <a:effectLst/>
                <a:latin typeface="system-ui"/>
              </a:rPr>
              <a:t>ULL</a:t>
            </a:r>
            <a:r>
              <a:rPr lang="zh-CN" altLang="en-US" b="0" i="0" dirty="0">
                <a:effectLst/>
                <a:latin typeface="system-ui"/>
              </a:rPr>
              <a:t>和</a:t>
            </a:r>
            <a:r>
              <a:rPr lang="en-US" altLang="zh-CN" b="0" i="0" dirty="0">
                <a:effectLst/>
                <a:latin typeface="system-ui"/>
              </a:rPr>
              <a:t>SLC</a:t>
            </a:r>
            <a:r>
              <a:rPr lang="zh-CN" altLang="en-US" b="0" i="0" dirty="0">
                <a:effectLst/>
                <a:latin typeface="system-ui"/>
              </a:rPr>
              <a:t>闪存的延迟存在显著差异（</a:t>
            </a:r>
            <a:r>
              <a:rPr lang="en-US" altLang="zh-CN" b="0" i="0" dirty="0">
                <a:effectLst/>
                <a:latin typeface="system-ui"/>
              </a:rPr>
              <a:t>3</a:t>
            </a:r>
            <a:r>
              <a:rPr lang="zh-CN" altLang="en-US" b="0" i="0" dirty="0">
                <a:effectLst/>
                <a:latin typeface="system-ui"/>
              </a:rPr>
              <a:t>微秒对</a:t>
            </a:r>
            <a:r>
              <a:rPr lang="en-US" altLang="zh-CN" b="0" i="0" dirty="0">
                <a:effectLst/>
                <a:latin typeface="system-ui"/>
              </a:rPr>
              <a:t>25</a:t>
            </a:r>
            <a:r>
              <a:rPr lang="zh-CN" altLang="en-US" b="0" i="0" dirty="0">
                <a:effectLst/>
                <a:latin typeface="system-ui"/>
              </a:rPr>
              <a:t>微秒），在存在缓存的情况下，两者之间的性能差异是可以忽略的。</a:t>
            </a:r>
            <a:endParaRPr lang="en-US" altLang="zh-CN" b="0" i="0" dirty="0">
              <a:effectLst/>
              <a:latin typeface="system-ui"/>
            </a:endParaRPr>
          </a:p>
          <a:p>
            <a:r>
              <a:rPr lang="zh-CN" altLang="en-US" b="0" i="0" dirty="0">
                <a:effectLst/>
                <a:latin typeface="system-ui"/>
              </a:rPr>
              <a:t>只有当没有</a:t>
            </a:r>
            <a:r>
              <a:rPr lang="en-US" altLang="zh-CN" b="0" i="0" dirty="0">
                <a:effectLst/>
                <a:latin typeface="system-ui"/>
              </a:rPr>
              <a:t>DRAM</a:t>
            </a:r>
            <a:r>
              <a:rPr lang="zh-CN" altLang="en-US" b="0" i="0" dirty="0">
                <a:effectLst/>
                <a:latin typeface="system-ui"/>
              </a:rPr>
              <a:t>缓存时，</a:t>
            </a:r>
            <a:r>
              <a:rPr lang="en-US" altLang="zh-CN" b="0" i="0" dirty="0">
                <a:effectLst/>
                <a:latin typeface="system-ui"/>
              </a:rPr>
              <a:t>ULL</a:t>
            </a:r>
            <a:r>
              <a:rPr lang="zh-CN" altLang="en-US" b="0" i="0" dirty="0">
                <a:effectLst/>
                <a:latin typeface="system-ui"/>
              </a:rPr>
              <a:t>闪存的性能明显更好，使用</a:t>
            </a:r>
            <a:r>
              <a:rPr lang="en-US" altLang="zh-CN" b="0" i="0" dirty="0">
                <a:effectLst/>
                <a:latin typeface="system-ui"/>
              </a:rPr>
              <a:t>MLC</a:t>
            </a:r>
            <a:r>
              <a:rPr lang="zh-CN" altLang="en-US" b="0" i="0" dirty="0">
                <a:effectLst/>
                <a:latin typeface="system-ui"/>
              </a:rPr>
              <a:t>和</a:t>
            </a:r>
            <a:r>
              <a:rPr lang="en-US" altLang="zh-CN" b="0" i="0" dirty="0">
                <a:effectLst/>
                <a:latin typeface="system-ui"/>
              </a:rPr>
              <a:t>TLC</a:t>
            </a:r>
            <a:r>
              <a:rPr lang="zh-CN" altLang="en-US" b="0" i="0" dirty="0">
                <a:effectLst/>
                <a:latin typeface="system-ui"/>
              </a:rPr>
              <a:t>技术会显著降低性能。</a:t>
            </a:r>
            <a:endParaRPr lang="en-US" altLang="zh-CN" b="0" i="0" dirty="0">
              <a:effectLst/>
              <a:latin typeface="system-ui"/>
            </a:endParaRPr>
          </a:p>
          <a:p>
            <a:r>
              <a:rPr lang="zh-CN" altLang="en-US" b="0" i="0" dirty="0">
                <a:effectLst/>
                <a:latin typeface="system-ui"/>
              </a:rPr>
              <a:t>图</a:t>
            </a:r>
            <a:r>
              <a:rPr lang="en-US" altLang="zh-CN" b="0" i="0" dirty="0">
                <a:effectLst/>
                <a:latin typeface="system-ui"/>
              </a:rPr>
              <a:t>9b</a:t>
            </a:r>
            <a:r>
              <a:rPr lang="zh-CN" altLang="en-US" b="0" i="0" dirty="0">
                <a:effectLst/>
                <a:latin typeface="system-ui"/>
              </a:rPr>
              <a:t>显示了基于闪存写入流量估算的</a:t>
            </a:r>
            <a:r>
              <a:rPr lang="en-US" altLang="zh-CN" b="0" i="0" dirty="0">
                <a:effectLst/>
                <a:latin typeface="system-ui"/>
              </a:rPr>
              <a:t>CXL-flash</a:t>
            </a:r>
            <a:r>
              <a:rPr lang="zh-CN" altLang="en-US" b="0" i="0" dirty="0">
                <a:effectLst/>
                <a:latin typeface="system-ui"/>
              </a:rPr>
              <a:t>的预计寿命。通过使用</a:t>
            </a:r>
            <a:r>
              <a:rPr lang="en-US" altLang="zh-CN" b="0" i="0" dirty="0">
                <a:effectLst/>
                <a:latin typeface="system-ui"/>
              </a:rPr>
              <a:t>ULL</a:t>
            </a:r>
            <a:r>
              <a:rPr lang="zh-CN" altLang="en-US" b="0" i="0" dirty="0">
                <a:effectLst/>
                <a:latin typeface="system-ui"/>
              </a:rPr>
              <a:t>和</a:t>
            </a:r>
            <a:r>
              <a:rPr lang="en-US" altLang="zh-CN" b="0" i="0" dirty="0">
                <a:effectLst/>
                <a:latin typeface="system-ui"/>
              </a:rPr>
              <a:t>SLC</a:t>
            </a:r>
            <a:r>
              <a:rPr lang="zh-CN" altLang="en-US" b="0" i="0" dirty="0">
                <a:effectLst/>
                <a:latin typeface="system-ui"/>
              </a:rPr>
              <a:t>技术以及一些缓存，</a:t>
            </a:r>
            <a:r>
              <a:rPr lang="en-US" altLang="zh-CN" b="0" i="0" dirty="0">
                <a:effectLst/>
                <a:latin typeface="system-ui"/>
              </a:rPr>
              <a:t>CXL-flash</a:t>
            </a:r>
            <a:r>
              <a:rPr lang="zh-CN" altLang="en-US" b="0" i="0" dirty="0">
                <a:effectLst/>
                <a:latin typeface="system-ui"/>
              </a:rPr>
              <a:t>的寿命可以达到</a:t>
            </a:r>
            <a:r>
              <a:rPr lang="en-US" altLang="zh-CN" b="0" i="0" dirty="0">
                <a:effectLst/>
                <a:latin typeface="system-ui"/>
              </a:rPr>
              <a:t>4</a:t>
            </a:r>
            <a:r>
              <a:rPr lang="zh-CN" altLang="en-US" b="0" i="0" dirty="0">
                <a:effectLst/>
                <a:latin typeface="system-ui"/>
              </a:rPr>
              <a:t>年以上。增加缓存大小进一步提高寿命，因为闪存写入流量减少。对于基于</a:t>
            </a:r>
            <a:r>
              <a:rPr lang="en-US" altLang="zh-CN" b="0" i="0" dirty="0">
                <a:effectLst/>
                <a:latin typeface="system-ui"/>
              </a:rPr>
              <a:t>MLC</a:t>
            </a:r>
            <a:r>
              <a:rPr lang="zh-CN" altLang="en-US" b="0" i="0" dirty="0">
                <a:effectLst/>
                <a:latin typeface="system-ui"/>
              </a:rPr>
              <a:t>和</a:t>
            </a:r>
            <a:r>
              <a:rPr lang="en-US" altLang="zh-CN" b="0" i="0" dirty="0">
                <a:effectLst/>
                <a:latin typeface="system-ui"/>
              </a:rPr>
              <a:t>TLC</a:t>
            </a:r>
            <a:r>
              <a:rPr lang="zh-CN" altLang="en-US" b="0" i="0" dirty="0">
                <a:effectLst/>
                <a:latin typeface="system-ui"/>
              </a:rPr>
              <a:t>的</a:t>
            </a:r>
            <a:r>
              <a:rPr lang="en-US" altLang="zh-CN" b="0" i="0" dirty="0">
                <a:effectLst/>
                <a:latin typeface="system-ui"/>
              </a:rPr>
              <a:t>CXL-flash</a:t>
            </a:r>
            <a:r>
              <a:rPr lang="zh-CN" altLang="en-US" b="0" i="0" dirty="0">
                <a:effectLst/>
                <a:latin typeface="system-ui"/>
              </a:rPr>
              <a:t>来说，只有使用足够大的缓存才是可行的：只有</a:t>
            </a:r>
            <a:r>
              <a:rPr lang="en-US" altLang="zh-CN" b="0" i="0" dirty="0">
                <a:effectLst/>
                <a:latin typeface="system-ui"/>
              </a:rPr>
              <a:t>1GiB</a:t>
            </a:r>
            <a:r>
              <a:rPr lang="zh-CN" altLang="en-US" b="0" i="0" dirty="0">
                <a:effectLst/>
                <a:latin typeface="system-ui"/>
              </a:rPr>
              <a:t>的缓存，其寿命不会超过一年。</a:t>
            </a:r>
            <a:endParaRPr lang="en-US" altLang="zh-CN" b="0" i="0" dirty="0">
              <a:effectLst/>
              <a:latin typeface="system-ui"/>
            </a:endParaRPr>
          </a:p>
          <a:p>
            <a:endParaRPr lang="en-US" altLang="zh-CN" b="0" i="0" dirty="0">
              <a:effectLst/>
              <a:latin typeface="system-ui"/>
            </a:endParaRPr>
          </a:p>
          <a:p>
            <a:r>
              <a:rPr lang="zh-CN" altLang="en-US" b="0" i="0" dirty="0">
                <a:effectLst/>
                <a:latin typeface="system-ui"/>
              </a:rPr>
              <a:t>使用随机（图</a:t>
            </a:r>
            <a:r>
              <a:rPr lang="en-US" altLang="zh-CN" b="0" i="0" dirty="0">
                <a:effectLst/>
                <a:latin typeface="system-ui"/>
              </a:rPr>
              <a:t>10a</a:t>
            </a:r>
            <a:r>
              <a:rPr lang="zh-CN" altLang="en-US" b="0" i="0" dirty="0">
                <a:effectLst/>
                <a:latin typeface="system-ui"/>
              </a:rPr>
              <a:t>）和步幅（图</a:t>
            </a:r>
            <a:r>
              <a:rPr lang="en-US" altLang="zh-CN" b="0" i="0" dirty="0">
                <a:effectLst/>
                <a:latin typeface="system-ui"/>
              </a:rPr>
              <a:t>10b</a:t>
            </a:r>
            <a:r>
              <a:rPr lang="zh-CN" altLang="en-US" b="0" i="0" dirty="0">
                <a:effectLst/>
                <a:latin typeface="system-ui"/>
              </a:rPr>
              <a:t>）工作负载来研究不同闪存并行性和缓存大小对整体性能的影响。</a:t>
            </a:r>
            <a:endParaRPr lang="en-US" altLang="zh-CN" b="0" i="0" dirty="0">
              <a:effectLst/>
              <a:latin typeface="system-ui"/>
            </a:endParaRPr>
          </a:p>
          <a:p>
            <a:r>
              <a:rPr lang="zh-CN" altLang="en-US" b="0" i="0" dirty="0">
                <a:effectLst/>
                <a:latin typeface="system-ui"/>
              </a:rPr>
              <a:t>对于足够大的缓存，减少并行性为（</a:t>
            </a:r>
            <a:r>
              <a:rPr lang="en-US" altLang="zh-CN" b="0" i="0" dirty="0">
                <a:effectLst/>
                <a:latin typeface="system-ui"/>
              </a:rPr>
              <a:t>8×4</a:t>
            </a:r>
            <a:r>
              <a:rPr lang="zh-CN" altLang="en-US" b="0" i="0" dirty="0">
                <a:effectLst/>
                <a:latin typeface="system-ui"/>
              </a:rPr>
              <a:t>）并不会对性能产生不利影响。然而，对于较小的缓存，闪存并行性很重要。</a:t>
            </a:r>
            <a:endParaRPr lang="en-US" altLang="zh-CN" b="0" i="0" dirty="0">
              <a:effectLst/>
              <a:latin typeface="system-ui"/>
            </a:endParaRPr>
          </a:p>
          <a:p>
            <a:r>
              <a:rPr lang="zh-CN" altLang="en-US" b="0" i="0" dirty="0">
                <a:effectLst/>
                <a:latin typeface="system-ui"/>
              </a:rPr>
              <a:t>随机工作负载对缓存大小非常敏感。另一方面，步幅工作负载对缓存大小不敏感，但对并行性更敏感。这是由于步幅工作负载中的预取器的有效性。</a:t>
            </a:r>
            <a:endParaRPr lang="en-US" altLang="zh-CN" b="0" i="0" dirty="0">
              <a:effectLst/>
              <a:latin typeface="system-ui"/>
            </a:endParaRPr>
          </a:p>
          <a:p>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15</a:t>
            </a:fld>
            <a:endParaRPr lang="zh-CN" altLang="en-US"/>
          </a:p>
        </p:txBody>
      </p:sp>
    </p:spTree>
    <p:extLst>
      <p:ext uri="{BB962C8B-B14F-4D97-AF65-F5344CB8AC3E}">
        <p14:creationId xmlns:p14="http://schemas.microsoft.com/office/powerpoint/2010/main" val="3977204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system-ui"/>
              </a:rPr>
              <a:t>选择了五个来自各个领域的内存密集型真实应用程序：自然语言处理</a:t>
            </a:r>
            <a:r>
              <a:rPr lang="en-US" altLang="zh-CN" b="0" i="0" dirty="0">
                <a:effectLst/>
                <a:latin typeface="system-ui"/>
              </a:rPr>
              <a:t>[18,70]</a:t>
            </a:r>
            <a:r>
              <a:rPr lang="zh-CN" altLang="en-US" b="0" i="0" dirty="0">
                <a:effectLst/>
                <a:latin typeface="system-ui"/>
              </a:rPr>
              <a:t>、图处理</a:t>
            </a:r>
            <a:r>
              <a:rPr lang="en-US" altLang="zh-CN" b="0" i="0" dirty="0">
                <a:effectLst/>
                <a:latin typeface="system-ui"/>
              </a:rPr>
              <a:t>[6,27]</a:t>
            </a:r>
            <a:r>
              <a:rPr lang="zh-CN" altLang="en-US" b="0" i="0" dirty="0">
                <a:effectLst/>
                <a:latin typeface="system-ui"/>
              </a:rPr>
              <a:t>、高性能计算</a:t>
            </a:r>
            <a:r>
              <a:rPr lang="en-US" altLang="zh-CN" b="0" i="0" dirty="0">
                <a:effectLst/>
                <a:latin typeface="system-ui"/>
              </a:rPr>
              <a:t>[17,62]</a:t>
            </a:r>
            <a:r>
              <a:rPr lang="zh-CN" altLang="en-US" b="0" i="0" dirty="0">
                <a:effectLst/>
                <a:latin typeface="system-ui"/>
              </a:rPr>
              <a:t>、</a:t>
            </a:r>
            <a:r>
              <a:rPr lang="en-US" altLang="zh-CN" b="0" i="0" dirty="0">
                <a:effectLst/>
                <a:latin typeface="system-ui"/>
              </a:rPr>
              <a:t>SPEC CPU[16,21]</a:t>
            </a:r>
            <a:r>
              <a:rPr lang="zh-CN" altLang="en-US" b="0" i="0" dirty="0">
                <a:effectLst/>
                <a:latin typeface="system-ui"/>
              </a:rPr>
              <a:t>和</a:t>
            </a:r>
            <a:r>
              <a:rPr lang="en-US" altLang="zh-CN" b="0" i="0" dirty="0">
                <a:effectLst/>
                <a:latin typeface="system-ui"/>
              </a:rPr>
              <a:t>KV</a:t>
            </a:r>
            <a:r>
              <a:rPr lang="zh-CN" altLang="en-US" b="0" i="0" dirty="0">
                <a:effectLst/>
                <a:latin typeface="system-ui"/>
              </a:rPr>
              <a:t>存储</a:t>
            </a:r>
            <a:r>
              <a:rPr lang="en-US" altLang="zh-CN" b="0" i="0" dirty="0">
                <a:effectLst/>
                <a:latin typeface="system-ui"/>
              </a:rPr>
              <a:t>[22,31]</a:t>
            </a:r>
            <a:r>
              <a:rPr lang="zh-CN" altLang="en-US" b="0" i="0" dirty="0">
                <a:effectLst/>
                <a:latin typeface="system-ui"/>
              </a:rPr>
              <a:t>。</a:t>
            </a:r>
            <a:r>
              <a:rPr lang="en-US" altLang="zh-CN" b="0" i="0" dirty="0">
                <a:effectLst/>
                <a:latin typeface="system-ui"/>
              </a:rPr>
              <a:t>Radiosity</a:t>
            </a:r>
            <a:r>
              <a:rPr lang="zh-CN" altLang="en-US" b="0" i="0" dirty="0">
                <a:effectLst/>
                <a:latin typeface="system-ui"/>
              </a:rPr>
              <a:t>是计算光照的分布。</a:t>
            </a:r>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16</a:t>
            </a:fld>
            <a:endParaRPr lang="zh-CN" altLang="en-US"/>
          </a:p>
        </p:txBody>
      </p:sp>
    </p:spTree>
    <p:extLst>
      <p:ext uri="{BB962C8B-B14F-4D97-AF65-F5344CB8AC3E}">
        <p14:creationId xmlns:p14="http://schemas.microsoft.com/office/powerpoint/2010/main" val="2466392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system-ui"/>
              </a:rPr>
              <a:t>选择了五个来自各个领域的内存密集型真实应用程序：自然语言处理</a:t>
            </a:r>
            <a:r>
              <a:rPr lang="en-US" altLang="zh-CN" b="0" i="0" dirty="0">
                <a:effectLst/>
                <a:latin typeface="system-ui"/>
              </a:rPr>
              <a:t>[18,70]</a:t>
            </a:r>
            <a:r>
              <a:rPr lang="zh-CN" altLang="en-US" b="0" i="0" dirty="0">
                <a:effectLst/>
                <a:latin typeface="system-ui"/>
              </a:rPr>
              <a:t>、图处理</a:t>
            </a:r>
            <a:r>
              <a:rPr lang="en-US" altLang="zh-CN" b="0" i="0" dirty="0">
                <a:effectLst/>
                <a:latin typeface="system-ui"/>
              </a:rPr>
              <a:t>[6,27]</a:t>
            </a:r>
            <a:r>
              <a:rPr lang="zh-CN" altLang="en-US" b="0" i="0" dirty="0">
                <a:effectLst/>
                <a:latin typeface="system-ui"/>
              </a:rPr>
              <a:t>、高性能计算</a:t>
            </a:r>
            <a:r>
              <a:rPr lang="en-US" altLang="zh-CN" b="0" i="0" dirty="0">
                <a:effectLst/>
                <a:latin typeface="system-ui"/>
              </a:rPr>
              <a:t>[17,62]</a:t>
            </a:r>
            <a:r>
              <a:rPr lang="zh-CN" altLang="en-US" b="0" i="0" dirty="0">
                <a:effectLst/>
                <a:latin typeface="system-ui"/>
              </a:rPr>
              <a:t>、</a:t>
            </a:r>
            <a:r>
              <a:rPr lang="en-US" altLang="zh-CN" b="0" i="0" dirty="0">
                <a:effectLst/>
                <a:latin typeface="system-ui"/>
              </a:rPr>
              <a:t>SPEC CPU[16,21]</a:t>
            </a:r>
            <a:r>
              <a:rPr lang="zh-CN" altLang="en-US" b="0" i="0" dirty="0">
                <a:effectLst/>
                <a:latin typeface="system-ui"/>
              </a:rPr>
              <a:t>和</a:t>
            </a:r>
            <a:r>
              <a:rPr lang="en-US" altLang="zh-CN" b="0" i="0" dirty="0">
                <a:effectLst/>
                <a:latin typeface="system-ui"/>
              </a:rPr>
              <a:t>KV</a:t>
            </a:r>
            <a:r>
              <a:rPr lang="zh-CN" altLang="en-US" b="0" i="0" dirty="0">
                <a:effectLst/>
                <a:latin typeface="system-ui"/>
              </a:rPr>
              <a:t>存储</a:t>
            </a:r>
            <a:r>
              <a:rPr lang="en-US" altLang="zh-CN" b="0" i="0" dirty="0">
                <a:effectLst/>
                <a:latin typeface="system-ui"/>
              </a:rPr>
              <a:t>[22,31]</a:t>
            </a:r>
            <a:r>
              <a:rPr lang="zh-CN" altLang="en-US" b="0" i="0" dirty="0">
                <a:effectLst/>
                <a:latin typeface="system-ui"/>
              </a:rPr>
              <a:t>。</a:t>
            </a:r>
            <a:r>
              <a:rPr lang="en-US" altLang="zh-CN" b="0" i="0" dirty="0">
                <a:effectLst/>
                <a:latin typeface="system-ui"/>
              </a:rPr>
              <a:t>Radiosity</a:t>
            </a:r>
            <a:r>
              <a:rPr lang="zh-CN" altLang="en-US" b="0" i="0" dirty="0">
                <a:effectLst/>
                <a:latin typeface="system-ui"/>
              </a:rPr>
              <a:t>是计算光照的分布。</a:t>
            </a:r>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17</a:t>
            </a:fld>
            <a:endParaRPr lang="zh-CN" altLang="en-US"/>
          </a:p>
        </p:txBody>
      </p:sp>
    </p:spTree>
    <p:extLst>
      <p:ext uri="{BB962C8B-B14F-4D97-AF65-F5344CB8AC3E}">
        <p14:creationId xmlns:p14="http://schemas.microsoft.com/office/powerpoint/2010/main" val="989557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effectLst/>
                <a:latin typeface="system-ui"/>
              </a:rPr>
              <a:t>图</a:t>
            </a:r>
            <a:r>
              <a:rPr lang="en-US" altLang="zh-CN" b="0" i="0" dirty="0">
                <a:effectLst/>
                <a:latin typeface="system-ui"/>
              </a:rPr>
              <a:t>11</a:t>
            </a:r>
            <a:r>
              <a:rPr lang="zh-CN" altLang="en-US" b="0" i="0" dirty="0">
                <a:effectLst/>
                <a:latin typeface="system-ui"/>
              </a:rPr>
              <a:t>衡量了具有小于一微秒延迟的</a:t>
            </a:r>
            <a:r>
              <a:rPr lang="en-US" altLang="zh-CN" b="0" i="0" dirty="0">
                <a:effectLst/>
                <a:latin typeface="system-ui"/>
              </a:rPr>
              <a:t>CXL-flash</a:t>
            </a:r>
            <a:r>
              <a:rPr lang="zh-CN" altLang="en-US" b="0" i="0" dirty="0">
                <a:effectLst/>
                <a:latin typeface="system-ui"/>
              </a:rPr>
              <a:t>内存请求的百分比，图</a:t>
            </a:r>
            <a:r>
              <a:rPr lang="en-US" altLang="zh-CN" b="0" i="0" dirty="0">
                <a:effectLst/>
                <a:latin typeface="system-ui"/>
              </a:rPr>
              <a:t>12</a:t>
            </a:r>
            <a:r>
              <a:rPr lang="zh-CN" altLang="en-US" b="0" i="0" dirty="0">
                <a:effectLst/>
                <a:latin typeface="system-ui"/>
              </a:rPr>
              <a:t>显示了闪存内存写入次数。从这些图表中我们得出五个观察结果。</a:t>
            </a:r>
          </a:p>
          <a:p>
            <a:pPr algn="l"/>
            <a:r>
              <a:rPr lang="zh-CN" altLang="en-US" b="0" i="0" dirty="0">
                <a:effectLst/>
                <a:latin typeface="system-ui"/>
              </a:rPr>
              <a:t>图</a:t>
            </a:r>
            <a:r>
              <a:rPr lang="en-US" altLang="zh-CN" b="0" i="0" dirty="0">
                <a:effectLst/>
                <a:latin typeface="system-ui"/>
              </a:rPr>
              <a:t>11: </a:t>
            </a:r>
            <a:r>
              <a:rPr lang="zh-CN" altLang="en-US" b="0" i="0" dirty="0">
                <a:effectLst/>
                <a:latin typeface="system-ui"/>
              </a:rPr>
              <a:t>基于缓存替换策略和关联性的</a:t>
            </a:r>
            <a:r>
              <a:rPr lang="en-US" altLang="zh-CN" b="0" i="0" dirty="0">
                <a:effectLst/>
                <a:latin typeface="system-ui"/>
              </a:rPr>
              <a:t>CXL</a:t>
            </a:r>
            <a:r>
              <a:rPr lang="zh-CN" altLang="en-US" b="0" i="0" dirty="0">
                <a:effectLst/>
                <a:latin typeface="system-ui"/>
              </a:rPr>
              <a:t>闪存亚微秒延迟百分比。通常情况下，增加关联性可以减少延迟，而</a:t>
            </a:r>
            <a:r>
              <a:rPr lang="en-US" altLang="zh-CN" b="0" i="0" dirty="0">
                <a:effectLst/>
                <a:latin typeface="system-ui"/>
              </a:rPr>
              <a:t>CFLRU</a:t>
            </a:r>
            <a:r>
              <a:rPr lang="zh-CN" altLang="en-US" b="0" i="0" dirty="0">
                <a:effectLst/>
                <a:latin typeface="system-ui"/>
              </a:rPr>
              <a:t>表现比其他策略更好。</a:t>
            </a:r>
            <a:endParaRPr lang="en-US" altLang="zh-CN" b="0" i="0" dirty="0">
              <a:effectLst/>
              <a:latin typeface="system-ui"/>
            </a:endParaRPr>
          </a:p>
          <a:p>
            <a:pPr algn="l"/>
            <a:r>
              <a:rPr lang="zh-CN" altLang="en-US" b="0" i="0" dirty="0">
                <a:effectLst/>
                <a:latin typeface="system-ui"/>
              </a:rPr>
              <a:t>图</a:t>
            </a:r>
            <a:r>
              <a:rPr lang="en-US" altLang="zh-CN" b="0" i="0" dirty="0">
                <a:effectLst/>
                <a:latin typeface="system-ui"/>
              </a:rPr>
              <a:t>12: </a:t>
            </a:r>
            <a:r>
              <a:rPr lang="zh-CN" altLang="en-US" b="0" i="0" dirty="0">
                <a:effectLst/>
                <a:latin typeface="system-ui"/>
              </a:rPr>
              <a:t>基于缓存替换策略和关联性的闪存写请求数量。随着关联性的增加，</a:t>
            </a:r>
            <a:r>
              <a:rPr lang="en-US" altLang="zh-CN" b="0" i="0" dirty="0">
                <a:effectLst/>
                <a:latin typeface="system-ui"/>
              </a:rPr>
              <a:t>CFLRU</a:t>
            </a:r>
            <a:r>
              <a:rPr lang="zh-CN" altLang="en-US" b="0" i="0" dirty="0">
                <a:effectLst/>
                <a:latin typeface="system-ui"/>
              </a:rPr>
              <a:t>显著减少写入次数</a:t>
            </a:r>
            <a:endParaRPr lang="en-US" altLang="zh-CN" b="0" i="0" dirty="0">
              <a:effectLst/>
              <a:latin typeface="system-ui"/>
            </a:endParaRPr>
          </a:p>
          <a:p>
            <a:pPr algn="l"/>
            <a:endParaRPr lang="en-US" altLang="zh-CN" b="0" i="0" dirty="0">
              <a:effectLst/>
              <a:latin typeface="system-ui"/>
            </a:endParaRPr>
          </a:p>
          <a:p>
            <a:pPr algn="l"/>
            <a:r>
              <a:rPr lang="zh-CN" altLang="en-US" b="0" i="0" dirty="0">
                <a:effectLst/>
                <a:latin typeface="system-ui"/>
              </a:rPr>
              <a:t>首先，增加关联性会提高性能，因为它会增加缓存命中率。对于缓存系统，其失效开销很高，增加命中率比减少命中时间对性能影响更大。</a:t>
            </a:r>
          </a:p>
          <a:p>
            <a:pPr algn="l"/>
            <a:r>
              <a:rPr lang="zh-CN" altLang="en-US" b="0" i="0" dirty="0">
                <a:effectLst/>
                <a:latin typeface="system-ui"/>
              </a:rPr>
              <a:t>其次，</a:t>
            </a:r>
            <a:r>
              <a:rPr lang="en-US" altLang="zh-CN" b="0" i="0" dirty="0">
                <a:effectLst/>
                <a:latin typeface="system-ui"/>
              </a:rPr>
              <a:t>CFLRU</a:t>
            </a:r>
            <a:r>
              <a:rPr lang="zh-CN" altLang="en-US" b="0" i="0" dirty="0">
                <a:effectLst/>
                <a:latin typeface="system-ui"/>
              </a:rPr>
              <a:t>的表现优于其他替换策略，特别是在</a:t>
            </a:r>
            <a:r>
              <a:rPr lang="en-US" altLang="zh-CN" b="0" i="0" dirty="0">
                <a:effectLst/>
                <a:latin typeface="system-ui"/>
              </a:rPr>
              <a:t>BERT</a:t>
            </a:r>
            <a:r>
              <a:rPr lang="zh-CN" altLang="en-US" b="0" i="0" dirty="0">
                <a:effectLst/>
                <a:latin typeface="system-ui"/>
              </a:rPr>
              <a:t>，</a:t>
            </a:r>
            <a:r>
              <a:rPr lang="en-US" altLang="zh-CN" b="0" i="0" dirty="0">
                <a:effectLst/>
                <a:latin typeface="system-ui"/>
              </a:rPr>
              <a:t>XZ</a:t>
            </a:r>
            <a:r>
              <a:rPr lang="zh-CN" altLang="en-US" b="0" i="0" dirty="0">
                <a:effectLst/>
                <a:latin typeface="system-ui"/>
              </a:rPr>
              <a:t>和</a:t>
            </a:r>
            <a:r>
              <a:rPr lang="en-US" altLang="zh-CN" b="0" i="0" dirty="0">
                <a:effectLst/>
                <a:latin typeface="system-ui"/>
              </a:rPr>
              <a:t>YCSB</a:t>
            </a:r>
            <a:r>
              <a:rPr lang="zh-CN" altLang="en-US" b="0" i="0" dirty="0">
                <a:effectLst/>
                <a:latin typeface="system-ui"/>
              </a:rPr>
              <a:t>中（图</a:t>
            </a:r>
            <a:r>
              <a:rPr lang="en-US" altLang="zh-CN" b="0" i="0" dirty="0">
                <a:effectLst/>
                <a:latin typeface="system-ui"/>
              </a:rPr>
              <a:t>11a</a:t>
            </a:r>
            <a:r>
              <a:rPr lang="zh-CN" altLang="en-US" b="0" i="0" dirty="0">
                <a:effectLst/>
                <a:latin typeface="system-ui"/>
              </a:rPr>
              <a:t>，图</a:t>
            </a:r>
            <a:r>
              <a:rPr lang="en-US" altLang="zh-CN" b="0" i="0" dirty="0">
                <a:effectLst/>
                <a:latin typeface="system-ui"/>
              </a:rPr>
              <a:t>11d</a:t>
            </a:r>
            <a:r>
              <a:rPr lang="zh-CN" altLang="en-US" b="0" i="0" dirty="0">
                <a:effectLst/>
                <a:latin typeface="system-ui"/>
              </a:rPr>
              <a:t>和图</a:t>
            </a:r>
            <a:r>
              <a:rPr lang="en-US" altLang="zh-CN" b="0" i="0" dirty="0">
                <a:effectLst/>
                <a:latin typeface="system-ui"/>
              </a:rPr>
              <a:t>11e</a:t>
            </a:r>
            <a:r>
              <a:rPr lang="zh-CN" altLang="en-US" b="0" i="0" dirty="0">
                <a:effectLst/>
                <a:latin typeface="system-ui"/>
              </a:rPr>
              <a:t>）。这得到了图</a:t>
            </a:r>
            <a:r>
              <a:rPr lang="en-US" altLang="zh-CN" b="0" i="0" dirty="0">
                <a:effectLst/>
                <a:latin typeface="system-ui"/>
              </a:rPr>
              <a:t>12a</a:t>
            </a:r>
            <a:r>
              <a:rPr lang="zh-CN" altLang="en-US" b="0" i="0" dirty="0">
                <a:effectLst/>
                <a:latin typeface="system-ui"/>
              </a:rPr>
              <a:t>，图</a:t>
            </a:r>
            <a:r>
              <a:rPr lang="en-US" altLang="zh-CN" b="0" i="0" dirty="0">
                <a:effectLst/>
                <a:latin typeface="system-ui"/>
              </a:rPr>
              <a:t>12d</a:t>
            </a:r>
            <a:r>
              <a:rPr lang="zh-CN" altLang="en-US" b="0" i="0" dirty="0">
                <a:effectLst/>
                <a:latin typeface="system-ui"/>
              </a:rPr>
              <a:t>和图</a:t>
            </a:r>
            <a:r>
              <a:rPr lang="en-US" altLang="zh-CN" b="0" i="0" dirty="0">
                <a:effectLst/>
                <a:latin typeface="system-ui"/>
              </a:rPr>
              <a:t>12e</a:t>
            </a:r>
            <a:r>
              <a:rPr lang="zh-CN" altLang="en-US" b="0" i="0" dirty="0">
                <a:effectLst/>
                <a:latin typeface="system-ui"/>
              </a:rPr>
              <a:t>中显示的写流量的显著减少的支持。</a:t>
            </a:r>
          </a:p>
          <a:p>
            <a:pPr algn="l"/>
            <a:r>
              <a:rPr lang="zh-CN" altLang="en-US" b="0" i="0" dirty="0">
                <a:effectLst/>
                <a:latin typeface="system-ui"/>
              </a:rPr>
              <a:t>第三，具有高局部性的工作负载，如</a:t>
            </a:r>
            <a:r>
              <a:rPr lang="en-US" altLang="zh-CN" b="0" i="0" dirty="0">
                <a:effectLst/>
                <a:latin typeface="system-ui"/>
              </a:rPr>
              <a:t>Radiosity</a:t>
            </a:r>
            <a:r>
              <a:rPr lang="zh-CN" altLang="en-US" b="0" i="0" dirty="0">
                <a:effectLst/>
                <a:latin typeface="system-ui"/>
              </a:rPr>
              <a:t>，对缓存替换策略不敏感（图</a:t>
            </a:r>
            <a:r>
              <a:rPr lang="en-US" altLang="zh-CN" b="0" i="0" dirty="0">
                <a:effectLst/>
                <a:latin typeface="system-ui"/>
              </a:rPr>
              <a:t>11c</a:t>
            </a:r>
            <a:r>
              <a:rPr lang="zh-CN" altLang="en-US" b="0" i="0" dirty="0">
                <a:effectLst/>
                <a:latin typeface="system-ui"/>
              </a:rPr>
              <a:t>和图</a:t>
            </a:r>
            <a:r>
              <a:rPr lang="en-US" altLang="zh-CN" b="0" i="0" dirty="0">
                <a:effectLst/>
                <a:latin typeface="system-ui"/>
              </a:rPr>
              <a:t>12c</a:t>
            </a:r>
            <a:r>
              <a:rPr lang="zh-CN" altLang="en-US" b="0" i="0" dirty="0">
                <a:effectLst/>
                <a:latin typeface="system-ui"/>
              </a:rPr>
              <a:t>）：至少有</a:t>
            </a:r>
            <a:r>
              <a:rPr lang="en-US" altLang="zh-CN" b="0" i="0" dirty="0">
                <a:effectLst/>
                <a:latin typeface="system-ui"/>
              </a:rPr>
              <a:t>83</a:t>
            </a:r>
            <a:r>
              <a:rPr lang="zh-CN" altLang="en-US" b="0" i="0" dirty="0">
                <a:effectLst/>
                <a:latin typeface="system-ui"/>
              </a:rPr>
              <a:t>％的请求具有小于一微秒的延迟，无论采用何种策略。</a:t>
            </a:r>
          </a:p>
          <a:p>
            <a:pPr algn="l"/>
            <a:r>
              <a:rPr lang="zh-CN" altLang="en-US" b="0" i="0" dirty="0">
                <a:effectLst/>
                <a:latin typeface="system-ui"/>
              </a:rPr>
              <a:t>第四，以读为主的工作负载通常比以写为主的工作负载表现更好，因为闪存内存编程延迟相对于读取延迟偏大。</a:t>
            </a:r>
            <a:r>
              <a:rPr lang="en-US" altLang="zh-CN" b="0" i="0" dirty="0">
                <a:effectLst/>
                <a:latin typeface="system-ui"/>
              </a:rPr>
              <a:t>BERT</a:t>
            </a:r>
            <a:r>
              <a:rPr lang="zh-CN" altLang="en-US" b="0" i="0" dirty="0">
                <a:effectLst/>
                <a:latin typeface="system-ui"/>
              </a:rPr>
              <a:t>和</a:t>
            </a:r>
            <a:r>
              <a:rPr lang="en-US" altLang="zh-CN" b="0" i="0" dirty="0">
                <a:effectLst/>
                <a:latin typeface="system-ui"/>
              </a:rPr>
              <a:t>Radiosity</a:t>
            </a:r>
            <a:r>
              <a:rPr lang="zh-CN" altLang="en-US" b="0" i="0" dirty="0">
                <a:effectLst/>
                <a:latin typeface="system-ui"/>
              </a:rPr>
              <a:t>只产生了</a:t>
            </a:r>
            <a:r>
              <a:rPr lang="en-US" altLang="zh-CN" b="0" i="0" dirty="0">
                <a:effectLst/>
                <a:latin typeface="system-ui"/>
              </a:rPr>
              <a:t>0.7M</a:t>
            </a:r>
            <a:r>
              <a:rPr lang="zh-CN" altLang="en-US" b="0" i="0" dirty="0">
                <a:effectLst/>
                <a:latin typeface="system-ui"/>
              </a:rPr>
              <a:t>和</a:t>
            </a:r>
            <a:r>
              <a:rPr lang="en-US" altLang="zh-CN" b="0" i="0" dirty="0">
                <a:effectLst/>
                <a:latin typeface="system-ui"/>
              </a:rPr>
              <a:t>1.0M</a:t>
            </a:r>
            <a:r>
              <a:rPr lang="zh-CN" altLang="en-US" b="0" i="0" dirty="0">
                <a:effectLst/>
                <a:latin typeface="system-ui"/>
              </a:rPr>
              <a:t>闪存写入次数（图</a:t>
            </a:r>
            <a:r>
              <a:rPr lang="en-US" altLang="zh-CN" b="0" i="0" dirty="0">
                <a:effectLst/>
                <a:latin typeface="system-ui"/>
              </a:rPr>
              <a:t>12a</a:t>
            </a:r>
            <a:r>
              <a:rPr lang="zh-CN" altLang="en-US" b="0" i="0" dirty="0">
                <a:effectLst/>
                <a:latin typeface="system-ui"/>
              </a:rPr>
              <a:t>和图</a:t>
            </a:r>
            <a:r>
              <a:rPr lang="en-US" altLang="zh-CN" b="0" i="0" dirty="0">
                <a:effectLst/>
                <a:latin typeface="system-ui"/>
              </a:rPr>
              <a:t>12c</a:t>
            </a:r>
            <a:r>
              <a:rPr lang="zh-CN" altLang="en-US" b="0" i="0" dirty="0">
                <a:effectLst/>
                <a:latin typeface="system-ui"/>
              </a:rPr>
              <a:t>），因此其小于一微秒延迟的占比分别达到了</a:t>
            </a:r>
            <a:r>
              <a:rPr lang="en-US" altLang="zh-CN" b="0" i="0" dirty="0">
                <a:effectLst/>
                <a:latin typeface="system-ui"/>
              </a:rPr>
              <a:t>84</a:t>
            </a:r>
            <a:r>
              <a:rPr lang="zh-CN" altLang="en-US" b="0" i="0" dirty="0">
                <a:effectLst/>
                <a:latin typeface="system-ui"/>
              </a:rPr>
              <a:t>％和</a:t>
            </a:r>
            <a:r>
              <a:rPr lang="en-US" altLang="zh-CN" b="0" i="0" dirty="0">
                <a:effectLst/>
                <a:latin typeface="system-ui"/>
              </a:rPr>
              <a:t>85</a:t>
            </a:r>
            <a:r>
              <a:rPr lang="zh-CN" altLang="en-US" b="0" i="0" dirty="0">
                <a:effectLst/>
                <a:latin typeface="system-ui"/>
              </a:rPr>
              <a:t>％（图</a:t>
            </a:r>
            <a:r>
              <a:rPr lang="en-US" altLang="zh-CN" b="0" i="0" dirty="0">
                <a:effectLst/>
                <a:latin typeface="system-ui"/>
              </a:rPr>
              <a:t>11a</a:t>
            </a:r>
            <a:r>
              <a:rPr lang="zh-CN" altLang="en-US" b="0" i="0" dirty="0">
                <a:effectLst/>
                <a:latin typeface="system-ui"/>
              </a:rPr>
              <a:t>和图</a:t>
            </a:r>
            <a:r>
              <a:rPr lang="en-US" altLang="zh-CN" b="0" i="0" dirty="0">
                <a:effectLst/>
                <a:latin typeface="system-ui"/>
              </a:rPr>
              <a:t>11c</a:t>
            </a:r>
            <a:r>
              <a:rPr lang="zh-CN" altLang="en-US" b="0" i="0" dirty="0">
                <a:effectLst/>
                <a:latin typeface="system-ui"/>
              </a:rPr>
              <a:t>）。</a:t>
            </a:r>
          </a:p>
          <a:p>
            <a:pPr algn="l"/>
            <a:r>
              <a:rPr lang="zh-CN" altLang="en-US" b="0" i="0" dirty="0">
                <a:effectLst/>
                <a:latin typeface="system-ui"/>
              </a:rPr>
              <a:t>最后，局部性较低的工作负载不仅性能较差，而且对缓存策略的敏感性较低。特别是，如图</a:t>
            </a:r>
            <a:r>
              <a:rPr lang="en-US" altLang="zh-CN" b="0" i="0" dirty="0">
                <a:effectLst/>
                <a:latin typeface="system-ui"/>
              </a:rPr>
              <a:t>11b</a:t>
            </a:r>
            <a:r>
              <a:rPr lang="zh-CN" altLang="en-US" b="0" i="0" dirty="0">
                <a:effectLst/>
                <a:latin typeface="system-ui"/>
              </a:rPr>
              <a:t>所示，仅有最多</a:t>
            </a:r>
            <a:r>
              <a:rPr lang="en-US" altLang="zh-CN" b="0" i="0" dirty="0">
                <a:effectLst/>
                <a:latin typeface="system-ui"/>
              </a:rPr>
              <a:t>65</a:t>
            </a:r>
            <a:r>
              <a:rPr lang="zh-CN" altLang="en-US" b="0" i="0" dirty="0">
                <a:effectLst/>
                <a:latin typeface="system-ui"/>
              </a:rPr>
              <a:t>％的请求在页面排名工作负载中实现小于一微秒的延迟，因为其局部性较低且内存占用较大。图</a:t>
            </a:r>
            <a:r>
              <a:rPr lang="en-US" altLang="zh-CN" b="0" i="0" dirty="0">
                <a:effectLst/>
                <a:latin typeface="system-ui"/>
              </a:rPr>
              <a:t>11d</a:t>
            </a:r>
            <a:r>
              <a:rPr lang="zh-CN" altLang="en-US" b="0" i="0" dirty="0">
                <a:effectLst/>
                <a:latin typeface="system-ui"/>
              </a:rPr>
              <a:t>中的</a:t>
            </a:r>
            <a:r>
              <a:rPr lang="en-US" altLang="zh-CN" b="0" i="0" dirty="0">
                <a:effectLst/>
                <a:latin typeface="system-ui"/>
              </a:rPr>
              <a:t>XZ</a:t>
            </a:r>
            <a:r>
              <a:rPr lang="zh-CN" altLang="en-US" b="0" i="0" dirty="0">
                <a:effectLst/>
                <a:latin typeface="system-ui"/>
              </a:rPr>
              <a:t>跟踪也表现出较低的局部性，但对于</a:t>
            </a:r>
            <a:r>
              <a:rPr lang="en-US" altLang="zh-CN" b="0" i="0" dirty="0">
                <a:effectLst/>
                <a:latin typeface="system-ui"/>
              </a:rPr>
              <a:t>CFLRU</a:t>
            </a:r>
            <a:r>
              <a:rPr lang="zh-CN" altLang="en-US" b="0" i="0" dirty="0">
                <a:effectLst/>
                <a:latin typeface="system-ui"/>
              </a:rPr>
              <a:t>的敏感性比页面排名工作负载高，因为工作负载具有较高的写入比例。</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18</a:t>
            </a:fld>
            <a:endParaRPr lang="zh-CN" altLang="en-US"/>
          </a:p>
        </p:txBody>
      </p:sp>
    </p:spTree>
    <p:extLst>
      <p:ext uri="{BB962C8B-B14F-4D97-AF65-F5344CB8AC3E}">
        <p14:creationId xmlns:p14="http://schemas.microsoft.com/office/powerpoint/2010/main" val="1834034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effectLst/>
                <a:latin typeface="system-ui"/>
              </a:rPr>
              <a:t>3</a:t>
            </a:r>
            <a:r>
              <a:rPr lang="zh-CN" altLang="en-US" b="1" i="0" dirty="0">
                <a:effectLst/>
                <a:latin typeface="system-ui"/>
              </a:rPr>
              <a:t>‘即使在高强度的工作负载下，</a:t>
            </a:r>
            <a:r>
              <a:rPr lang="en-US" altLang="zh-CN" b="1" i="0" dirty="0">
                <a:effectLst/>
                <a:latin typeface="system-ui"/>
              </a:rPr>
              <a:t>CXL-flash</a:t>
            </a:r>
            <a:r>
              <a:rPr lang="zh-CN" altLang="en-US" b="1" i="0" dirty="0">
                <a:effectLst/>
                <a:latin typeface="system-ui"/>
              </a:rPr>
              <a:t>的寿命至少为</a:t>
            </a:r>
            <a:r>
              <a:rPr lang="en-US" altLang="zh-CN" b="1" i="0" dirty="0">
                <a:effectLst/>
                <a:latin typeface="system-ui"/>
              </a:rPr>
              <a:t>3.1</a:t>
            </a:r>
            <a:r>
              <a:rPr lang="zh-CN" altLang="en-US" b="1" i="0" dirty="0">
                <a:effectLst/>
                <a:latin typeface="system-ui"/>
              </a:rPr>
              <a:t>年。</a:t>
            </a:r>
            <a:r>
              <a:rPr lang="zh-CN" altLang="en-US" b="0" i="0" dirty="0">
                <a:effectLst/>
                <a:latin typeface="system-ui"/>
              </a:rPr>
              <a:t>我们根据写入闪存的数据量、耐用限制和</a:t>
            </a:r>
            <a:r>
              <a:rPr lang="en-US" altLang="zh-CN" b="0" i="0" dirty="0">
                <a:effectLst/>
                <a:latin typeface="system-ui"/>
              </a:rPr>
              <a:t>1TiB</a:t>
            </a:r>
            <a:r>
              <a:rPr lang="zh-CN" altLang="en-US" b="0" i="0" dirty="0">
                <a:effectLst/>
                <a:latin typeface="system-ui"/>
              </a:rPr>
              <a:t>容量估计了</a:t>
            </a:r>
            <a:r>
              <a:rPr lang="en-US" altLang="zh-CN" b="0" i="0" dirty="0">
                <a:effectLst/>
                <a:latin typeface="system-ui"/>
              </a:rPr>
              <a:t>CXL-flash</a:t>
            </a:r>
            <a:r>
              <a:rPr lang="zh-CN" altLang="en-US" b="0" i="0" dirty="0">
                <a:effectLst/>
                <a:latin typeface="system-ui"/>
              </a:rPr>
              <a:t>在真实工作负载下的寿命，如图</a:t>
            </a:r>
            <a:r>
              <a:rPr lang="en-US" altLang="zh-CN" b="0" i="0" dirty="0">
                <a:effectLst/>
                <a:latin typeface="system-ui"/>
              </a:rPr>
              <a:t>13c</a:t>
            </a:r>
            <a:r>
              <a:rPr lang="zh-CN" altLang="en-US" b="0" i="0" dirty="0">
                <a:effectLst/>
                <a:latin typeface="system-ui"/>
              </a:rPr>
              <a:t>所示。我们观察到，在最坏的情况下，设备在</a:t>
            </a:r>
            <a:r>
              <a:rPr lang="en-US" altLang="zh-CN" b="0" i="0" dirty="0">
                <a:effectLst/>
                <a:latin typeface="system-ui"/>
              </a:rPr>
              <a:t>Page Rank</a:t>
            </a:r>
            <a:r>
              <a:rPr lang="zh-CN" altLang="en-US" b="0" i="0" dirty="0">
                <a:effectLst/>
                <a:latin typeface="system-ui"/>
              </a:rPr>
              <a:t>下可持续使用</a:t>
            </a:r>
            <a:r>
              <a:rPr lang="en-US" altLang="zh-CN" b="0" i="0" dirty="0">
                <a:effectLst/>
                <a:latin typeface="system-ui"/>
              </a:rPr>
              <a:t>3.1</a:t>
            </a:r>
            <a:r>
              <a:rPr lang="zh-CN" altLang="en-US" b="0" i="0" dirty="0">
                <a:effectLst/>
                <a:latin typeface="system-ui"/>
              </a:rPr>
              <a:t>年，但在</a:t>
            </a:r>
            <a:r>
              <a:rPr lang="en-US" altLang="zh-CN" b="0" i="0" dirty="0">
                <a:effectLst/>
                <a:latin typeface="system-ui"/>
              </a:rPr>
              <a:t>Radiosity</a:t>
            </a:r>
            <a:r>
              <a:rPr lang="zh-CN" altLang="en-US" b="0" i="0" dirty="0">
                <a:effectLst/>
                <a:latin typeface="system-ui"/>
              </a:rPr>
              <a:t>等工作负载下可达</a:t>
            </a:r>
            <a:r>
              <a:rPr lang="en-US" altLang="zh-CN" b="0" i="0" dirty="0">
                <a:effectLst/>
                <a:latin typeface="system-ui"/>
              </a:rPr>
              <a:t>403</a:t>
            </a:r>
            <a:r>
              <a:rPr lang="zh-CN" altLang="en-US" b="0" i="0" dirty="0">
                <a:effectLst/>
                <a:latin typeface="system-ui"/>
              </a:rPr>
              <a:t>年。寿命取决于三个因素：工作负载强度、读写比例和局部性；</a:t>
            </a:r>
            <a:endParaRPr lang="en-US" altLang="zh-CN" b="0" i="0" dirty="0">
              <a:effectLst/>
              <a:latin typeface="system-ui"/>
            </a:endParaRPr>
          </a:p>
          <a:p>
            <a:pPr algn="l"/>
            <a:r>
              <a:rPr lang="zh-CN" altLang="en-US" b="0" i="0" dirty="0">
                <a:effectLst/>
                <a:latin typeface="system-ui"/>
              </a:rPr>
              <a:t>它有潜力为内存密集型应用程序提供优势。由于</a:t>
            </a:r>
            <a:r>
              <a:rPr lang="en-US" altLang="zh-CN" b="0" i="0" dirty="0">
                <a:effectLst/>
                <a:latin typeface="system-ui"/>
              </a:rPr>
              <a:t>CXL-flash</a:t>
            </a:r>
            <a:r>
              <a:rPr lang="zh-CN" altLang="en-US" b="0" i="0" dirty="0">
                <a:effectLst/>
                <a:latin typeface="system-ui"/>
              </a:rPr>
              <a:t>可以在小于一微秒的延迟下为</a:t>
            </a:r>
            <a:r>
              <a:rPr lang="en-US" altLang="zh-CN" b="0" i="0" dirty="0">
                <a:effectLst/>
                <a:latin typeface="system-ui"/>
              </a:rPr>
              <a:t>68-91</a:t>
            </a:r>
            <a:r>
              <a:rPr lang="zh-CN" altLang="en-US" b="0" i="0" dirty="0">
                <a:effectLst/>
                <a:latin typeface="system-ui"/>
              </a:rPr>
              <a:t>％的内存请求提供服务，而最近</a:t>
            </a:r>
            <a:r>
              <a:rPr lang="en-US" altLang="zh-CN" b="0" i="0" dirty="0">
                <a:effectLst/>
                <a:latin typeface="system-ui"/>
              </a:rPr>
              <a:t>DRAM</a:t>
            </a:r>
            <a:r>
              <a:rPr lang="zh-CN" altLang="en-US" b="0" i="0" dirty="0">
                <a:effectLst/>
                <a:latin typeface="system-ui"/>
              </a:rPr>
              <a:t>的价格点比</a:t>
            </a:r>
            <a:r>
              <a:rPr lang="en-US" altLang="zh-CN" b="0" i="0" dirty="0">
                <a:effectLst/>
                <a:latin typeface="system-ui"/>
              </a:rPr>
              <a:t>NAND</a:t>
            </a:r>
            <a:r>
              <a:rPr lang="zh-CN" altLang="en-US" b="0" i="0" dirty="0">
                <a:effectLst/>
                <a:latin typeface="system-ui"/>
              </a:rPr>
              <a:t>闪存高</a:t>
            </a:r>
            <a:r>
              <a:rPr lang="en-US" altLang="zh-CN" b="0" i="0" dirty="0">
                <a:effectLst/>
                <a:latin typeface="system-ui"/>
              </a:rPr>
              <a:t>17-100</a:t>
            </a:r>
            <a:r>
              <a:rPr lang="zh-CN" altLang="en-US" b="0" i="0" dirty="0">
                <a:effectLst/>
                <a:latin typeface="system-ui"/>
              </a:rPr>
              <a:t>倍</a:t>
            </a:r>
            <a:r>
              <a:rPr lang="en-US" altLang="zh-CN" b="0" i="0" dirty="0">
                <a:effectLst/>
                <a:latin typeface="system-ui"/>
              </a:rPr>
              <a:t>[39,64,77]</a:t>
            </a:r>
            <a:r>
              <a:rPr lang="zh-CN" altLang="en-US" b="0" i="0" dirty="0">
                <a:effectLst/>
                <a:latin typeface="system-ui"/>
              </a:rPr>
              <a:t>，我们预计</a:t>
            </a:r>
            <a:r>
              <a:rPr lang="en-US" altLang="zh-CN" b="0" i="0" dirty="0">
                <a:effectLst/>
                <a:latin typeface="system-ui"/>
              </a:rPr>
              <a:t>CXL-flash</a:t>
            </a:r>
            <a:r>
              <a:rPr lang="zh-CN" altLang="en-US" b="0" i="0" dirty="0">
                <a:effectLst/>
                <a:latin typeface="system-ui"/>
              </a:rPr>
              <a:t>比纯</a:t>
            </a:r>
            <a:r>
              <a:rPr lang="en-US" altLang="zh-CN" b="0" i="0" dirty="0">
                <a:effectLst/>
                <a:latin typeface="system-ui"/>
              </a:rPr>
              <a:t>DRAM</a:t>
            </a:r>
            <a:r>
              <a:rPr lang="zh-CN" altLang="en-US" b="0" i="0" dirty="0">
                <a:effectLst/>
                <a:latin typeface="system-ui"/>
              </a:rPr>
              <a:t>设备具有</a:t>
            </a:r>
            <a:r>
              <a:rPr lang="en-US" altLang="zh-CN" b="0" i="0" dirty="0">
                <a:effectLst/>
                <a:latin typeface="system-ui"/>
              </a:rPr>
              <a:t>11-91</a:t>
            </a:r>
            <a:r>
              <a:rPr lang="zh-CN" altLang="en-US" b="0" i="0" dirty="0">
                <a:effectLst/>
                <a:latin typeface="system-ui"/>
              </a:rPr>
              <a:t>倍的性能成本效益，</a:t>
            </a:r>
          </a:p>
          <a:p>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19</a:t>
            </a:fld>
            <a:endParaRPr lang="zh-CN" altLang="en-US"/>
          </a:p>
        </p:txBody>
      </p:sp>
    </p:spTree>
    <p:extLst>
      <p:ext uri="{BB962C8B-B14F-4D97-AF65-F5344CB8AC3E}">
        <p14:creationId xmlns:p14="http://schemas.microsoft.com/office/powerpoint/2010/main" val="2725777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effectLst/>
                <a:latin typeface="system-ui"/>
              </a:rPr>
              <a:t>1</a:t>
            </a:r>
            <a:r>
              <a:rPr lang="zh-CN" altLang="en-US" b="1" i="0" dirty="0">
                <a:effectLst/>
                <a:latin typeface="system-ui"/>
              </a:rPr>
              <a:t>‘尽管</a:t>
            </a:r>
            <a:r>
              <a:rPr lang="en-US" altLang="zh-CN" b="1" i="0" dirty="0">
                <a:effectLst/>
                <a:latin typeface="system-ui"/>
              </a:rPr>
              <a:t>68-91</a:t>
            </a:r>
            <a:r>
              <a:rPr lang="zh-CN" altLang="en-US" b="1" i="0" dirty="0">
                <a:effectLst/>
                <a:latin typeface="system-ui"/>
              </a:rPr>
              <a:t>％的请求延迟小于一微秒，但使用预取器可能会对真实世界的应用性能产生不利影响。</a:t>
            </a:r>
            <a:r>
              <a:rPr lang="zh-CN" altLang="en-US" b="0" i="0" dirty="0">
                <a:effectLst/>
                <a:latin typeface="system-ui"/>
              </a:rPr>
              <a:t>如图</a:t>
            </a:r>
            <a:r>
              <a:rPr lang="en-US" altLang="zh-CN" b="0" i="0" dirty="0">
                <a:effectLst/>
                <a:latin typeface="system-ui"/>
              </a:rPr>
              <a:t>13a</a:t>
            </a:r>
            <a:r>
              <a:rPr lang="zh-CN" altLang="en-US" b="0" i="0" dirty="0">
                <a:effectLst/>
                <a:latin typeface="system-ui"/>
              </a:rPr>
              <a:t>所示，最先进的预取器对</a:t>
            </a:r>
            <a:r>
              <a:rPr lang="en-US" altLang="zh-CN" b="0" i="0" dirty="0">
                <a:effectLst/>
                <a:latin typeface="system-ui"/>
              </a:rPr>
              <a:t>BERT</a:t>
            </a:r>
            <a:r>
              <a:rPr lang="zh-CN" altLang="en-US" b="0" i="0" dirty="0">
                <a:effectLst/>
                <a:latin typeface="system-ui"/>
              </a:rPr>
              <a:t>、</a:t>
            </a:r>
            <a:r>
              <a:rPr lang="en-US" altLang="zh-CN" b="0" i="0" dirty="0">
                <a:effectLst/>
                <a:latin typeface="system-ui"/>
              </a:rPr>
              <a:t>XZ</a:t>
            </a:r>
            <a:r>
              <a:rPr lang="zh-CN" altLang="en-US" b="0" i="0" dirty="0">
                <a:effectLst/>
                <a:latin typeface="system-ui"/>
              </a:rPr>
              <a:t>和</a:t>
            </a:r>
            <a:r>
              <a:rPr lang="en-US" altLang="zh-CN" b="0" i="0" dirty="0">
                <a:effectLst/>
                <a:latin typeface="system-ui"/>
              </a:rPr>
              <a:t>YCSB</a:t>
            </a:r>
            <a:r>
              <a:rPr lang="zh-CN" altLang="en-US" b="0" i="0" dirty="0">
                <a:effectLst/>
                <a:latin typeface="system-ui"/>
              </a:rPr>
              <a:t>工作负载的性能产生了负面影响，</a:t>
            </a:r>
            <a:endParaRPr lang="en-US" altLang="zh-CN" b="0" i="0" dirty="0">
              <a:effectLst/>
              <a:latin typeface="system-ui"/>
            </a:endParaRPr>
          </a:p>
          <a:p>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20</a:t>
            </a:fld>
            <a:endParaRPr lang="zh-CN" altLang="en-US"/>
          </a:p>
        </p:txBody>
      </p:sp>
    </p:spTree>
    <p:extLst>
      <p:ext uri="{BB962C8B-B14F-4D97-AF65-F5344CB8AC3E}">
        <p14:creationId xmlns:p14="http://schemas.microsoft.com/office/powerpoint/2010/main" val="3820885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system-ui"/>
              </a:rPr>
              <a:t>闪存内存作为主内存的使用得益于最近出现的诸如</a:t>
            </a:r>
            <a:r>
              <a:rPr lang="en-US" altLang="zh-CN" b="0" i="0" dirty="0">
                <a:effectLst/>
                <a:latin typeface="system-ui"/>
              </a:rPr>
              <a:t>CXL[3]</a:t>
            </a:r>
            <a:r>
              <a:rPr lang="zh-CN" altLang="en-US" b="0" i="0" dirty="0">
                <a:effectLst/>
                <a:latin typeface="system-ui"/>
              </a:rPr>
              <a:t>、</a:t>
            </a:r>
            <a:r>
              <a:rPr lang="en-US" altLang="zh-CN" b="0" i="0" dirty="0">
                <a:effectLst/>
                <a:latin typeface="system-ui"/>
              </a:rPr>
              <a:t>Gen-Z[7]</a:t>
            </a:r>
            <a:r>
              <a:rPr lang="zh-CN" altLang="en-US" b="0" i="0" dirty="0">
                <a:effectLst/>
                <a:latin typeface="system-ui"/>
              </a:rPr>
              <a:t>、</a:t>
            </a:r>
            <a:r>
              <a:rPr lang="en-US" altLang="zh-CN" b="0" i="0" dirty="0">
                <a:effectLst/>
                <a:latin typeface="system-ui"/>
              </a:rPr>
              <a:t>CCIX[2]</a:t>
            </a:r>
            <a:r>
              <a:rPr lang="zh-CN" altLang="en-US" b="0" i="0" dirty="0">
                <a:effectLst/>
                <a:latin typeface="system-ui"/>
              </a:rPr>
              <a:t>和</a:t>
            </a:r>
            <a:r>
              <a:rPr lang="en-US" altLang="zh-CN" b="0" i="0" dirty="0" err="1">
                <a:effectLst/>
                <a:latin typeface="system-ui"/>
              </a:rPr>
              <a:t>OpenCAPI</a:t>
            </a:r>
            <a:r>
              <a:rPr lang="en-US" altLang="zh-CN" b="0" i="0" dirty="0">
                <a:effectLst/>
                <a:latin typeface="system-ui"/>
              </a:rPr>
              <a:t>[12]</a:t>
            </a:r>
            <a:r>
              <a:rPr lang="zh-CN" altLang="en-US" b="0" i="0" dirty="0">
                <a:effectLst/>
                <a:latin typeface="system-ui"/>
              </a:rPr>
              <a:t>的互连技术，直接访问</a:t>
            </a:r>
            <a:r>
              <a:rPr lang="en-US" altLang="zh-CN" b="0" i="0" dirty="0">
                <a:effectLst/>
                <a:latin typeface="system-ui"/>
              </a:rPr>
              <a:t>PCIe</a:t>
            </a:r>
            <a:r>
              <a:rPr lang="zh-CN" altLang="en-US" b="0" i="0" dirty="0">
                <a:effectLst/>
                <a:latin typeface="system-ui"/>
              </a:rPr>
              <a:t>设备，拓展能力好，借助交换机等</a:t>
            </a: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system-ui"/>
              </a:rPr>
              <a:t>CXL</a:t>
            </a:r>
            <a:r>
              <a:rPr lang="zh-CN" altLang="en-US" b="0" i="0" dirty="0">
                <a:effectLst/>
                <a:latin typeface="system-ui"/>
              </a:rPr>
              <a:t>可以实现</a:t>
            </a:r>
            <a:r>
              <a:rPr lang="en-US" altLang="zh-CN" b="0" i="0" dirty="0">
                <a:effectLst/>
                <a:latin typeface="system-ui"/>
              </a:rPr>
              <a:t>CPU</a:t>
            </a:r>
            <a:r>
              <a:rPr lang="zh-CN" altLang="en-US" b="0" i="0" dirty="0">
                <a:effectLst/>
                <a:latin typeface="system-ui"/>
              </a:rPr>
              <a:t>到</a:t>
            </a:r>
            <a:r>
              <a:rPr lang="en-US" altLang="zh-CN" b="0" i="0" dirty="0">
                <a:effectLst/>
                <a:latin typeface="system-ui"/>
              </a:rPr>
              <a:t>PCIe</a:t>
            </a:r>
            <a:r>
              <a:rPr lang="zh-CN" altLang="en-US" b="0" i="0" dirty="0">
                <a:effectLst/>
                <a:latin typeface="system-ui"/>
              </a:rPr>
              <a:t>设备之间的一致性内存访问，减少了数据迁移带来的同步开销</a:t>
            </a: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system-ui"/>
              </a:rPr>
              <a:t>CXL</a:t>
            </a:r>
            <a:r>
              <a:rPr lang="zh-CN" altLang="en-US" b="0" i="0" dirty="0">
                <a:effectLst/>
                <a:latin typeface="system-ui"/>
              </a:rPr>
              <a:t>设备的数量可以很容易地进行扩展：通过</a:t>
            </a:r>
            <a:r>
              <a:rPr lang="en-US" altLang="zh-CN" b="0" i="0" dirty="0">
                <a:effectLst/>
                <a:latin typeface="system-ui"/>
              </a:rPr>
              <a:t>CXL</a:t>
            </a:r>
            <a:r>
              <a:rPr lang="zh-CN" altLang="en-US" b="0" i="0" dirty="0">
                <a:effectLst/>
                <a:latin typeface="system-ui"/>
              </a:rPr>
              <a:t>交换机，可以连接另一组</a:t>
            </a:r>
            <a:r>
              <a:rPr lang="en-US" altLang="zh-CN" b="0" i="0" dirty="0">
                <a:effectLst/>
                <a:latin typeface="system-ui"/>
              </a:rPr>
              <a:t>CXL</a:t>
            </a:r>
            <a:r>
              <a:rPr lang="zh-CN" altLang="en-US" b="0" i="0" dirty="0">
                <a:effectLst/>
                <a:latin typeface="system-ui"/>
              </a:rPr>
              <a:t>设备到</a:t>
            </a:r>
            <a:r>
              <a:rPr lang="en-US" altLang="zh-CN" b="0" i="0" dirty="0">
                <a:effectLst/>
                <a:latin typeface="system-ui"/>
              </a:rPr>
              <a:t>CPU</a:t>
            </a:r>
            <a:r>
              <a:rPr lang="zh-CN" altLang="en-US" b="0" i="0" dirty="0">
                <a:effectLst/>
                <a:latin typeface="system-ui"/>
              </a:rPr>
              <a:t>。</a:t>
            </a: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system-ui"/>
              </a:rPr>
              <a:t>基于闪存的</a:t>
            </a:r>
            <a:r>
              <a:rPr lang="en-US" altLang="zh-CN" b="0" i="0" dirty="0">
                <a:effectLst/>
                <a:latin typeface="system-ui"/>
              </a:rPr>
              <a:t>SSD</a:t>
            </a:r>
            <a:r>
              <a:rPr lang="zh-CN" altLang="en-US" b="0" i="0" dirty="0">
                <a:effectLst/>
                <a:latin typeface="system-ui"/>
              </a:rPr>
              <a:t>的高容量和更好的扩展性，通过</a:t>
            </a:r>
            <a:r>
              <a:rPr lang="en-US" altLang="zh-CN" b="0" i="0" dirty="0">
                <a:effectLst/>
                <a:latin typeface="system-ui"/>
              </a:rPr>
              <a:t>3D</a:t>
            </a:r>
            <a:r>
              <a:rPr lang="zh-CN" altLang="en-US" b="0" i="0" dirty="0">
                <a:effectLst/>
                <a:latin typeface="system-ui"/>
              </a:rPr>
              <a:t>堆叠</a:t>
            </a:r>
            <a:r>
              <a:rPr lang="en-US" altLang="zh-CN" b="0" i="0" dirty="0">
                <a:effectLst/>
                <a:latin typeface="system-ui"/>
              </a:rPr>
              <a:t>[59]</a:t>
            </a:r>
            <a:r>
              <a:rPr lang="zh-CN" altLang="en-US" b="0" i="0" dirty="0">
                <a:effectLst/>
                <a:latin typeface="system-ui"/>
              </a:rPr>
              <a:t>和在一个单元中存储多位</a:t>
            </a:r>
            <a:r>
              <a:rPr lang="en-US" altLang="zh-CN" b="0" i="0" dirty="0">
                <a:effectLst/>
                <a:latin typeface="system-ui"/>
              </a:rPr>
              <a:t>[24]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dirty="0">
                <a:effectLst/>
                <a:latin typeface="system-ui"/>
              </a:rPr>
              <a:t>Type 3</a:t>
            </a:r>
            <a:r>
              <a:rPr lang="zh-CN" altLang="en-US" sz="1800" b="0" i="0" dirty="0">
                <a:effectLst/>
                <a:latin typeface="system-ui"/>
              </a:rPr>
              <a:t>设备</a:t>
            </a:r>
            <a:r>
              <a:rPr lang="en-US" altLang="zh-CN" sz="1800" b="0" i="0" u="none" strike="noStrike" baseline="0" dirty="0">
                <a:latin typeface="NimbusRomNo9L-Regu"/>
              </a:rPr>
              <a:t>memory expansion</a:t>
            </a: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system-ui"/>
              </a:rPr>
              <a:t>Type3 </a:t>
            </a:r>
            <a:r>
              <a:rPr lang="zh-CN" altLang="en-US" b="0" i="0" dirty="0">
                <a:effectLst/>
                <a:latin typeface="system-ui"/>
              </a:rPr>
              <a:t>公开了主机管理的设备内存（</a:t>
            </a:r>
            <a:r>
              <a:rPr lang="en-US" altLang="zh-CN" b="0" i="0" dirty="0">
                <a:effectLst/>
                <a:latin typeface="system-ui"/>
              </a:rPr>
              <a:t>HDM</a:t>
            </a:r>
            <a:r>
              <a:rPr lang="zh-CN" altLang="en-US" b="0" i="0" dirty="0">
                <a:effectLst/>
                <a:latin typeface="system-ui"/>
              </a:rPr>
              <a:t>，</a:t>
            </a:r>
            <a:r>
              <a:rPr lang="en-US" altLang="zh-CN" b="0" i="0" dirty="0">
                <a:effectLst/>
                <a:latin typeface="system-ui"/>
              </a:rPr>
              <a:t>host-managed device memory</a:t>
            </a:r>
            <a:r>
              <a:rPr lang="zh-CN" altLang="en-US" b="0" i="0" dirty="0">
                <a:effectLst/>
                <a:latin typeface="system-ui"/>
              </a:rPr>
              <a:t>），</a:t>
            </a:r>
            <a:r>
              <a:rPr lang="en-US" altLang="zh-CN" b="0" i="0" dirty="0">
                <a:effectLst/>
                <a:latin typeface="system-ui"/>
              </a:rPr>
              <a:t>CXL</a:t>
            </a:r>
            <a:r>
              <a:rPr lang="zh-CN" altLang="en-US" b="0" i="0" dirty="0">
                <a:effectLst/>
                <a:latin typeface="system-ui"/>
              </a:rPr>
              <a:t>协议允许主机</a:t>
            </a:r>
            <a:r>
              <a:rPr lang="en-US" altLang="zh-CN" b="0" i="0" dirty="0">
                <a:effectLst/>
                <a:latin typeface="system-ui"/>
              </a:rPr>
              <a:t>CPU</a:t>
            </a:r>
            <a:r>
              <a:rPr lang="zh-CN" altLang="en-US" b="0" i="0" dirty="0">
                <a:effectLst/>
                <a:latin typeface="system-ui"/>
              </a:rPr>
              <a:t>通过</a:t>
            </a:r>
            <a:r>
              <a:rPr lang="en-US" altLang="zh-CN" b="0" i="0" dirty="0">
                <a:effectLst/>
                <a:latin typeface="system-ui"/>
              </a:rPr>
              <a:t>load/store</a:t>
            </a:r>
            <a:r>
              <a:rPr lang="zh-CN" altLang="en-US" b="0" i="0" dirty="0">
                <a:effectLst/>
                <a:latin typeface="system-ui"/>
              </a:rPr>
              <a:t>指令直接操作设备内存 </a:t>
            </a:r>
            <a:r>
              <a:rPr lang="en-US" altLang="zh-CN" b="0" i="0" dirty="0">
                <a:effectLst/>
                <a:latin typeface="system-ui"/>
              </a:rPr>
              <a:t>[3]</a:t>
            </a:r>
            <a:r>
              <a:rPr lang="zh-CN" altLang="en-US" b="0" i="0" dirty="0">
                <a:effectLst/>
                <a:latin typeface="system-ui"/>
              </a:rPr>
              <a:t>。</a:t>
            </a: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system-ui"/>
              </a:rPr>
              <a:t>虽然</a:t>
            </a:r>
            <a:r>
              <a:rPr lang="en-US" altLang="zh-CN" b="0" i="0" dirty="0">
                <a:effectLst/>
                <a:latin typeface="system-ui"/>
              </a:rPr>
              <a:t>CXL</a:t>
            </a:r>
            <a:r>
              <a:rPr lang="zh-CN" altLang="en-US" b="0" i="0" dirty="0">
                <a:effectLst/>
                <a:latin typeface="system-ui"/>
              </a:rPr>
              <a:t>目前只考虑</a:t>
            </a:r>
            <a:r>
              <a:rPr lang="en-US" altLang="zh-CN" b="0" i="0" dirty="0">
                <a:effectLst/>
                <a:latin typeface="system-ui"/>
              </a:rPr>
              <a:t>DRAM</a:t>
            </a:r>
            <a:r>
              <a:rPr lang="zh-CN" altLang="en-US" b="0" i="0" dirty="0">
                <a:effectLst/>
                <a:latin typeface="system-ui"/>
              </a:rPr>
              <a:t>和</a:t>
            </a:r>
            <a:r>
              <a:rPr lang="en-US" altLang="zh-CN" b="0" i="0" dirty="0">
                <a:effectLst/>
                <a:latin typeface="system-ui"/>
              </a:rPr>
              <a:t>PMEM</a:t>
            </a:r>
            <a:r>
              <a:rPr lang="zh-CN" altLang="en-US" b="0" i="0" dirty="0">
                <a:effectLst/>
                <a:latin typeface="system-ui"/>
              </a:rPr>
              <a:t>作为主要的内存扩展设备，但由于</a:t>
            </a:r>
            <a:r>
              <a:rPr lang="en-US" altLang="zh-CN" b="0" i="0" dirty="0">
                <a:effectLst/>
                <a:latin typeface="system-ui"/>
              </a:rPr>
              <a:t>CXL</a:t>
            </a:r>
            <a:r>
              <a:rPr lang="zh-CN" altLang="en-US" b="0" i="0" dirty="0">
                <a:effectLst/>
                <a:latin typeface="system-ui"/>
              </a:rPr>
              <a:t>的一致性内存访问特性</a:t>
            </a:r>
            <a:r>
              <a:rPr lang="en-US" altLang="zh-CN" b="0" i="0" dirty="0">
                <a:effectLst/>
                <a:latin typeface="system-ui"/>
              </a:rPr>
              <a:t>[42]</a:t>
            </a:r>
            <a:r>
              <a:rPr lang="zh-CN" altLang="en-US" b="0" i="0" dirty="0">
                <a:effectLst/>
                <a:latin typeface="system-ui"/>
              </a:rPr>
              <a:t>，使用</a:t>
            </a:r>
            <a:r>
              <a:rPr lang="en-US" altLang="zh-CN" b="0" i="0" dirty="0">
                <a:effectLst/>
                <a:latin typeface="system-ui"/>
              </a:rPr>
              <a:t>SSD</a:t>
            </a:r>
            <a:r>
              <a:rPr lang="zh-CN" altLang="en-US" b="0" i="0" dirty="0">
                <a:effectLst/>
                <a:latin typeface="system-ui"/>
              </a:rPr>
              <a:t>也是可能的。</a:t>
            </a: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3</a:t>
            </a:fld>
            <a:endParaRPr lang="zh-CN" altLang="en-US"/>
          </a:p>
        </p:txBody>
      </p:sp>
    </p:spTree>
    <p:extLst>
      <p:ext uri="{BB962C8B-B14F-4D97-AF65-F5344CB8AC3E}">
        <p14:creationId xmlns:p14="http://schemas.microsoft.com/office/powerpoint/2010/main" val="29142503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是晚期预取在所有预取中的占比。如果在数据正在进行预取时访问了预取的数据，则称其为</a:t>
            </a:r>
            <a:r>
              <a:rPr lang="zh-CN" altLang="en-US" b="1" i="0" dirty="0">
                <a:solidFill>
                  <a:srgbClr val="FF0000"/>
                </a:solidFill>
                <a:effectLst/>
                <a:latin typeface="Söhne"/>
              </a:rPr>
              <a:t>晚期预取</a:t>
            </a:r>
            <a:r>
              <a:rPr lang="zh-CN" altLang="en-US" b="0" i="0" dirty="0">
                <a:solidFill>
                  <a:srgbClr val="374151"/>
                </a:solidFill>
                <a:effectLst/>
                <a:latin typeface="Söhne"/>
              </a:rPr>
              <a:t>。较低的比例表示性能更好</a:t>
            </a:r>
            <a:endParaRPr lang="en-US" altLang="zh-CN" b="0" i="0" dirty="0">
              <a:solidFill>
                <a:srgbClr val="374151"/>
              </a:solidFill>
              <a:effectLst/>
              <a:latin typeface="Söhne"/>
            </a:endParaRPr>
          </a:p>
          <a:p>
            <a:endParaRPr lang="en-US" altLang="zh-CN" b="0" i="0" dirty="0">
              <a:solidFill>
                <a:srgbClr val="374151"/>
              </a:solidFill>
              <a:effectLst/>
              <a:latin typeface="Söhne"/>
            </a:endParaRPr>
          </a:p>
          <a:p>
            <a:r>
              <a:rPr lang="zh-CN" altLang="en-US" b="0" i="0" dirty="0">
                <a:effectLst/>
                <a:latin typeface="system-ui"/>
              </a:rPr>
              <a:t>为了进一步了解预取器的性能，我们测量了以下四个指标。图</a:t>
            </a:r>
            <a:r>
              <a:rPr lang="en-US" altLang="zh-CN" b="0" i="0" dirty="0">
                <a:effectLst/>
                <a:latin typeface="system-ui"/>
              </a:rPr>
              <a:t>15</a:t>
            </a:r>
            <a:r>
              <a:rPr lang="zh-CN" altLang="en-US" b="0" i="0" dirty="0">
                <a:effectLst/>
                <a:latin typeface="system-ui"/>
              </a:rPr>
              <a:t>中绘制了评估的预取器的四个指标。延迟和污染是负指标（越低越好），因此我们倒置了它们的条形图，以使所有指标都越高越好。</a:t>
            </a: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0" dirty="0">
                <a:effectLst/>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预取取得</a:t>
            </a:r>
            <a:r>
              <a:rPr lang="zh-CN" altLang="en-US" sz="1400" b="1" dirty="0">
                <a:latin typeface="微软雅黑" panose="020B0503020204020204" pitchFamily="34" charset="-122"/>
                <a:ea typeface="微软雅黑" panose="020B0503020204020204" pitchFamily="34" charset="-122"/>
              </a:rPr>
              <a:t>良好的性能</a:t>
            </a:r>
            <a:r>
              <a:rPr lang="zh-CN" altLang="en-US" sz="1200" dirty="0">
                <a:latin typeface="微软雅黑" panose="020B0503020204020204" pitchFamily="34" charset="-122"/>
                <a:ea typeface="微软雅黑" panose="020B0503020204020204" pitchFamily="34" charset="-122"/>
              </a:rPr>
              <a:t>很大程度在于提升了</a:t>
            </a:r>
            <a:r>
              <a:rPr lang="en-US" altLang="zh-CN" sz="1400" b="1" dirty="0">
                <a:latin typeface="微软雅黑" panose="020B0503020204020204" pitchFamily="34" charset="-122"/>
                <a:ea typeface="微软雅黑" panose="020B0503020204020204" pitchFamily="34" charset="-122"/>
              </a:rPr>
              <a:t>Accuracy</a:t>
            </a:r>
            <a:r>
              <a:rPr lang="zh-CN" altLang="en-US" sz="1200" dirty="0">
                <a:latin typeface="微软雅黑" panose="020B0503020204020204" pitchFamily="34" charset="-122"/>
                <a:ea typeface="微软雅黑" panose="020B0503020204020204" pitchFamily="34" charset="-122"/>
              </a:rPr>
              <a:t>。</a:t>
            </a:r>
            <a:r>
              <a:rPr lang="zh-CN" altLang="en-US" sz="1200" dirty="0">
                <a:solidFill>
                  <a:schemeClr val="tx2">
                    <a:lumMod val="50000"/>
                  </a:schemeClr>
                </a:solidFill>
                <a:latin typeface="微软雅黑" panose="020B0503020204020204" pitchFamily="34" charset="-122"/>
                <a:ea typeface="微软雅黑" panose="020B0503020204020204" pitchFamily="34" charset="-122"/>
              </a:rPr>
              <a:t>（</a:t>
            </a:r>
            <a:r>
              <a:rPr lang="en-US" altLang="zh-CN" sz="1200" b="1" dirty="0">
                <a:solidFill>
                  <a:schemeClr val="tx2">
                    <a:lumMod val="50000"/>
                  </a:schemeClr>
                </a:solidFill>
                <a:latin typeface="微软雅黑" panose="020B0503020204020204" pitchFamily="34" charset="-122"/>
                <a:ea typeface="微软雅黑" panose="020B0503020204020204" pitchFamily="34" charset="-122"/>
              </a:rPr>
              <a:t>Accuracy</a:t>
            </a:r>
            <a:r>
              <a:rPr lang="zh-CN" altLang="en-US" sz="1200" b="1" dirty="0">
                <a:solidFill>
                  <a:schemeClr val="tx2">
                    <a:lumMod val="50000"/>
                  </a:schemeClr>
                </a:solidFill>
                <a:latin typeface="微软雅黑" panose="020B0503020204020204" pitchFamily="34" charset="-122"/>
                <a:ea typeface="微软雅黑" panose="020B0503020204020204" pitchFamily="34" charset="-122"/>
              </a:rPr>
              <a:t>与之前图中的趋势一致</a:t>
            </a:r>
            <a:r>
              <a:rPr lang="zh-CN" altLang="en-US" sz="1200" dirty="0">
                <a:solidFill>
                  <a:schemeClr val="tx2">
                    <a:lumMod val="50000"/>
                  </a:schemeClr>
                </a:solidFill>
                <a:latin typeface="微软雅黑" panose="020B0503020204020204" pitchFamily="34" charset="-122"/>
                <a:ea typeface="微软雅黑" panose="020B0503020204020204" pitchFamily="34" charset="-122"/>
              </a:rPr>
              <a:t>）</a:t>
            </a:r>
            <a:endParaRPr lang="en-US" altLang="zh-CN" sz="1200" i="0" dirty="0">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0" dirty="0">
                <a:effectLst/>
                <a:latin typeface="微软雅黑" panose="020B0503020204020204" pitchFamily="34" charset="-122"/>
                <a:ea typeface="微软雅黑" panose="020B0503020204020204" pitchFamily="34" charset="-122"/>
              </a:rPr>
              <a:t>5.</a:t>
            </a:r>
            <a:r>
              <a:rPr lang="zh-CN" altLang="en-US" sz="1200" i="0" dirty="0">
                <a:effectLst/>
                <a:latin typeface="微软雅黑" panose="020B0503020204020204" pitchFamily="34" charset="-122"/>
                <a:ea typeface="微软雅黑" panose="020B0503020204020204" pitchFamily="34" charset="-122"/>
              </a:rPr>
              <a:t>当</a:t>
            </a:r>
            <a:r>
              <a:rPr lang="en-US" altLang="zh-CN" sz="1200" b="1" i="0" dirty="0">
                <a:effectLst/>
                <a:latin typeface="微软雅黑" panose="020B0503020204020204" pitchFamily="34" charset="-122"/>
                <a:ea typeface="微软雅黑" panose="020B0503020204020204" pitchFamily="34" charset="-122"/>
              </a:rPr>
              <a:t>Accuracy</a:t>
            </a:r>
            <a:r>
              <a:rPr lang="zh-CN" altLang="en-US" sz="1200" i="0" dirty="0">
                <a:effectLst/>
                <a:latin typeface="微软雅黑" panose="020B0503020204020204" pitchFamily="34" charset="-122"/>
                <a:ea typeface="微软雅黑" panose="020B0503020204020204" pitchFamily="34" charset="-122"/>
              </a:rPr>
              <a:t>低时，</a:t>
            </a:r>
            <a:r>
              <a:rPr lang="en-US" altLang="zh-CN" sz="1200" b="1" i="0" dirty="0">
                <a:effectLst/>
                <a:latin typeface="微软雅黑" panose="020B0503020204020204" pitchFamily="34" charset="-122"/>
                <a:ea typeface="微软雅黑" panose="020B0503020204020204" pitchFamily="34" charset="-122"/>
              </a:rPr>
              <a:t>Pollution</a:t>
            </a:r>
            <a:r>
              <a:rPr lang="zh-CN" altLang="en-US" sz="1200" i="0" dirty="0">
                <a:effectLst/>
                <a:latin typeface="微软雅黑" panose="020B0503020204020204" pitchFamily="34" charset="-122"/>
                <a:ea typeface="微软雅黑" panose="020B0503020204020204" pitchFamily="34" charset="-122"/>
              </a:rPr>
              <a:t>是性能下降的主要原因。</a:t>
            </a:r>
            <a:r>
              <a:rPr lang="en-US" altLang="zh-CN" b="0" i="0" dirty="0">
                <a:effectLst/>
                <a:latin typeface="system-ui"/>
              </a:rPr>
              <a:t>BERT</a:t>
            </a:r>
            <a:r>
              <a:rPr lang="zh-CN" altLang="en-US" b="0" i="0" dirty="0">
                <a:effectLst/>
                <a:latin typeface="system-ui"/>
              </a:rPr>
              <a:t>和</a:t>
            </a:r>
            <a:r>
              <a:rPr lang="en-US" altLang="zh-CN" b="0" i="0" dirty="0">
                <a:effectLst/>
                <a:latin typeface="system-ui"/>
              </a:rPr>
              <a:t>YCSB</a:t>
            </a:r>
            <a:r>
              <a:rPr lang="zh-CN" altLang="en-US" b="0" i="0" dirty="0">
                <a:effectLst/>
                <a:latin typeface="system-ui"/>
              </a:rPr>
              <a:t>具有较低的准确性，而它们的污染率很高，导致预取器的启用会降低性能</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21</a:t>
            </a:fld>
            <a:endParaRPr lang="zh-CN" altLang="en-US"/>
          </a:p>
        </p:txBody>
      </p:sp>
    </p:spTree>
    <p:extLst>
      <p:ext uri="{BB962C8B-B14F-4D97-AF65-F5344CB8AC3E}">
        <p14:creationId xmlns:p14="http://schemas.microsoft.com/office/powerpoint/2010/main" val="533531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effectLst/>
                <a:latin typeface="system-ui"/>
              </a:rPr>
              <a:t>1</a:t>
            </a:r>
            <a:r>
              <a:rPr lang="zh-CN" altLang="en-US" b="1" i="0" dirty="0">
                <a:effectLst/>
                <a:latin typeface="system-ui"/>
              </a:rPr>
              <a:t>‘尽管</a:t>
            </a:r>
            <a:r>
              <a:rPr lang="en-US" altLang="zh-CN" b="1" i="0" dirty="0">
                <a:effectLst/>
                <a:latin typeface="system-ui"/>
              </a:rPr>
              <a:t>68-91</a:t>
            </a:r>
            <a:r>
              <a:rPr lang="zh-CN" altLang="en-US" b="1" i="0" dirty="0">
                <a:effectLst/>
                <a:latin typeface="system-ui"/>
              </a:rPr>
              <a:t>％的请求延迟小于一微秒，但使用预取器可能会对真实世界的应用性能产生不利影响。</a:t>
            </a:r>
            <a:r>
              <a:rPr lang="zh-CN" altLang="en-US" b="0" i="0" dirty="0">
                <a:effectLst/>
                <a:latin typeface="system-ui"/>
              </a:rPr>
              <a:t>如图</a:t>
            </a:r>
            <a:r>
              <a:rPr lang="en-US" altLang="zh-CN" b="0" i="0" dirty="0">
                <a:effectLst/>
                <a:latin typeface="system-ui"/>
              </a:rPr>
              <a:t>13a</a:t>
            </a:r>
            <a:r>
              <a:rPr lang="zh-CN" altLang="en-US" b="0" i="0" dirty="0">
                <a:effectLst/>
                <a:latin typeface="system-ui"/>
              </a:rPr>
              <a:t>所示，最先进的预取器对</a:t>
            </a:r>
            <a:r>
              <a:rPr lang="en-US" altLang="zh-CN" b="0" i="0" dirty="0">
                <a:effectLst/>
                <a:latin typeface="system-ui"/>
              </a:rPr>
              <a:t>BERT</a:t>
            </a:r>
            <a:r>
              <a:rPr lang="zh-CN" altLang="en-US" b="0" i="0" dirty="0">
                <a:effectLst/>
                <a:latin typeface="system-ui"/>
              </a:rPr>
              <a:t>、</a:t>
            </a:r>
            <a:r>
              <a:rPr lang="en-US" altLang="zh-CN" b="0" i="0" dirty="0">
                <a:effectLst/>
                <a:latin typeface="system-ui"/>
              </a:rPr>
              <a:t>XZ</a:t>
            </a:r>
            <a:r>
              <a:rPr lang="zh-CN" altLang="en-US" b="0" i="0" dirty="0">
                <a:effectLst/>
                <a:latin typeface="system-ui"/>
              </a:rPr>
              <a:t>和</a:t>
            </a:r>
            <a:r>
              <a:rPr lang="en-US" altLang="zh-CN" b="0" i="0" dirty="0">
                <a:effectLst/>
                <a:latin typeface="system-ui"/>
              </a:rPr>
              <a:t>YCSB</a:t>
            </a:r>
            <a:r>
              <a:rPr lang="zh-CN" altLang="en-US" b="0" i="0" dirty="0">
                <a:effectLst/>
                <a:latin typeface="system-ui"/>
              </a:rPr>
              <a:t>工作负载的性能产生了负面影响，</a:t>
            </a:r>
            <a:endParaRPr lang="en-US" altLang="zh-CN" b="0" i="0" dirty="0">
              <a:effectLst/>
              <a:latin typeface="system-ui"/>
            </a:endParaRPr>
          </a:p>
          <a:p>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22</a:t>
            </a:fld>
            <a:endParaRPr lang="zh-CN" altLang="en-US"/>
          </a:p>
        </p:txBody>
      </p:sp>
    </p:spTree>
    <p:extLst>
      <p:ext uri="{BB962C8B-B14F-4D97-AF65-F5344CB8AC3E}">
        <p14:creationId xmlns:p14="http://schemas.microsoft.com/office/powerpoint/2010/main" val="2374726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effectLst/>
                <a:latin typeface="system-ui"/>
              </a:rPr>
              <a:t>1</a:t>
            </a:r>
            <a:r>
              <a:rPr lang="zh-CN" altLang="en-US" b="1" i="0" dirty="0">
                <a:effectLst/>
                <a:latin typeface="system-ui"/>
              </a:rPr>
              <a:t>‘尽管</a:t>
            </a:r>
            <a:r>
              <a:rPr lang="en-US" altLang="zh-CN" b="1" i="0" dirty="0">
                <a:effectLst/>
                <a:latin typeface="system-ui"/>
              </a:rPr>
              <a:t>68-91</a:t>
            </a:r>
            <a:r>
              <a:rPr lang="zh-CN" altLang="en-US" b="1" i="0" dirty="0">
                <a:effectLst/>
                <a:latin typeface="system-ui"/>
              </a:rPr>
              <a:t>％的请求延迟小于一微秒，但使用预取器可能会对真实世界的应用性能产生不利影响。</a:t>
            </a:r>
            <a:r>
              <a:rPr lang="zh-CN" altLang="en-US" b="0" i="0" dirty="0">
                <a:effectLst/>
                <a:latin typeface="system-ui"/>
              </a:rPr>
              <a:t>如图</a:t>
            </a:r>
            <a:r>
              <a:rPr lang="en-US" altLang="zh-CN" b="0" i="0" dirty="0">
                <a:effectLst/>
                <a:latin typeface="system-ui"/>
              </a:rPr>
              <a:t>13a</a:t>
            </a:r>
            <a:r>
              <a:rPr lang="zh-CN" altLang="en-US" b="0" i="0" dirty="0">
                <a:effectLst/>
                <a:latin typeface="system-ui"/>
              </a:rPr>
              <a:t>所示，最先进的预取器对</a:t>
            </a:r>
            <a:r>
              <a:rPr lang="en-US" altLang="zh-CN" b="0" i="0" dirty="0">
                <a:effectLst/>
                <a:latin typeface="system-ui"/>
              </a:rPr>
              <a:t>BERT</a:t>
            </a:r>
            <a:r>
              <a:rPr lang="zh-CN" altLang="en-US" b="0" i="0" dirty="0">
                <a:effectLst/>
                <a:latin typeface="system-ui"/>
              </a:rPr>
              <a:t>、</a:t>
            </a:r>
            <a:r>
              <a:rPr lang="en-US" altLang="zh-CN" b="0" i="0" dirty="0">
                <a:effectLst/>
                <a:latin typeface="system-ui"/>
              </a:rPr>
              <a:t>XZ</a:t>
            </a:r>
            <a:r>
              <a:rPr lang="zh-CN" altLang="en-US" b="0" i="0" dirty="0">
                <a:effectLst/>
                <a:latin typeface="system-ui"/>
              </a:rPr>
              <a:t>和</a:t>
            </a:r>
            <a:r>
              <a:rPr lang="en-US" altLang="zh-CN" b="0" i="0" dirty="0">
                <a:effectLst/>
                <a:latin typeface="system-ui"/>
              </a:rPr>
              <a:t>YCSB</a:t>
            </a:r>
            <a:r>
              <a:rPr lang="zh-CN" altLang="en-US" b="0" i="0" dirty="0">
                <a:effectLst/>
                <a:latin typeface="system-ui"/>
              </a:rPr>
              <a:t>工作负载的性能产生了负面影响，</a:t>
            </a:r>
            <a:endParaRPr lang="en-US" altLang="zh-CN" b="0" i="0" dirty="0">
              <a:effectLst/>
              <a:latin typeface="system-ui"/>
            </a:endParaRPr>
          </a:p>
          <a:p>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23</a:t>
            </a:fld>
            <a:endParaRPr lang="zh-CN" altLang="en-US"/>
          </a:p>
        </p:txBody>
      </p:sp>
    </p:spTree>
    <p:extLst>
      <p:ext uri="{BB962C8B-B14F-4D97-AF65-F5344CB8AC3E}">
        <p14:creationId xmlns:p14="http://schemas.microsoft.com/office/powerpoint/2010/main" val="4261070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a:t>
            </a:r>
            <a:r>
              <a:rPr lang="en-US" altLang="zh-CN" dirty="0"/>
              <a:t>16</a:t>
            </a:r>
            <a:r>
              <a:rPr lang="zh-CN" altLang="en-US" dirty="0"/>
              <a:t>，</a:t>
            </a:r>
            <a:r>
              <a:rPr lang="zh-CN" altLang="en-US" b="0" i="0" dirty="0">
                <a:effectLst/>
                <a:latin typeface="system-ui"/>
              </a:rPr>
              <a:t>虽然预取器对第一阶段和最后阶段有益，但第二阶段的低局部性限制了性能。</a:t>
            </a:r>
            <a:r>
              <a:rPr lang="en-US" altLang="zh-CN" b="0" i="0" dirty="0">
                <a:effectLst/>
                <a:latin typeface="system-ui"/>
              </a:rPr>
              <a:t>Temporal locality</a:t>
            </a:r>
            <a:r>
              <a:rPr lang="zh-CN" altLang="en-US" b="0" i="0" dirty="0">
                <a:effectLst/>
                <a:latin typeface="system-ui"/>
              </a:rPr>
              <a:t>（时间局部性）</a:t>
            </a:r>
            <a:r>
              <a:rPr lang="en-US" altLang="zh-CN" b="0" i="0" dirty="0">
                <a:effectLst/>
                <a:latin typeface="system-ui"/>
              </a:rPr>
              <a:t>spatial locality</a:t>
            </a:r>
            <a:r>
              <a:rPr lang="zh-CN" altLang="en-US" b="0" i="0" dirty="0">
                <a:effectLst/>
                <a:latin typeface="system-ui"/>
              </a:rPr>
              <a:t>（空间局部性），局部性好，准确性和覆盖性就高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6.</a:t>
            </a:r>
            <a:r>
              <a:rPr lang="zh-CN" altLang="en-US" sz="1200" b="1" i="0" dirty="0">
                <a:effectLst/>
                <a:latin typeface="微软雅黑" panose="020B0503020204020204" pitchFamily="34" charset="-122"/>
                <a:ea typeface="微软雅黑" panose="020B0503020204020204" pitchFamily="34" charset="-122"/>
              </a:rPr>
              <a:t>虚拟到物理地址转换</a:t>
            </a:r>
            <a:r>
              <a:rPr lang="zh-CN" altLang="en-US" sz="1200" i="0" dirty="0">
                <a:effectLst/>
                <a:latin typeface="微软雅黑" panose="020B0503020204020204" pitchFamily="34" charset="-122"/>
                <a:ea typeface="微软雅黑" panose="020B0503020204020204" pitchFamily="34" charset="-122"/>
              </a:rPr>
              <a:t>使</a:t>
            </a:r>
            <a:r>
              <a:rPr lang="en-US" altLang="zh-CN" sz="1200" i="0" dirty="0">
                <a:effectLst/>
                <a:latin typeface="微软雅黑" panose="020B0503020204020204" pitchFamily="34" charset="-122"/>
                <a:ea typeface="微软雅黑" panose="020B0503020204020204" pitchFamily="34" charset="-122"/>
              </a:rPr>
              <a:t>CXL-flash</a:t>
            </a:r>
            <a:r>
              <a:rPr lang="zh-CN" altLang="en-US" sz="1200" i="0" dirty="0">
                <a:effectLst/>
                <a:latin typeface="微软雅黑" panose="020B0503020204020204" pitchFamily="34" charset="-122"/>
                <a:ea typeface="微软雅黑" panose="020B0503020204020204" pitchFamily="34" charset="-122"/>
              </a:rPr>
              <a:t>难以预取数据。</a:t>
            </a:r>
            <a:endParaRPr lang="zh-CN" altLang="en-US" sz="1200" dirty="0">
              <a:latin typeface="微软雅黑" panose="020B0503020204020204" pitchFamily="34" charset="-122"/>
              <a:ea typeface="微软雅黑" panose="020B0503020204020204" pitchFamily="34" charset="-122"/>
            </a:endParaRPr>
          </a:p>
          <a:p>
            <a:r>
              <a:rPr lang="zh-CN" altLang="en-US" b="0" i="0" dirty="0">
                <a:effectLst/>
                <a:latin typeface="system-ui"/>
              </a:rPr>
              <a:t>首先，除了</a:t>
            </a:r>
            <a:r>
              <a:rPr lang="en-US" altLang="zh-CN" b="0" i="0" dirty="0">
                <a:effectLst/>
                <a:latin typeface="system-ui"/>
              </a:rPr>
              <a:t>Radiosity</a:t>
            </a:r>
            <a:r>
              <a:rPr lang="zh-CN" altLang="en-US" b="0" i="0" dirty="0">
                <a:effectLst/>
                <a:latin typeface="system-ui"/>
              </a:rPr>
              <a:t>之外，我们观察到从虚拟跟踪到物理跟踪的准确性显著下降。最佳偏移预取器在</a:t>
            </a:r>
            <a:r>
              <a:rPr lang="en-US" altLang="zh-CN" b="0" i="0" dirty="0">
                <a:effectLst/>
                <a:latin typeface="system-ui"/>
              </a:rPr>
              <a:t>Page Rank</a:t>
            </a:r>
            <a:r>
              <a:rPr lang="zh-CN" altLang="en-US" b="0" i="0" dirty="0">
                <a:effectLst/>
                <a:latin typeface="system-ui"/>
              </a:rPr>
              <a:t>的虚拟内存跟踪下的准确性为</a:t>
            </a:r>
            <a:r>
              <a:rPr lang="en-US" altLang="zh-CN" b="0" i="0" dirty="0">
                <a:effectLst/>
                <a:latin typeface="system-ui"/>
              </a:rPr>
              <a:t>99</a:t>
            </a:r>
            <a:r>
              <a:rPr lang="zh-CN" altLang="en-US" b="0" i="0" dirty="0">
                <a:effectLst/>
                <a:latin typeface="system-ui"/>
              </a:rPr>
              <a:t>％，但在物理跟踪下，准确性下降到</a:t>
            </a:r>
            <a:r>
              <a:rPr lang="en-US" altLang="zh-CN" b="0" i="0" dirty="0">
                <a:effectLst/>
                <a:latin typeface="system-ui"/>
              </a:rPr>
              <a:t>42</a:t>
            </a:r>
            <a:r>
              <a:rPr lang="zh-CN" altLang="en-US" b="0" i="0" dirty="0">
                <a:effectLst/>
                <a:latin typeface="system-ui"/>
              </a:rPr>
              <a:t>％。</a:t>
            </a:r>
            <a:endParaRPr lang="en-US" altLang="zh-CN" b="0" i="0" dirty="0">
              <a:effectLst/>
              <a:latin typeface="system-ui"/>
            </a:endParaRPr>
          </a:p>
          <a:p>
            <a:r>
              <a:rPr lang="zh-CN" altLang="en-US" b="0" i="0" dirty="0">
                <a:effectLst/>
                <a:latin typeface="system-ui"/>
              </a:rPr>
              <a:t>其次，覆盖率也降低，表明预取器在物理内存访问下变得不太活跃：例如，在</a:t>
            </a:r>
            <a:r>
              <a:rPr lang="en-US" altLang="zh-CN" b="0" i="0" dirty="0">
                <a:effectLst/>
                <a:latin typeface="system-ui"/>
              </a:rPr>
              <a:t>BERT</a:t>
            </a:r>
            <a:r>
              <a:rPr lang="zh-CN" altLang="en-US" b="0" i="0" dirty="0">
                <a:effectLst/>
                <a:latin typeface="system-ui"/>
              </a:rPr>
              <a:t>下，覆盖率从</a:t>
            </a:r>
            <a:r>
              <a:rPr lang="en-US" altLang="zh-CN" b="0" i="0" dirty="0">
                <a:effectLst/>
                <a:latin typeface="system-ui"/>
              </a:rPr>
              <a:t>76</a:t>
            </a:r>
            <a:r>
              <a:rPr lang="zh-CN" altLang="en-US" b="0" i="0" dirty="0">
                <a:effectLst/>
                <a:latin typeface="system-ui"/>
              </a:rPr>
              <a:t>％降至</a:t>
            </a:r>
            <a:r>
              <a:rPr lang="en-US" altLang="zh-CN" b="0" i="0" dirty="0">
                <a:effectLst/>
                <a:latin typeface="system-ui"/>
              </a:rPr>
              <a:t>26</a:t>
            </a:r>
            <a:r>
              <a:rPr lang="zh-CN" altLang="en-US" b="0" i="0" dirty="0">
                <a:effectLst/>
                <a:latin typeface="system-ui"/>
              </a:rPr>
              <a:t>％。对于物理跟踪，准确性和覆盖率的下降显示</a:t>
            </a:r>
            <a:r>
              <a:rPr lang="en-US" altLang="zh-CN" b="0" i="0" dirty="0">
                <a:effectLst/>
                <a:latin typeface="system-ui"/>
              </a:rPr>
              <a:t>CXL-flash</a:t>
            </a:r>
            <a:r>
              <a:rPr lang="zh-CN" altLang="en-US" b="0" i="0" dirty="0">
                <a:effectLst/>
                <a:latin typeface="system-ui"/>
              </a:rPr>
              <a:t>在虚拟寻址下的性能将更好。</a:t>
            </a:r>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24</a:t>
            </a:fld>
            <a:endParaRPr lang="zh-CN" altLang="en-US"/>
          </a:p>
        </p:txBody>
      </p:sp>
    </p:spTree>
    <p:extLst>
      <p:ext uri="{BB962C8B-B14F-4D97-AF65-F5344CB8AC3E}">
        <p14:creationId xmlns:p14="http://schemas.microsoft.com/office/powerpoint/2010/main" val="3867114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25</a:t>
            </a:fld>
            <a:endParaRPr lang="zh-CN" altLang="en-US"/>
          </a:p>
        </p:txBody>
      </p:sp>
    </p:spTree>
    <p:extLst>
      <p:ext uri="{BB962C8B-B14F-4D97-AF65-F5344CB8AC3E}">
        <p14:creationId xmlns:p14="http://schemas.microsoft.com/office/powerpoint/2010/main" val="2610158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effectLst/>
                <a:latin typeface="system-ui"/>
              </a:rPr>
              <a:t>粒度不匹配。</a:t>
            </a:r>
            <a:r>
              <a:rPr lang="zh-CN" altLang="en-US" b="0" i="0" dirty="0">
                <a:effectLst/>
                <a:latin typeface="system-ui"/>
              </a:rPr>
              <a:t>闪存不是随机访问的：其数据以页粒度写入和读取，每个页的大小约为几千字节</a:t>
            </a:r>
            <a:r>
              <a:rPr lang="en-US" altLang="zh-CN" b="0" i="0" dirty="0">
                <a:effectLst/>
                <a:latin typeface="system-ui"/>
              </a:rPr>
              <a:t>[33]</a:t>
            </a:r>
            <a:r>
              <a:rPr lang="zh-CN" altLang="en-US" b="0" i="0" dirty="0">
                <a:effectLst/>
                <a:latin typeface="system-ui"/>
              </a:rPr>
              <a:t>，导致大量的流量放大。此外，页不能被覆盖写入。相反，必须首先擦除一个包含数百个页的块，然后才能写入数据到已擦除的页</a:t>
            </a:r>
            <a:r>
              <a:rPr lang="en-US" altLang="zh-CN" b="0" i="0" dirty="0">
                <a:effectLst/>
                <a:latin typeface="system-ui"/>
              </a:rPr>
              <a:t>[33]</a:t>
            </a:r>
            <a:r>
              <a:rPr lang="zh-CN" altLang="en-US" b="0" i="0" dirty="0">
                <a:effectLst/>
                <a:latin typeface="system-ui"/>
              </a:rPr>
              <a:t>。这种受限的接口导致任何</a:t>
            </a:r>
            <a:r>
              <a:rPr lang="en-US" altLang="zh-CN" b="0" i="0" dirty="0">
                <a:effectLst/>
                <a:latin typeface="system-ui"/>
              </a:rPr>
              <a:t>64B</a:t>
            </a:r>
            <a:r>
              <a:rPr lang="zh-CN" altLang="en-US" b="0" i="0" dirty="0">
                <a:effectLst/>
                <a:latin typeface="system-ui"/>
              </a:rPr>
              <a:t>缓存行刷新通过读取</a:t>
            </a:r>
            <a:r>
              <a:rPr lang="en-US" altLang="zh-CN" b="0" i="0" dirty="0">
                <a:effectLst/>
                <a:latin typeface="system-ui"/>
              </a:rPr>
              <a:t>-</a:t>
            </a:r>
            <a:r>
              <a:rPr lang="zh-CN" altLang="en-US" b="0" i="0" dirty="0">
                <a:effectLst/>
                <a:latin typeface="system-ui"/>
              </a:rPr>
              <a:t>修改</a:t>
            </a:r>
            <a:r>
              <a:rPr lang="en-US" altLang="zh-CN" b="0" i="0" dirty="0">
                <a:effectLst/>
                <a:latin typeface="system-ui"/>
              </a:rPr>
              <a:t>-</a:t>
            </a:r>
            <a:r>
              <a:rPr lang="zh-CN" altLang="en-US" b="0" i="0" dirty="0">
                <a:effectLst/>
                <a:latin typeface="system-ui"/>
              </a:rPr>
              <a:t>写入操作产生大量的写放大。作为一个块设备，其访问粒度要大得多（</a:t>
            </a:r>
            <a:r>
              <a:rPr lang="en-US" altLang="zh-CN" b="0" i="0" dirty="0">
                <a:effectLst/>
                <a:latin typeface="system-ui"/>
              </a:rPr>
              <a:t>4KiB</a:t>
            </a:r>
            <a:r>
              <a:rPr lang="zh-CN" altLang="en-US" b="0" i="0" dirty="0">
                <a:effectLst/>
                <a:latin typeface="system-ui"/>
              </a:rPr>
              <a:t>）的</a:t>
            </a:r>
            <a:r>
              <a:rPr lang="en-US" altLang="zh-CN" b="0" i="0" dirty="0">
                <a:effectLst/>
                <a:latin typeface="system-ui"/>
              </a:rPr>
              <a:t>SSD</a:t>
            </a:r>
            <a:r>
              <a:rPr lang="zh-CN" altLang="en-US" b="0" i="0" dirty="0">
                <a:effectLst/>
                <a:latin typeface="system-ui"/>
              </a:rPr>
              <a:t>拥有更少的开销。</a:t>
            </a:r>
            <a:endParaRPr lang="en-US" altLang="zh-CN" b="0" i="0" dirty="0">
              <a:effectLst/>
              <a:latin typeface="system-ui"/>
            </a:endParaRPr>
          </a:p>
          <a:p>
            <a:r>
              <a:rPr lang="zh-CN" altLang="en-US" b="1" i="0" dirty="0">
                <a:effectLst/>
                <a:latin typeface="system-ui"/>
              </a:rPr>
              <a:t>微秒级延迟。</a:t>
            </a:r>
            <a:r>
              <a:rPr lang="zh-CN" altLang="en-US" b="0" i="0" dirty="0">
                <a:effectLst/>
                <a:latin typeface="system-ui"/>
              </a:rPr>
              <a:t>闪存的速度比</a:t>
            </a:r>
            <a:r>
              <a:rPr lang="en-US" altLang="zh-CN" b="0" i="0" dirty="0">
                <a:effectLst/>
                <a:latin typeface="system-ui"/>
              </a:rPr>
              <a:t>DRAM</a:t>
            </a:r>
            <a:r>
              <a:rPr lang="zh-CN" altLang="en-US" b="0" i="0" dirty="0">
                <a:effectLst/>
                <a:latin typeface="system-ui"/>
              </a:rPr>
              <a:t>慢几个数量级，其读取速度仍在几十微秒范围内，而较慢的编程和擦除操作则在几百微秒到几千微秒之间</a:t>
            </a:r>
            <a:r>
              <a:rPr lang="en-US" altLang="zh-CN" b="0" i="0" dirty="0">
                <a:effectLst/>
                <a:latin typeface="system-ui"/>
              </a:rPr>
              <a:t>[5,24]</a:t>
            </a:r>
            <a:r>
              <a:rPr lang="zh-CN" altLang="en-US" b="0" i="0" dirty="0">
                <a:effectLst/>
                <a:latin typeface="system-ui"/>
              </a:rPr>
              <a:t>。此外，闪存的延迟还取决于其单元技术</a:t>
            </a:r>
            <a:r>
              <a:rPr lang="en-US" altLang="zh-CN" b="0" i="0" dirty="0">
                <a:effectLst/>
                <a:latin typeface="system-ui"/>
              </a:rPr>
              <a:t>[24]</a:t>
            </a:r>
            <a:r>
              <a:rPr lang="zh-CN" altLang="en-US" b="0" i="0" dirty="0">
                <a:effectLst/>
                <a:latin typeface="system-ui"/>
              </a:rPr>
              <a:t>。例如，表</a:t>
            </a:r>
            <a:r>
              <a:rPr lang="en-US" altLang="zh-CN" b="0" i="0" dirty="0">
                <a:effectLst/>
                <a:latin typeface="system-ui"/>
              </a:rPr>
              <a:t>1</a:t>
            </a:r>
            <a:r>
              <a:rPr lang="zh-CN" altLang="en-US" b="0" i="0" dirty="0">
                <a:effectLst/>
                <a:latin typeface="system-ui"/>
              </a:rPr>
              <a:t>中所示，随着每个单元存储的位数增加，从</a:t>
            </a:r>
            <a:r>
              <a:rPr lang="en-US" altLang="zh-CN" b="0" i="0" dirty="0">
                <a:effectLst/>
                <a:latin typeface="system-ui"/>
              </a:rPr>
              <a:t>SLC</a:t>
            </a:r>
            <a:r>
              <a:rPr lang="zh-CN" altLang="en-US" b="0" i="0" dirty="0">
                <a:effectLst/>
                <a:latin typeface="system-ui"/>
              </a:rPr>
              <a:t>（单级单元）到</a:t>
            </a:r>
            <a:r>
              <a:rPr lang="en-US" altLang="zh-CN" b="0" i="0" dirty="0">
                <a:effectLst/>
                <a:latin typeface="system-ui"/>
              </a:rPr>
              <a:t>TLC</a:t>
            </a:r>
            <a:r>
              <a:rPr lang="zh-CN" altLang="en-US" b="0" i="0" dirty="0">
                <a:effectLst/>
                <a:latin typeface="system-ui"/>
              </a:rPr>
              <a:t>（三级单元），延迟也会增加。超低延迟（</a:t>
            </a:r>
            <a:r>
              <a:rPr lang="en-US" altLang="zh-CN" b="0" i="0" dirty="0">
                <a:effectLst/>
                <a:latin typeface="system-ui"/>
              </a:rPr>
              <a:t>ULL</a:t>
            </a:r>
            <a:r>
              <a:rPr lang="zh-CN" altLang="en-US" b="0" i="0" dirty="0">
                <a:effectLst/>
                <a:latin typeface="system-ui"/>
              </a:rPr>
              <a:t>）闪存是</a:t>
            </a:r>
            <a:r>
              <a:rPr lang="en-US" altLang="zh-CN" b="0" i="0" dirty="0">
                <a:effectLst/>
                <a:latin typeface="system-ui"/>
              </a:rPr>
              <a:t>SLC</a:t>
            </a:r>
            <a:r>
              <a:rPr lang="zh-CN" altLang="en-US" b="0" i="0" dirty="0">
                <a:effectLst/>
                <a:latin typeface="system-ui"/>
              </a:rPr>
              <a:t>的一种变体，以性能为代价提高了密度</a:t>
            </a:r>
            <a:r>
              <a:rPr lang="en-US" altLang="zh-CN" b="0" i="0" dirty="0">
                <a:effectLst/>
                <a:latin typeface="system-ui"/>
              </a:rPr>
              <a:t>[46,76]</a:t>
            </a:r>
            <a:r>
              <a:rPr lang="zh-CN" altLang="en-US" b="0" i="0" dirty="0">
                <a:effectLst/>
                <a:latin typeface="system-ui"/>
              </a:rPr>
              <a:t>。然而，即使是</a:t>
            </a:r>
            <a:r>
              <a:rPr lang="en-US" altLang="zh-CN" b="0" i="0" dirty="0">
                <a:effectLst/>
                <a:latin typeface="system-ui"/>
              </a:rPr>
              <a:t>ULL</a:t>
            </a:r>
            <a:r>
              <a:rPr lang="zh-CN" altLang="en-US" b="0" i="0" dirty="0">
                <a:effectLst/>
                <a:latin typeface="system-ui"/>
              </a:rPr>
              <a:t>技术，其速度仍比</a:t>
            </a:r>
            <a:r>
              <a:rPr lang="en-US" altLang="zh-CN" b="0" i="0" dirty="0">
                <a:effectLst/>
                <a:latin typeface="system-ui"/>
              </a:rPr>
              <a:t>DRAM</a:t>
            </a:r>
            <a:r>
              <a:rPr lang="zh-CN" altLang="en-US" b="0" i="0" dirty="0">
                <a:effectLst/>
                <a:latin typeface="system-ui"/>
              </a:rPr>
              <a:t>慢几个数量级。作为一个块设备，微秒级的延迟是可以容忍的，因为存储栈中存在软件开销。然而，对于直接使用</a:t>
            </a:r>
            <a:r>
              <a:rPr lang="en-US" altLang="zh-CN" b="0" i="0" dirty="0">
                <a:effectLst/>
                <a:latin typeface="system-ui"/>
              </a:rPr>
              <a:t>load/store</a:t>
            </a:r>
            <a:r>
              <a:rPr lang="zh-CN" altLang="en-US" b="0" i="0" dirty="0">
                <a:effectLst/>
                <a:latin typeface="system-ui"/>
              </a:rPr>
              <a:t>指令访问的内存设备来说，微秒级延迟是一个挑战。</a:t>
            </a: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fld id="{6714C5C9-CCE4-416D-B6DC-EFB0D45A7314}" type="slidenum">
              <a:rPr lang="zh-CN" altLang="en-US" smtClean="0"/>
              <a:t>4</a:t>
            </a:fld>
            <a:endParaRPr lang="zh-CN" altLang="en-US"/>
          </a:p>
        </p:txBody>
      </p:sp>
    </p:spTree>
    <p:extLst>
      <p:ext uri="{BB962C8B-B14F-4D97-AF65-F5344CB8AC3E}">
        <p14:creationId xmlns:p14="http://schemas.microsoft.com/office/powerpoint/2010/main" val="1054517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effectLst/>
                <a:latin typeface="system-ui"/>
              </a:rPr>
              <a:t>有限的耐久性。</a:t>
            </a:r>
            <a:r>
              <a:rPr lang="zh-CN" altLang="en-US" b="0" i="0" dirty="0">
                <a:effectLst/>
                <a:latin typeface="system-ui"/>
              </a:rPr>
              <a:t>编程和擦除操作期间施加在闪存上的高电压会慢慢使单元失效，使它们随着时间的推移无法使用</a:t>
            </a:r>
            <a:r>
              <a:rPr lang="en-US" altLang="zh-CN" b="0" i="0" dirty="0">
                <a:effectLst/>
                <a:latin typeface="system-ui"/>
              </a:rPr>
              <a:t>[44,72]</a:t>
            </a:r>
            <a:r>
              <a:rPr lang="zh-CN" altLang="en-US" b="0" i="0" dirty="0">
                <a:effectLst/>
                <a:latin typeface="system-ui"/>
              </a:rPr>
              <a:t>。存储器制造商规定了耐久性极限作为一个指导，表示闪存块可以被擦除的次数。这个限制也取决于闪存技术，如表</a:t>
            </a:r>
            <a:r>
              <a:rPr lang="en-US" altLang="zh-CN" b="0" i="0" dirty="0">
                <a:effectLst/>
                <a:latin typeface="system-ui"/>
              </a:rPr>
              <a:t>1</a:t>
            </a:r>
            <a:r>
              <a:rPr lang="zh-CN" altLang="en-US" b="0" i="0" dirty="0">
                <a:effectLst/>
                <a:latin typeface="system-ui"/>
              </a:rPr>
              <a:t>所示。虽然这仍然是一个软限制，闪存超过限制后仍然可以继续使用</a:t>
            </a:r>
            <a:r>
              <a:rPr lang="en-US" altLang="zh-CN" b="0" i="0" dirty="0">
                <a:effectLst/>
                <a:latin typeface="system-ui"/>
              </a:rPr>
              <a:t>[72]</a:t>
            </a:r>
            <a:r>
              <a:rPr lang="zh-CN" altLang="en-US" b="0" i="0" dirty="0">
                <a:effectLst/>
                <a:latin typeface="system-ui"/>
              </a:rPr>
              <a:t>，但是磨损的块表现出不可靠的行为，并且不能保证正确存储数据</a:t>
            </a:r>
            <a:r>
              <a:rPr lang="en-US" altLang="zh-CN" b="0" i="0" dirty="0">
                <a:effectLst/>
                <a:latin typeface="system-ui"/>
              </a:rPr>
              <a:t>[44]</a:t>
            </a:r>
            <a:r>
              <a:rPr lang="zh-CN" altLang="en-US" b="0" i="0" dirty="0">
                <a:effectLst/>
                <a:latin typeface="system-ui"/>
              </a:rPr>
              <a:t>。由于应用程序级和内核级的缓存和缓冲，</a:t>
            </a:r>
            <a:r>
              <a:rPr lang="en-US" altLang="zh-CN" b="0" i="0" dirty="0">
                <a:effectLst/>
                <a:latin typeface="system-ui"/>
              </a:rPr>
              <a:t>SSD</a:t>
            </a:r>
            <a:r>
              <a:rPr lang="zh-CN" altLang="en-US" b="0" i="0" dirty="0">
                <a:effectLst/>
                <a:latin typeface="system-ui"/>
              </a:rPr>
              <a:t>的块接口的写入量减少，因此当前的耐久性限制在</a:t>
            </a:r>
            <a:r>
              <a:rPr lang="en-US" altLang="zh-CN" b="0" i="0" dirty="0">
                <a:effectLst/>
                <a:latin typeface="system-ui"/>
              </a:rPr>
              <a:t>SSD</a:t>
            </a:r>
            <a:r>
              <a:rPr lang="zh-CN" altLang="en-US" b="0" i="0" dirty="0">
                <a:effectLst/>
                <a:latin typeface="system-ui"/>
              </a:rPr>
              <a:t>的寿命内通常是足够的。然而，作为内存设备，频繁的内存写入会使闪存内存快速变得无法使用。</a:t>
            </a:r>
            <a:endParaRPr lang="en-US" altLang="zh-CN" b="0" i="0" dirty="0">
              <a:effectLst/>
              <a:latin typeface="system-ui"/>
            </a:endParaRPr>
          </a:p>
          <a:p>
            <a:r>
              <a:rPr lang="en-US" altLang="zh-CN" b="0" i="0" dirty="0">
                <a:effectLst/>
                <a:latin typeface="system-ui"/>
              </a:rPr>
              <a:t>DRAM</a:t>
            </a:r>
            <a:r>
              <a:rPr lang="zh-CN" altLang="en-US" b="0" i="0" dirty="0">
                <a:effectLst/>
                <a:latin typeface="system-ui"/>
              </a:rPr>
              <a:t>是由电容器作为存储介质，没有耐久性的问题。</a:t>
            </a:r>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5</a:t>
            </a:fld>
            <a:endParaRPr lang="zh-CN" altLang="en-US"/>
          </a:p>
        </p:txBody>
      </p:sp>
    </p:spTree>
    <p:extLst>
      <p:ext uri="{BB962C8B-B14F-4D97-AF65-F5344CB8AC3E}">
        <p14:creationId xmlns:p14="http://schemas.microsoft.com/office/powerpoint/2010/main" val="577311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6</a:t>
            </a:fld>
            <a:endParaRPr lang="zh-CN" altLang="en-US"/>
          </a:p>
        </p:txBody>
      </p:sp>
    </p:spTree>
    <p:extLst>
      <p:ext uri="{BB962C8B-B14F-4D97-AF65-F5344CB8AC3E}">
        <p14:creationId xmlns:p14="http://schemas.microsoft.com/office/powerpoint/2010/main" val="33286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最上面一行是</a:t>
            </a:r>
            <a:r>
              <a:rPr lang="en-US" altLang="zh-CN" dirty="0"/>
              <a:t>VPN</a:t>
            </a:r>
            <a:r>
              <a:rPr lang="zh-CN" altLang="en-US" dirty="0"/>
              <a:t>，虚拟页号</a:t>
            </a:r>
            <a:r>
              <a:rPr lang="en-US" altLang="zh-CN" dirty="0"/>
              <a:t>(virtual page number),  </a:t>
            </a:r>
            <a:r>
              <a:rPr lang="zh-CN" altLang="en-US" dirty="0"/>
              <a:t>物理帧号</a:t>
            </a:r>
            <a:r>
              <a:rPr lang="en-US" altLang="zh-CN" dirty="0"/>
              <a:t>PFN</a:t>
            </a:r>
            <a:r>
              <a:rPr lang="zh-CN" altLang="en-US" dirty="0"/>
              <a:t>，横轴是访问次序。</a:t>
            </a:r>
            <a:endParaRPr lang="en-US" altLang="zh-CN" dirty="0"/>
          </a:p>
          <a:p>
            <a:r>
              <a:rPr lang="zh-CN" altLang="en-US" b="0" i="0" dirty="0">
                <a:effectLst/>
                <a:latin typeface="system-ui"/>
              </a:rPr>
              <a:t>最后一行的</a:t>
            </a:r>
            <a:r>
              <a:rPr lang="en-US" altLang="zh-CN" b="0" i="0" dirty="0">
                <a:effectLst/>
                <a:latin typeface="system-ui"/>
              </a:rPr>
              <a:t>CDF</a:t>
            </a:r>
            <a:r>
              <a:rPr lang="zh-CN" altLang="en-US" b="0" i="0" dirty="0">
                <a:effectLst/>
                <a:latin typeface="system-ui"/>
              </a:rPr>
              <a:t>图中，显示了连续访问之间的差异（∆，</a:t>
            </a:r>
            <a:r>
              <a:rPr lang="en-US" altLang="zh-CN" b="0" i="0" dirty="0">
                <a:effectLst/>
                <a:latin typeface="system-ui"/>
              </a:rPr>
              <a:t>delta</a:t>
            </a:r>
            <a:r>
              <a:rPr lang="zh-CN" altLang="en-US" b="0" i="0" dirty="0">
                <a:effectLst/>
                <a:latin typeface="system-ui"/>
              </a:rPr>
              <a:t>）。黑色虚线是虚拟地址的</a:t>
            </a:r>
            <a:r>
              <a:rPr lang="en-US" altLang="zh-CN" b="0" i="0" dirty="0">
                <a:effectLst/>
                <a:latin typeface="system-ui"/>
              </a:rPr>
              <a:t>delta</a:t>
            </a:r>
            <a:r>
              <a:rPr lang="zh-CN" altLang="en-US" b="0" i="0" dirty="0">
                <a:effectLst/>
                <a:latin typeface="system-ui"/>
              </a:rPr>
              <a:t>，而灰色实线是五次迭代的物理地址的</a:t>
            </a:r>
            <a:r>
              <a:rPr lang="en-US" altLang="zh-CN" b="0" i="0" dirty="0">
                <a:effectLst/>
                <a:latin typeface="system-ui"/>
              </a:rPr>
              <a:t>delta</a:t>
            </a:r>
            <a:r>
              <a:rPr lang="zh-CN" altLang="en-US" b="0" i="0" dirty="0">
                <a:effectLst/>
                <a:latin typeface="system-ui"/>
              </a:rPr>
              <a:t>。</a:t>
            </a:r>
            <a:endParaRPr lang="en-US" altLang="zh-CN" b="0" i="0" dirty="0">
              <a:effectLst/>
              <a:latin typeface="system-ui"/>
            </a:endParaRPr>
          </a:p>
          <a:p>
            <a:pPr algn="l"/>
            <a:r>
              <a:rPr lang="zh-CN" altLang="en-US" b="0" i="0" dirty="0">
                <a:effectLst/>
                <a:latin typeface="system-ui"/>
              </a:rPr>
              <a:t>虚拟访问模式（黑色虚线）平均具有较小的</a:t>
            </a:r>
            <a:r>
              <a:rPr lang="en-US" altLang="zh-CN" b="0" i="0" dirty="0">
                <a:effectLst/>
                <a:latin typeface="system-ui"/>
              </a:rPr>
              <a:t>delta</a:t>
            </a:r>
            <a:r>
              <a:rPr lang="zh-CN" altLang="en-US" b="0" i="0" dirty="0">
                <a:effectLst/>
                <a:latin typeface="system-ui"/>
              </a:rPr>
              <a:t>值。然而，物理访问模式（灰色实线）可能具有非常大的</a:t>
            </a:r>
            <a:r>
              <a:rPr lang="en-US" altLang="zh-CN" b="0" i="0" dirty="0">
                <a:effectLst/>
                <a:latin typeface="system-ui"/>
              </a:rPr>
              <a:t>delta</a:t>
            </a:r>
            <a:r>
              <a:rPr lang="zh-CN" altLang="en-US" b="0" i="0" dirty="0">
                <a:effectLst/>
                <a:latin typeface="system-ui"/>
              </a:rPr>
              <a:t>值，这是由于虚拟到物理地址转换所致。</a:t>
            </a:r>
          </a:p>
          <a:p>
            <a:pPr algn="l"/>
            <a:r>
              <a:rPr lang="zh-CN" altLang="en-US" b="0" i="0" dirty="0">
                <a:effectLst/>
                <a:latin typeface="system-ui"/>
              </a:rPr>
              <a:t>其次，灰色实线很少彼此重叠，突显物理内存模式是动态的，并取决于影响内存分配的各种运行时因素。因此，物理和虚拟地址之间的观察到的不匹配可能受到动态因素的影响，如系统的内存利用率。</a:t>
            </a:r>
          </a:p>
          <a:p>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7</a:t>
            </a:fld>
            <a:endParaRPr lang="zh-CN" altLang="en-US"/>
          </a:p>
        </p:txBody>
      </p:sp>
    </p:spTree>
    <p:extLst>
      <p:ext uri="{BB962C8B-B14F-4D97-AF65-F5344CB8AC3E}">
        <p14:creationId xmlns:p14="http://schemas.microsoft.com/office/powerpoint/2010/main" val="3245811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system-ui"/>
              </a:rPr>
              <a:t>使用虚拟和物理地址跟踪的合成应用程序在</a:t>
            </a:r>
            <a:r>
              <a:rPr lang="en-US" altLang="zh-CN" b="0" i="0" dirty="0">
                <a:effectLst/>
                <a:latin typeface="system-ui"/>
              </a:rPr>
              <a:t>CXL</a:t>
            </a:r>
            <a:r>
              <a:rPr lang="zh-CN" altLang="en-US" b="0" i="0" dirty="0">
                <a:effectLst/>
                <a:latin typeface="system-ui"/>
              </a:rPr>
              <a:t>闪存中的亚微秒延迟百分比。我们重复五次物理跟踪生成，其中第</a:t>
            </a:r>
            <a:r>
              <a:rPr lang="en-US" altLang="zh-CN" b="0" i="0" dirty="0">
                <a:effectLst/>
                <a:latin typeface="system-ui"/>
              </a:rPr>
              <a:t>4</a:t>
            </a:r>
            <a:r>
              <a:rPr lang="zh-CN" altLang="en-US" b="0" i="0" dirty="0">
                <a:effectLst/>
                <a:latin typeface="system-ui"/>
              </a:rPr>
              <a:t>和第</a:t>
            </a:r>
            <a:r>
              <a:rPr lang="en-US" altLang="zh-CN" b="0" i="0" dirty="0">
                <a:effectLst/>
                <a:latin typeface="system-ui"/>
              </a:rPr>
              <a:t>5</a:t>
            </a:r>
            <a:r>
              <a:rPr lang="zh-CN" altLang="en-US" b="0" i="0" dirty="0">
                <a:effectLst/>
                <a:latin typeface="system-ui"/>
              </a:rPr>
              <a:t>次具有更高的系统内存利用率（因此，内存布局更加碎片化）。</a:t>
            </a:r>
            <a:endParaRPr lang="en-US" altLang="zh-CN" b="0" i="0" dirty="0">
              <a:effectLst/>
              <a:latin typeface="system-ui"/>
            </a:endParaRPr>
          </a:p>
          <a:p>
            <a:r>
              <a:rPr lang="zh-CN" altLang="en-US" b="0" i="0" dirty="0">
                <a:effectLst/>
                <a:latin typeface="system-ui"/>
              </a:rPr>
              <a:t>我们计算虚拟跟踪性能相对于物理跟踪的误差，并用黄色标记超过</a:t>
            </a:r>
            <a:r>
              <a:rPr lang="en-US" altLang="zh-CN" b="0" i="0" dirty="0">
                <a:effectLst/>
                <a:latin typeface="system-ui"/>
              </a:rPr>
              <a:t>10%</a:t>
            </a:r>
            <a:r>
              <a:rPr lang="zh-CN" altLang="en-US" b="0" i="0" dirty="0">
                <a:effectLst/>
                <a:latin typeface="system-ui"/>
              </a:rPr>
              <a:t>的错误，用红色标记超过</a:t>
            </a:r>
            <a:r>
              <a:rPr lang="en-US" altLang="zh-CN" b="0" i="0" dirty="0">
                <a:effectLst/>
                <a:latin typeface="system-ui"/>
              </a:rPr>
              <a:t>25%</a:t>
            </a:r>
            <a:r>
              <a:rPr lang="zh-CN" altLang="en-US" b="0" i="0" dirty="0">
                <a:effectLst/>
                <a:latin typeface="system-ui"/>
              </a:rPr>
              <a:t>的错误。</a:t>
            </a:r>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8</a:t>
            </a:fld>
            <a:endParaRPr lang="zh-CN" altLang="en-US"/>
          </a:p>
        </p:txBody>
      </p:sp>
    </p:spTree>
    <p:extLst>
      <p:ext uri="{BB962C8B-B14F-4D97-AF65-F5344CB8AC3E}">
        <p14:creationId xmlns:p14="http://schemas.microsoft.com/office/powerpoint/2010/main" val="1764144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system-ui"/>
              </a:rPr>
              <a:t>主内存和</a:t>
            </a:r>
            <a:r>
              <a:rPr lang="en-US" altLang="zh-CN" b="0" i="0" dirty="0">
                <a:effectLst/>
                <a:latin typeface="system-ui"/>
              </a:rPr>
              <a:t>CXL-flash</a:t>
            </a:r>
            <a:r>
              <a:rPr lang="zh-CN" altLang="en-US" b="0" i="0" dirty="0">
                <a:effectLst/>
                <a:latin typeface="system-ui"/>
              </a:rPr>
              <a:t>通过物理内存地址进行访问。不幸的是，据我们所知，没有公开可用的工具能够在没有硬件修改的情况下跟踪最后一级缓存（</a:t>
            </a:r>
            <a:r>
              <a:rPr lang="en-US" altLang="zh-CN" b="0" i="0" dirty="0">
                <a:effectLst/>
                <a:latin typeface="system-ui"/>
              </a:rPr>
              <a:t>LLC</a:t>
            </a:r>
            <a:r>
              <a:rPr lang="zh-CN" altLang="en-US" b="0" i="0" dirty="0">
                <a:effectLst/>
                <a:latin typeface="system-ui"/>
              </a:rPr>
              <a:t>）和内存控制器之间的物理内存事务。</a:t>
            </a:r>
            <a:endParaRPr lang="en-US" altLang="zh-CN" b="0" i="0" dirty="0">
              <a:effectLst/>
              <a:latin typeface="system-ui"/>
            </a:endParaRPr>
          </a:p>
          <a:p>
            <a:r>
              <a:rPr lang="zh-CN" altLang="en-US" b="0" i="0" dirty="0">
                <a:effectLst/>
                <a:latin typeface="system-ui"/>
              </a:rPr>
              <a:t>跟踪</a:t>
            </a:r>
            <a:r>
              <a:rPr lang="en-US" altLang="zh-CN" b="0" i="0" dirty="0">
                <a:effectLst/>
                <a:latin typeface="system-ui"/>
              </a:rPr>
              <a:t>CPU</a:t>
            </a:r>
            <a:r>
              <a:rPr lang="zh-CN" altLang="en-US" b="0" i="0" dirty="0">
                <a:effectLst/>
                <a:latin typeface="system-ui"/>
              </a:rPr>
              <a:t>中的</a:t>
            </a:r>
            <a:r>
              <a:rPr lang="en-US" altLang="zh-CN" b="0" i="0" dirty="0">
                <a:effectLst/>
                <a:latin typeface="system-ui"/>
              </a:rPr>
              <a:t>load/store</a:t>
            </a:r>
            <a:r>
              <a:rPr lang="zh-CN" altLang="en-US" b="0" i="0" dirty="0">
                <a:effectLst/>
                <a:latin typeface="system-ui"/>
              </a:rPr>
              <a:t>指令是不够的，因为（</a:t>
            </a:r>
            <a:r>
              <a:rPr lang="en-US" altLang="zh-CN" b="0" i="0" dirty="0">
                <a:effectLst/>
                <a:latin typeface="system-ui"/>
              </a:rPr>
              <a:t>1</a:t>
            </a:r>
            <a:r>
              <a:rPr lang="zh-CN" altLang="en-US" b="0" i="0" dirty="0">
                <a:effectLst/>
                <a:latin typeface="system-ui"/>
              </a:rPr>
              <a:t>）它只收集虚拟地址访问，（</a:t>
            </a:r>
            <a:r>
              <a:rPr lang="en-US" altLang="zh-CN" b="0" i="0" dirty="0">
                <a:effectLst/>
                <a:latin typeface="system-ui"/>
              </a:rPr>
              <a:t>2</a:t>
            </a:r>
            <a:r>
              <a:rPr lang="zh-CN" altLang="en-US" b="0" i="0" dirty="0">
                <a:effectLst/>
                <a:latin typeface="system-ui"/>
              </a:rPr>
              <a:t>）最终对</a:t>
            </a:r>
            <a:r>
              <a:rPr lang="en-US" altLang="zh-CN" b="0" i="0" dirty="0">
                <a:effectLst/>
                <a:latin typeface="system-ui"/>
              </a:rPr>
              <a:t>CXL-flash</a:t>
            </a:r>
            <a:r>
              <a:rPr lang="zh-CN" altLang="en-US" b="0" i="0" dirty="0">
                <a:effectLst/>
                <a:latin typeface="system-ui"/>
              </a:rPr>
              <a:t>的访问被缓存层次结构过滤掉。</a:t>
            </a:r>
            <a:endParaRPr lang="en-US" altLang="zh-CN" dirty="0"/>
          </a:p>
          <a:p>
            <a:endParaRPr lang="en-US" altLang="zh-CN" dirty="0"/>
          </a:p>
          <a:p>
            <a:r>
              <a:rPr lang="zh-CN" altLang="en-US" b="0" i="0" dirty="0">
                <a:effectLst/>
                <a:latin typeface="system-ui"/>
              </a:rPr>
              <a:t>使用 </a:t>
            </a:r>
            <a:r>
              <a:rPr lang="en-US" altLang="zh-CN" b="0" i="0" dirty="0">
                <a:effectLst/>
                <a:latin typeface="system-ui"/>
              </a:rPr>
              <a:t>Valgrind </a:t>
            </a:r>
            <a:r>
              <a:rPr lang="zh-CN" altLang="en-US" b="0" i="0" dirty="0">
                <a:effectLst/>
                <a:latin typeface="system-ui"/>
              </a:rPr>
              <a:t>对应用程序进行</a:t>
            </a:r>
            <a:r>
              <a:rPr lang="en-US" altLang="zh-CN" b="0" i="0" dirty="0">
                <a:effectLst/>
                <a:latin typeface="system-ui"/>
              </a:rPr>
              <a:t>load/store</a:t>
            </a:r>
            <a:r>
              <a:rPr lang="zh-CN" altLang="en-US" b="0" i="0" dirty="0">
                <a:effectLst/>
                <a:latin typeface="system-ui"/>
              </a:rPr>
              <a:t>指令的工具化，并使用其缓存模拟器 </a:t>
            </a:r>
            <a:r>
              <a:rPr lang="en-US" altLang="zh-CN" b="0" i="0" dirty="0">
                <a:effectLst/>
                <a:latin typeface="system-ui"/>
              </a:rPr>
              <a:t>(</a:t>
            </a:r>
            <a:r>
              <a:rPr lang="en-US" altLang="zh-CN" b="0" i="0" dirty="0" err="1">
                <a:effectLst/>
                <a:latin typeface="system-ui"/>
              </a:rPr>
              <a:t>Cachegrind</a:t>
            </a:r>
            <a:r>
              <a:rPr lang="en-US" altLang="zh-CN" b="0" i="0" dirty="0">
                <a:effectLst/>
                <a:latin typeface="system-ui"/>
              </a:rPr>
              <a:t>) </a:t>
            </a:r>
            <a:r>
              <a:rPr lang="zh-CN" altLang="en-US" b="0" i="0" dirty="0">
                <a:effectLst/>
                <a:latin typeface="system-ui"/>
              </a:rPr>
              <a:t>来过滤对内存的访问。更具体地说，我们修改了</a:t>
            </a:r>
            <a:r>
              <a:rPr lang="en-US" altLang="zh-CN" b="0" i="0" dirty="0" err="1">
                <a:effectLst/>
                <a:latin typeface="system-ui"/>
              </a:rPr>
              <a:t>Cachegrind</a:t>
            </a:r>
            <a:r>
              <a:rPr lang="zh-CN" altLang="en-US" b="0" i="0" dirty="0">
                <a:effectLst/>
                <a:latin typeface="system-ui"/>
              </a:rPr>
              <a:t>以收集由</a:t>
            </a:r>
            <a:r>
              <a:rPr lang="en-US" altLang="zh-CN" b="0" i="0" dirty="0">
                <a:effectLst/>
                <a:latin typeface="system-ui"/>
              </a:rPr>
              <a:t>LLC</a:t>
            </a:r>
            <a:r>
              <a:rPr lang="zh-CN" altLang="en-US" b="0" i="0" dirty="0">
                <a:effectLst/>
                <a:latin typeface="system-ui"/>
              </a:rPr>
              <a:t>缺失或替换引起的内存访问。</a:t>
            </a:r>
            <a:endParaRPr lang="en-US" altLang="zh-CN" b="0" i="0" dirty="0">
              <a:effectLst/>
              <a:latin typeface="system-ui"/>
            </a:endParaRPr>
          </a:p>
          <a:p>
            <a:r>
              <a:rPr lang="zh-CN" altLang="en-US" b="0" i="0" dirty="0">
                <a:effectLst/>
                <a:latin typeface="system-ui"/>
              </a:rPr>
              <a:t>然而，</a:t>
            </a:r>
            <a:r>
              <a:rPr lang="en-US" altLang="zh-CN" b="0" i="0" dirty="0" err="1">
                <a:effectLst/>
                <a:latin typeface="system-ui"/>
              </a:rPr>
              <a:t>Cachegrind</a:t>
            </a:r>
            <a:r>
              <a:rPr lang="zh-CN" altLang="en-US" b="0" i="0" dirty="0">
                <a:effectLst/>
                <a:latin typeface="system-ui"/>
              </a:rPr>
              <a:t>产生的这些内存访问仍然是虚拟地址，因此需要虚拟到物理（</a:t>
            </a:r>
            <a:r>
              <a:rPr lang="en-US" altLang="zh-CN" b="0" i="0" dirty="0">
                <a:effectLst/>
                <a:latin typeface="system-ui"/>
              </a:rPr>
              <a:t>V2P</a:t>
            </a:r>
            <a:r>
              <a:rPr lang="zh-CN" altLang="en-US" b="0" i="0" dirty="0">
                <a:effectLst/>
                <a:latin typeface="system-ui"/>
              </a:rPr>
              <a:t>）映射信息来生成物理内存跟踪。为此，如图</a:t>
            </a:r>
            <a:r>
              <a:rPr lang="en-US" altLang="zh-CN" b="0" i="0" dirty="0">
                <a:effectLst/>
                <a:latin typeface="system-ui"/>
              </a:rPr>
              <a:t>2</a:t>
            </a:r>
            <a:r>
              <a:rPr lang="zh-CN" altLang="en-US" b="0" i="0" dirty="0">
                <a:effectLst/>
                <a:latin typeface="system-ui"/>
              </a:rPr>
              <a:t>底部路径所示，</a:t>
            </a:r>
            <a:endParaRPr lang="en-US" altLang="zh-CN" b="0" i="0" dirty="0">
              <a:effectLst/>
              <a:latin typeface="system-ui"/>
            </a:endParaRPr>
          </a:p>
          <a:p>
            <a:r>
              <a:rPr lang="zh-CN" altLang="en-US" b="0" i="0" dirty="0">
                <a:effectLst/>
                <a:latin typeface="system-ui"/>
              </a:rPr>
              <a:t>我们收集应用程序运行时由页面错误引起的页表更新。我们修改安装页面表项的内核函数（</a:t>
            </a:r>
            <a:r>
              <a:rPr lang="en-US" altLang="zh-CN" b="0" i="0" dirty="0" err="1">
                <a:effectLst/>
                <a:latin typeface="system-ui"/>
              </a:rPr>
              <a:t>do_anonymous_page</a:t>
            </a:r>
            <a:r>
              <a:rPr lang="en-US" altLang="zh-CN" b="0" i="0" dirty="0">
                <a:effectLst/>
                <a:latin typeface="system-ui"/>
              </a:rPr>
              <a:t>()</a:t>
            </a:r>
            <a:r>
              <a:rPr lang="zh-CN" altLang="en-US" b="0" i="0" dirty="0">
                <a:effectLst/>
                <a:latin typeface="system-ui"/>
              </a:rPr>
              <a:t>和</a:t>
            </a:r>
            <a:r>
              <a:rPr lang="en-US" altLang="zh-CN" b="0" i="0" dirty="0" err="1">
                <a:effectLst/>
                <a:latin typeface="system-ui"/>
              </a:rPr>
              <a:t>do_set_pte</a:t>
            </a:r>
            <a:r>
              <a:rPr lang="en-US" altLang="zh-CN" b="0" i="0" dirty="0">
                <a:effectLst/>
                <a:latin typeface="system-ui"/>
              </a:rPr>
              <a:t>()</a:t>
            </a:r>
            <a:r>
              <a:rPr lang="zh-CN" altLang="en-US" b="0" i="0" dirty="0">
                <a:effectLst/>
                <a:latin typeface="system-ui"/>
              </a:rPr>
              <a:t>），并将目标应用程序的</a:t>
            </a:r>
            <a:r>
              <a:rPr lang="en-US" altLang="zh-CN" b="0" i="0" dirty="0">
                <a:effectLst/>
                <a:latin typeface="system-ui"/>
              </a:rPr>
              <a:t>PID</a:t>
            </a:r>
            <a:r>
              <a:rPr lang="zh-CN" altLang="en-US" b="0" i="0" dirty="0">
                <a:effectLst/>
                <a:latin typeface="system-ui"/>
              </a:rPr>
              <a:t>的</a:t>
            </a:r>
            <a:r>
              <a:rPr lang="en-US" altLang="zh-CN" b="0" i="0" dirty="0">
                <a:effectLst/>
                <a:latin typeface="system-ui"/>
              </a:rPr>
              <a:t>V2P</a:t>
            </a:r>
            <a:r>
              <a:rPr lang="zh-CN" altLang="en-US" b="0" i="0" dirty="0">
                <a:effectLst/>
                <a:latin typeface="system-ui"/>
              </a:rPr>
              <a:t>转换存储在</a:t>
            </a:r>
            <a:r>
              <a:rPr lang="en-US" altLang="zh-CN" b="0" i="0" dirty="0">
                <a:effectLst/>
                <a:latin typeface="system-ui"/>
              </a:rPr>
              <a:t>/proc</a:t>
            </a:r>
            <a:r>
              <a:rPr lang="zh-CN" altLang="en-US" b="0" i="0" dirty="0">
                <a:effectLst/>
                <a:latin typeface="system-ui"/>
              </a:rPr>
              <a:t>文件系统中。</a:t>
            </a:r>
            <a:endParaRPr lang="en-US" altLang="zh-CN" b="0" i="0" dirty="0">
              <a:effectLst/>
              <a:latin typeface="system-ui"/>
            </a:endParaRPr>
          </a:p>
          <a:p>
            <a:r>
              <a:rPr lang="zh-CN" altLang="en-US" b="0" i="0" dirty="0">
                <a:effectLst/>
                <a:latin typeface="system-ui"/>
              </a:rPr>
              <a:t>这捕获了应用程序执行过程中页面表更新的动态特性，并且开销很小。我们将来自</a:t>
            </a:r>
            <a:r>
              <a:rPr lang="en-US" altLang="zh-CN" b="0" i="0" dirty="0">
                <a:effectLst/>
                <a:latin typeface="system-ui"/>
              </a:rPr>
              <a:t>Valgrind</a:t>
            </a:r>
            <a:r>
              <a:rPr lang="zh-CN" altLang="en-US" b="0" i="0" dirty="0">
                <a:effectLst/>
                <a:latin typeface="system-ui"/>
              </a:rPr>
              <a:t>的虚拟访问和页面表更新结合起来生成物理内存跟踪。</a:t>
            </a:r>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9</a:t>
            </a:fld>
            <a:endParaRPr lang="zh-CN" altLang="en-US"/>
          </a:p>
        </p:txBody>
      </p:sp>
    </p:spTree>
    <p:extLst>
      <p:ext uri="{BB962C8B-B14F-4D97-AF65-F5344CB8AC3E}">
        <p14:creationId xmlns:p14="http://schemas.microsoft.com/office/powerpoint/2010/main" val="1617208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CXL-Flash</a:t>
            </a:r>
            <a:r>
              <a:rPr lang="zh-CN" altLang="en-US" dirty="0"/>
              <a:t>系统的架构分为如下的四个部分，</a:t>
            </a:r>
            <a:r>
              <a:rPr lang="en-US" altLang="zh-CN" dirty="0"/>
              <a:t>1</a:t>
            </a:r>
            <a:r>
              <a:rPr lang="zh-CN" altLang="en-US" dirty="0"/>
              <a:t>，增加缓存提高性能。</a:t>
            </a:r>
            <a:r>
              <a:rPr lang="en-US" altLang="zh-CN" dirty="0"/>
              <a:t>2</a:t>
            </a:r>
            <a:r>
              <a:rPr lang="zh-CN" altLang="en-US" dirty="0"/>
              <a:t>，</a:t>
            </a:r>
            <a:r>
              <a:rPr lang="en-US" altLang="zh-CN" dirty="0"/>
              <a:t>3</a:t>
            </a:r>
            <a:r>
              <a:rPr lang="zh-CN" altLang="en-US" dirty="0"/>
              <a:t>，</a:t>
            </a:r>
            <a:r>
              <a:rPr lang="en-US" altLang="zh-CN" dirty="0"/>
              <a:t>4…….</a:t>
            </a:r>
          </a:p>
          <a:p>
            <a:r>
              <a:rPr lang="zh-CN" altLang="en-US" b="0" i="0" dirty="0">
                <a:effectLst/>
                <a:latin typeface="system-ui"/>
              </a:rPr>
              <a:t>为了模拟硬件，我们基于</a:t>
            </a:r>
            <a:r>
              <a:rPr lang="en-US" altLang="zh-CN" b="0" i="0" dirty="0" err="1">
                <a:effectLst/>
                <a:latin typeface="system-ui"/>
              </a:rPr>
              <a:t>MQSim</a:t>
            </a:r>
            <a:r>
              <a:rPr lang="en-US" altLang="zh-CN" b="0" i="0" dirty="0">
                <a:effectLst/>
                <a:latin typeface="system-ui"/>
              </a:rPr>
              <a:t> [68]</a:t>
            </a:r>
            <a:r>
              <a:rPr lang="zh-CN" altLang="en-US" b="0" i="0" dirty="0">
                <a:effectLst/>
                <a:latin typeface="system-ui"/>
              </a:rPr>
              <a:t>及其扩展</a:t>
            </a:r>
            <a:r>
              <a:rPr lang="en-US" altLang="zh-CN" b="0" i="0" dirty="0" err="1">
                <a:effectLst/>
                <a:latin typeface="system-ui"/>
              </a:rPr>
              <a:t>MQSim</a:t>
            </a:r>
            <a:r>
              <a:rPr lang="en-US" altLang="zh-CN" b="0" i="0" dirty="0">
                <a:effectLst/>
                <a:latin typeface="system-ui"/>
              </a:rPr>
              <a:t>-E [49]</a:t>
            </a:r>
            <a:r>
              <a:rPr lang="zh-CN" altLang="en-US" b="0" i="0" dirty="0">
                <a:effectLst/>
                <a:latin typeface="system-ui"/>
              </a:rPr>
              <a:t>构建了一个</a:t>
            </a:r>
            <a:r>
              <a:rPr lang="en-US" altLang="zh-CN" b="0" i="0" dirty="0">
                <a:effectLst/>
                <a:latin typeface="system-ui"/>
              </a:rPr>
              <a:t>CXL-flash</a:t>
            </a:r>
            <a:r>
              <a:rPr lang="zh-CN" altLang="en-US" b="0" i="0" dirty="0">
                <a:effectLst/>
                <a:latin typeface="system-ui"/>
              </a:rPr>
              <a:t>模拟器，并使用五个合成应用程序的物理内存跟踪（表</a:t>
            </a:r>
            <a:r>
              <a:rPr lang="en-US" altLang="zh-CN" b="0" i="0" dirty="0">
                <a:effectLst/>
                <a:latin typeface="system-ui"/>
              </a:rPr>
              <a:t>2</a:t>
            </a:r>
            <a:r>
              <a:rPr lang="zh-CN" altLang="en-US" b="0" i="0" dirty="0">
                <a:effectLst/>
                <a:latin typeface="system-ui"/>
              </a:rPr>
              <a:t>）来评估设计选项的效果。</a:t>
            </a:r>
            <a:endParaRPr lang="en-US" altLang="zh-CN" b="0" i="0" dirty="0">
              <a:effectLst/>
              <a:latin typeface="system-ui"/>
            </a:endParaRPr>
          </a:p>
          <a:p>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system-ui"/>
              </a:rPr>
              <a:t>CXL-flash</a:t>
            </a:r>
            <a:r>
              <a:rPr lang="zh-CN" altLang="en-US" b="0" i="0" dirty="0">
                <a:effectLst/>
                <a:latin typeface="system-ui"/>
              </a:rPr>
              <a:t>中添加了一组</a:t>
            </a:r>
            <a:r>
              <a:rPr lang="en-US" altLang="zh-CN" b="0" i="0" dirty="0">
                <a:effectLst/>
                <a:latin typeface="system-ui"/>
              </a:rPr>
              <a:t>MSHR</a:t>
            </a:r>
            <a:r>
              <a:rPr lang="zh-CN" altLang="en-US" b="0" i="0" dirty="0">
                <a:effectLst/>
                <a:latin typeface="system-ui"/>
              </a:rPr>
              <a:t>（</a:t>
            </a:r>
            <a:r>
              <a:rPr lang="en-US" altLang="zh-CN" b="0" i="0" dirty="0">
                <a:effectLst/>
                <a:latin typeface="system-ui"/>
              </a:rPr>
              <a:t>miss status holding registers</a:t>
            </a:r>
            <a:r>
              <a:rPr lang="zh-CN" altLang="en-US" b="0" i="0" dirty="0">
                <a:effectLst/>
                <a:latin typeface="system-ui"/>
              </a:rPr>
              <a:t>）</a:t>
            </a:r>
            <a:r>
              <a:rPr lang="zh-CN" altLang="en-US" b="0" i="0" dirty="0">
                <a:solidFill>
                  <a:srgbClr val="374151"/>
                </a:solidFill>
                <a:effectLst/>
                <a:latin typeface="Söhne"/>
              </a:rPr>
              <a:t>缺失状态处理寄存器</a:t>
            </a:r>
            <a:r>
              <a:rPr lang="en-US" altLang="zh-CN" b="0" i="0" dirty="0">
                <a:effectLst/>
                <a:latin typeface="system-ui"/>
              </a:rPr>
              <a:t>[29, 47]</a:t>
            </a:r>
            <a:r>
              <a:rPr lang="zh-CN" altLang="en-US" b="0" i="0" dirty="0">
                <a:effectLst/>
                <a:latin typeface="system-ui"/>
              </a:rPr>
              <a:t>，如图</a:t>
            </a:r>
            <a:r>
              <a:rPr lang="en-US" altLang="zh-CN" b="0" i="0" dirty="0">
                <a:effectLst/>
                <a:latin typeface="system-ui"/>
              </a:rPr>
              <a:t>4</a:t>
            </a:r>
            <a:r>
              <a:rPr lang="zh-CN" altLang="en-US" b="0" i="0" dirty="0">
                <a:effectLst/>
                <a:latin typeface="system-ui"/>
              </a:rPr>
              <a:t>所示。</a:t>
            </a:r>
            <a:r>
              <a:rPr lang="en-US" altLang="zh-CN" b="0" i="0" dirty="0">
                <a:effectLst/>
                <a:latin typeface="system-ui"/>
              </a:rPr>
              <a:t>MSHR</a:t>
            </a:r>
            <a:r>
              <a:rPr lang="zh-CN" altLang="en-US" b="0" i="0" dirty="0">
                <a:effectLst/>
                <a:latin typeface="system-ui"/>
              </a:rPr>
              <a:t>跟踪当前未完成的闪存内存请求，并从单个闪存内存读取服务多个</a:t>
            </a:r>
            <a:r>
              <a:rPr lang="en-US" altLang="zh-CN" b="0" i="0" dirty="0">
                <a:effectLst/>
                <a:latin typeface="system-ui"/>
              </a:rPr>
              <a:t>64B</a:t>
            </a:r>
            <a:r>
              <a:rPr lang="zh-CN" altLang="en-US" b="0" i="0" dirty="0">
                <a:effectLst/>
                <a:latin typeface="system-ui"/>
              </a:rPr>
              <a:t>内存访问。</a:t>
            </a: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74151"/>
                </a:solidFill>
                <a:effectLst/>
                <a:latin typeface="Söhne"/>
              </a:rPr>
              <a:t>MSHR</a:t>
            </a:r>
            <a:r>
              <a:rPr lang="zh-CN" altLang="en-US" b="0" i="0" dirty="0">
                <a:solidFill>
                  <a:srgbClr val="374151"/>
                </a:solidFill>
                <a:effectLst/>
                <a:latin typeface="Söhne"/>
              </a:rPr>
              <a:t>通常包含多个条目，每个条目对应一个缺失的访问请求。每个条目中存储了相关的信息，如待请求的内存地址、请求类型（读或写）、请求的状态（正在等待数据、正在处理等）等。</a:t>
            </a:r>
            <a:r>
              <a:rPr lang="en-US" altLang="zh-CN" b="0" i="0" dirty="0">
                <a:solidFill>
                  <a:srgbClr val="374151"/>
                </a:solidFill>
                <a:effectLst/>
                <a:latin typeface="Söhne"/>
              </a:rPr>
              <a:t>MSHR</a:t>
            </a:r>
            <a:r>
              <a:rPr lang="zh-CN" altLang="en-US" b="0" i="0" dirty="0">
                <a:solidFill>
                  <a:srgbClr val="374151"/>
                </a:solidFill>
                <a:effectLst/>
                <a:latin typeface="Söhne"/>
              </a:rPr>
              <a:t>还可以保存一些额外的信息，如预取（</a:t>
            </a:r>
            <a:r>
              <a:rPr lang="en-US" altLang="zh-CN" b="0" i="0" dirty="0">
                <a:solidFill>
                  <a:srgbClr val="374151"/>
                </a:solidFill>
                <a:effectLst/>
                <a:latin typeface="Söhne"/>
              </a:rPr>
              <a:t>prefetching</a:t>
            </a:r>
            <a:r>
              <a:rPr lang="zh-CN" altLang="en-US" b="0" i="0" dirty="0">
                <a:solidFill>
                  <a:srgbClr val="374151"/>
                </a:solidFill>
                <a:effectLst/>
                <a:latin typeface="Söhne"/>
              </a:rPr>
              <a:t>）的数据、缓存行的锁定状态等。</a:t>
            </a:r>
            <a:r>
              <a:rPr lang="zh-CN" altLang="en-US" b="0" i="0" dirty="0">
                <a:solidFill>
                  <a:srgbClr val="374151"/>
                </a:solidFill>
                <a:effectLst/>
                <a:latin typeface="system-ui"/>
              </a:rPr>
              <a:t>避免重复读问题。</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714C5C9-CCE4-416D-B6DC-EFB0D45A7314}" type="slidenum">
              <a:rPr lang="zh-CN" altLang="en-US" smtClean="0"/>
              <a:t>10</a:t>
            </a:fld>
            <a:endParaRPr lang="zh-CN" altLang="en-US"/>
          </a:p>
        </p:txBody>
      </p:sp>
    </p:spTree>
    <p:extLst>
      <p:ext uri="{BB962C8B-B14F-4D97-AF65-F5344CB8AC3E}">
        <p14:creationId xmlns:p14="http://schemas.microsoft.com/office/powerpoint/2010/main" val="388231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2ACC9-F8AE-B12C-06FF-D7FF4999835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753326-BD63-78A8-0EEE-F1BB3341BD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161951-B976-F410-DDE8-87CA78456488}"/>
              </a:ext>
            </a:extLst>
          </p:cNvPr>
          <p:cNvSpPr>
            <a:spLocks noGrp="1"/>
          </p:cNvSpPr>
          <p:nvPr>
            <p:ph type="dt" sz="half" idx="10"/>
          </p:nvPr>
        </p:nvSpPr>
        <p:spPr/>
        <p:txBody>
          <a:bodyPr/>
          <a:lstStyle/>
          <a:p>
            <a:fld id="{385324E3-F266-43E7-82C8-1D2A1B54ED5B}"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9D815A26-C222-15BA-829D-EF629EF438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7394E4-245E-90B1-7A9A-A9C90E50D12D}"/>
              </a:ext>
            </a:extLst>
          </p:cNvPr>
          <p:cNvSpPr>
            <a:spLocks noGrp="1"/>
          </p:cNvSpPr>
          <p:nvPr>
            <p:ph type="sldNum" sz="quarter" idx="12"/>
          </p:nvPr>
        </p:nvSpPr>
        <p:spPr/>
        <p:txBody>
          <a:bodyPr/>
          <a:lstStyle/>
          <a:p>
            <a:fld id="{03753A0A-3E3F-4854-9BCB-FB3F8CCBC8B9}" type="slidenum">
              <a:rPr lang="zh-CN" altLang="en-US" smtClean="0"/>
              <a:t>‹#›</a:t>
            </a:fld>
            <a:endParaRPr lang="zh-CN" altLang="en-US"/>
          </a:p>
        </p:txBody>
      </p:sp>
    </p:spTree>
    <p:extLst>
      <p:ext uri="{BB962C8B-B14F-4D97-AF65-F5344CB8AC3E}">
        <p14:creationId xmlns:p14="http://schemas.microsoft.com/office/powerpoint/2010/main" val="395936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192A-9F1B-0800-E458-74834E11F32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93E5F1-C318-3D37-9BDA-2B6E63DCF8A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3871D0-5D25-7E1A-6F3A-B3E61E2D97AB}"/>
              </a:ext>
            </a:extLst>
          </p:cNvPr>
          <p:cNvSpPr>
            <a:spLocks noGrp="1"/>
          </p:cNvSpPr>
          <p:nvPr>
            <p:ph type="dt" sz="half" idx="10"/>
          </p:nvPr>
        </p:nvSpPr>
        <p:spPr/>
        <p:txBody>
          <a:bodyPr/>
          <a:lstStyle/>
          <a:p>
            <a:fld id="{385324E3-F266-43E7-82C8-1D2A1B54ED5B}"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EEBD538F-B9AC-812A-4FE3-40061F71F6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2544A4-B2DC-79A2-37CA-738C5F9D7179}"/>
              </a:ext>
            </a:extLst>
          </p:cNvPr>
          <p:cNvSpPr>
            <a:spLocks noGrp="1"/>
          </p:cNvSpPr>
          <p:nvPr>
            <p:ph type="sldNum" sz="quarter" idx="12"/>
          </p:nvPr>
        </p:nvSpPr>
        <p:spPr/>
        <p:txBody>
          <a:bodyPr/>
          <a:lstStyle/>
          <a:p>
            <a:fld id="{03753A0A-3E3F-4854-9BCB-FB3F8CCBC8B9}" type="slidenum">
              <a:rPr lang="zh-CN" altLang="en-US" smtClean="0"/>
              <a:t>‹#›</a:t>
            </a:fld>
            <a:endParaRPr lang="zh-CN" altLang="en-US"/>
          </a:p>
        </p:txBody>
      </p:sp>
    </p:spTree>
    <p:extLst>
      <p:ext uri="{BB962C8B-B14F-4D97-AF65-F5344CB8AC3E}">
        <p14:creationId xmlns:p14="http://schemas.microsoft.com/office/powerpoint/2010/main" val="4996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B9571D-4AAB-9AD8-67B8-001F5ECB682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2BCDD48-F009-62EA-C92F-D2920C328D3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4FC9EF-414D-4B49-6026-9C1F09B9AC91}"/>
              </a:ext>
            </a:extLst>
          </p:cNvPr>
          <p:cNvSpPr>
            <a:spLocks noGrp="1"/>
          </p:cNvSpPr>
          <p:nvPr>
            <p:ph type="dt" sz="half" idx="10"/>
          </p:nvPr>
        </p:nvSpPr>
        <p:spPr/>
        <p:txBody>
          <a:bodyPr/>
          <a:lstStyle/>
          <a:p>
            <a:fld id="{385324E3-F266-43E7-82C8-1D2A1B54ED5B}"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A53A0B9E-C5A4-5446-2FCC-9C9D1F9723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FDBADF-2151-0295-F2F3-F4B8F48EC136}"/>
              </a:ext>
            </a:extLst>
          </p:cNvPr>
          <p:cNvSpPr>
            <a:spLocks noGrp="1"/>
          </p:cNvSpPr>
          <p:nvPr>
            <p:ph type="sldNum" sz="quarter" idx="12"/>
          </p:nvPr>
        </p:nvSpPr>
        <p:spPr/>
        <p:txBody>
          <a:bodyPr/>
          <a:lstStyle/>
          <a:p>
            <a:fld id="{03753A0A-3E3F-4854-9BCB-FB3F8CCBC8B9}" type="slidenum">
              <a:rPr lang="zh-CN" altLang="en-US" smtClean="0"/>
              <a:t>‹#›</a:t>
            </a:fld>
            <a:endParaRPr lang="zh-CN" altLang="en-US"/>
          </a:p>
        </p:txBody>
      </p:sp>
    </p:spTree>
    <p:extLst>
      <p:ext uri="{BB962C8B-B14F-4D97-AF65-F5344CB8AC3E}">
        <p14:creationId xmlns:p14="http://schemas.microsoft.com/office/powerpoint/2010/main" val="253505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E8466-F471-B11B-14F3-6AF9340642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F7CC8B-0AF9-A27F-3281-DA596595A0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18408A-C5EF-B8B7-C40E-D68046C87A5F}"/>
              </a:ext>
            </a:extLst>
          </p:cNvPr>
          <p:cNvSpPr>
            <a:spLocks noGrp="1"/>
          </p:cNvSpPr>
          <p:nvPr>
            <p:ph type="dt" sz="half" idx="10"/>
          </p:nvPr>
        </p:nvSpPr>
        <p:spPr/>
        <p:txBody>
          <a:bodyPr/>
          <a:lstStyle/>
          <a:p>
            <a:fld id="{385324E3-F266-43E7-82C8-1D2A1B54ED5B}"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24018A1E-120E-0F87-A828-9B2C8C6ABD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510C1D-27E5-25E3-D61E-C93DD72F06CE}"/>
              </a:ext>
            </a:extLst>
          </p:cNvPr>
          <p:cNvSpPr>
            <a:spLocks noGrp="1"/>
          </p:cNvSpPr>
          <p:nvPr>
            <p:ph type="sldNum" sz="quarter" idx="12"/>
          </p:nvPr>
        </p:nvSpPr>
        <p:spPr/>
        <p:txBody>
          <a:bodyPr/>
          <a:lstStyle/>
          <a:p>
            <a:fld id="{03753A0A-3E3F-4854-9BCB-FB3F8CCBC8B9}" type="slidenum">
              <a:rPr lang="zh-CN" altLang="en-US" smtClean="0"/>
              <a:t>‹#›</a:t>
            </a:fld>
            <a:endParaRPr lang="zh-CN" altLang="en-US"/>
          </a:p>
        </p:txBody>
      </p:sp>
    </p:spTree>
    <p:extLst>
      <p:ext uri="{BB962C8B-B14F-4D97-AF65-F5344CB8AC3E}">
        <p14:creationId xmlns:p14="http://schemas.microsoft.com/office/powerpoint/2010/main" val="277554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D0669-919A-6761-C6AD-3165E7C3C32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5BE5775-4656-5CF1-BF48-B7CFBBD8BD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5C945B8-8B9E-A0F8-04D7-858690BFA373}"/>
              </a:ext>
            </a:extLst>
          </p:cNvPr>
          <p:cNvSpPr>
            <a:spLocks noGrp="1"/>
          </p:cNvSpPr>
          <p:nvPr>
            <p:ph type="dt" sz="half" idx="10"/>
          </p:nvPr>
        </p:nvSpPr>
        <p:spPr/>
        <p:txBody>
          <a:bodyPr/>
          <a:lstStyle/>
          <a:p>
            <a:fld id="{385324E3-F266-43E7-82C8-1D2A1B54ED5B}"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A6410C61-B58C-B9AE-02EC-B718D3F281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565C2B-F820-2952-3DC3-CCBABB27CD05}"/>
              </a:ext>
            </a:extLst>
          </p:cNvPr>
          <p:cNvSpPr>
            <a:spLocks noGrp="1"/>
          </p:cNvSpPr>
          <p:nvPr>
            <p:ph type="sldNum" sz="quarter" idx="12"/>
          </p:nvPr>
        </p:nvSpPr>
        <p:spPr/>
        <p:txBody>
          <a:bodyPr/>
          <a:lstStyle/>
          <a:p>
            <a:fld id="{03753A0A-3E3F-4854-9BCB-FB3F8CCBC8B9}" type="slidenum">
              <a:rPr lang="zh-CN" altLang="en-US" smtClean="0"/>
              <a:t>‹#›</a:t>
            </a:fld>
            <a:endParaRPr lang="zh-CN" altLang="en-US"/>
          </a:p>
        </p:txBody>
      </p:sp>
    </p:spTree>
    <p:extLst>
      <p:ext uri="{BB962C8B-B14F-4D97-AF65-F5344CB8AC3E}">
        <p14:creationId xmlns:p14="http://schemas.microsoft.com/office/powerpoint/2010/main" val="210094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42A48-BD49-3066-6916-3191289F4B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08CF3E-ABD5-E6BD-0DB2-C827DBF59E7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0E66D63-A198-6956-A69F-5F8D6449C39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7224EE7-D57F-3560-1D39-2DAC2457D33C}"/>
              </a:ext>
            </a:extLst>
          </p:cNvPr>
          <p:cNvSpPr>
            <a:spLocks noGrp="1"/>
          </p:cNvSpPr>
          <p:nvPr>
            <p:ph type="dt" sz="half" idx="10"/>
          </p:nvPr>
        </p:nvSpPr>
        <p:spPr/>
        <p:txBody>
          <a:bodyPr/>
          <a:lstStyle/>
          <a:p>
            <a:fld id="{385324E3-F266-43E7-82C8-1D2A1B54ED5B}" type="datetimeFigureOut">
              <a:rPr lang="zh-CN" altLang="en-US" smtClean="0"/>
              <a:t>2023/11/29</a:t>
            </a:fld>
            <a:endParaRPr lang="zh-CN" altLang="en-US"/>
          </a:p>
        </p:txBody>
      </p:sp>
      <p:sp>
        <p:nvSpPr>
          <p:cNvPr id="6" name="页脚占位符 5">
            <a:extLst>
              <a:ext uri="{FF2B5EF4-FFF2-40B4-BE49-F238E27FC236}">
                <a16:creationId xmlns:a16="http://schemas.microsoft.com/office/drawing/2014/main" id="{573709A1-3DDC-6AE1-6E26-96EB4BE6DA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74381B-0C8B-0B92-6D63-A3F0FF497E73}"/>
              </a:ext>
            </a:extLst>
          </p:cNvPr>
          <p:cNvSpPr>
            <a:spLocks noGrp="1"/>
          </p:cNvSpPr>
          <p:nvPr>
            <p:ph type="sldNum" sz="quarter" idx="12"/>
          </p:nvPr>
        </p:nvSpPr>
        <p:spPr/>
        <p:txBody>
          <a:bodyPr/>
          <a:lstStyle/>
          <a:p>
            <a:fld id="{03753A0A-3E3F-4854-9BCB-FB3F8CCBC8B9}" type="slidenum">
              <a:rPr lang="zh-CN" altLang="en-US" smtClean="0"/>
              <a:t>‹#›</a:t>
            </a:fld>
            <a:endParaRPr lang="zh-CN" altLang="en-US"/>
          </a:p>
        </p:txBody>
      </p:sp>
    </p:spTree>
    <p:extLst>
      <p:ext uri="{BB962C8B-B14F-4D97-AF65-F5344CB8AC3E}">
        <p14:creationId xmlns:p14="http://schemas.microsoft.com/office/powerpoint/2010/main" val="331648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9D8E2-4DFF-7502-E13A-863FA87C09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D6003D7-9100-3476-5700-8BCD1934C3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8D4BA38-7223-82C9-1C62-F12CCB1B0E7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66544ED-5FEC-6F7C-724C-8DE5C5C07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E93DE56-11D4-7B97-EB5A-E9059D92F82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94A8AD-8BE6-7C30-14BC-768F55882596}"/>
              </a:ext>
            </a:extLst>
          </p:cNvPr>
          <p:cNvSpPr>
            <a:spLocks noGrp="1"/>
          </p:cNvSpPr>
          <p:nvPr>
            <p:ph type="dt" sz="half" idx="10"/>
          </p:nvPr>
        </p:nvSpPr>
        <p:spPr/>
        <p:txBody>
          <a:bodyPr/>
          <a:lstStyle/>
          <a:p>
            <a:fld id="{385324E3-F266-43E7-82C8-1D2A1B54ED5B}" type="datetimeFigureOut">
              <a:rPr lang="zh-CN" altLang="en-US" smtClean="0"/>
              <a:t>2023/11/29</a:t>
            </a:fld>
            <a:endParaRPr lang="zh-CN" altLang="en-US"/>
          </a:p>
        </p:txBody>
      </p:sp>
      <p:sp>
        <p:nvSpPr>
          <p:cNvPr id="8" name="页脚占位符 7">
            <a:extLst>
              <a:ext uri="{FF2B5EF4-FFF2-40B4-BE49-F238E27FC236}">
                <a16:creationId xmlns:a16="http://schemas.microsoft.com/office/drawing/2014/main" id="{3FF9A299-8362-C152-075A-49FD5A38F22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3CC04C0-D365-0E2C-2B64-5AB391E8A08D}"/>
              </a:ext>
            </a:extLst>
          </p:cNvPr>
          <p:cNvSpPr>
            <a:spLocks noGrp="1"/>
          </p:cNvSpPr>
          <p:nvPr>
            <p:ph type="sldNum" sz="quarter" idx="12"/>
          </p:nvPr>
        </p:nvSpPr>
        <p:spPr/>
        <p:txBody>
          <a:bodyPr/>
          <a:lstStyle/>
          <a:p>
            <a:fld id="{03753A0A-3E3F-4854-9BCB-FB3F8CCBC8B9}" type="slidenum">
              <a:rPr lang="zh-CN" altLang="en-US" smtClean="0"/>
              <a:t>‹#›</a:t>
            </a:fld>
            <a:endParaRPr lang="zh-CN" altLang="en-US"/>
          </a:p>
        </p:txBody>
      </p:sp>
    </p:spTree>
    <p:extLst>
      <p:ext uri="{BB962C8B-B14F-4D97-AF65-F5344CB8AC3E}">
        <p14:creationId xmlns:p14="http://schemas.microsoft.com/office/powerpoint/2010/main" val="418052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B04B8-21E5-6A21-DEF2-67C815B26D3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19298EB-FA2A-A71B-A66B-EC7CF7725342}"/>
              </a:ext>
            </a:extLst>
          </p:cNvPr>
          <p:cNvSpPr>
            <a:spLocks noGrp="1"/>
          </p:cNvSpPr>
          <p:nvPr>
            <p:ph type="dt" sz="half" idx="10"/>
          </p:nvPr>
        </p:nvSpPr>
        <p:spPr/>
        <p:txBody>
          <a:bodyPr/>
          <a:lstStyle/>
          <a:p>
            <a:fld id="{385324E3-F266-43E7-82C8-1D2A1B54ED5B}" type="datetimeFigureOut">
              <a:rPr lang="zh-CN" altLang="en-US" smtClean="0"/>
              <a:t>2023/11/29</a:t>
            </a:fld>
            <a:endParaRPr lang="zh-CN" altLang="en-US"/>
          </a:p>
        </p:txBody>
      </p:sp>
      <p:sp>
        <p:nvSpPr>
          <p:cNvPr id="4" name="页脚占位符 3">
            <a:extLst>
              <a:ext uri="{FF2B5EF4-FFF2-40B4-BE49-F238E27FC236}">
                <a16:creationId xmlns:a16="http://schemas.microsoft.com/office/drawing/2014/main" id="{DF11D99F-ED52-7738-257B-47D660777E0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68DFA6-2B9B-EF58-F8E3-68CD4FD413BC}"/>
              </a:ext>
            </a:extLst>
          </p:cNvPr>
          <p:cNvSpPr>
            <a:spLocks noGrp="1"/>
          </p:cNvSpPr>
          <p:nvPr>
            <p:ph type="sldNum" sz="quarter" idx="12"/>
          </p:nvPr>
        </p:nvSpPr>
        <p:spPr/>
        <p:txBody>
          <a:bodyPr/>
          <a:lstStyle/>
          <a:p>
            <a:fld id="{03753A0A-3E3F-4854-9BCB-FB3F8CCBC8B9}" type="slidenum">
              <a:rPr lang="zh-CN" altLang="en-US" smtClean="0"/>
              <a:t>‹#›</a:t>
            </a:fld>
            <a:endParaRPr lang="zh-CN" altLang="en-US"/>
          </a:p>
        </p:txBody>
      </p:sp>
    </p:spTree>
    <p:extLst>
      <p:ext uri="{BB962C8B-B14F-4D97-AF65-F5344CB8AC3E}">
        <p14:creationId xmlns:p14="http://schemas.microsoft.com/office/powerpoint/2010/main" val="319859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45D92A-6B71-6FEF-41F8-71301B604295}"/>
              </a:ext>
            </a:extLst>
          </p:cNvPr>
          <p:cNvSpPr>
            <a:spLocks noGrp="1"/>
          </p:cNvSpPr>
          <p:nvPr>
            <p:ph type="dt" sz="half" idx="10"/>
          </p:nvPr>
        </p:nvSpPr>
        <p:spPr/>
        <p:txBody>
          <a:bodyPr/>
          <a:lstStyle/>
          <a:p>
            <a:fld id="{385324E3-F266-43E7-82C8-1D2A1B54ED5B}" type="datetimeFigureOut">
              <a:rPr lang="zh-CN" altLang="en-US" smtClean="0"/>
              <a:t>2023/11/29</a:t>
            </a:fld>
            <a:endParaRPr lang="zh-CN" altLang="en-US"/>
          </a:p>
        </p:txBody>
      </p:sp>
      <p:sp>
        <p:nvSpPr>
          <p:cNvPr id="3" name="页脚占位符 2">
            <a:extLst>
              <a:ext uri="{FF2B5EF4-FFF2-40B4-BE49-F238E27FC236}">
                <a16:creationId xmlns:a16="http://schemas.microsoft.com/office/drawing/2014/main" id="{E8B45418-4CF5-095A-BF81-9AC706FE2C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634EA5E-13B0-6365-AB66-880081CDCF21}"/>
              </a:ext>
            </a:extLst>
          </p:cNvPr>
          <p:cNvSpPr>
            <a:spLocks noGrp="1"/>
          </p:cNvSpPr>
          <p:nvPr>
            <p:ph type="sldNum" sz="quarter" idx="12"/>
          </p:nvPr>
        </p:nvSpPr>
        <p:spPr/>
        <p:txBody>
          <a:bodyPr/>
          <a:lstStyle/>
          <a:p>
            <a:fld id="{03753A0A-3E3F-4854-9BCB-FB3F8CCBC8B9}" type="slidenum">
              <a:rPr lang="zh-CN" altLang="en-US" smtClean="0"/>
              <a:t>‹#›</a:t>
            </a:fld>
            <a:endParaRPr lang="zh-CN" altLang="en-US"/>
          </a:p>
        </p:txBody>
      </p:sp>
    </p:spTree>
    <p:extLst>
      <p:ext uri="{BB962C8B-B14F-4D97-AF65-F5344CB8AC3E}">
        <p14:creationId xmlns:p14="http://schemas.microsoft.com/office/powerpoint/2010/main" val="1854913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24BDC-776B-14CA-433A-76158B0291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7B1D6DA-88F7-C6AE-43DB-ACAD1F88CC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19E79F2-9C4D-6DB5-1D7C-86468E6BA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F5159D1-5676-B277-53CA-C5CA53D978E7}"/>
              </a:ext>
            </a:extLst>
          </p:cNvPr>
          <p:cNvSpPr>
            <a:spLocks noGrp="1"/>
          </p:cNvSpPr>
          <p:nvPr>
            <p:ph type="dt" sz="half" idx="10"/>
          </p:nvPr>
        </p:nvSpPr>
        <p:spPr/>
        <p:txBody>
          <a:bodyPr/>
          <a:lstStyle/>
          <a:p>
            <a:fld id="{385324E3-F266-43E7-82C8-1D2A1B54ED5B}" type="datetimeFigureOut">
              <a:rPr lang="zh-CN" altLang="en-US" smtClean="0"/>
              <a:t>2023/11/29</a:t>
            </a:fld>
            <a:endParaRPr lang="zh-CN" altLang="en-US"/>
          </a:p>
        </p:txBody>
      </p:sp>
      <p:sp>
        <p:nvSpPr>
          <p:cNvPr id="6" name="页脚占位符 5">
            <a:extLst>
              <a:ext uri="{FF2B5EF4-FFF2-40B4-BE49-F238E27FC236}">
                <a16:creationId xmlns:a16="http://schemas.microsoft.com/office/drawing/2014/main" id="{26689566-F5A4-E05A-7C42-B3CA3B811F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A33E14-D89D-1477-BB44-AE7AD05488F9}"/>
              </a:ext>
            </a:extLst>
          </p:cNvPr>
          <p:cNvSpPr>
            <a:spLocks noGrp="1"/>
          </p:cNvSpPr>
          <p:nvPr>
            <p:ph type="sldNum" sz="quarter" idx="12"/>
          </p:nvPr>
        </p:nvSpPr>
        <p:spPr/>
        <p:txBody>
          <a:bodyPr/>
          <a:lstStyle/>
          <a:p>
            <a:fld id="{03753A0A-3E3F-4854-9BCB-FB3F8CCBC8B9}" type="slidenum">
              <a:rPr lang="zh-CN" altLang="en-US" smtClean="0"/>
              <a:t>‹#›</a:t>
            </a:fld>
            <a:endParaRPr lang="zh-CN" altLang="en-US"/>
          </a:p>
        </p:txBody>
      </p:sp>
    </p:spTree>
    <p:extLst>
      <p:ext uri="{BB962C8B-B14F-4D97-AF65-F5344CB8AC3E}">
        <p14:creationId xmlns:p14="http://schemas.microsoft.com/office/powerpoint/2010/main" val="238176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6DD7A-CB80-5C4B-AF54-307C40FA91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58341D-23F9-ED88-6E79-1559109759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79A7D85-BA31-2791-C804-E4CC85358D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F8A529-8969-5856-E82D-7700F9635706}"/>
              </a:ext>
            </a:extLst>
          </p:cNvPr>
          <p:cNvSpPr>
            <a:spLocks noGrp="1"/>
          </p:cNvSpPr>
          <p:nvPr>
            <p:ph type="dt" sz="half" idx="10"/>
          </p:nvPr>
        </p:nvSpPr>
        <p:spPr/>
        <p:txBody>
          <a:bodyPr/>
          <a:lstStyle/>
          <a:p>
            <a:fld id="{385324E3-F266-43E7-82C8-1D2A1B54ED5B}" type="datetimeFigureOut">
              <a:rPr lang="zh-CN" altLang="en-US" smtClean="0"/>
              <a:t>2023/11/29</a:t>
            </a:fld>
            <a:endParaRPr lang="zh-CN" altLang="en-US"/>
          </a:p>
        </p:txBody>
      </p:sp>
      <p:sp>
        <p:nvSpPr>
          <p:cNvPr id="6" name="页脚占位符 5">
            <a:extLst>
              <a:ext uri="{FF2B5EF4-FFF2-40B4-BE49-F238E27FC236}">
                <a16:creationId xmlns:a16="http://schemas.microsoft.com/office/drawing/2014/main" id="{9E7E4F20-9D4F-58F1-CE29-2AFFC2FFBD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B19C06-88A7-343E-FD35-8DE38CB612DF}"/>
              </a:ext>
            </a:extLst>
          </p:cNvPr>
          <p:cNvSpPr>
            <a:spLocks noGrp="1"/>
          </p:cNvSpPr>
          <p:nvPr>
            <p:ph type="sldNum" sz="quarter" idx="12"/>
          </p:nvPr>
        </p:nvSpPr>
        <p:spPr/>
        <p:txBody>
          <a:bodyPr/>
          <a:lstStyle/>
          <a:p>
            <a:fld id="{03753A0A-3E3F-4854-9BCB-FB3F8CCBC8B9}" type="slidenum">
              <a:rPr lang="zh-CN" altLang="en-US" smtClean="0"/>
              <a:t>‹#›</a:t>
            </a:fld>
            <a:endParaRPr lang="zh-CN" altLang="en-US"/>
          </a:p>
        </p:txBody>
      </p:sp>
    </p:spTree>
    <p:extLst>
      <p:ext uri="{BB962C8B-B14F-4D97-AF65-F5344CB8AC3E}">
        <p14:creationId xmlns:p14="http://schemas.microsoft.com/office/powerpoint/2010/main" val="181613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E94177-1B6B-27DB-5E45-475DD9689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D793E48-7162-C94B-36EA-70461701BC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3FE7E4-857E-6034-BE08-EA3970FB8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324E3-F266-43E7-82C8-1D2A1B54ED5B}"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DAEA50B4-83B7-7E86-1DE7-5F448910E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4E1DB0-3A0D-D363-D850-9095C03A2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53A0A-3E3F-4854-9BCB-FB3F8CCBC8B9}" type="slidenum">
              <a:rPr lang="zh-CN" altLang="en-US" smtClean="0"/>
              <a:t>‹#›</a:t>
            </a:fld>
            <a:endParaRPr lang="zh-CN" altLang="en-US"/>
          </a:p>
        </p:txBody>
      </p:sp>
    </p:spTree>
    <p:extLst>
      <p:ext uri="{BB962C8B-B14F-4D97-AF65-F5344CB8AC3E}">
        <p14:creationId xmlns:p14="http://schemas.microsoft.com/office/powerpoint/2010/main" val="773996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41ABE-B643-C36B-0FBD-606E2B054DEA}"/>
              </a:ext>
            </a:extLst>
          </p:cNvPr>
          <p:cNvSpPr>
            <a:spLocks noGrp="1"/>
          </p:cNvSpPr>
          <p:nvPr>
            <p:ph type="ctrTitle"/>
          </p:nvPr>
        </p:nvSpPr>
        <p:spPr/>
        <p:txBody>
          <a:bodyPr>
            <a:normAutofit/>
          </a:bodyPr>
          <a:lstStyle/>
          <a:p>
            <a:r>
              <a:rPr lang="en-US" altLang="zh-CN" sz="4800" b="1" dirty="0"/>
              <a:t>ATC’23: Overcoming the Memory Wall with CXL-Enabled SSDs</a:t>
            </a:r>
            <a:endParaRPr lang="zh-CN" altLang="en-US" sz="4800" b="1" dirty="0"/>
          </a:p>
        </p:txBody>
      </p:sp>
      <p:sp>
        <p:nvSpPr>
          <p:cNvPr id="3" name="副标题 2">
            <a:extLst>
              <a:ext uri="{FF2B5EF4-FFF2-40B4-BE49-F238E27FC236}">
                <a16:creationId xmlns:a16="http://schemas.microsoft.com/office/drawing/2014/main" id="{D8881393-9774-5463-372E-2908EA00FECF}"/>
              </a:ext>
            </a:extLst>
          </p:cNvPr>
          <p:cNvSpPr>
            <a:spLocks noGrp="1"/>
          </p:cNvSpPr>
          <p:nvPr>
            <p:ph type="subTitle" idx="1"/>
          </p:nvPr>
        </p:nvSpPr>
        <p:spPr>
          <a:xfrm>
            <a:off x="1524000" y="3807601"/>
            <a:ext cx="9144000" cy="1655762"/>
          </a:xfrm>
        </p:spPr>
        <p:txBody>
          <a:bodyPr>
            <a:normAutofit/>
          </a:bodyPr>
          <a:lstStyle/>
          <a:p>
            <a:r>
              <a:rPr lang="en-US" altLang="zh-CN" sz="1800" dirty="0"/>
              <a:t>Shao-Peng Yang, Syracuse University; </a:t>
            </a:r>
            <a:r>
              <a:rPr lang="en-US" altLang="zh-CN" sz="1800" dirty="0" err="1"/>
              <a:t>Minjae</a:t>
            </a:r>
            <a:r>
              <a:rPr lang="en-US" altLang="zh-CN" sz="1800" dirty="0"/>
              <a:t> Kim, DGIST; </a:t>
            </a:r>
            <a:r>
              <a:rPr lang="en-US" altLang="zh-CN" sz="1800" dirty="0" err="1"/>
              <a:t>Sanghyun</a:t>
            </a:r>
            <a:r>
              <a:rPr lang="en-US" altLang="zh-CN" sz="1800" dirty="0"/>
              <a:t> Nam, </a:t>
            </a:r>
            <a:r>
              <a:rPr lang="en-US" altLang="zh-CN" sz="1800" dirty="0" err="1"/>
              <a:t>Soongsil</a:t>
            </a:r>
            <a:r>
              <a:rPr lang="en-US" altLang="zh-CN" sz="1800" dirty="0"/>
              <a:t> University; </a:t>
            </a:r>
            <a:r>
              <a:rPr lang="en-US" altLang="zh-CN" sz="1800" dirty="0" err="1"/>
              <a:t>Juhyung</a:t>
            </a:r>
            <a:r>
              <a:rPr lang="en-US" altLang="zh-CN" sz="1800" dirty="0"/>
              <a:t> Park, DGIST; Jin-</a:t>
            </a:r>
            <a:r>
              <a:rPr lang="en-US" altLang="zh-CN" sz="1800" dirty="0" err="1"/>
              <a:t>yong</a:t>
            </a:r>
            <a:r>
              <a:rPr lang="en-US" altLang="zh-CN" sz="1800" dirty="0"/>
              <a:t> Choi and </a:t>
            </a:r>
            <a:r>
              <a:rPr lang="en-US" altLang="zh-CN" sz="1800" dirty="0" err="1"/>
              <a:t>Eyee</a:t>
            </a:r>
            <a:r>
              <a:rPr lang="en-US" altLang="zh-CN" sz="1800" dirty="0"/>
              <a:t> Hyun Nam, FADU Inc.; Eunji Lee, </a:t>
            </a:r>
            <a:r>
              <a:rPr lang="en-US" altLang="zh-CN" sz="1800" dirty="0" err="1"/>
              <a:t>Soongsil</a:t>
            </a:r>
            <a:r>
              <a:rPr lang="en-US" altLang="zh-CN" sz="1800" dirty="0"/>
              <a:t> University; </a:t>
            </a:r>
            <a:r>
              <a:rPr lang="en-US" altLang="zh-CN" sz="1800" dirty="0" err="1"/>
              <a:t>Sungjin</a:t>
            </a:r>
            <a:r>
              <a:rPr lang="en-US" altLang="zh-CN" sz="1800" dirty="0"/>
              <a:t> Lee, DGIST; Bryan S. Kim, Syracuse University</a:t>
            </a:r>
          </a:p>
          <a:p>
            <a:r>
              <a:rPr lang="zh-CN" altLang="en-US" sz="1800" b="1" dirty="0"/>
              <a:t>汇报人：丁金戈</a:t>
            </a:r>
            <a:endParaRPr lang="en-US" altLang="zh-CN" sz="1800" b="1" dirty="0"/>
          </a:p>
          <a:p>
            <a:r>
              <a:rPr lang="zh-CN" altLang="en-US" sz="1800" b="1" dirty="0"/>
              <a:t>汇报日期：</a:t>
            </a:r>
            <a:r>
              <a:rPr lang="en-US" altLang="zh-CN" sz="1800" b="1" dirty="0"/>
              <a:t>2023.11.30</a:t>
            </a:r>
            <a:endParaRPr lang="zh-CN" altLang="en-US" sz="1800" b="1" dirty="0"/>
          </a:p>
        </p:txBody>
      </p:sp>
    </p:spTree>
    <p:extLst>
      <p:ext uri="{BB962C8B-B14F-4D97-AF65-F5344CB8AC3E}">
        <p14:creationId xmlns:p14="http://schemas.microsoft.com/office/powerpoint/2010/main" val="181765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4A26189-CEFD-A82D-E441-D43F123003ED}"/>
              </a:ext>
            </a:extLst>
          </p:cNvPr>
          <p:cNvPicPr>
            <a:picLocks noChangeAspect="1"/>
          </p:cNvPicPr>
          <p:nvPr/>
        </p:nvPicPr>
        <p:blipFill>
          <a:blip r:embed="rId3"/>
          <a:stretch>
            <a:fillRect/>
          </a:stretch>
        </p:blipFill>
        <p:spPr>
          <a:xfrm>
            <a:off x="1549770" y="1533535"/>
            <a:ext cx="8867554" cy="4457451"/>
          </a:xfrm>
          <a:prstGeom prst="rect">
            <a:avLst/>
          </a:prstGeom>
        </p:spPr>
      </p:pic>
      <p:sp>
        <p:nvSpPr>
          <p:cNvPr id="2" name="标题 1">
            <a:extLst>
              <a:ext uri="{FF2B5EF4-FFF2-40B4-BE49-F238E27FC236}">
                <a16:creationId xmlns:a16="http://schemas.microsoft.com/office/drawing/2014/main" id="{F085B415-E498-CA83-4718-4D17505B64E2}"/>
              </a:ext>
            </a:extLst>
          </p:cNvPr>
          <p:cNvSpPr>
            <a:spLocks noGrp="1"/>
          </p:cNvSpPr>
          <p:nvPr>
            <p:ph type="title"/>
          </p:nvPr>
        </p:nvSpPr>
        <p:spPr/>
        <p:txBody>
          <a:bodyPr/>
          <a:lstStyle/>
          <a:p>
            <a:r>
              <a:rPr lang="en-US" altLang="zh-CN" dirty="0">
                <a:latin typeface="NimbusRomNo9L-Medi"/>
              </a:rPr>
              <a:t>Architecture of the CXL-flash</a:t>
            </a:r>
            <a:endParaRPr lang="zh-CN" altLang="en-US" dirty="0">
              <a:latin typeface="NimbusRomNo9L-Medi"/>
            </a:endParaRPr>
          </a:p>
        </p:txBody>
      </p:sp>
      <p:sp>
        <p:nvSpPr>
          <p:cNvPr id="8" name="文本框 7">
            <a:extLst>
              <a:ext uri="{FF2B5EF4-FFF2-40B4-BE49-F238E27FC236}">
                <a16:creationId xmlns:a16="http://schemas.microsoft.com/office/drawing/2014/main" id="{85CE7F94-7817-3F7F-CB6F-9A4136FE0C58}"/>
              </a:ext>
            </a:extLst>
          </p:cNvPr>
          <p:cNvSpPr txBox="1"/>
          <p:nvPr/>
        </p:nvSpPr>
        <p:spPr>
          <a:xfrm>
            <a:off x="2109751" y="5479961"/>
            <a:ext cx="2401369" cy="369332"/>
          </a:xfrm>
          <a:prstGeom prst="rect">
            <a:avLst/>
          </a:prstGeom>
          <a:noFill/>
        </p:spPr>
        <p:txBody>
          <a:bodyPr wrap="square" rtlCol="0">
            <a:spAutoFit/>
          </a:bodyPr>
          <a:lstStyle/>
          <a:p>
            <a:r>
              <a:rPr lang="zh-CN" altLang="en-US" dirty="0">
                <a:solidFill>
                  <a:srgbClr val="FF0000"/>
                </a:solidFill>
              </a:rPr>
              <a:t>通过缓存提高性能</a:t>
            </a:r>
            <a:endParaRPr lang="en-US" altLang="zh-CN" dirty="0">
              <a:solidFill>
                <a:srgbClr val="FF0000"/>
              </a:solidFill>
            </a:endParaRPr>
          </a:p>
        </p:txBody>
      </p:sp>
      <p:sp>
        <p:nvSpPr>
          <p:cNvPr id="9" name="文本框 8">
            <a:extLst>
              <a:ext uri="{FF2B5EF4-FFF2-40B4-BE49-F238E27FC236}">
                <a16:creationId xmlns:a16="http://schemas.microsoft.com/office/drawing/2014/main" id="{32E2E1DB-FB7C-BF0B-053C-E0840EDD203D}"/>
              </a:ext>
            </a:extLst>
          </p:cNvPr>
          <p:cNvSpPr txBox="1"/>
          <p:nvPr/>
        </p:nvSpPr>
        <p:spPr>
          <a:xfrm>
            <a:off x="7093059" y="5479961"/>
            <a:ext cx="2616438" cy="369332"/>
          </a:xfrm>
          <a:prstGeom prst="rect">
            <a:avLst/>
          </a:prstGeom>
          <a:noFill/>
        </p:spPr>
        <p:txBody>
          <a:bodyPr wrap="square" rtlCol="0">
            <a:spAutoFit/>
          </a:bodyPr>
          <a:lstStyle/>
          <a:p>
            <a:r>
              <a:rPr lang="zh-CN" altLang="en-US" dirty="0">
                <a:solidFill>
                  <a:srgbClr val="FF0000"/>
                </a:solidFill>
              </a:rPr>
              <a:t>探索闪存技术和并行性</a:t>
            </a:r>
          </a:p>
        </p:txBody>
      </p:sp>
      <p:sp>
        <p:nvSpPr>
          <p:cNvPr id="10" name="文本框 9">
            <a:extLst>
              <a:ext uri="{FF2B5EF4-FFF2-40B4-BE49-F238E27FC236}">
                <a16:creationId xmlns:a16="http://schemas.microsoft.com/office/drawing/2014/main" id="{2FE87D18-CBAB-6EAE-62D0-290F86DAB062}"/>
              </a:ext>
            </a:extLst>
          </p:cNvPr>
          <p:cNvSpPr txBox="1"/>
          <p:nvPr/>
        </p:nvSpPr>
        <p:spPr>
          <a:xfrm>
            <a:off x="4247551" y="1920776"/>
            <a:ext cx="2089454" cy="369332"/>
          </a:xfrm>
          <a:prstGeom prst="rect">
            <a:avLst/>
          </a:prstGeom>
          <a:noFill/>
        </p:spPr>
        <p:txBody>
          <a:bodyPr wrap="square" rtlCol="0">
            <a:spAutoFit/>
          </a:bodyPr>
          <a:lstStyle/>
          <a:p>
            <a:r>
              <a:rPr lang="zh-CN" altLang="en-US" dirty="0">
                <a:solidFill>
                  <a:srgbClr val="FF0000"/>
                </a:solidFill>
              </a:rPr>
              <a:t>从闪存中预取数据</a:t>
            </a:r>
          </a:p>
        </p:txBody>
      </p:sp>
      <p:sp>
        <p:nvSpPr>
          <p:cNvPr id="11" name="文本框 10">
            <a:extLst>
              <a:ext uri="{FF2B5EF4-FFF2-40B4-BE49-F238E27FC236}">
                <a16:creationId xmlns:a16="http://schemas.microsoft.com/office/drawing/2014/main" id="{F034675A-4998-66B2-9831-EA5510328651}"/>
              </a:ext>
            </a:extLst>
          </p:cNvPr>
          <p:cNvSpPr txBox="1"/>
          <p:nvPr/>
        </p:nvSpPr>
        <p:spPr>
          <a:xfrm>
            <a:off x="4273043" y="4956200"/>
            <a:ext cx="2038469" cy="369332"/>
          </a:xfrm>
          <a:prstGeom prst="rect">
            <a:avLst/>
          </a:prstGeom>
          <a:noFill/>
        </p:spPr>
        <p:txBody>
          <a:bodyPr wrap="square" rtlCol="0">
            <a:spAutoFit/>
          </a:bodyPr>
          <a:lstStyle/>
          <a:p>
            <a:r>
              <a:rPr lang="zh-CN" altLang="en-US" dirty="0">
                <a:solidFill>
                  <a:srgbClr val="FF0000"/>
                </a:solidFill>
              </a:rPr>
              <a:t>减少闪存内存流量</a:t>
            </a:r>
          </a:p>
        </p:txBody>
      </p:sp>
    </p:spTree>
    <p:extLst>
      <p:ext uri="{BB962C8B-B14F-4D97-AF65-F5344CB8AC3E}">
        <p14:creationId xmlns:p14="http://schemas.microsoft.com/office/powerpoint/2010/main" val="16315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60FBF44-78E6-DB55-6091-E5B072FA85E4}"/>
              </a:ext>
            </a:extLst>
          </p:cNvPr>
          <p:cNvPicPr>
            <a:picLocks noChangeAspect="1"/>
          </p:cNvPicPr>
          <p:nvPr/>
        </p:nvPicPr>
        <p:blipFill>
          <a:blip r:embed="rId3"/>
          <a:stretch>
            <a:fillRect/>
          </a:stretch>
        </p:blipFill>
        <p:spPr>
          <a:xfrm>
            <a:off x="247500" y="2176243"/>
            <a:ext cx="8134066" cy="4090274"/>
          </a:xfrm>
          <a:prstGeom prst="rect">
            <a:avLst/>
          </a:prstGeom>
        </p:spPr>
      </p:pic>
      <p:grpSp>
        <p:nvGrpSpPr>
          <p:cNvPr id="4" name="组合 3">
            <a:extLst>
              <a:ext uri="{FF2B5EF4-FFF2-40B4-BE49-F238E27FC236}">
                <a16:creationId xmlns:a16="http://schemas.microsoft.com/office/drawing/2014/main" id="{593984AA-1D7B-527A-6F14-DBA3CC807EFC}"/>
              </a:ext>
            </a:extLst>
          </p:cNvPr>
          <p:cNvGrpSpPr/>
          <p:nvPr/>
        </p:nvGrpSpPr>
        <p:grpSpPr>
          <a:xfrm>
            <a:off x="8381566" y="4102395"/>
            <a:ext cx="3725966" cy="2020852"/>
            <a:chOff x="172008" y="2385323"/>
            <a:chExt cx="3725966" cy="2020852"/>
          </a:xfrm>
        </p:grpSpPr>
        <p:pic>
          <p:nvPicPr>
            <p:cNvPr id="7" name="图片 6">
              <a:extLst>
                <a:ext uri="{FF2B5EF4-FFF2-40B4-BE49-F238E27FC236}">
                  <a16:creationId xmlns:a16="http://schemas.microsoft.com/office/drawing/2014/main" id="{CB30E6A2-A7CB-F87C-5538-974736A30329}"/>
                </a:ext>
              </a:extLst>
            </p:cNvPr>
            <p:cNvPicPr>
              <a:picLocks noChangeAspect="1"/>
            </p:cNvPicPr>
            <p:nvPr/>
          </p:nvPicPr>
          <p:blipFill rotWithShape="1">
            <a:blip r:embed="rId4"/>
            <a:srcRect l="11669" t="20596" r="11868"/>
            <a:stretch/>
          </p:blipFill>
          <p:spPr>
            <a:xfrm>
              <a:off x="172008" y="2385323"/>
              <a:ext cx="3725966" cy="1482702"/>
            </a:xfrm>
            <a:prstGeom prst="rect">
              <a:avLst/>
            </a:prstGeom>
          </p:spPr>
        </p:pic>
        <p:sp>
          <p:nvSpPr>
            <p:cNvPr id="8" name="文本框 7">
              <a:extLst>
                <a:ext uri="{FF2B5EF4-FFF2-40B4-BE49-F238E27FC236}">
                  <a16:creationId xmlns:a16="http://schemas.microsoft.com/office/drawing/2014/main" id="{1221F045-9BBB-F181-7BD8-B3F8009EDE83}"/>
                </a:ext>
              </a:extLst>
            </p:cNvPr>
            <p:cNvSpPr txBox="1"/>
            <p:nvPr/>
          </p:nvSpPr>
          <p:spPr>
            <a:xfrm>
              <a:off x="794216" y="4036843"/>
              <a:ext cx="2481550" cy="369332"/>
            </a:xfrm>
            <a:prstGeom prst="rect">
              <a:avLst/>
            </a:prstGeom>
            <a:noFill/>
          </p:spPr>
          <p:txBody>
            <a:bodyPr wrap="square" rtlCol="0">
              <a:spAutoFit/>
            </a:bodyPr>
            <a:lstStyle/>
            <a:p>
              <a:r>
                <a:rPr lang="en-US" altLang="zh-CN" dirty="0"/>
                <a:t>CXL-Flash</a:t>
              </a:r>
              <a:r>
                <a:rPr lang="zh-CN" altLang="en-US" dirty="0"/>
                <a:t>的初始配置</a:t>
              </a:r>
            </a:p>
          </p:txBody>
        </p:sp>
      </p:grpSp>
      <p:sp>
        <p:nvSpPr>
          <p:cNvPr id="12" name="标题 11">
            <a:extLst>
              <a:ext uri="{FF2B5EF4-FFF2-40B4-BE49-F238E27FC236}">
                <a16:creationId xmlns:a16="http://schemas.microsoft.com/office/drawing/2014/main" id="{5FB08F86-B124-9A1C-8280-9E59E6FD948B}"/>
              </a:ext>
            </a:extLst>
          </p:cNvPr>
          <p:cNvSpPr>
            <a:spLocks noGrp="1"/>
          </p:cNvSpPr>
          <p:nvPr>
            <p:ph type="title"/>
          </p:nvPr>
        </p:nvSpPr>
        <p:spPr/>
        <p:txBody>
          <a:bodyPr/>
          <a:lstStyle/>
          <a:p>
            <a:r>
              <a:rPr lang="en-US" altLang="zh-CN" dirty="0">
                <a:latin typeface="NimbusRomNo9L-Medi"/>
              </a:rPr>
              <a:t>Analysis</a:t>
            </a:r>
            <a:endParaRPr lang="zh-CN" altLang="en-US" dirty="0">
              <a:latin typeface="NimbusRomNo9L-Medi"/>
            </a:endParaRPr>
          </a:p>
        </p:txBody>
      </p:sp>
      <p:pic>
        <p:nvPicPr>
          <p:cNvPr id="3" name="图片 2">
            <a:extLst>
              <a:ext uri="{FF2B5EF4-FFF2-40B4-BE49-F238E27FC236}">
                <a16:creationId xmlns:a16="http://schemas.microsoft.com/office/drawing/2014/main" id="{6DF6BECA-954A-1A5E-4D5A-9E04E2AD97CD}"/>
              </a:ext>
            </a:extLst>
          </p:cNvPr>
          <p:cNvPicPr>
            <a:picLocks noChangeAspect="1"/>
          </p:cNvPicPr>
          <p:nvPr/>
        </p:nvPicPr>
        <p:blipFill rotWithShape="1">
          <a:blip r:embed="rId5"/>
          <a:srcRect l="894"/>
          <a:stretch/>
        </p:blipFill>
        <p:spPr>
          <a:xfrm>
            <a:off x="7720827" y="391817"/>
            <a:ext cx="4278762" cy="1989875"/>
          </a:xfrm>
          <a:prstGeom prst="rect">
            <a:avLst/>
          </a:prstGeom>
        </p:spPr>
      </p:pic>
      <p:sp>
        <p:nvSpPr>
          <p:cNvPr id="10" name="文本框 9">
            <a:extLst>
              <a:ext uri="{FF2B5EF4-FFF2-40B4-BE49-F238E27FC236}">
                <a16:creationId xmlns:a16="http://schemas.microsoft.com/office/drawing/2014/main" id="{34750211-B78D-5017-231F-D09042586C31}"/>
              </a:ext>
            </a:extLst>
          </p:cNvPr>
          <p:cNvSpPr txBox="1"/>
          <p:nvPr/>
        </p:nvSpPr>
        <p:spPr>
          <a:xfrm>
            <a:off x="562070" y="1733410"/>
            <a:ext cx="6096000" cy="400110"/>
          </a:xfrm>
          <a:prstGeom prst="rect">
            <a:avLst/>
          </a:prstGeom>
          <a:noFill/>
        </p:spPr>
        <p:txBody>
          <a:bodyPr wrap="square">
            <a:spAutoFit/>
          </a:bodyPr>
          <a:lstStyle/>
          <a:p>
            <a:pPr marL="285750" indent="-285750">
              <a:buFont typeface="Wingdings" panose="05000000000000000000" pitchFamily="2" charset="2"/>
              <a:buChar char="l"/>
            </a:pPr>
            <a:r>
              <a:rPr lang="en-US" altLang="zh-CN" sz="2000" b="1" dirty="0"/>
              <a:t>DRAM cache reduces latency and traffic</a:t>
            </a:r>
            <a:endParaRPr lang="zh-CN" altLang="en-US" sz="2000" b="1" dirty="0"/>
          </a:p>
        </p:txBody>
      </p:sp>
    </p:spTree>
    <p:extLst>
      <p:ext uri="{BB962C8B-B14F-4D97-AF65-F5344CB8AC3E}">
        <p14:creationId xmlns:p14="http://schemas.microsoft.com/office/powerpoint/2010/main" val="96534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DE1FA7D-380E-65B7-420B-1E6399055504}"/>
              </a:ext>
            </a:extLst>
          </p:cNvPr>
          <p:cNvPicPr>
            <a:picLocks noChangeAspect="1"/>
          </p:cNvPicPr>
          <p:nvPr/>
        </p:nvPicPr>
        <p:blipFill rotWithShape="1">
          <a:blip r:embed="rId3"/>
          <a:srcRect t="595" r="1836" b="-595"/>
          <a:stretch/>
        </p:blipFill>
        <p:spPr>
          <a:xfrm>
            <a:off x="5849452" y="1654592"/>
            <a:ext cx="6252993" cy="2381693"/>
          </a:xfrm>
          <a:prstGeom prst="rect">
            <a:avLst/>
          </a:prstGeom>
        </p:spPr>
      </p:pic>
      <p:sp>
        <p:nvSpPr>
          <p:cNvPr id="4" name="标题 11">
            <a:extLst>
              <a:ext uri="{FF2B5EF4-FFF2-40B4-BE49-F238E27FC236}">
                <a16:creationId xmlns:a16="http://schemas.microsoft.com/office/drawing/2014/main" id="{EDC04664-18FA-F350-CAE2-32FBA394FB3E}"/>
              </a:ext>
            </a:extLst>
          </p:cNvPr>
          <p:cNvSpPr>
            <a:spLocks noGrp="1"/>
          </p:cNvSpPr>
          <p:nvPr>
            <p:ph type="title"/>
          </p:nvPr>
        </p:nvSpPr>
        <p:spPr>
          <a:xfrm>
            <a:off x="838200" y="365125"/>
            <a:ext cx="10515600" cy="1325563"/>
          </a:xfrm>
        </p:spPr>
        <p:txBody>
          <a:bodyPr/>
          <a:lstStyle/>
          <a:p>
            <a:r>
              <a:rPr lang="en-US" altLang="zh-CN" dirty="0">
                <a:latin typeface="NimbusRomNo9L-Medi"/>
              </a:rPr>
              <a:t>Analysis - MSHR</a:t>
            </a:r>
            <a:endParaRPr lang="zh-CN" altLang="en-US" dirty="0">
              <a:latin typeface="NimbusRomNo9L-Medi"/>
            </a:endParaRPr>
          </a:p>
        </p:txBody>
      </p:sp>
      <p:pic>
        <p:nvPicPr>
          <p:cNvPr id="7" name="图片 6">
            <a:extLst>
              <a:ext uri="{FF2B5EF4-FFF2-40B4-BE49-F238E27FC236}">
                <a16:creationId xmlns:a16="http://schemas.microsoft.com/office/drawing/2014/main" id="{DED5B1E3-7651-0892-E40E-A0F14FB5EA90}"/>
              </a:ext>
            </a:extLst>
          </p:cNvPr>
          <p:cNvPicPr>
            <a:picLocks noChangeAspect="1"/>
          </p:cNvPicPr>
          <p:nvPr/>
        </p:nvPicPr>
        <p:blipFill>
          <a:blip r:embed="rId4"/>
          <a:stretch>
            <a:fillRect/>
          </a:stretch>
        </p:blipFill>
        <p:spPr>
          <a:xfrm>
            <a:off x="6259035" y="4418152"/>
            <a:ext cx="5816023" cy="2324335"/>
          </a:xfrm>
          <a:prstGeom prst="rect">
            <a:avLst/>
          </a:prstGeom>
        </p:spPr>
      </p:pic>
      <p:sp>
        <p:nvSpPr>
          <p:cNvPr id="8" name="文本框 7">
            <a:extLst>
              <a:ext uri="{FF2B5EF4-FFF2-40B4-BE49-F238E27FC236}">
                <a16:creationId xmlns:a16="http://schemas.microsoft.com/office/drawing/2014/main" id="{07DB2451-397F-6497-010B-27F361A2C9C5}"/>
              </a:ext>
            </a:extLst>
          </p:cNvPr>
          <p:cNvSpPr txBox="1"/>
          <p:nvPr/>
        </p:nvSpPr>
        <p:spPr>
          <a:xfrm>
            <a:off x="562070" y="4617866"/>
            <a:ext cx="4945596" cy="707886"/>
          </a:xfrm>
          <a:prstGeom prst="rect">
            <a:avLst/>
          </a:prstGeom>
          <a:noFill/>
        </p:spPr>
        <p:txBody>
          <a:bodyPr wrap="square">
            <a:spAutoFit/>
          </a:bodyPr>
          <a:lstStyle/>
          <a:p>
            <a:pPr marL="285750" indent="-285750">
              <a:buFont typeface="Wingdings" panose="05000000000000000000" pitchFamily="2" charset="2"/>
              <a:buChar char="l"/>
            </a:pPr>
            <a:r>
              <a:rPr lang="zh-CN" altLang="en-US" sz="2000" b="1" dirty="0"/>
              <a:t>即使缓存达到</a:t>
            </a:r>
            <a:r>
              <a:rPr lang="en-US" altLang="zh-CN" sz="2000" b="1" dirty="0"/>
              <a:t>8GB</a:t>
            </a:r>
            <a:r>
              <a:rPr lang="zh-CN" altLang="en-US" sz="2000" b="1" dirty="0"/>
              <a:t>，但是由于“重复读”问题的存在导致延迟依然非常高</a:t>
            </a:r>
          </a:p>
        </p:txBody>
      </p:sp>
      <p:pic>
        <p:nvPicPr>
          <p:cNvPr id="10" name="图片 9">
            <a:extLst>
              <a:ext uri="{FF2B5EF4-FFF2-40B4-BE49-F238E27FC236}">
                <a16:creationId xmlns:a16="http://schemas.microsoft.com/office/drawing/2014/main" id="{DEF90103-9E64-2CD6-E5A3-0514D6418D15}"/>
              </a:ext>
            </a:extLst>
          </p:cNvPr>
          <p:cNvPicPr>
            <a:picLocks noChangeAspect="1"/>
          </p:cNvPicPr>
          <p:nvPr/>
        </p:nvPicPr>
        <p:blipFill rotWithShape="1">
          <a:blip r:embed="rId5"/>
          <a:srcRect t="335"/>
          <a:stretch/>
        </p:blipFill>
        <p:spPr>
          <a:xfrm>
            <a:off x="311527" y="1792420"/>
            <a:ext cx="5537925" cy="2381693"/>
          </a:xfrm>
          <a:prstGeom prst="rect">
            <a:avLst/>
          </a:prstGeom>
        </p:spPr>
      </p:pic>
    </p:spTree>
    <p:extLst>
      <p:ext uri="{BB962C8B-B14F-4D97-AF65-F5344CB8AC3E}">
        <p14:creationId xmlns:p14="http://schemas.microsoft.com/office/powerpoint/2010/main" val="640233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AAEE126-877D-7F62-9742-487E1353677F}"/>
              </a:ext>
            </a:extLst>
          </p:cNvPr>
          <p:cNvPicPr>
            <a:picLocks noChangeAspect="1"/>
          </p:cNvPicPr>
          <p:nvPr/>
        </p:nvPicPr>
        <p:blipFill rotWithShape="1">
          <a:blip r:embed="rId3"/>
          <a:srcRect t="53670"/>
          <a:stretch/>
        </p:blipFill>
        <p:spPr>
          <a:xfrm>
            <a:off x="74428" y="2350180"/>
            <a:ext cx="12043144" cy="3042295"/>
          </a:xfrm>
          <a:prstGeom prst="rect">
            <a:avLst/>
          </a:prstGeom>
        </p:spPr>
      </p:pic>
      <p:pic>
        <p:nvPicPr>
          <p:cNvPr id="3" name="图片 2">
            <a:extLst>
              <a:ext uri="{FF2B5EF4-FFF2-40B4-BE49-F238E27FC236}">
                <a16:creationId xmlns:a16="http://schemas.microsoft.com/office/drawing/2014/main" id="{D5D1A703-DB0E-1EB7-1A2C-F543F7912062}"/>
              </a:ext>
            </a:extLst>
          </p:cNvPr>
          <p:cNvPicPr>
            <a:picLocks noChangeAspect="1"/>
          </p:cNvPicPr>
          <p:nvPr/>
        </p:nvPicPr>
        <p:blipFill>
          <a:blip r:embed="rId4"/>
          <a:stretch>
            <a:fillRect/>
          </a:stretch>
        </p:blipFill>
        <p:spPr>
          <a:xfrm>
            <a:off x="7996810" y="55332"/>
            <a:ext cx="3954185" cy="1872594"/>
          </a:xfrm>
          <a:prstGeom prst="rect">
            <a:avLst/>
          </a:prstGeom>
        </p:spPr>
      </p:pic>
      <p:sp>
        <p:nvSpPr>
          <p:cNvPr id="4" name="标题 11">
            <a:extLst>
              <a:ext uri="{FF2B5EF4-FFF2-40B4-BE49-F238E27FC236}">
                <a16:creationId xmlns:a16="http://schemas.microsoft.com/office/drawing/2014/main" id="{F38934A4-2262-A2D3-5652-2CDDC0CAF59C}"/>
              </a:ext>
            </a:extLst>
          </p:cNvPr>
          <p:cNvSpPr>
            <a:spLocks noGrp="1"/>
          </p:cNvSpPr>
          <p:nvPr>
            <p:ph type="title"/>
          </p:nvPr>
        </p:nvSpPr>
        <p:spPr>
          <a:xfrm>
            <a:off x="838200" y="365125"/>
            <a:ext cx="10515600" cy="1325563"/>
          </a:xfrm>
        </p:spPr>
        <p:txBody>
          <a:bodyPr/>
          <a:lstStyle/>
          <a:p>
            <a:r>
              <a:rPr lang="en-US" altLang="zh-CN" dirty="0">
                <a:latin typeface="NimbusRomNo9L-Medi"/>
              </a:rPr>
              <a:t>Analysis - MSHR</a:t>
            </a:r>
            <a:endParaRPr lang="zh-CN" altLang="en-US" dirty="0">
              <a:latin typeface="NimbusRomNo9L-Medi"/>
            </a:endParaRPr>
          </a:p>
        </p:txBody>
      </p:sp>
      <p:sp>
        <p:nvSpPr>
          <p:cNvPr id="6" name="文本框 5">
            <a:extLst>
              <a:ext uri="{FF2B5EF4-FFF2-40B4-BE49-F238E27FC236}">
                <a16:creationId xmlns:a16="http://schemas.microsoft.com/office/drawing/2014/main" id="{FF51C5B8-6DD0-90B7-97EB-D6B61717A0D5}"/>
              </a:ext>
            </a:extLst>
          </p:cNvPr>
          <p:cNvSpPr txBox="1"/>
          <p:nvPr/>
        </p:nvSpPr>
        <p:spPr>
          <a:xfrm>
            <a:off x="838200" y="1820379"/>
            <a:ext cx="7228367" cy="400110"/>
          </a:xfrm>
          <a:prstGeom prst="rect">
            <a:avLst/>
          </a:prstGeom>
          <a:noFill/>
        </p:spPr>
        <p:txBody>
          <a:bodyPr wrap="square">
            <a:spAutoFit/>
          </a:bodyPr>
          <a:lstStyle/>
          <a:p>
            <a:pPr marL="285750" indent="-285750">
              <a:buFont typeface="Wingdings" panose="05000000000000000000" pitchFamily="2" charset="2"/>
              <a:buChar char="l"/>
            </a:pPr>
            <a:r>
              <a:rPr lang="en-US" altLang="zh-CN" sz="2000" b="1" dirty="0"/>
              <a:t>MSHR prevents repeated flash reads</a:t>
            </a:r>
            <a:endParaRPr lang="zh-CN" altLang="en-US" sz="2000" b="1" dirty="0"/>
          </a:p>
        </p:txBody>
      </p:sp>
    </p:spTree>
    <p:extLst>
      <p:ext uri="{BB962C8B-B14F-4D97-AF65-F5344CB8AC3E}">
        <p14:creationId xmlns:p14="http://schemas.microsoft.com/office/powerpoint/2010/main" val="298042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5C0E68E-D5F7-AE96-8699-E539F93B68F9}"/>
              </a:ext>
            </a:extLst>
          </p:cNvPr>
          <p:cNvPicPr>
            <a:picLocks noChangeAspect="1"/>
          </p:cNvPicPr>
          <p:nvPr/>
        </p:nvPicPr>
        <p:blipFill>
          <a:blip r:embed="rId3"/>
          <a:stretch>
            <a:fillRect/>
          </a:stretch>
        </p:blipFill>
        <p:spPr>
          <a:xfrm>
            <a:off x="2715764" y="2378402"/>
            <a:ext cx="6541651" cy="4114473"/>
          </a:xfrm>
          <a:prstGeom prst="rect">
            <a:avLst/>
          </a:prstGeom>
        </p:spPr>
      </p:pic>
      <p:sp>
        <p:nvSpPr>
          <p:cNvPr id="2" name="标题 11">
            <a:extLst>
              <a:ext uri="{FF2B5EF4-FFF2-40B4-BE49-F238E27FC236}">
                <a16:creationId xmlns:a16="http://schemas.microsoft.com/office/drawing/2014/main" id="{3D390737-881A-E4C0-5999-DF32EE61D21F}"/>
              </a:ext>
            </a:extLst>
          </p:cNvPr>
          <p:cNvSpPr>
            <a:spLocks noGrp="1"/>
          </p:cNvSpPr>
          <p:nvPr>
            <p:ph type="title"/>
          </p:nvPr>
        </p:nvSpPr>
        <p:spPr>
          <a:xfrm>
            <a:off x="838200" y="365125"/>
            <a:ext cx="10515600" cy="1325563"/>
          </a:xfrm>
        </p:spPr>
        <p:txBody>
          <a:bodyPr/>
          <a:lstStyle/>
          <a:p>
            <a:r>
              <a:rPr lang="en-US" altLang="zh-CN" dirty="0">
                <a:latin typeface="NimbusRomNo9L-Medi"/>
              </a:rPr>
              <a:t>Analysis - Prefetcher</a:t>
            </a:r>
            <a:r>
              <a:rPr lang="en-US" altLang="zh-CN" sz="4400" b="1" dirty="0"/>
              <a:t> </a:t>
            </a:r>
            <a:endParaRPr lang="zh-CN" altLang="en-US" dirty="0">
              <a:latin typeface="NimbusRomNo9L-Medi"/>
            </a:endParaRPr>
          </a:p>
        </p:txBody>
      </p:sp>
      <p:sp>
        <p:nvSpPr>
          <p:cNvPr id="3" name="文本框 2">
            <a:extLst>
              <a:ext uri="{FF2B5EF4-FFF2-40B4-BE49-F238E27FC236}">
                <a16:creationId xmlns:a16="http://schemas.microsoft.com/office/drawing/2014/main" id="{037C1ADF-37E4-40F0-3A02-774E7A0FA1D9}"/>
              </a:ext>
            </a:extLst>
          </p:cNvPr>
          <p:cNvSpPr txBox="1"/>
          <p:nvPr/>
        </p:nvSpPr>
        <p:spPr>
          <a:xfrm>
            <a:off x="838200" y="1820379"/>
            <a:ext cx="7618228" cy="400110"/>
          </a:xfrm>
          <a:prstGeom prst="rect">
            <a:avLst/>
          </a:prstGeom>
          <a:noFill/>
        </p:spPr>
        <p:txBody>
          <a:bodyPr wrap="square">
            <a:spAutoFit/>
          </a:bodyPr>
          <a:lstStyle/>
          <a:p>
            <a:pPr marL="285750" indent="-285750">
              <a:buFont typeface="Wingdings" panose="05000000000000000000" pitchFamily="2" charset="2"/>
              <a:buChar char="l"/>
            </a:pPr>
            <a:r>
              <a:rPr lang="en-US" altLang="zh-CN" sz="2000" b="1" dirty="0"/>
              <a:t>A prefetcher is added to improve the device’s performance </a:t>
            </a:r>
            <a:endParaRPr lang="zh-CN" altLang="en-US" sz="2000" b="1" dirty="0"/>
          </a:p>
        </p:txBody>
      </p:sp>
      <p:pic>
        <p:nvPicPr>
          <p:cNvPr id="6" name="图片 5">
            <a:extLst>
              <a:ext uri="{FF2B5EF4-FFF2-40B4-BE49-F238E27FC236}">
                <a16:creationId xmlns:a16="http://schemas.microsoft.com/office/drawing/2014/main" id="{0EEF9E9B-5C27-765B-12A4-6A53C4CCA94E}"/>
              </a:ext>
            </a:extLst>
          </p:cNvPr>
          <p:cNvPicPr>
            <a:picLocks noChangeAspect="1"/>
          </p:cNvPicPr>
          <p:nvPr/>
        </p:nvPicPr>
        <p:blipFill>
          <a:blip r:embed="rId4"/>
          <a:stretch>
            <a:fillRect/>
          </a:stretch>
        </p:blipFill>
        <p:spPr>
          <a:xfrm>
            <a:off x="8333384" y="0"/>
            <a:ext cx="3745204" cy="1870338"/>
          </a:xfrm>
          <a:prstGeom prst="rect">
            <a:avLst/>
          </a:prstGeom>
        </p:spPr>
      </p:pic>
    </p:spTree>
    <p:extLst>
      <p:ext uri="{BB962C8B-B14F-4D97-AF65-F5344CB8AC3E}">
        <p14:creationId xmlns:p14="http://schemas.microsoft.com/office/powerpoint/2010/main" val="113193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58BF1D9-0741-0B93-764B-4638BE50AD81}"/>
              </a:ext>
            </a:extLst>
          </p:cNvPr>
          <p:cNvPicPr>
            <a:picLocks noChangeAspect="1"/>
          </p:cNvPicPr>
          <p:nvPr/>
        </p:nvPicPr>
        <p:blipFill rotWithShape="1">
          <a:blip r:embed="rId3"/>
          <a:srcRect b="20151"/>
          <a:stretch/>
        </p:blipFill>
        <p:spPr>
          <a:xfrm>
            <a:off x="120502" y="1632493"/>
            <a:ext cx="6096000" cy="3123805"/>
          </a:xfrm>
          <a:prstGeom prst="rect">
            <a:avLst/>
          </a:prstGeom>
        </p:spPr>
      </p:pic>
      <p:pic>
        <p:nvPicPr>
          <p:cNvPr id="7" name="图片 6">
            <a:extLst>
              <a:ext uri="{FF2B5EF4-FFF2-40B4-BE49-F238E27FC236}">
                <a16:creationId xmlns:a16="http://schemas.microsoft.com/office/drawing/2014/main" id="{30A806D5-8AA0-1DB7-0148-C0C8E56F12B2}"/>
              </a:ext>
            </a:extLst>
          </p:cNvPr>
          <p:cNvPicPr>
            <a:picLocks noChangeAspect="1"/>
          </p:cNvPicPr>
          <p:nvPr/>
        </p:nvPicPr>
        <p:blipFill rotWithShape="1">
          <a:blip r:embed="rId4"/>
          <a:srcRect l="-1668" t="-967" r="8970" b="28181"/>
          <a:stretch/>
        </p:blipFill>
        <p:spPr>
          <a:xfrm>
            <a:off x="6096000" y="1700012"/>
            <a:ext cx="5853871" cy="3056286"/>
          </a:xfrm>
          <a:prstGeom prst="rect">
            <a:avLst/>
          </a:prstGeom>
        </p:spPr>
      </p:pic>
      <p:sp>
        <p:nvSpPr>
          <p:cNvPr id="2" name="标题 11">
            <a:extLst>
              <a:ext uri="{FF2B5EF4-FFF2-40B4-BE49-F238E27FC236}">
                <a16:creationId xmlns:a16="http://schemas.microsoft.com/office/drawing/2014/main" id="{5539E835-6543-B82C-8A8C-401D3449125A}"/>
              </a:ext>
            </a:extLst>
          </p:cNvPr>
          <p:cNvSpPr>
            <a:spLocks noGrp="1"/>
          </p:cNvSpPr>
          <p:nvPr>
            <p:ph type="title"/>
          </p:nvPr>
        </p:nvSpPr>
        <p:spPr>
          <a:xfrm>
            <a:off x="838200" y="365125"/>
            <a:ext cx="10515600" cy="1325563"/>
          </a:xfrm>
        </p:spPr>
        <p:txBody>
          <a:bodyPr/>
          <a:lstStyle/>
          <a:p>
            <a:r>
              <a:rPr lang="en-US" altLang="zh-CN" dirty="0">
                <a:latin typeface="NimbusRomNo9L-Medi"/>
              </a:rPr>
              <a:t>Analysis – Flash type &amp; parallelism</a:t>
            </a:r>
            <a:r>
              <a:rPr lang="en-US" altLang="zh-CN" sz="4400" b="1" dirty="0"/>
              <a:t> </a:t>
            </a:r>
            <a:endParaRPr lang="zh-CN" altLang="en-US" dirty="0">
              <a:latin typeface="NimbusRomNo9L-Medi"/>
            </a:endParaRPr>
          </a:p>
        </p:txBody>
      </p:sp>
      <p:sp>
        <p:nvSpPr>
          <p:cNvPr id="4" name="文本框 3">
            <a:extLst>
              <a:ext uri="{FF2B5EF4-FFF2-40B4-BE49-F238E27FC236}">
                <a16:creationId xmlns:a16="http://schemas.microsoft.com/office/drawing/2014/main" id="{6BE5BEB1-F090-DDB6-4A4D-2EDD2C80723F}"/>
              </a:ext>
            </a:extLst>
          </p:cNvPr>
          <p:cNvSpPr txBox="1"/>
          <p:nvPr/>
        </p:nvSpPr>
        <p:spPr>
          <a:xfrm>
            <a:off x="1268818" y="4859290"/>
            <a:ext cx="4614531" cy="710504"/>
          </a:xfrm>
          <a:prstGeom prst="rect">
            <a:avLst/>
          </a:prstGeom>
          <a:noFill/>
        </p:spPr>
        <p:txBody>
          <a:bodyPr wrap="square">
            <a:spAutoFit/>
          </a:bodyPr>
          <a:lstStyle/>
          <a:p>
            <a:r>
              <a:rPr lang="zh-CN" altLang="en-US" sz="2000" b="1" dirty="0"/>
              <a:t>不同闪存技术和缓存大小对</a:t>
            </a:r>
            <a:r>
              <a:rPr lang="en-US" altLang="zh-CN" sz="2000" b="1" dirty="0"/>
              <a:t>CXL-Flash</a:t>
            </a:r>
            <a:r>
              <a:rPr lang="zh-CN" altLang="en-US" sz="2000" b="1" dirty="0"/>
              <a:t>性能和寿命的影响</a:t>
            </a:r>
            <a:endParaRPr lang="en-US" altLang="zh-CN" sz="2000" b="1" dirty="0"/>
          </a:p>
        </p:txBody>
      </p:sp>
      <p:sp>
        <p:nvSpPr>
          <p:cNvPr id="8" name="文本框 7">
            <a:extLst>
              <a:ext uri="{FF2B5EF4-FFF2-40B4-BE49-F238E27FC236}">
                <a16:creationId xmlns:a16="http://schemas.microsoft.com/office/drawing/2014/main" id="{BF294333-6BC9-8F79-381C-65A0ADAD7885}"/>
              </a:ext>
            </a:extLst>
          </p:cNvPr>
          <p:cNvSpPr txBox="1"/>
          <p:nvPr/>
        </p:nvSpPr>
        <p:spPr>
          <a:xfrm>
            <a:off x="7152814" y="4859290"/>
            <a:ext cx="4564589" cy="646331"/>
          </a:xfrm>
          <a:prstGeom prst="rect">
            <a:avLst/>
          </a:prstGeom>
          <a:noFill/>
        </p:spPr>
        <p:txBody>
          <a:bodyPr wrap="square">
            <a:spAutoFit/>
          </a:bodyPr>
          <a:lstStyle/>
          <a:p>
            <a:r>
              <a:rPr lang="zh-CN" altLang="en-US" sz="1800" b="1" dirty="0"/>
              <a:t>不同的闪存并行度和缓存大小下，亚微秒级请求的百分比</a:t>
            </a:r>
          </a:p>
        </p:txBody>
      </p:sp>
      <p:pic>
        <p:nvPicPr>
          <p:cNvPr id="10" name="图片 9">
            <a:extLst>
              <a:ext uri="{FF2B5EF4-FFF2-40B4-BE49-F238E27FC236}">
                <a16:creationId xmlns:a16="http://schemas.microsoft.com/office/drawing/2014/main" id="{07E9C7EB-726B-492A-AAF7-F45F6AEF7904}"/>
              </a:ext>
            </a:extLst>
          </p:cNvPr>
          <p:cNvPicPr>
            <a:picLocks noChangeAspect="1"/>
          </p:cNvPicPr>
          <p:nvPr/>
        </p:nvPicPr>
        <p:blipFill rotWithShape="1">
          <a:blip r:embed="rId5"/>
          <a:srcRect l="1790" r="-1"/>
          <a:stretch/>
        </p:blipFill>
        <p:spPr>
          <a:xfrm>
            <a:off x="8986933" y="120911"/>
            <a:ext cx="2962938" cy="1476109"/>
          </a:xfrm>
          <a:prstGeom prst="rect">
            <a:avLst/>
          </a:prstGeom>
        </p:spPr>
      </p:pic>
    </p:spTree>
    <p:extLst>
      <p:ext uri="{BB962C8B-B14F-4D97-AF65-F5344CB8AC3E}">
        <p14:creationId xmlns:p14="http://schemas.microsoft.com/office/powerpoint/2010/main" val="4178517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A8075-92AC-778B-0749-8224C754A9DB}"/>
              </a:ext>
            </a:extLst>
          </p:cNvPr>
          <p:cNvSpPr>
            <a:spLocks noGrp="1"/>
          </p:cNvSpPr>
          <p:nvPr>
            <p:ph type="title"/>
          </p:nvPr>
        </p:nvSpPr>
        <p:spPr/>
        <p:txBody>
          <a:bodyPr/>
          <a:lstStyle/>
          <a:p>
            <a:r>
              <a:rPr lang="zh-CN" altLang="en-US" dirty="0">
                <a:latin typeface="NimbusRomNo9L-Medi"/>
              </a:rPr>
              <a:t>不同的策略对性能的影响</a:t>
            </a:r>
          </a:p>
        </p:txBody>
      </p:sp>
      <p:sp>
        <p:nvSpPr>
          <p:cNvPr id="3" name="内容占位符 2">
            <a:extLst>
              <a:ext uri="{FF2B5EF4-FFF2-40B4-BE49-F238E27FC236}">
                <a16:creationId xmlns:a16="http://schemas.microsoft.com/office/drawing/2014/main" id="{156CD2EF-18FB-8143-3097-211F41C26A37}"/>
              </a:ext>
            </a:extLst>
          </p:cNvPr>
          <p:cNvSpPr>
            <a:spLocks noGrp="1"/>
          </p:cNvSpPr>
          <p:nvPr>
            <p:ph idx="1"/>
          </p:nvPr>
        </p:nvSpPr>
        <p:spPr/>
        <p:txBody>
          <a:bodyPr>
            <a:normAutofit/>
          </a:bodyPr>
          <a:lstStyle/>
          <a:p>
            <a:r>
              <a:rPr lang="zh-CN" altLang="en-US" dirty="0"/>
              <a:t>缓存替换策略</a:t>
            </a:r>
            <a:endParaRPr lang="en-US" altLang="zh-CN" dirty="0"/>
          </a:p>
          <a:p>
            <a:pPr lvl="1"/>
            <a:r>
              <a:rPr lang="en-US" altLang="zh-CN" sz="1800" b="1" dirty="0">
                <a:latin typeface="NimbusRomNo9L-Regu"/>
              </a:rPr>
              <a:t>FIFO</a:t>
            </a:r>
            <a:r>
              <a:rPr lang="en-US" altLang="zh-CN" sz="1800" dirty="0">
                <a:latin typeface="NimbusRomNo9L-Regu"/>
              </a:rPr>
              <a:t>: </a:t>
            </a:r>
            <a:r>
              <a:rPr lang="zh-CN" altLang="en-US" sz="1400" dirty="0">
                <a:latin typeface="system-ui"/>
              </a:rPr>
              <a:t>替换最旧的数据</a:t>
            </a:r>
            <a:endParaRPr lang="en-US" altLang="zh-CN" sz="1400" dirty="0">
              <a:latin typeface="system-ui"/>
            </a:endParaRPr>
          </a:p>
          <a:p>
            <a:pPr lvl="1"/>
            <a:r>
              <a:rPr lang="en-US" altLang="zh-CN" sz="1800" b="1" dirty="0">
                <a:latin typeface="NimbusRomNo9L-Regu"/>
              </a:rPr>
              <a:t>Random</a:t>
            </a:r>
            <a:r>
              <a:rPr lang="en-US" altLang="zh-CN" sz="1800" dirty="0">
                <a:latin typeface="NimbusRomNo9L-Regu"/>
              </a:rPr>
              <a:t>:</a:t>
            </a:r>
            <a:r>
              <a:rPr lang="zh-CN" altLang="en-US" sz="1400" dirty="0">
                <a:latin typeface="system-ui"/>
              </a:rPr>
              <a:t>随机选择数据进行替换</a:t>
            </a:r>
            <a:r>
              <a:rPr lang="en-US" altLang="zh-CN" sz="1400" dirty="0">
                <a:latin typeface="system-ui"/>
              </a:rPr>
              <a:t> </a:t>
            </a:r>
          </a:p>
          <a:p>
            <a:pPr lvl="1"/>
            <a:r>
              <a:rPr lang="en-US" altLang="zh-CN" sz="1800" b="1" dirty="0">
                <a:latin typeface="NimbusRomNo9L-Regu"/>
              </a:rPr>
              <a:t>LRU</a:t>
            </a:r>
            <a:r>
              <a:rPr lang="en-US" altLang="zh-CN" sz="1800" dirty="0">
                <a:latin typeface="NimbusRomNo9L-Regu"/>
              </a:rPr>
              <a:t>: </a:t>
            </a:r>
            <a:r>
              <a:rPr lang="zh-CN" altLang="en-US" sz="1400" dirty="0">
                <a:latin typeface="system-ui"/>
              </a:rPr>
              <a:t>替换最近最少使用的数据</a:t>
            </a:r>
            <a:endParaRPr lang="en-US" altLang="zh-CN" sz="1400" dirty="0">
              <a:latin typeface="system-ui"/>
            </a:endParaRPr>
          </a:p>
          <a:p>
            <a:pPr lvl="1"/>
            <a:r>
              <a:rPr lang="en-US" altLang="zh-CN" sz="1800" b="1" dirty="0">
                <a:latin typeface="NimbusRomNo9L-Regu"/>
              </a:rPr>
              <a:t>CFLRU</a:t>
            </a:r>
            <a:r>
              <a:rPr lang="en-US" altLang="zh-CN" sz="1800" dirty="0">
                <a:latin typeface="NimbusRomNo9L-Regu"/>
              </a:rPr>
              <a:t>: </a:t>
            </a:r>
            <a:r>
              <a:rPr lang="zh-CN" altLang="en-US" sz="1400" dirty="0">
                <a:latin typeface="system-ui"/>
              </a:rPr>
              <a:t>优先替换新数据而不是已经修改过的数据</a:t>
            </a:r>
            <a:endParaRPr lang="en-US" altLang="zh-CN" sz="1400" dirty="0">
              <a:latin typeface="system-ui"/>
            </a:endParaRPr>
          </a:p>
          <a:p>
            <a:r>
              <a:rPr lang="zh-CN" altLang="en-US" dirty="0"/>
              <a:t>预取策略</a:t>
            </a:r>
            <a:endParaRPr lang="en-US" altLang="zh-CN" dirty="0"/>
          </a:p>
          <a:p>
            <a:pPr lvl="1"/>
            <a:r>
              <a:rPr lang="en-US" altLang="zh-CN" sz="1800" b="1" dirty="0">
                <a:latin typeface="NimbusRomNo9L-Regu"/>
              </a:rPr>
              <a:t>NP(No prefetch):</a:t>
            </a:r>
            <a:r>
              <a:rPr lang="zh-CN" altLang="en-US" sz="1400" dirty="0">
                <a:latin typeface="system-ui"/>
              </a:rPr>
              <a:t>不预取任何数据</a:t>
            </a:r>
            <a:endParaRPr lang="en-US" altLang="zh-CN" sz="1400" dirty="0">
              <a:latin typeface="system-ui"/>
            </a:endParaRPr>
          </a:p>
          <a:p>
            <a:pPr lvl="1"/>
            <a:r>
              <a:rPr lang="en-US" altLang="zh-CN" sz="1800" b="1" dirty="0">
                <a:latin typeface="NimbusRomNo9L-Regu"/>
              </a:rPr>
              <a:t>NL(Next-N-line):</a:t>
            </a:r>
            <a:r>
              <a:rPr lang="zh-CN" altLang="en-US" sz="1400" dirty="0">
                <a:latin typeface="system-ui"/>
              </a:rPr>
              <a:t>缺失或预取命中时带来下</a:t>
            </a:r>
            <a:r>
              <a:rPr lang="en-US" altLang="zh-CN" sz="1400" dirty="0">
                <a:latin typeface="system-ui"/>
              </a:rPr>
              <a:t>N</a:t>
            </a:r>
            <a:r>
              <a:rPr lang="zh-CN" altLang="en-US" sz="1400" dirty="0">
                <a:latin typeface="system-ui"/>
              </a:rPr>
              <a:t>个数据</a:t>
            </a:r>
            <a:endParaRPr lang="en-US" altLang="zh-CN" sz="1400" dirty="0">
              <a:latin typeface="system-ui"/>
            </a:endParaRPr>
          </a:p>
          <a:p>
            <a:pPr lvl="1"/>
            <a:r>
              <a:rPr lang="en-US" altLang="zh-CN" sz="1800" b="1" dirty="0">
                <a:latin typeface="NimbusRomNo9L-Regu"/>
              </a:rPr>
              <a:t>FD(Feedback-directed):</a:t>
            </a:r>
            <a:r>
              <a:rPr lang="zh-CN" altLang="en-US" sz="1400" dirty="0">
                <a:latin typeface="system-ui"/>
              </a:rPr>
              <a:t>通过跟踪预取器的准确性，及时性等来动态调整预取器</a:t>
            </a:r>
            <a:endParaRPr lang="en-US" altLang="zh-CN" sz="1400" dirty="0">
              <a:latin typeface="system-ui"/>
            </a:endParaRPr>
          </a:p>
          <a:p>
            <a:pPr lvl="1"/>
            <a:r>
              <a:rPr lang="en-US" altLang="zh-CN" sz="1800" b="1" dirty="0">
                <a:latin typeface="NimbusRomNo9L-Regu"/>
              </a:rPr>
              <a:t>BO(Best-offset):</a:t>
            </a:r>
            <a:r>
              <a:rPr lang="zh-CN" altLang="en-US" sz="1400" b="0" i="0" dirty="0">
                <a:effectLst/>
                <a:latin typeface="system-ui"/>
              </a:rPr>
              <a:t>通过跟踪最近请求历史记录中的连续访问之间的差异来学习</a:t>
            </a:r>
            <a:endParaRPr lang="en-US" altLang="zh-CN" sz="1800" b="1" dirty="0">
              <a:latin typeface="NimbusRomNo9L-Regu"/>
            </a:endParaRPr>
          </a:p>
          <a:p>
            <a:pPr lvl="1"/>
            <a:r>
              <a:rPr lang="en-US" altLang="zh-CN" sz="1800" b="1" dirty="0">
                <a:latin typeface="NimbusRomNo9L-Regu"/>
              </a:rPr>
              <a:t>LP(leap):</a:t>
            </a:r>
            <a:r>
              <a:rPr lang="zh-CN" altLang="en-US" sz="1400" b="0" i="0" dirty="0">
                <a:effectLst/>
                <a:latin typeface="system-ui"/>
              </a:rPr>
              <a:t>实施基于多数的预取，并具有动态窗口大小调整。它还根据预取器的准确性进行调整</a:t>
            </a:r>
            <a:endParaRPr lang="en-US" altLang="zh-CN" sz="1800" b="1" dirty="0">
              <a:latin typeface="NimbusRomNo9L-Regu"/>
            </a:endParaRPr>
          </a:p>
          <a:p>
            <a:pPr lvl="1"/>
            <a:endParaRPr lang="en-US" altLang="zh-CN" dirty="0"/>
          </a:p>
        </p:txBody>
      </p:sp>
    </p:spTree>
    <p:extLst>
      <p:ext uri="{BB962C8B-B14F-4D97-AF65-F5344CB8AC3E}">
        <p14:creationId xmlns:p14="http://schemas.microsoft.com/office/powerpoint/2010/main" val="27056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A8075-92AC-778B-0749-8224C754A9DB}"/>
              </a:ext>
            </a:extLst>
          </p:cNvPr>
          <p:cNvSpPr>
            <a:spLocks noGrp="1"/>
          </p:cNvSpPr>
          <p:nvPr>
            <p:ph type="title"/>
          </p:nvPr>
        </p:nvSpPr>
        <p:spPr/>
        <p:txBody>
          <a:bodyPr/>
          <a:lstStyle/>
          <a:p>
            <a:r>
              <a:rPr lang="zh-CN" altLang="en-US" dirty="0">
                <a:latin typeface="NimbusRomNo9L-Medi"/>
              </a:rPr>
              <a:t>不同的策略对性能的影响</a:t>
            </a:r>
          </a:p>
        </p:txBody>
      </p:sp>
      <p:sp>
        <p:nvSpPr>
          <p:cNvPr id="5" name="内容占位符 4">
            <a:extLst>
              <a:ext uri="{FF2B5EF4-FFF2-40B4-BE49-F238E27FC236}">
                <a16:creationId xmlns:a16="http://schemas.microsoft.com/office/drawing/2014/main" id="{A9D74E73-4852-2958-8C12-0449BDF3B7E8}"/>
              </a:ext>
            </a:extLst>
          </p:cNvPr>
          <p:cNvSpPr>
            <a:spLocks noGrp="1"/>
          </p:cNvSpPr>
          <p:nvPr>
            <p:ph idx="1"/>
          </p:nvPr>
        </p:nvSpPr>
        <p:spPr>
          <a:xfrm>
            <a:off x="838200" y="1825625"/>
            <a:ext cx="3903921" cy="520626"/>
          </a:xfrm>
        </p:spPr>
        <p:txBody>
          <a:bodyPr/>
          <a:lstStyle/>
          <a:p>
            <a:r>
              <a:rPr lang="en-US" altLang="zh-CN" dirty="0"/>
              <a:t>The evaluation setup</a:t>
            </a:r>
            <a:endParaRPr lang="zh-CN" altLang="en-US" dirty="0"/>
          </a:p>
        </p:txBody>
      </p:sp>
      <p:sp>
        <p:nvSpPr>
          <p:cNvPr id="6" name="内容占位符 4">
            <a:extLst>
              <a:ext uri="{FF2B5EF4-FFF2-40B4-BE49-F238E27FC236}">
                <a16:creationId xmlns:a16="http://schemas.microsoft.com/office/drawing/2014/main" id="{C8017035-9E6C-4A9B-BDC0-11EDC96EEFFB}"/>
              </a:ext>
            </a:extLst>
          </p:cNvPr>
          <p:cNvSpPr txBox="1">
            <a:spLocks/>
          </p:cNvSpPr>
          <p:nvPr/>
        </p:nvSpPr>
        <p:spPr>
          <a:xfrm>
            <a:off x="5562599" y="1829538"/>
            <a:ext cx="3903921" cy="52062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Real-world applications </a:t>
            </a:r>
            <a:endParaRPr lang="zh-CN" altLang="en-US" dirty="0"/>
          </a:p>
        </p:txBody>
      </p:sp>
      <p:pic>
        <p:nvPicPr>
          <p:cNvPr id="10" name="图片 9">
            <a:extLst>
              <a:ext uri="{FF2B5EF4-FFF2-40B4-BE49-F238E27FC236}">
                <a16:creationId xmlns:a16="http://schemas.microsoft.com/office/drawing/2014/main" id="{FB884058-DC6B-1D70-EF84-6DD27AAE75AC}"/>
              </a:ext>
            </a:extLst>
          </p:cNvPr>
          <p:cNvPicPr>
            <a:picLocks noChangeAspect="1"/>
          </p:cNvPicPr>
          <p:nvPr/>
        </p:nvPicPr>
        <p:blipFill>
          <a:blip r:embed="rId3"/>
          <a:stretch>
            <a:fillRect/>
          </a:stretch>
        </p:blipFill>
        <p:spPr>
          <a:xfrm>
            <a:off x="1223674" y="2818019"/>
            <a:ext cx="3132971" cy="1963443"/>
          </a:xfrm>
          <a:prstGeom prst="rect">
            <a:avLst/>
          </a:prstGeom>
        </p:spPr>
      </p:pic>
      <p:pic>
        <p:nvPicPr>
          <p:cNvPr id="12" name="图片 11">
            <a:extLst>
              <a:ext uri="{FF2B5EF4-FFF2-40B4-BE49-F238E27FC236}">
                <a16:creationId xmlns:a16="http://schemas.microsoft.com/office/drawing/2014/main" id="{4DD7A2FA-73F6-DC80-5CFF-A13B4C8741A7}"/>
              </a:ext>
            </a:extLst>
          </p:cNvPr>
          <p:cNvPicPr>
            <a:picLocks noChangeAspect="1"/>
          </p:cNvPicPr>
          <p:nvPr/>
        </p:nvPicPr>
        <p:blipFill>
          <a:blip r:embed="rId4"/>
          <a:stretch>
            <a:fillRect/>
          </a:stretch>
        </p:blipFill>
        <p:spPr>
          <a:xfrm>
            <a:off x="5562599" y="2895488"/>
            <a:ext cx="5658293" cy="1808506"/>
          </a:xfrm>
          <a:prstGeom prst="rect">
            <a:avLst/>
          </a:prstGeom>
        </p:spPr>
      </p:pic>
    </p:spTree>
    <p:extLst>
      <p:ext uri="{BB962C8B-B14F-4D97-AF65-F5344CB8AC3E}">
        <p14:creationId xmlns:p14="http://schemas.microsoft.com/office/powerpoint/2010/main" val="2477815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64CC6-7123-975E-C85A-92C370DA4D2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21DE7F9-FEB1-128F-43D9-C6C0FC7D0B8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6907251E-962F-178A-0515-73ADB690FB58}"/>
              </a:ext>
            </a:extLst>
          </p:cNvPr>
          <p:cNvPicPr>
            <a:picLocks noChangeAspect="1"/>
          </p:cNvPicPr>
          <p:nvPr/>
        </p:nvPicPr>
        <p:blipFill>
          <a:blip r:embed="rId3"/>
          <a:stretch>
            <a:fillRect/>
          </a:stretch>
        </p:blipFill>
        <p:spPr>
          <a:xfrm>
            <a:off x="0" y="215223"/>
            <a:ext cx="12192000" cy="6427554"/>
          </a:xfrm>
          <a:prstGeom prst="rect">
            <a:avLst/>
          </a:prstGeom>
        </p:spPr>
      </p:pic>
    </p:spTree>
    <p:extLst>
      <p:ext uri="{BB962C8B-B14F-4D97-AF65-F5344CB8AC3E}">
        <p14:creationId xmlns:p14="http://schemas.microsoft.com/office/powerpoint/2010/main" val="4085353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597F63-19C0-EBB5-0B21-8BF1258C5BEC}"/>
              </a:ext>
            </a:extLst>
          </p:cNvPr>
          <p:cNvSpPr>
            <a:spLocks noGrp="1"/>
          </p:cNvSpPr>
          <p:nvPr>
            <p:ph type="title"/>
          </p:nvPr>
        </p:nvSpPr>
        <p:spPr/>
        <p:txBody>
          <a:bodyPr/>
          <a:lstStyle/>
          <a:p>
            <a:r>
              <a:rPr lang="en-US" altLang="zh-CN" dirty="0"/>
              <a:t>Lifetime</a:t>
            </a:r>
            <a:endParaRPr lang="zh-CN" altLang="en-US" dirty="0"/>
          </a:p>
        </p:txBody>
      </p:sp>
      <p:pic>
        <p:nvPicPr>
          <p:cNvPr id="5" name="图片 4">
            <a:extLst>
              <a:ext uri="{FF2B5EF4-FFF2-40B4-BE49-F238E27FC236}">
                <a16:creationId xmlns:a16="http://schemas.microsoft.com/office/drawing/2014/main" id="{20AEDB03-DA83-7189-5A33-759E1A5825E9}"/>
              </a:ext>
            </a:extLst>
          </p:cNvPr>
          <p:cNvPicPr>
            <a:picLocks noChangeAspect="1"/>
          </p:cNvPicPr>
          <p:nvPr/>
        </p:nvPicPr>
        <p:blipFill>
          <a:blip r:embed="rId3"/>
          <a:stretch>
            <a:fillRect/>
          </a:stretch>
        </p:blipFill>
        <p:spPr>
          <a:xfrm>
            <a:off x="1728178" y="2272481"/>
            <a:ext cx="8735644" cy="3277057"/>
          </a:xfrm>
          <a:prstGeom prst="rect">
            <a:avLst/>
          </a:prstGeom>
        </p:spPr>
      </p:pic>
      <p:sp>
        <p:nvSpPr>
          <p:cNvPr id="6" name="文本框 5">
            <a:extLst>
              <a:ext uri="{FF2B5EF4-FFF2-40B4-BE49-F238E27FC236}">
                <a16:creationId xmlns:a16="http://schemas.microsoft.com/office/drawing/2014/main" id="{331E70E3-498E-D441-8C7A-D0038CC356D2}"/>
              </a:ext>
            </a:extLst>
          </p:cNvPr>
          <p:cNvSpPr txBox="1"/>
          <p:nvPr/>
        </p:nvSpPr>
        <p:spPr>
          <a:xfrm>
            <a:off x="838200" y="1820379"/>
            <a:ext cx="7618228" cy="400110"/>
          </a:xfrm>
          <a:prstGeom prst="rect">
            <a:avLst/>
          </a:prstGeom>
          <a:noFill/>
        </p:spPr>
        <p:txBody>
          <a:bodyPr wrap="square">
            <a:spAutoFit/>
          </a:bodyPr>
          <a:lstStyle/>
          <a:p>
            <a:pPr marL="285750" indent="-285750">
              <a:buFont typeface="Wingdings" panose="05000000000000000000" pitchFamily="2" charset="2"/>
              <a:buChar char="l"/>
            </a:pPr>
            <a:r>
              <a:rPr lang="en-US" altLang="zh-CN" sz="2000" b="1" dirty="0"/>
              <a:t>CXL-flash can last for at least 3.1 years </a:t>
            </a:r>
            <a:endParaRPr lang="zh-CN" altLang="en-US" sz="2000" b="1" dirty="0"/>
          </a:p>
        </p:txBody>
      </p:sp>
    </p:spTree>
    <p:extLst>
      <p:ext uri="{BB962C8B-B14F-4D97-AF65-F5344CB8AC3E}">
        <p14:creationId xmlns:p14="http://schemas.microsoft.com/office/powerpoint/2010/main" val="353788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8DB07-86E8-9867-1841-50C41BC18C19}"/>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A2EBC663-D91A-E8E9-189C-93E4447ED88E}"/>
              </a:ext>
            </a:extLst>
          </p:cNvPr>
          <p:cNvSpPr>
            <a:spLocks noGrp="1"/>
          </p:cNvSpPr>
          <p:nvPr>
            <p:ph idx="1"/>
          </p:nvPr>
        </p:nvSpPr>
        <p:spPr/>
        <p:txBody>
          <a:bodyPr/>
          <a:lstStyle/>
          <a:p>
            <a:r>
              <a:rPr lang="zh-CN" altLang="en-US" dirty="0"/>
              <a:t>内存墙问题</a:t>
            </a:r>
            <a:endParaRPr lang="en-US" altLang="zh-CN" dirty="0"/>
          </a:p>
          <a:p>
            <a:endParaRPr lang="en-US" altLang="zh-CN" dirty="0"/>
          </a:p>
          <a:p>
            <a:endParaRPr lang="en-US" altLang="zh-CN" dirty="0"/>
          </a:p>
          <a:p>
            <a:r>
              <a:rPr lang="zh-CN" altLang="en-US" dirty="0"/>
              <a:t>解决方法</a:t>
            </a:r>
            <a:endParaRPr lang="en-US" altLang="zh-CN" dirty="0"/>
          </a:p>
          <a:p>
            <a:pPr>
              <a:buFont typeface="Wingdings" panose="05000000000000000000" pitchFamily="2" charset="2"/>
              <a:buChar char="Ø"/>
            </a:pPr>
            <a:r>
              <a:rPr lang="en-US" altLang="zh-CN" sz="2000" b="0" i="0" u="none" strike="noStrike" baseline="0" dirty="0">
                <a:latin typeface="NimbusRomNo9L-Regu"/>
              </a:rPr>
              <a:t>ML-centric system</a:t>
            </a:r>
          </a:p>
          <a:p>
            <a:pPr>
              <a:buFont typeface="Wingdings" panose="05000000000000000000" pitchFamily="2" charset="2"/>
              <a:buChar char="Ø"/>
            </a:pPr>
            <a:r>
              <a:rPr lang="en-US" altLang="zh-CN" sz="2000" dirty="0">
                <a:latin typeface="NimbusRomNo9L-Regu"/>
              </a:rPr>
              <a:t>M</a:t>
            </a:r>
            <a:r>
              <a:rPr lang="en-US" altLang="zh-CN" sz="2000" b="0" i="0" u="none" strike="noStrike" baseline="0" dirty="0">
                <a:latin typeface="NimbusRomNo9L-Regu"/>
              </a:rPr>
              <a:t>emory disaggregation</a:t>
            </a:r>
            <a:endParaRPr lang="en-US" altLang="zh-CN" sz="2000" dirty="0">
              <a:latin typeface="NimbusRomNo9L-Regu"/>
            </a:endParaRPr>
          </a:p>
          <a:p>
            <a:pPr>
              <a:buFont typeface="Wingdings" panose="05000000000000000000" pitchFamily="2" charset="2"/>
              <a:buChar char="Ø"/>
            </a:pPr>
            <a:r>
              <a:rPr lang="en-US" altLang="zh-CN" sz="2000" dirty="0">
                <a:latin typeface="NimbusRomNo9L-Regu"/>
              </a:rPr>
              <a:t>N</a:t>
            </a:r>
            <a:r>
              <a:rPr lang="en-US" altLang="zh-CN" sz="2000" b="0" i="0" u="none" strike="noStrike" baseline="0" dirty="0">
                <a:latin typeface="NimbusRomNo9L-Regu"/>
              </a:rPr>
              <a:t>ew memory architecture</a:t>
            </a:r>
          </a:p>
          <a:p>
            <a:pPr>
              <a:buFont typeface="Wingdings" panose="05000000000000000000" pitchFamily="2" charset="2"/>
              <a:buChar char="Ø"/>
            </a:pPr>
            <a:r>
              <a:rPr lang="en-US" altLang="zh-CN" sz="2000" dirty="0">
                <a:solidFill>
                  <a:srgbClr val="FF0000"/>
                </a:solidFill>
                <a:latin typeface="NimbusRomNo9L-Regu"/>
              </a:rPr>
              <a:t>Flash memory</a:t>
            </a:r>
            <a:endParaRPr lang="en-US" altLang="zh-CN" sz="3200" dirty="0">
              <a:solidFill>
                <a:srgbClr val="FF0000"/>
              </a:solidFill>
            </a:endParaRPr>
          </a:p>
          <a:p>
            <a:endParaRPr lang="zh-CN" altLang="en-US" dirty="0"/>
          </a:p>
        </p:txBody>
      </p:sp>
      <p:pic>
        <p:nvPicPr>
          <p:cNvPr id="6" name="图片 5">
            <a:extLst>
              <a:ext uri="{FF2B5EF4-FFF2-40B4-BE49-F238E27FC236}">
                <a16:creationId xmlns:a16="http://schemas.microsoft.com/office/drawing/2014/main" id="{284564F5-6555-3E6F-4979-81F87142D576}"/>
              </a:ext>
            </a:extLst>
          </p:cNvPr>
          <p:cNvPicPr>
            <a:picLocks noChangeAspect="1"/>
          </p:cNvPicPr>
          <p:nvPr/>
        </p:nvPicPr>
        <p:blipFill>
          <a:blip r:embed="rId3"/>
          <a:stretch>
            <a:fillRect/>
          </a:stretch>
        </p:blipFill>
        <p:spPr>
          <a:xfrm>
            <a:off x="4966255" y="1574152"/>
            <a:ext cx="6609057" cy="3709695"/>
          </a:xfrm>
          <a:prstGeom prst="rect">
            <a:avLst/>
          </a:prstGeom>
        </p:spPr>
      </p:pic>
    </p:spTree>
    <p:extLst>
      <p:ext uri="{BB962C8B-B14F-4D97-AF65-F5344CB8AC3E}">
        <p14:creationId xmlns:p14="http://schemas.microsoft.com/office/powerpoint/2010/main" val="1703795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88053-050B-F192-B1DD-8FA37A0F234C}"/>
              </a:ext>
            </a:extLst>
          </p:cNvPr>
          <p:cNvSpPr>
            <a:spLocks noGrp="1"/>
          </p:cNvSpPr>
          <p:nvPr>
            <p:ph type="title"/>
          </p:nvPr>
        </p:nvSpPr>
        <p:spPr/>
        <p:txBody>
          <a:bodyPr/>
          <a:lstStyle/>
          <a:p>
            <a:r>
              <a:rPr lang="en-US" altLang="zh-CN" dirty="0"/>
              <a:t>The effectiveness of prefetchers</a:t>
            </a:r>
            <a:endParaRPr lang="zh-CN" altLang="en-US" dirty="0"/>
          </a:p>
        </p:txBody>
      </p:sp>
      <p:pic>
        <p:nvPicPr>
          <p:cNvPr id="5" name="图片 4">
            <a:extLst>
              <a:ext uri="{FF2B5EF4-FFF2-40B4-BE49-F238E27FC236}">
                <a16:creationId xmlns:a16="http://schemas.microsoft.com/office/drawing/2014/main" id="{E420FDCC-2603-16AF-B611-4E39265609B3}"/>
              </a:ext>
            </a:extLst>
          </p:cNvPr>
          <p:cNvPicPr>
            <a:picLocks noChangeAspect="1"/>
          </p:cNvPicPr>
          <p:nvPr/>
        </p:nvPicPr>
        <p:blipFill>
          <a:blip r:embed="rId3"/>
          <a:stretch>
            <a:fillRect/>
          </a:stretch>
        </p:blipFill>
        <p:spPr>
          <a:xfrm>
            <a:off x="1028782" y="2424338"/>
            <a:ext cx="9935962" cy="3115110"/>
          </a:xfrm>
          <a:prstGeom prst="rect">
            <a:avLst/>
          </a:prstGeom>
        </p:spPr>
      </p:pic>
      <p:sp>
        <p:nvSpPr>
          <p:cNvPr id="6" name="文本框 5">
            <a:extLst>
              <a:ext uri="{FF2B5EF4-FFF2-40B4-BE49-F238E27FC236}">
                <a16:creationId xmlns:a16="http://schemas.microsoft.com/office/drawing/2014/main" id="{34B846DF-6AB0-3D3B-2A36-22D1AB7F2319}"/>
              </a:ext>
            </a:extLst>
          </p:cNvPr>
          <p:cNvSpPr txBox="1"/>
          <p:nvPr/>
        </p:nvSpPr>
        <p:spPr>
          <a:xfrm>
            <a:off x="838200" y="1820379"/>
            <a:ext cx="7618228" cy="400110"/>
          </a:xfrm>
          <a:prstGeom prst="rect">
            <a:avLst/>
          </a:prstGeom>
          <a:noFill/>
        </p:spPr>
        <p:txBody>
          <a:bodyPr wrap="square">
            <a:spAutoFit/>
          </a:bodyPr>
          <a:lstStyle/>
          <a:p>
            <a:pPr marL="285750" indent="-285750">
              <a:buFont typeface="Wingdings" panose="05000000000000000000" pitchFamily="2" charset="2"/>
              <a:buChar char="l"/>
            </a:pPr>
            <a:r>
              <a:rPr lang="en-US" altLang="zh-CN" sz="2000" b="1" dirty="0"/>
              <a:t>68% – 91% of requests experience sub-µs latency  </a:t>
            </a:r>
            <a:endParaRPr lang="zh-CN" altLang="en-US" sz="2000" b="1" dirty="0"/>
          </a:p>
        </p:txBody>
      </p:sp>
    </p:spTree>
    <p:extLst>
      <p:ext uri="{BB962C8B-B14F-4D97-AF65-F5344CB8AC3E}">
        <p14:creationId xmlns:p14="http://schemas.microsoft.com/office/powerpoint/2010/main" val="1095424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68B6D1E-27C2-CAA6-AAD7-C198173F18E4}"/>
              </a:ext>
            </a:extLst>
          </p:cNvPr>
          <p:cNvSpPr>
            <a:spLocks noGrp="1"/>
          </p:cNvSpPr>
          <p:nvPr>
            <p:ph idx="1"/>
          </p:nvPr>
        </p:nvSpPr>
        <p:spPr>
          <a:xfrm>
            <a:off x="930779" y="4261177"/>
            <a:ext cx="10330442" cy="1473051"/>
          </a:xfrm>
        </p:spPr>
        <p:txBody>
          <a:bodyPr/>
          <a:lstStyle/>
          <a:p>
            <a:r>
              <a:rPr lang="en-US" altLang="zh-CN" sz="1800" b="1" dirty="0">
                <a:latin typeface="NimbusRomNo9L-Regu"/>
              </a:rPr>
              <a:t>Accuracy:</a:t>
            </a:r>
            <a:r>
              <a:rPr lang="zh-CN" altLang="en-US" sz="1400" dirty="0">
                <a:latin typeface="system-ui"/>
              </a:rPr>
              <a:t>衡量预取器实际使用的预取数据比例。较高的准确性越好。</a:t>
            </a:r>
            <a:endParaRPr lang="en-US" altLang="zh-CN" sz="1400" dirty="0">
              <a:latin typeface="system-ui"/>
            </a:endParaRPr>
          </a:p>
          <a:p>
            <a:r>
              <a:rPr lang="en-US" altLang="zh-CN" sz="1800" b="1" dirty="0">
                <a:latin typeface="NimbusRomNo9L-Regu"/>
              </a:rPr>
              <a:t>Coverage:</a:t>
            </a:r>
            <a:r>
              <a:rPr lang="zh-CN" altLang="en-US" sz="1400" dirty="0">
                <a:latin typeface="system-ui"/>
              </a:rPr>
              <a:t>内存请求中预取数据缓存命中的部分。较高的覆盖度意味着缓存命中归功于预取器，反之表示预取器没有发挥作用。</a:t>
            </a:r>
            <a:endParaRPr lang="en-US" altLang="zh-CN" sz="1400" dirty="0">
              <a:latin typeface="system-ui"/>
            </a:endParaRPr>
          </a:p>
          <a:p>
            <a:r>
              <a:rPr lang="en-US" altLang="zh-CN" sz="1800" b="1" dirty="0">
                <a:latin typeface="NimbusRomNo9L-Regu"/>
              </a:rPr>
              <a:t>Lateness:</a:t>
            </a:r>
            <a:r>
              <a:rPr lang="zh-CN" altLang="en-US" sz="1400" dirty="0">
                <a:latin typeface="system-ui"/>
              </a:rPr>
              <a:t>所有预取数据中晚期预取的比例。较低的比例表示性能越好。</a:t>
            </a:r>
            <a:endParaRPr lang="en-US" altLang="zh-CN" sz="1400" dirty="0">
              <a:latin typeface="system-ui"/>
            </a:endParaRPr>
          </a:p>
          <a:p>
            <a:r>
              <a:rPr lang="en-US" altLang="zh-CN" sz="1800" b="1" dirty="0">
                <a:latin typeface="NimbusRomNo9L-Regu"/>
              </a:rPr>
              <a:t>Pollution:</a:t>
            </a:r>
            <a:r>
              <a:rPr lang="zh-CN" altLang="en-US" sz="1400" dirty="0">
                <a:latin typeface="system-ui"/>
              </a:rPr>
              <a:t>由预取器引起的缓存缺失中的缓存缺失次数。较低的污染越好。</a:t>
            </a:r>
          </a:p>
        </p:txBody>
      </p:sp>
      <p:pic>
        <p:nvPicPr>
          <p:cNvPr id="5" name="图片 4">
            <a:extLst>
              <a:ext uri="{FF2B5EF4-FFF2-40B4-BE49-F238E27FC236}">
                <a16:creationId xmlns:a16="http://schemas.microsoft.com/office/drawing/2014/main" id="{85F1C73D-9C3E-D504-B27E-06FA611C2015}"/>
              </a:ext>
            </a:extLst>
          </p:cNvPr>
          <p:cNvPicPr>
            <a:picLocks noChangeAspect="1"/>
          </p:cNvPicPr>
          <p:nvPr/>
        </p:nvPicPr>
        <p:blipFill>
          <a:blip r:embed="rId3"/>
          <a:stretch>
            <a:fillRect/>
          </a:stretch>
        </p:blipFill>
        <p:spPr>
          <a:xfrm>
            <a:off x="0" y="738506"/>
            <a:ext cx="12192000" cy="3244537"/>
          </a:xfrm>
          <a:prstGeom prst="rect">
            <a:avLst/>
          </a:prstGeom>
        </p:spPr>
      </p:pic>
    </p:spTree>
    <p:extLst>
      <p:ext uri="{BB962C8B-B14F-4D97-AF65-F5344CB8AC3E}">
        <p14:creationId xmlns:p14="http://schemas.microsoft.com/office/powerpoint/2010/main" val="255094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88053-050B-F192-B1DD-8FA37A0F234C}"/>
              </a:ext>
            </a:extLst>
          </p:cNvPr>
          <p:cNvSpPr>
            <a:spLocks noGrp="1"/>
          </p:cNvSpPr>
          <p:nvPr>
            <p:ph type="title"/>
          </p:nvPr>
        </p:nvSpPr>
        <p:spPr/>
        <p:txBody>
          <a:bodyPr/>
          <a:lstStyle/>
          <a:p>
            <a:r>
              <a:rPr lang="en-US" altLang="zh-CN" dirty="0"/>
              <a:t>The effectiveness of prefetchers</a:t>
            </a:r>
            <a:endParaRPr lang="zh-CN" altLang="en-US" dirty="0"/>
          </a:p>
        </p:txBody>
      </p:sp>
      <p:sp>
        <p:nvSpPr>
          <p:cNvPr id="6" name="文本框 5">
            <a:extLst>
              <a:ext uri="{FF2B5EF4-FFF2-40B4-BE49-F238E27FC236}">
                <a16:creationId xmlns:a16="http://schemas.microsoft.com/office/drawing/2014/main" id="{34B846DF-6AB0-3D3B-2A36-22D1AB7F2319}"/>
              </a:ext>
            </a:extLst>
          </p:cNvPr>
          <p:cNvSpPr txBox="1"/>
          <p:nvPr/>
        </p:nvSpPr>
        <p:spPr>
          <a:xfrm>
            <a:off x="838200" y="1586814"/>
            <a:ext cx="6257260" cy="709406"/>
          </a:xfrm>
          <a:prstGeom prst="rect">
            <a:avLst/>
          </a:prstGeom>
          <a:noFill/>
        </p:spPr>
        <p:txBody>
          <a:bodyPr wrap="square">
            <a:spAutoFit/>
          </a:bodyPr>
          <a:lstStyle/>
          <a:p>
            <a:pPr marL="285750" indent="-285750">
              <a:buFont typeface="Wingdings" panose="05000000000000000000" pitchFamily="2" charset="2"/>
              <a:buChar char="l"/>
            </a:pPr>
            <a:r>
              <a:rPr lang="en-US" altLang="zh-CN" sz="2000" b="1" dirty="0"/>
              <a:t>In cases where prefetchers improve performance, it is due to achieving high accuracy</a:t>
            </a:r>
            <a:endParaRPr lang="zh-CN" altLang="en-US" sz="2000" b="1" dirty="0"/>
          </a:p>
        </p:txBody>
      </p:sp>
      <p:pic>
        <p:nvPicPr>
          <p:cNvPr id="5" name="图片 4">
            <a:extLst>
              <a:ext uri="{FF2B5EF4-FFF2-40B4-BE49-F238E27FC236}">
                <a16:creationId xmlns:a16="http://schemas.microsoft.com/office/drawing/2014/main" id="{CD1B4F48-735C-ACB0-B4B9-8E14B6ABAE69}"/>
              </a:ext>
            </a:extLst>
          </p:cNvPr>
          <p:cNvPicPr>
            <a:picLocks noChangeAspect="1"/>
          </p:cNvPicPr>
          <p:nvPr/>
        </p:nvPicPr>
        <p:blipFill>
          <a:blip r:embed="rId3"/>
          <a:stretch>
            <a:fillRect/>
          </a:stretch>
        </p:blipFill>
        <p:spPr>
          <a:xfrm>
            <a:off x="1072439" y="3280144"/>
            <a:ext cx="9650172" cy="2896004"/>
          </a:xfrm>
          <a:prstGeom prst="rect">
            <a:avLst/>
          </a:prstGeom>
        </p:spPr>
      </p:pic>
      <p:pic>
        <p:nvPicPr>
          <p:cNvPr id="10" name="图片 9">
            <a:extLst>
              <a:ext uri="{FF2B5EF4-FFF2-40B4-BE49-F238E27FC236}">
                <a16:creationId xmlns:a16="http://schemas.microsoft.com/office/drawing/2014/main" id="{048879FF-3538-FEC4-513C-96EBA9F586D9}"/>
              </a:ext>
            </a:extLst>
          </p:cNvPr>
          <p:cNvPicPr>
            <a:picLocks noChangeAspect="1"/>
          </p:cNvPicPr>
          <p:nvPr/>
        </p:nvPicPr>
        <p:blipFill>
          <a:blip r:embed="rId4"/>
          <a:stretch>
            <a:fillRect/>
          </a:stretch>
        </p:blipFill>
        <p:spPr>
          <a:xfrm>
            <a:off x="5338176" y="2296220"/>
            <a:ext cx="4521750" cy="856579"/>
          </a:xfrm>
          <a:prstGeom prst="rect">
            <a:avLst/>
          </a:prstGeom>
        </p:spPr>
      </p:pic>
    </p:spTree>
    <p:extLst>
      <p:ext uri="{BB962C8B-B14F-4D97-AF65-F5344CB8AC3E}">
        <p14:creationId xmlns:p14="http://schemas.microsoft.com/office/powerpoint/2010/main" val="339901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88053-050B-F192-B1DD-8FA37A0F234C}"/>
              </a:ext>
            </a:extLst>
          </p:cNvPr>
          <p:cNvSpPr>
            <a:spLocks noGrp="1"/>
          </p:cNvSpPr>
          <p:nvPr>
            <p:ph type="title"/>
          </p:nvPr>
        </p:nvSpPr>
        <p:spPr/>
        <p:txBody>
          <a:bodyPr/>
          <a:lstStyle/>
          <a:p>
            <a:r>
              <a:rPr lang="en-US" altLang="zh-CN" dirty="0"/>
              <a:t>The effectiveness of prefetchers</a:t>
            </a:r>
            <a:endParaRPr lang="zh-CN" altLang="en-US" dirty="0"/>
          </a:p>
        </p:txBody>
      </p:sp>
      <p:sp>
        <p:nvSpPr>
          <p:cNvPr id="6" name="文本框 5">
            <a:extLst>
              <a:ext uri="{FF2B5EF4-FFF2-40B4-BE49-F238E27FC236}">
                <a16:creationId xmlns:a16="http://schemas.microsoft.com/office/drawing/2014/main" id="{34B846DF-6AB0-3D3B-2A36-22D1AB7F2319}"/>
              </a:ext>
            </a:extLst>
          </p:cNvPr>
          <p:cNvSpPr txBox="1"/>
          <p:nvPr/>
        </p:nvSpPr>
        <p:spPr>
          <a:xfrm>
            <a:off x="838200" y="1586814"/>
            <a:ext cx="7618228" cy="400110"/>
          </a:xfrm>
          <a:prstGeom prst="rect">
            <a:avLst/>
          </a:prstGeom>
          <a:noFill/>
        </p:spPr>
        <p:txBody>
          <a:bodyPr wrap="square">
            <a:spAutoFit/>
          </a:bodyPr>
          <a:lstStyle/>
          <a:p>
            <a:pPr marL="285750" indent="-285750">
              <a:buFont typeface="Wingdings" panose="05000000000000000000" pitchFamily="2" charset="2"/>
              <a:buChar char="l"/>
            </a:pPr>
            <a:r>
              <a:rPr lang="en-US" altLang="zh-CN" sz="2000" b="1" dirty="0"/>
              <a:t>Using a prefetcher can sometimes hurt performance   </a:t>
            </a:r>
            <a:endParaRPr lang="zh-CN" altLang="en-US" sz="2000" b="1" dirty="0"/>
          </a:p>
        </p:txBody>
      </p:sp>
      <p:pic>
        <p:nvPicPr>
          <p:cNvPr id="4" name="图片 3">
            <a:extLst>
              <a:ext uri="{FF2B5EF4-FFF2-40B4-BE49-F238E27FC236}">
                <a16:creationId xmlns:a16="http://schemas.microsoft.com/office/drawing/2014/main" id="{7DF8CECB-3C16-C636-4B0F-459257F58501}"/>
              </a:ext>
            </a:extLst>
          </p:cNvPr>
          <p:cNvPicPr>
            <a:picLocks noChangeAspect="1"/>
          </p:cNvPicPr>
          <p:nvPr/>
        </p:nvPicPr>
        <p:blipFill>
          <a:blip r:embed="rId3"/>
          <a:stretch>
            <a:fillRect/>
          </a:stretch>
        </p:blipFill>
        <p:spPr>
          <a:xfrm>
            <a:off x="1965251" y="1986924"/>
            <a:ext cx="7797823" cy="2245898"/>
          </a:xfrm>
          <a:prstGeom prst="rect">
            <a:avLst/>
          </a:prstGeom>
        </p:spPr>
      </p:pic>
      <p:pic>
        <p:nvPicPr>
          <p:cNvPr id="8" name="图片 7">
            <a:extLst>
              <a:ext uri="{FF2B5EF4-FFF2-40B4-BE49-F238E27FC236}">
                <a16:creationId xmlns:a16="http://schemas.microsoft.com/office/drawing/2014/main" id="{1BA724FD-F4B3-BEBB-B450-01F8B37BEF36}"/>
              </a:ext>
            </a:extLst>
          </p:cNvPr>
          <p:cNvPicPr>
            <a:picLocks noChangeAspect="1"/>
          </p:cNvPicPr>
          <p:nvPr/>
        </p:nvPicPr>
        <p:blipFill>
          <a:blip r:embed="rId4"/>
          <a:stretch>
            <a:fillRect/>
          </a:stretch>
        </p:blipFill>
        <p:spPr>
          <a:xfrm>
            <a:off x="2642408" y="4507794"/>
            <a:ext cx="6488952" cy="2328942"/>
          </a:xfrm>
          <a:prstGeom prst="rect">
            <a:avLst/>
          </a:prstGeom>
        </p:spPr>
      </p:pic>
      <p:sp>
        <p:nvSpPr>
          <p:cNvPr id="9" name="文本框 8">
            <a:extLst>
              <a:ext uri="{FF2B5EF4-FFF2-40B4-BE49-F238E27FC236}">
                <a16:creationId xmlns:a16="http://schemas.microsoft.com/office/drawing/2014/main" id="{692D3DB5-1D79-7A3B-6A78-1F45891622A0}"/>
              </a:ext>
            </a:extLst>
          </p:cNvPr>
          <p:cNvSpPr txBox="1"/>
          <p:nvPr/>
        </p:nvSpPr>
        <p:spPr>
          <a:xfrm>
            <a:off x="838200" y="4128948"/>
            <a:ext cx="7618228" cy="400110"/>
          </a:xfrm>
          <a:prstGeom prst="rect">
            <a:avLst/>
          </a:prstGeom>
          <a:noFill/>
        </p:spPr>
        <p:txBody>
          <a:bodyPr wrap="square">
            <a:spAutoFit/>
          </a:bodyPr>
          <a:lstStyle/>
          <a:p>
            <a:pPr marL="285750" indent="-285750">
              <a:buFont typeface="Wingdings" panose="05000000000000000000" pitchFamily="2" charset="2"/>
              <a:buChar char="l"/>
            </a:pPr>
            <a:r>
              <a:rPr lang="en-US" altLang="zh-CN" sz="2000" b="1" dirty="0"/>
              <a:t>Due to cache pollution    </a:t>
            </a:r>
            <a:endParaRPr lang="zh-CN" altLang="en-US" sz="2000" b="1" dirty="0"/>
          </a:p>
        </p:txBody>
      </p:sp>
    </p:spTree>
    <p:extLst>
      <p:ext uri="{BB962C8B-B14F-4D97-AF65-F5344CB8AC3E}">
        <p14:creationId xmlns:p14="http://schemas.microsoft.com/office/powerpoint/2010/main" val="149417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A2B088C-5069-21E4-DBB9-4E442FC70138}"/>
              </a:ext>
            </a:extLst>
          </p:cNvPr>
          <p:cNvPicPr>
            <a:picLocks noChangeAspect="1"/>
          </p:cNvPicPr>
          <p:nvPr/>
        </p:nvPicPr>
        <p:blipFill>
          <a:blip r:embed="rId3"/>
          <a:stretch>
            <a:fillRect/>
          </a:stretch>
        </p:blipFill>
        <p:spPr>
          <a:xfrm>
            <a:off x="25367" y="0"/>
            <a:ext cx="7731631" cy="6858000"/>
          </a:xfrm>
          <a:prstGeom prst="rect">
            <a:avLst/>
          </a:prstGeom>
        </p:spPr>
      </p:pic>
      <p:sp>
        <p:nvSpPr>
          <p:cNvPr id="8" name="文本框 7">
            <a:extLst>
              <a:ext uri="{FF2B5EF4-FFF2-40B4-BE49-F238E27FC236}">
                <a16:creationId xmlns:a16="http://schemas.microsoft.com/office/drawing/2014/main" id="{4CC6E9CD-A7B2-A0FD-2B92-31C0D148A946}"/>
              </a:ext>
            </a:extLst>
          </p:cNvPr>
          <p:cNvSpPr txBox="1"/>
          <p:nvPr/>
        </p:nvSpPr>
        <p:spPr>
          <a:xfrm>
            <a:off x="7756998" y="4462221"/>
            <a:ext cx="3593805"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dirty="0">
                <a:solidFill>
                  <a:srgbClr val="FF0000"/>
                </a:solidFill>
                <a:effectLst/>
                <a:latin typeface="微软雅黑" panose="020B0503020204020204" pitchFamily="34" charset="-122"/>
                <a:ea typeface="微软雅黑" panose="020B0503020204020204" pitchFamily="34" charset="-122"/>
              </a:rPr>
              <a:t>虚拟到物理地址转换</a:t>
            </a:r>
            <a:r>
              <a:rPr lang="zh-CN" altLang="en-US" sz="1800" i="0" dirty="0">
                <a:effectLst/>
                <a:latin typeface="微软雅黑" panose="020B0503020204020204" pitchFamily="34" charset="-122"/>
                <a:ea typeface="微软雅黑" panose="020B0503020204020204" pitchFamily="34" charset="-122"/>
              </a:rPr>
              <a:t>使</a:t>
            </a:r>
            <a:r>
              <a:rPr lang="en-US" altLang="zh-CN" sz="1800" i="0" dirty="0">
                <a:effectLst/>
                <a:latin typeface="微软雅黑" panose="020B0503020204020204" pitchFamily="34" charset="-122"/>
                <a:ea typeface="微软雅黑" panose="020B0503020204020204" pitchFamily="34" charset="-122"/>
              </a:rPr>
              <a:t>CXL-flash</a:t>
            </a:r>
            <a:r>
              <a:rPr lang="zh-CN" altLang="en-US" sz="1800" i="0" dirty="0">
                <a:effectLst/>
                <a:latin typeface="微软雅黑" panose="020B0503020204020204" pitchFamily="34" charset="-122"/>
                <a:ea typeface="微软雅黑" panose="020B0503020204020204" pitchFamily="34" charset="-122"/>
              </a:rPr>
              <a:t>难以预取数据。</a:t>
            </a:r>
            <a:endParaRPr lang="zh-CN" altLang="en-US" sz="18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8A11BA2-89F0-6C37-61C7-B5657052A7BD}"/>
              </a:ext>
            </a:extLst>
          </p:cNvPr>
          <p:cNvSpPr txBox="1"/>
          <p:nvPr/>
        </p:nvSpPr>
        <p:spPr>
          <a:xfrm>
            <a:off x="7756998" y="1789444"/>
            <a:ext cx="4222351"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i="0" dirty="0">
                <a:effectLst/>
                <a:latin typeface="微软雅黑" panose="020B0503020204020204" pitchFamily="34" charset="-122"/>
                <a:ea typeface="微软雅黑" panose="020B0503020204020204" pitchFamily="34" charset="-122"/>
              </a:rPr>
              <a:t>CXL-flash</a:t>
            </a:r>
            <a:r>
              <a:rPr lang="zh-CN" altLang="en-US" sz="1800" i="0" dirty="0">
                <a:effectLst/>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预取器虽然对第一阶段和最后阶段有益，但第二阶段的低局部性限制了性能</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5437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E1EE5-FFED-CEB7-6404-2100068231A5}"/>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51B2C5A0-DBAB-2BAA-0367-36019A378890}"/>
              </a:ext>
            </a:extLst>
          </p:cNvPr>
          <p:cNvSpPr>
            <a:spLocks noGrp="1"/>
          </p:cNvSpPr>
          <p:nvPr>
            <p:ph idx="1"/>
          </p:nvPr>
        </p:nvSpPr>
        <p:spPr>
          <a:xfrm>
            <a:off x="838200" y="1988657"/>
            <a:ext cx="10170042" cy="3852161"/>
          </a:xfrm>
        </p:spPr>
        <p:txBody>
          <a:bodyPr>
            <a:normAutofit/>
          </a:bodyPr>
          <a:lstStyle/>
          <a:p>
            <a:pPr>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 CXL-flash has the potential to expand memory</a:t>
            </a:r>
          </a:p>
          <a:p>
            <a:pPr>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 Future work:</a:t>
            </a:r>
          </a:p>
          <a:p>
            <a:pPr lvl="1">
              <a:buFont typeface="等线" panose="02010600030101010101" pitchFamily="2" charset="-122"/>
              <a:buChar char="○"/>
            </a:pPr>
            <a:r>
              <a:rPr lang="en-US" altLang="zh-CN" dirty="0"/>
              <a:t> DRAM-like </a:t>
            </a:r>
            <a:r>
              <a:rPr lang="en-US" altLang="zh-CN" sz="2800" dirty="0"/>
              <a:t>performance</a:t>
            </a:r>
          </a:p>
          <a:p>
            <a:pPr lvl="2">
              <a:buClr>
                <a:schemeClr val="tx1">
                  <a:lumMod val="65000"/>
                  <a:lumOff val="35000"/>
                </a:schemeClr>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   Flash internal tasks</a:t>
            </a:r>
          </a:p>
          <a:p>
            <a:pPr lvl="2">
              <a:buClr>
                <a:schemeClr val="tx1">
                  <a:lumMod val="65000"/>
                  <a:lumOff val="35000"/>
                </a:schemeClr>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   Accuracy and pollution of prefetchers</a:t>
            </a:r>
            <a:endParaRPr lang="en-US" altLang="zh-CN" sz="2400" dirty="0"/>
          </a:p>
          <a:p>
            <a:pPr lvl="1">
              <a:buFont typeface="等线" panose="02010600030101010101" pitchFamily="2" charset="-122"/>
              <a:buChar char="○"/>
            </a:pPr>
            <a:r>
              <a:rPr lang="en-US" altLang="zh-CN" dirty="0"/>
              <a:t> </a:t>
            </a:r>
            <a:r>
              <a:rPr lang="en-US" altLang="zh-CN" sz="2800" dirty="0"/>
              <a:t>End-to-end performance</a:t>
            </a:r>
            <a:endParaRPr lang="en-US" altLang="zh-CN" dirty="0">
              <a:latin typeface="Times New Roman" panose="02020603050405020304" pitchFamily="18" charset="0"/>
              <a:cs typeface="Times New Roman" panose="02020603050405020304" pitchFamily="18" charset="0"/>
            </a:endParaRPr>
          </a:p>
          <a:p>
            <a:pPr lvl="2">
              <a:buClr>
                <a:schemeClr val="tx1">
                  <a:lumMod val="65000"/>
                  <a:lumOff val="35000"/>
                </a:schemeClr>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   No existing hardware at the time</a:t>
            </a:r>
          </a:p>
          <a:p>
            <a:pPr lvl="2">
              <a:buClr>
                <a:schemeClr val="tx1">
                  <a:lumMod val="65000"/>
                  <a:lumOff val="35000"/>
                </a:schemeClr>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   Interaction between hosts and CXL-flash </a:t>
            </a:r>
          </a:p>
          <a:p>
            <a:pPr>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 This work can be a platform for future work to build upon </a:t>
            </a:r>
          </a:p>
          <a:p>
            <a:endParaRPr lang="zh-CN" altLang="en-US" dirty="0"/>
          </a:p>
        </p:txBody>
      </p:sp>
    </p:spTree>
    <p:extLst>
      <p:ext uri="{BB962C8B-B14F-4D97-AF65-F5344CB8AC3E}">
        <p14:creationId xmlns:p14="http://schemas.microsoft.com/office/powerpoint/2010/main" val="9595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1FAB8-EF0A-6CA0-1710-A4782324A711}"/>
              </a:ext>
            </a:extLst>
          </p:cNvPr>
          <p:cNvSpPr>
            <a:spLocks noGrp="1"/>
          </p:cNvSpPr>
          <p:nvPr>
            <p:ph type="title"/>
          </p:nvPr>
        </p:nvSpPr>
        <p:spPr/>
        <p:txBody>
          <a:bodyPr/>
          <a:lstStyle/>
          <a:p>
            <a:r>
              <a:rPr lang="en-US" altLang="zh-CN" dirty="0"/>
              <a:t>Background—CXL &amp; CXL-flash</a:t>
            </a:r>
            <a:endParaRPr lang="zh-CN" altLang="en-US" dirty="0"/>
          </a:p>
        </p:txBody>
      </p:sp>
      <p:sp>
        <p:nvSpPr>
          <p:cNvPr id="3" name="内容占位符 2">
            <a:extLst>
              <a:ext uri="{FF2B5EF4-FFF2-40B4-BE49-F238E27FC236}">
                <a16:creationId xmlns:a16="http://schemas.microsoft.com/office/drawing/2014/main" id="{B2918325-36A3-EB35-CAB6-EFCBB4BD1715}"/>
              </a:ext>
            </a:extLst>
          </p:cNvPr>
          <p:cNvSpPr>
            <a:spLocks noGrp="1"/>
          </p:cNvSpPr>
          <p:nvPr>
            <p:ph idx="1"/>
          </p:nvPr>
        </p:nvSpPr>
        <p:spPr>
          <a:xfrm>
            <a:off x="838200" y="2549339"/>
            <a:ext cx="6981203" cy="2291652"/>
          </a:xfrm>
        </p:spPr>
        <p:txBody>
          <a:bodyPr>
            <a:normAutofit fontScale="85000" lnSpcReduction="20000"/>
          </a:bodyPr>
          <a:lstStyle/>
          <a:p>
            <a:r>
              <a:rPr lang="en-US" altLang="zh-CN" sz="2600" dirty="0"/>
              <a:t>Coherent memory access</a:t>
            </a:r>
          </a:p>
          <a:p>
            <a:endParaRPr lang="zh-CN" altLang="en-US" sz="2600" b="0" i="0" dirty="0">
              <a:solidFill>
                <a:srgbClr val="2A2B2E"/>
              </a:solidFill>
              <a:effectLst/>
              <a:latin typeface="inherit"/>
            </a:endParaRPr>
          </a:p>
          <a:p>
            <a:pPr fontAlgn="base"/>
            <a:r>
              <a:rPr lang="en-US" altLang="zh-CN" sz="2600" dirty="0"/>
              <a:t>Scalability – Type 3 device</a:t>
            </a:r>
          </a:p>
          <a:p>
            <a:pPr marL="0" indent="0" fontAlgn="base">
              <a:buNone/>
            </a:pPr>
            <a:endParaRPr lang="en-US" altLang="zh-CN" sz="2600" dirty="0"/>
          </a:p>
          <a:p>
            <a:pPr fontAlgn="base"/>
            <a:r>
              <a:rPr lang="en-US" altLang="zh-CN" sz="2600" dirty="0"/>
              <a:t>CXL enables direct memory access </a:t>
            </a:r>
          </a:p>
          <a:p>
            <a:pPr marL="0" indent="0" fontAlgn="base">
              <a:buNone/>
            </a:pPr>
            <a:r>
              <a:rPr lang="en-US" altLang="zh-CN" sz="2600" dirty="0"/>
              <a:t>   between CPU and endpoints</a:t>
            </a:r>
          </a:p>
          <a:p>
            <a:endParaRPr lang="en-US" altLang="zh-CN" dirty="0"/>
          </a:p>
        </p:txBody>
      </p:sp>
      <p:grpSp>
        <p:nvGrpSpPr>
          <p:cNvPr id="9" name="组合 8">
            <a:extLst>
              <a:ext uri="{FF2B5EF4-FFF2-40B4-BE49-F238E27FC236}">
                <a16:creationId xmlns:a16="http://schemas.microsoft.com/office/drawing/2014/main" id="{7B4E9228-697E-BE38-461D-5EC5CC41A820}"/>
              </a:ext>
            </a:extLst>
          </p:cNvPr>
          <p:cNvGrpSpPr/>
          <p:nvPr/>
        </p:nvGrpSpPr>
        <p:grpSpPr>
          <a:xfrm>
            <a:off x="6309354" y="1882075"/>
            <a:ext cx="4309028" cy="4185572"/>
            <a:chOff x="5522543" y="1690689"/>
            <a:chExt cx="4858584" cy="4802783"/>
          </a:xfrm>
        </p:grpSpPr>
        <p:pic>
          <p:nvPicPr>
            <p:cNvPr id="5" name="图片 4">
              <a:extLst>
                <a:ext uri="{FF2B5EF4-FFF2-40B4-BE49-F238E27FC236}">
                  <a16:creationId xmlns:a16="http://schemas.microsoft.com/office/drawing/2014/main" id="{72A5839C-BA3A-DE30-04C3-F358D0580DCC}"/>
                </a:ext>
              </a:extLst>
            </p:cNvPr>
            <p:cNvPicPr>
              <a:picLocks noChangeAspect="1"/>
            </p:cNvPicPr>
            <p:nvPr/>
          </p:nvPicPr>
          <p:blipFill rotWithShape="1">
            <a:blip r:embed="rId3"/>
            <a:srcRect b="753"/>
            <a:stretch/>
          </p:blipFill>
          <p:spPr>
            <a:xfrm>
              <a:off x="5837068" y="1690689"/>
              <a:ext cx="4544059" cy="2959284"/>
            </a:xfrm>
            <a:prstGeom prst="rect">
              <a:avLst/>
            </a:prstGeom>
          </p:spPr>
        </p:pic>
        <p:pic>
          <p:nvPicPr>
            <p:cNvPr id="8" name="图片 7">
              <a:extLst>
                <a:ext uri="{FF2B5EF4-FFF2-40B4-BE49-F238E27FC236}">
                  <a16:creationId xmlns:a16="http://schemas.microsoft.com/office/drawing/2014/main" id="{D8295662-01C9-FA18-6721-8CB329C30D33}"/>
                </a:ext>
              </a:extLst>
            </p:cNvPr>
            <p:cNvPicPr>
              <a:picLocks noChangeAspect="1"/>
            </p:cNvPicPr>
            <p:nvPr/>
          </p:nvPicPr>
          <p:blipFill>
            <a:blip r:embed="rId4"/>
            <a:stretch>
              <a:fillRect/>
            </a:stretch>
          </p:blipFill>
          <p:spPr>
            <a:xfrm>
              <a:off x="5522543" y="4475103"/>
              <a:ext cx="4734332" cy="2018369"/>
            </a:xfrm>
            <a:prstGeom prst="rect">
              <a:avLst/>
            </a:prstGeom>
          </p:spPr>
        </p:pic>
      </p:grpSp>
      <p:pic>
        <p:nvPicPr>
          <p:cNvPr id="11" name="图片 10">
            <a:extLst>
              <a:ext uri="{FF2B5EF4-FFF2-40B4-BE49-F238E27FC236}">
                <a16:creationId xmlns:a16="http://schemas.microsoft.com/office/drawing/2014/main" id="{472F394B-C531-A29A-BD18-308900D8E308}"/>
              </a:ext>
            </a:extLst>
          </p:cNvPr>
          <p:cNvPicPr>
            <a:picLocks noChangeAspect="1"/>
          </p:cNvPicPr>
          <p:nvPr/>
        </p:nvPicPr>
        <p:blipFill>
          <a:blip r:embed="rId5"/>
          <a:stretch>
            <a:fillRect/>
          </a:stretch>
        </p:blipFill>
        <p:spPr>
          <a:xfrm>
            <a:off x="89764" y="6067647"/>
            <a:ext cx="5120190" cy="716338"/>
          </a:xfrm>
          <a:prstGeom prst="rect">
            <a:avLst/>
          </a:prstGeom>
        </p:spPr>
      </p:pic>
    </p:spTree>
    <p:extLst>
      <p:ext uri="{BB962C8B-B14F-4D97-AF65-F5344CB8AC3E}">
        <p14:creationId xmlns:p14="http://schemas.microsoft.com/office/powerpoint/2010/main" val="9042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64378-0C23-9018-6501-DBF017AC72FB}"/>
              </a:ext>
            </a:extLst>
          </p:cNvPr>
          <p:cNvSpPr>
            <a:spLocks noGrp="1"/>
          </p:cNvSpPr>
          <p:nvPr>
            <p:ph type="title"/>
          </p:nvPr>
        </p:nvSpPr>
        <p:spPr/>
        <p:txBody>
          <a:bodyPr/>
          <a:lstStyle/>
          <a:p>
            <a:r>
              <a:rPr lang="en-US" altLang="zh-CN" sz="4400" b="0" i="0" u="none" strike="noStrike" baseline="0" dirty="0">
                <a:latin typeface="NimbusRomNo9L-Medi"/>
              </a:rPr>
              <a:t>Challenges with flash memory</a:t>
            </a:r>
            <a:endParaRPr lang="zh-CN" altLang="en-US" dirty="0"/>
          </a:p>
        </p:txBody>
      </p:sp>
      <p:sp>
        <p:nvSpPr>
          <p:cNvPr id="3" name="内容占位符 2">
            <a:extLst>
              <a:ext uri="{FF2B5EF4-FFF2-40B4-BE49-F238E27FC236}">
                <a16:creationId xmlns:a16="http://schemas.microsoft.com/office/drawing/2014/main" id="{6E969ADF-E60A-6FC0-8E0E-B0E08C228295}"/>
              </a:ext>
            </a:extLst>
          </p:cNvPr>
          <p:cNvSpPr>
            <a:spLocks noGrp="1"/>
          </p:cNvSpPr>
          <p:nvPr>
            <p:ph idx="1"/>
          </p:nvPr>
        </p:nvSpPr>
        <p:spPr>
          <a:xfrm>
            <a:off x="838200" y="4811928"/>
            <a:ext cx="4194544" cy="1030989"/>
          </a:xfrm>
        </p:spPr>
        <p:txBody>
          <a:bodyPr/>
          <a:lstStyle/>
          <a:p>
            <a:pPr marL="0" indent="0">
              <a:buNone/>
            </a:pPr>
            <a:r>
              <a:rPr lang="en-US" altLang="zh-CN" sz="2600" b="1" dirty="0"/>
              <a:t>#1 - Granularity mismatch</a:t>
            </a:r>
          </a:p>
          <a:p>
            <a:pPr marL="0" indent="0">
              <a:buNone/>
            </a:pPr>
            <a:r>
              <a:rPr lang="en-US" altLang="zh-CN" sz="2400" dirty="0"/>
              <a:t>   </a:t>
            </a:r>
            <a:r>
              <a:rPr lang="en-US" altLang="zh-CN" sz="1800" dirty="0" err="1"/>
              <a:t>eg</a:t>
            </a:r>
            <a:r>
              <a:rPr lang="en-US" altLang="zh-CN" sz="1800" dirty="0"/>
              <a:t>: </a:t>
            </a:r>
            <a:r>
              <a:rPr lang="en-US" altLang="zh-CN" sz="1800" dirty="0">
                <a:solidFill>
                  <a:srgbClr val="FF0000"/>
                </a:solidFill>
              </a:rPr>
              <a:t>64B</a:t>
            </a:r>
            <a:r>
              <a:rPr lang="en-US" altLang="zh-CN" sz="1800" dirty="0"/>
              <a:t> cache line vs </a:t>
            </a:r>
            <a:r>
              <a:rPr lang="en-US" altLang="zh-CN" sz="1800" dirty="0">
                <a:solidFill>
                  <a:srgbClr val="FF0000"/>
                </a:solidFill>
              </a:rPr>
              <a:t>4KB</a:t>
            </a:r>
            <a:r>
              <a:rPr lang="en-US" altLang="zh-CN" sz="1800" dirty="0"/>
              <a:t> block</a:t>
            </a:r>
          </a:p>
        </p:txBody>
      </p:sp>
      <p:pic>
        <p:nvPicPr>
          <p:cNvPr id="5" name="图片 4">
            <a:extLst>
              <a:ext uri="{FF2B5EF4-FFF2-40B4-BE49-F238E27FC236}">
                <a16:creationId xmlns:a16="http://schemas.microsoft.com/office/drawing/2014/main" id="{33281BD2-C023-597A-98D6-8C3330AA3C8B}"/>
              </a:ext>
            </a:extLst>
          </p:cNvPr>
          <p:cNvPicPr>
            <a:picLocks noChangeAspect="1"/>
          </p:cNvPicPr>
          <p:nvPr/>
        </p:nvPicPr>
        <p:blipFill>
          <a:blip r:embed="rId3"/>
          <a:stretch>
            <a:fillRect/>
          </a:stretch>
        </p:blipFill>
        <p:spPr>
          <a:xfrm>
            <a:off x="239046" y="2054372"/>
            <a:ext cx="5541000" cy="2481964"/>
          </a:xfrm>
          <a:prstGeom prst="rect">
            <a:avLst/>
          </a:prstGeom>
        </p:spPr>
      </p:pic>
      <p:pic>
        <p:nvPicPr>
          <p:cNvPr id="8" name="图片 7">
            <a:extLst>
              <a:ext uri="{FF2B5EF4-FFF2-40B4-BE49-F238E27FC236}">
                <a16:creationId xmlns:a16="http://schemas.microsoft.com/office/drawing/2014/main" id="{86D5C309-FD72-8FFE-3EA1-D5A44F0E5985}"/>
              </a:ext>
            </a:extLst>
          </p:cNvPr>
          <p:cNvPicPr>
            <a:picLocks noChangeAspect="1"/>
          </p:cNvPicPr>
          <p:nvPr/>
        </p:nvPicPr>
        <p:blipFill>
          <a:blip r:embed="rId4"/>
          <a:stretch>
            <a:fillRect/>
          </a:stretch>
        </p:blipFill>
        <p:spPr>
          <a:xfrm>
            <a:off x="6185126" y="2096505"/>
            <a:ext cx="5541000" cy="2608424"/>
          </a:xfrm>
          <a:prstGeom prst="rect">
            <a:avLst/>
          </a:prstGeom>
        </p:spPr>
      </p:pic>
      <p:sp>
        <p:nvSpPr>
          <p:cNvPr id="10" name="内容占位符 2">
            <a:extLst>
              <a:ext uri="{FF2B5EF4-FFF2-40B4-BE49-F238E27FC236}">
                <a16:creationId xmlns:a16="http://schemas.microsoft.com/office/drawing/2014/main" id="{508B50B3-4F81-90E3-147B-D77B8A7952EB}"/>
              </a:ext>
            </a:extLst>
          </p:cNvPr>
          <p:cNvSpPr txBox="1">
            <a:spLocks/>
          </p:cNvSpPr>
          <p:nvPr/>
        </p:nvSpPr>
        <p:spPr>
          <a:xfrm>
            <a:off x="6419960" y="4811928"/>
            <a:ext cx="5344633" cy="1051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600" b="1" dirty="0"/>
              <a:t>#2 - Microsecond-level latency</a:t>
            </a:r>
          </a:p>
          <a:p>
            <a:pPr marL="0" indent="0">
              <a:buFont typeface="Arial" panose="020B0604020202020204" pitchFamily="34" charset="0"/>
              <a:buNone/>
            </a:pPr>
            <a:r>
              <a:rPr lang="en-US" altLang="zh-CN" sz="1800" dirty="0"/>
              <a:t>    Flash latency(</a:t>
            </a:r>
            <a:r>
              <a:rPr lang="el-GR" altLang="zh-CN" sz="1800" dirty="0">
                <a:solidFill>
                  <a:srgbClr val="FF0000"/>
                </a:solidFill>
              </a:rPr>
              <a:t>μ</a:t>
            </a:r>
            <a:r>
              <a:rPr lang="en-US" altLang="zh-CN" sz="1800" dirty="0">
                <a:solidFill>
                  <a:srgbClr val="FF0000"/>
                </a:solidFill>
              </a:rPr>
              <a:t>s</a:t>
            </a:r>
            <a:r>
              <a:rPr lang="en-US" altLang="zh-CN" sz="1800" dirty="0"/>
              <a:t>) &gt;&gt; DARM latency (</a:t>
            </a:r>
            <a:r>
              <a:rPr lang="en-US" altLang="zh-CN" sz="1800" dirty="0">
                <a:solidFill>
                  <a:srgbClr val="FF0000"/>
                </a:solidFill>
              </a:rPr>
              <a:t>ns</a:t>
            </a:r>
            <a:r>
              <a:rPr lang="en-US" altLang="zh-CN" sz="1800" dirty="0"/>
              <a:t>) </a:t>
            </a:r>
          </a:p>
          <a:p>
            <a:pPr marL="0" indent="0">
              <a:buFont typeface="Arial" panose="020B0604020202020204" pitchFamily="34" charset="0"/>
              <a:buNone/>
            </a:pPr>
            <a:endParaRPr lang="en-US" altLang="zh-CN" sz="1800" dirty="0"/>
          </a:p>
        </p:txBody>
      </p:sp>
    </p:spTree>
    <p:extLst>
      <p:ext uri="{BB962C8B-B14F-4D97-AF65-F5344CB8AC3E}">
        <p14:creationId xmlns:p14="http://schemas.microsoft.com/office/powerpoint/2010/main" val="53742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64378-0C23-9018-6501-DBF017AC72FB}"/>
              </a:ext>
            </a:extLst>
          </p:cNvPr>
          <p:cNvSpPr>
            <a:spLocks noGrp="1"/>
          </p:cNvSpPr>
          <p:nvPr>
            <p:ph type="title"/>
          </p:nvPr>
        </p:nvSpPr>
        <p:spPr/>
        <p:txBody>
          <a:bodyPr/>
          <a:lstStyle/>
          <a:p>
            <a:r>
              <a:rPr lang="en-US" altLang="zh-CN" sz="4400" b="0" i="0" u="none" strike="noStrike" baseline="0" dirty="0">
                <a:latin typeface="NimbusRomNo9L-Medi"/>
              </a:rPr>
              <a:t>Challenges with flash memory</a:t>
            </a:r>
            <a:endParaRPr lang="zh-CN" altLang="en-US" dirty="0"/>
          </a:p>
        </p:txBody>
      </p:sp>
      <p:sp>
        <p:nvSpPr>
          <p:cNvPr id="3" name="内容占位符 2">
            <a:extLst>
              <a:ext uri="{FF2B5EF4-FFF2-40B4-BE49-F238E27FC236}">
                <a16:creationId xmlns:a16="http://schemas.microsoft.com/office/drawing/2014/main" id="{6E969ADF-E60A-6FC0-8E0E-B0E08C228295}"/>
              </a:ext>
            </a:extLst>
          </p:cNvPr>
          <p:cNvSpPr>
            <a:spLocks noGrp="1"/>
          </p:cNvSpPr>
          <p:nvPr>
            <p:ph idx="1"/>
          </p:nvPr>
        </p:nvSpPr>
        <p:spPr>
          <a:xfrm>
            <a:off x="1313121" y="4774592"/>
            <a:ext cx="3974805" cy="495884"/>
          </a:xfrm>
        </p:spPr>
        <p:txBody>
          <a:bodyPr/>
          <a:lstStyle/>
          <a:p>
            <a:pPr marL="0" indent="0">
              <a:buNone/>
            </a:pPr>
            <a:r>
              <a:rPr lang="en-US" altLang="zh-CN" sz="2600" b="1" dirty="0"/>
              <a:t>#3 - Limited endurance</a:t>
            </a:r>
            <a:endParaRPr lang="zh-CN" altLang="en-US" sz="2600" b="1" dirty="0"/>
          </a:p>
        </p:txBody>
      </p:sp>
      <p:pic>
        <p:nvPicPr>
          <p:cNvPr id="7" name="图片 6">
            <a:extLst>
              <a:ext uri="{FF2B5EF4-FFF2-40B4-BE49-F238E27FC236}">
                <a16:creationId xmlns:a16="http://schemas.microsoft.com/office/drawing/2014/main" id="{8250F9DC-DB32-2DB2-75C6-CDE17973AC41}"/>
              </a:ext>
            </a:extLst>
          </p:cNvPr>
          <p:cNvPicPr>
            <a:picLocks noChangeAspect="1"/>
          </p:cNvPicPr>
          <p:nvPr/>
        </p:nvPicPr>
        <p:blipFill>
          <a:blip r:embed="rId3"/>
          <a:stretch>
            <a:fillRect/>
          </a:stretch>
        </p:blipFill>
        <p:spPr>
          <a:xfrm>
            <a:off x="6329918" y="2485679"/>
            <a:ext cx="5708301" cy="2472910"/>
          </a:xfrm>
          <a:prstGeom prst="rect">
            <a:avLst/>
          </a:prstGeom>
        </p:spPr>
      </p:pic>
      <p:pic>
        <p:nvPicPr>
          <p:cNvPr id="5" name="图片 4">
            <a:extLst>
              <a:ext uri="{FF2B5EF4-FFF2-40B4-BE49-F238E27FC236}">
                <a16:creationId xmlns:a16="http://schemas.microsoft.com/office/drawing/2014/main" id="{C3AF3B60-D375-18CA-DE7E-6D7E1343BA11}"/>
              </a:ext>
            </a:extLst>
          </p:cNvPr>
          <p:cNvPicPr>
            <a:picLocks noChangeAspect="1"/>
          </p:cNvPicPr>
          <p:nvPr/>
        </p:nvPicPr>
        <p:blipFill>
          <a:blip r:embed="rId4"/>
          <a:stretch>
            <a:fillRect/>
          </a:stretch>
        </p:blipFill>
        <p:spPr>
          <a:xfrm>
            <a:off x="734184" y="2231650"/>
            <a:ext cx="5361816" cy="2248503"/>
          </a:xfrm>
          <a:prstGeom prst="rect">
            <a:avLst/>
          </a:prstGeom>
        </p:spPr>
      </p:pic>
    </p:spTree>
    <p:extLst>
      <p:ext uri="{BB962C8B-B14F-4D97-AF65-F5344CB8AC3E}">
        <p14:creationId xmlns:p14="http://schemas.microsoft.com/office/powerpoint/2010/main" val="159179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4B39E-8835-A76B-093B-7BE54D0F43DA}"/>
              </a:ext>
            </a:extLst>
          </p:cNvPr>
          <p:cNvSpPr>
            <a:spLocks noGrp="1"/>
          </p:cNvSpPr>
          <p:nvPr>
            <p:ph type="title"/>
          </p:nvPr>
        </p:nvSpPr>
        <p:spPr/>
        <p:txBody>
          <a:bodyPr/>
          <a:lstStyle/>
          <a:p>
            <a:r>
              <a:rPr lang="en-US" altLang="zh-CN" dirty="0">
                <a:latin typeface="NimbusRomNo9L-Medi"/>
              </a:rPr>
              <a:t>Contributions</a:t>
            </a:r>
            <a:endParaRPr lang="zh-CN" altLang="en-US" dirty="0">
              <a:latin typeface="NimbusRomNo9L-Medi"/>
            </a:endParaRPr>
          </a:p>
        </p:txBody>
      </p:sp>
      <p:sp>
        <p:nvSpPr>
          <p:cNvPr id="3" name="内容占位符 2">
            <a:extLst>
              <a:ext uri="{FF2B5EF4-FFF2-40B4-BE49-F238E27FC236}">
                <a16:creationId xmlns:a16="http://schemas.microsoft.com/office/drawing/2014/main" id="{B0382D39-615A-DDC8-E5E2-58A99B1E9E45}"/>
              </a:ext>
            </a:extLst>
          </p:cNvPr>
          <p:cNvSpPr>
            <a:spLocks noGrp="1"/>
          </p:cNvSpPr>
          <p:nvPr>
            <p:ph idx="1"/>
          </p:nvPr>
        </p:nvSpPr>
        <p:spPr>
          <a:xfrm>
            <a:off x="838200" y="1825625"/>
            <a:ext cx="9234377" cy="3724570"/>
          </a:xfrm>
        </p:spPr>
        <p:txBody>
          <a:bodyPr/>
          <a:lstStyle/>
          <a:p>
            <a:pPr>
              <a:buFont typeface="Wingdings" panose="05000000000000000000" pitchFamily="2" charset="2"/>
              <a:buChar char="l"/>
            </a:pPr>
            <a:r>
              <a:rPr lang="en-US" altLang="zh-CN" dirty="0"/>
              <a:t>  CXL-flash design tools</a:t>
            </a:r>
          </a:p>
          <a:p>
            <a:pPr lvl="1">
              <a:buFont typeface="等线" panose="02010600030101010101" pitchFamily="2" charset="-122"/>
              <a:buChar char="○"/>
            </a:pPr>
            <a:r>
              <a:rPr lang="en-US" altLang="zh-CN" sz="2000" dirty="0"/>
              <a:t>   Physical memory tracer </a:t>
            </a:r>
          </a:p>
          <a:p>
            <a:pPr lvl="1">
              <a:buFont typeface="等线" panose="02010600030101010101" pitchFamily="2" charset="-122"/>
              <a:buChar char="○"/>
            </a:pPr>
            <a:r>
              <a:rPr lang="en-US" altLang="zh-CN" sz="2000" dirty="0"/>
              <a:t>   CXL-flash simulator</a:t>
            </a:r>
          </a:p>
          <a:p>
            <a:pPr>
              <a:buFont typeface="Wingdings" panose="05000000000000000000" pitchFamily="2" charset="2"/>
              <a:buChar char="l"/>
            </a:pPr>
            <a:r>
              <a:rPr lang="en-US" altLang="zh-CN" dirty="0"/>
              <a:t>  Design space of CXL-flash </a:t>
            </a:r>
          </a:p>
          <a:p>
            <a:pPr lvl="1">
              <a:buFont typeface="等线" panose="02010600030101010101" pitchFamily="2" charset="-122"/>
              <a:buChar char="○"/>
            </a:pPr>
            <a:r>
              <a:rPr lang="en-US" altLang="zh-CN" sz="2000" dirty="0"/>
              <a:t>   Optimization techniques </a:t>
            </a:r>
          </a:p>
          <a:p>
            <a:pPr>
              <a:buFont typeface="Wingdings" panose="05000000000000000000" pitchFamily="2" charset="2"/>
              <a:buChar char="l"/>
            </a:pPr>
            <a:r>
              <a:rPr lang="en-US" altLang="zh-CN" dirty="0"/>
              <a:t>  Analysis on CXL-flash performance </a:t>
            </a:r>
          </a:p>
          <a:p>
            <a:pPr lvl="1">
              <a:buFont typeface="等线" panose="02010600030101010101" pitchFamily="2" charset="-122"/>
              <a:buChar char="○"/>
            </a:pPr>
            <a:r>
              <a:rPr lang="en-US" altLang="zh-CN" sz="2000" dirty="0"/>
              <a:t>   Effectiveness of algorithms </a:t>
            </a:r>
          </a:p>
          <a:p>
            <a:pPr lvl="1">
              <a:buFont typeface="等线" panose="02010600030101010101" pitchFamily="2" charset="-122"/>
              <a:buChar char="○"/>
            </a:pPr>
            <a:r>
              <a:rPr lang="en-US" altLang="zh-CN" sz="2000" dirty="0"/>
              <a:t>   System-level change</a:t>
            </a:r>
            <a:endParaRPr lang="zh-CN" altLang="en-US" sz="2000" dirty="0"/>
          </a:p>
        </p:txBody>
      </p:sp>
      <p:sp>
        <p:nvSpPr>
          <p:cNvPr id="4" name="文本框 3">
            <a:extLst>
              <a:ext uri="{FF2B5EF4-FFF2-40B4-BE49-F238E27FC236}">
                <a16:creationId xmlns:a16="http://schemas.microsoft.com/office/drawing/2014/main" id="{DABB0D62-91DD-6E4A-E4EB-71BC9D223BE1}"/>
              </a:ext>
            </a:extLst>
          </p:cNvPr>
          <p:cNvSpPr txBox="1"/>
          <p:nvPr/>
        </p:nvSpPr>
        <p:spPr>
          <a:xfrm>
            <a:off x="0" y="6519446"/>
            <a:ext cx="10607467" cy="338554"/>
          </a:xfrm>
          <a:prstGeom prst="rect">
            <a:avLst/>
          </a:prstGeom>
          <a:noFill/>
        </p:spPr>
        <p:txBody>
          <a:bodyPr wrap="square">
            <a:spAutoFit/>
          </a:bodyPr>
          <a:lstStyle/>
          <a:p>
            <a:r>
              <a:rPr lang="en-US" altLang="zh-CN" sz="1600" dirty="0"/>
              <a:t>Memory tracing tool and the CXL-flash simulator are available at: </a:t>
            </a:r>
            <a:r>
              <a:rPr lang="en-US" altLang="zh-CN" sz="1600" dirty="0">
                <a:solidFill>
                  <a:schemeClr val="accent1">
                    <a:lumMod val="75000"/>
                  </a:schemeClr>
                </a:solidFill>
              </a:rPr>
              <a:t>https://github.com/spypaul/MQSim_CXL</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82391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2ADAA-A269-2FE6-5AD3-572F5872E228}"/>
              </a:ext>
            </a:extLst>
          </p:cNvPr>
          <p:cNvSpPr>
            <a:spLocks noGrp="1"/>
          </p:cNvSpPr>
          <p:nvPr>
            <p:ph type="title"/>
          </p:nvPr>
        </p:nvSpPr>
        <p:spPr>
          <a:xfrm>
            <a:off x="838200" y="365125"/>
            <a:ext cx="10515600" cy="1325563"/>
          </a:xfrm>
        </p:spPr>
        <p:txBody>
          <a:bodyPr/>
          <a:lstStyle/>
          <a:p>
            <a:r>
              <a:rPr lang="en-US" altLang="zh-CN" dirty="0">
                <a:latin typeface="NimbusRomNo9L-Medi"/>
              </a:rPr>
              <a:t>Virtual vs physical memory trace</a:t>
            </a:r>
            <a:endParaRPr lang="zh-CN" altLang="en-US" dirty="0">
              <a:latin typeface="NimbusRomNo9L-Medi"/>
            </a:endParaRPr>
          </a:p>
        </p:txBody>
      </p:sp>
      <p:grpSp>
        <p:nvGrpSpPr>
          <p:cNvPr id="16" name="组合 15">
            <a:extLst>
              <a:ext uri="{FF2B5EF4-FFF2-40B4-BE49-F238E27FC236}">
                <a16:creationId xmlns:a16="http://schemas.microsoft.com/office/drawing/2014/main" id="{D4B6A13A-4FFC-0882-515E-6A63C0E546DF}"/>
              </a:ext>
            </a:extLst>
          </p:cNvPr>
          <p:cNvGrpSpPr/>
          <p:nvPr/>
        </p:nvGrpSpPr>
        <p:grpSpPr>
          <a:xfrm>
            <a:off x="1147428" y="1427836"/>
            <a:ext cx="2202033" cy="2326641"/>
            <a:chOff x="1147428" y="1427836"/>
            <a:chExt cx="2202033" cy="2326641"/>
          </a:xfrm>
        </p:grpSpPr>
        <p:pic>
          <p:nvPicPr>
            <p:cNvPr id="4" name="图片 3">
              <a:extLst>
                <a:ext uri="{FF2B5EF4-FFF2-40B4-BE49-F238E27FC236}">
                  <a16:creationId xmlns:a16="http://schemas.microsoft.com/office/drawing/2014/main" id="{BAF7D8ED-E5F9-35E5-8F9E-C63633D2F3B6}"/>
                </a:ext>
              </a:extLst>
            </p:cNvPr>
            <p:cNvPicPr>
              <a:picLocks noChangeAspect="1"/>
            </p:cNvPicPr>
            <p:nvPr/>
          </p:nvPicPr>
          <p:blipFill>
            <a:blip r:embed="rId3"/>
            <a:stretch>
              <a:fillRect/>
            </a:stretch>
          </p:blipFill>
          <p:spPr>
            <a:xfrm>
              <a:off x="1147428" y="1427836"/>
              <a:ext cx="2202033" cy="1933836"/>
            </a:xfrm>
            <a:prstGeom prst="rect">
              <a:avLst/>
            </a:prstGeom>
          </p:spPr>
        </p:pic>
        <p:pic>
          <p:nvPicPr>
            <p:cNvPr id="11" name="图片 10">
              <a:extLst>
                <a:ext uri="{FF2B5EF4-FFF2-40B4-BE49-F238E27FC236}">
                  <a16:creationId xmlns:a16="http://schemas.microsoft.com/office/drawing/2014/main" id="{D1812B1D-8012-EE25-7B2B-055678FE54AA}"/>
                </a:ext>
              </a:extLst>
            </p:cNvPr>
            <p:cNvPicPr>
              <a:picLocks noChangeAspect="1"/>
            </p:cNvPicPr>
            <p:nvPr/>
          </p:nvPicPr>
          <p:blipFill>
            <a:blip r:embed="rId4"/>
            <a:stretch>
              <a:fillRect/>
            </a:stretch>
          </p:blipFill>
          <p:spPr>
            <a:xfrm>
              <a:off x="1773941" y="3381599"/>
              <a:ext cx="1406059" cy="372878"/>
            </a:xfrm>
            <a:prstGeom prst="rect">
              <a:avLst/>
            </a:prstGeom>
          </p:spPr>
        </p:pic>
      </p:grpSp>
      <p:grpSp>
        <p:nvGrpSpPr>
          <p:cNvPr id="17" name="组合 16">
            <a:extLst>
              <a:ext uri="{FF2B5EF4-FFF2-40B4-BE49-F238E27FC236}">
                <a16:creationId xmlns:a16="http://schemas.microsoft.com/office/drawing/2014/main" id="{B04F9DCB-9316-7CAF-0EE0-97B7A3AB440F}"/>
              </a:ext>
            </a:extLst>
          </p:cNvPr>
          <p:cNvGrpSpPr/>
          <p:nvPr/>
        </p:nvGrpSpPr>
        <p:grpSpPr>
          <a:xfrm>
            <a:off x="4582097" y="1469202"/>
            <a:ext cx="2054582" cy="2285275"/>
            <a:chOff x="3115018" y="1469202"/>
            <a:chExt cx="2054582" cy="2285275"/>
          </a:xfrm>
        </p:grpSpPr>
        <p:pic>
          <p:nvPicPr>
            <p:cNvPr id="6" name="图片 5">
              <a:extLst>
                <a:ext uri="{FF2B5EF4-FFF2-40B4-BE49-F238E27FC236}">
                  <a16:creationId xmlns:a16="http://schemas.microsoft.com/office/drawing/2014/main" id="{2EEBDEBB-9254-5F1A-A36C-610E97D132E4}"/>
                </a:ext>
              </a:extLst>
            </p:cNvPr>
            <p:cNvPicPr>
              <a:picLocks noChangeAspect="1"/>
            </p:cNvPicPr>
            <p:nvPr/>
          </p:nvPicPr>
          <p:blipFill>
            <a:blip r:embed="rId5"/>
            <a:stretch>
              <a:fillRect/>
            </a:stretch>
          </p:blipFill>
          <p:spPr>
            <a:xfrm>
              <a:off x="3115018" y="1469202"/>
              <a:ext cx="2054582" cy="1912397"/>
            </a:xfrm>
            <a:prstGeom prst="rect">
              <a:avLst/>
            </a:prstGeom>
          </p:spPr>
        </p:pic>
        <p:pic>
          <p:nvPicPr>
            <p:cNvPr id="13" name="图片 12">
              <a:extLst>
                <a:ext uri="{FF2B5EF4-FFF2-40B4-BE49-F238E27FC236}">
                  <a16:creationId xmlns:a16="http://schemas.microsoft.com/office/drawing/2014/main" id="{07869D21-F6C0-CCE1-7EE3-0FF4AA5A7BA6}"/>
                </a:ext>
              </a:extLst>
            </p:cNvPr>
            <p:cNvPicPr>
              <a:picLocks noChangeAspect="1"/>
            </p:cNvPicPr>
            <p:nvPr/>
          </p:nvPicPr>
          <p:blipFill>
            <a:blip r:embed="rId6"/>
            <a:stretch>
              <a:fillRect/>
            </a:stretch>
          </p:blipFill>
          <p:spPr>
            <a:xfrm>
              <a:off x="3678183" y="3381599"/>
              <a:ext cx="1361817" cy="372878"/>
            </a:xfrm>
            <a:prstGeom prst="rect">
              <a:avLst/>
            </a:prstGeom>
          </p:spPr>
        </p:pic>
      </p:grpSp>
      <p:grpSp>
        <p:nvGrpSpPr>
          <p:cNvPr id="18" name="组合 17">
            <a:extLst>
              <a:ext uri="{FF2B5EF4-FFF2-40B4-BE49-F238E27FC236}">
                <a16:creationId xmlns:a16="http://schemas.microsoft.com/office/drawing/2014/main" id="{41B19094-2528-6B27-C8A1-211A877BA7C4}"/>
              </a:ext>
            </a:extLst>
          </p:cNvPr>
          <p:cNvGrpSpPr/>
          <p:nvPr/>
        </p:nvGrpSpPr>
        <p:grpSpPr>
          <a:xfrm>
            <a:off x="8081467" y="1613435"/>
            <a:ext cx="2168921" cy="2141042"/>
            <a:chOff x="6118279" y="1582619"/>
            <a:chExt cx="2168921" cy="2141042"/>
          </a:xfrm>
        </p:grpSpPr>
        <p:pic>
          <p:nvPicPr>
            <p:cNvPr id="8" name="图片 7">
              <a:extLst>
                <a:ext uri="{FF2B5EF4-FFF2-40B4-BE49-F238E27FC236}">
                  <a16:creationId xmlns:a16="http://schemas.microsoft.com/office/drawing/2014/main" id="{9E9619F4-F968-4EF5-08C3-880B8B5CA674}"/>
                </a:ext>
              </a:extLst>
            </p:cNvPr>
            <p:cNvPicPr>
              <a:picLocks noChangeAspect="1"/>
            </p:cNvPicPr>
            <p:nvPr/>
          </p:nvPicPr>
          <p:blipFill>
            <a:blip r:embed="rId7"/>
            <a:stretch>
              <a:fillRect/>
            </a:stretch>
          </p:blipFill>
          <p:spPr>
            <a:xfrm>
              <a:off x="6118279" y="1582619"/>
              <a:ext cx="2168921" cy="1769955"/>
            </a:xfrm>
            <a:prstGeom prst="rect">
              <a:avLst/>
            </a:prstGeom>
          </p:spPr>
        </p:pic>
        <p:pic>
          <p:nvPicPr>
            <p:cNvPr id="15" name="图片 14">
              <a:extLst>
                <a:ext uri="{FF2B5EF4-FFF2-40B4-BE49-F238E27FC236}">
                  <a16:creationId xmlns:a16="http://schemas.microsoft.com/office/drawing/2014/main" id="{56155840-7D1D-7848-84DB-D3EE3F04EBF1}"/>
                </a:ext>
              </a:extLst>
            </p:cNvPr>
            <p:cNvPicPr>
              <a:picLocks noChangeAspect="1"/>
            </p:cNvPicPr>
            <p:nvPr/>
          </p:nvPicPr>
          <p:blipFill>
            <a:blip r:embed="rId8"/>
            <a:stretch>
              <a:fillRect/>
            </a:stretch>
          </p:blipFill>
          <p:spPr>
            <a:xfrm>
              <a:off x="6706623" y="3381599"/>
              <a:ext cx="1457835" cy="342062"/>
            </a:xfrm>
            <a:prstGeom prst="rect">
              <a:avLst/>
            </a:prstGeom>
          </p:spPr>
        </p:pic>
      </p:grpSp>
      <p:grpSp>
        <p:nvGrpSpPr>
          <p:cNvPr id="23" name="组合 22">
            <a:extLst>
              <a:ext uri="{FF2B5EF4-FFF2-40B4-BE49-F238E27FC236}">
                <a16:creationId xmlns:a16="http://schemas.microsoft.com/office/drawing/2014/main" id="{833D89FB-B4FA-00F5-5D28-90765C9CB065}"/>
              </a:ext>
            </a:extLst>
          </p:cNvPr>
          <p:cNvGrpSpPr/>
          <p:nvPr/>
        </p:nvGrpSpPr>
        <p:grpSpPr>
          <a:xfrm>
            <a:off x="1338197" y="4086908"/>
            <a:ext cx="1841803" cy="2012264"/>
            <a:chOff x="1343333" y="4222936"/>
            <a:chExt cx="1820493" cy="2037184"/>
          </a:xfrm>
        </p:grpSpPr>
        <p:pic>
          <p:nvPicPr>
            <p:cNvPr id="20" name="图片 19">
              <a:extLst>
                <a:ext uri="{FF2B5EF4-FFF2-40B4-BE49-F238E27FC236}">
                  <a16:creationId xmlns:a16="http://schemas.microsoft.com/office/drawing/2014/main" id="{658F0A1A-9AFF-5881-5EB6-90DA008B82FB}"/>
                </a:ext>
              </a:extLst>
            </p:cNvPr>
            <p:cNvPicPr>
              <a:picLocks noChangeAspect="1"/>
            </p:cNvPicPr>
            <p:nvPr/>
          </p:nvPicPr>
          <p:blipFill>
            <a:blip r:embed="rId9"/>
            <a:stretch>
              <a:fillRect/>
            </a:stretch>
          </p:blipFill>
          <p:spPr>
            <a:xfrm>
              <a:off x="1343333" y="4222936"/>
              <a:ext cx="1820493" cy="1751795"/>
            </a:xfrm>
            <a:prstGeom prst="rect">
              <a:avLst/>
            </a:prstGeom>
          </p:spPr>
        </p:pic>
        <p:pic>
          <p:nvPicPr>
            <p:cNvPr id="22" name="图片 21">
              <a:extLst>
                <a:ext uri="{FF2B5EF4-FFF2-40B4-BE49-F238E27FC236}">
                  <a16:creationId xmlns:a16="http://schemas.microsoft.com/office/drawing/2014/main" id="{EEE670D1-B592-8852-843D-77D62352B5E5}"/>
                </a:ext>
              </a:extLst>
            </p:cNvPr>
            <p:cNvPicPr>
              <a:picLocks noChangeAspect="1"/>
            </p:cNvPicPr>
            <p:nvPr/>
          </p:nvPicPr>
          <p:blipFill>
            <a:blip r:embed="rId10"/>
            <a:stretch>
              <a:fillRect/>
            </a:stretch>
          </p:blipFill>
          <p:spPr>
            <a:xfrm>
              <a:off x="1757768" y="5974731"/>
              <a:ext cx="1406058" cy="285389"/>
            </a:xfrm>
            <a:prstGeom prst="rect">
              <a:avLst/>
            </a:prstGeom>
          </p:spPr>
        </p:pic>
      </p:grpSp>
      <p:grpSp>
        <p:nvGrpSpPr>
          <p:cNvPr id="32" name="组合 31">
            <a:extLst>
              <a:ext uri="{FF2B5EF4-FFF2-40B4-BE49-F238E27FC236}">
                <a16:creationId xmlns:a16="http://schemas.microsoft.com/office/drawing/2014/main" id="{87917F7F-EABD-7BB2-0154-58514A6CCEFA}"/>
              </a:ext>
            </a:extLst>
          </p:cNvPr>
          <p:cNvGrpSpPr/>
          <p:nvPr/>
        </p:nvGrpSpPr>
        <p:grpSpPr>
          <a:xfrm>
            <a:off x="4757207" y="4086908"/>
            <a:ext cx="1800994" cy="2033165"/>
            <a:chOff x="4534007" y="4086908"/>
            <a:chExt cx="1800994" cy="2033165"/>
          </a:xfrm>
        </p:grpSpPr>
        <p:pic>
          <p:nvPicPr>
            <p:cNvPr id="25" name="图片 24">
              <a:extLst>
                <a:ext uri="{FF2B5EF4-FFF2-40B4-BE49-F238E27FC236}">
                  <a16:creationId xmlns:a16="http://schemas.microsoft.com/office/drawing/2014/main" id="{1E92B490-5472-D45A-F445-4A5A6FEA00F6}"/>
                </a:ext>
              </a:extLst>
            </p:cNvPr>
            <p:cNvPicPr>
              <a:picLocks noChangeAspect="1"/>
            </p:cNvPicPr>
            <p:nvPr/>
          </p:nvPicPr>
          <p:blipFill>
            <a:blip r:embed="rId11"/>
            <a:stretch>
              <a:fillRect/>
            </a:stretch>
          </p:blipFill>
          <p:spPr>
            <a:xfrm>
              <a:off x="4534007" y="4086908"/>
              <a:ext cx="1749872" cy="1742844"/>
            </a:xfrm>
            <a:prstGeom prst="rect">
              <a:avLst/>
            </a:prstGeom>
          </p:spPr>
        </p:pic>
        <p:pic>
          <p:nvPicPr>
            <p:cNvPr id="27" name="图片 26">
              <a:extLst>
                <a:ext uri="{FF2B5EF4-FFF2-40B4-BE49-F238E27FC236}">
                  <a16:creationId xmlns:a16="http://schemas.microsoft.com/office/drawing/2014/main" id="{DF7A9BAB-C4D9-DA6A-0BD7-95F547807B81}"/>
                </a:ext>
              </a:extLst>
            </p:cNvPr>
            <p:cNvPicPr>
              <a:picLocks noChangeAspect="1"/>
            </p:cNvPicPr>
            <p:nvPr/>
          </p:nvPicPr>
          <p:blipFill>
            <a:blip r:embed="rId12"/>
            <a:stretch>
              <a:fillRect/>
            </a:stretch>
          </p:blipFill>
          <p:spPr>
            <a:xfrm>
              <a:off x="4870939" y="5792297"/>
              <a:ext cx="1464062" cy="327776"/>
            </a:xfrm>
            <a:prstGeom prst="rect">
              <a:avLst/>
            </a:prstGeom>
          </p:spPr>
        </p:pic>
      </p:grpSp>
      <p:grpSp>
        <p:nvGrpSpPr>
          <p:cNvPr id="33" name="组合 32">
            <a:extLst>
              <a:ext uri="{FF2B5EF4-FFF2-40B4-BE49-F238E27FC236}">
                <a16:creationId xmlns:a16="http://schemas.microsoft.com/office/drawing/2014/main" id="{AA625751-65D7-8A97-D052-052B61114DF0}"/>
              </a:ext>
            </a:extLst>
          </p:cNvPr>
          <p:cNvGrpSpPr/>
          <p:nvPr/>
        </p:nvGrpSpPr>
        <p:grpSpPr>
          <a:xfrm>
            <a:off x="8163907" y="4099595"/>
            <a:ext cx="1963739" cy="2020478"/>
            <a:chOff x="8624707" y="4099595"/>
            <a:chExt cx="1963739" cy="2020478"/>
          </a:xfrm>
        </p:grpSpPr>
        <p:pic>
          <p:nvPicPr>
            <p:cNvPr id="29" name="图片 28">
              <a:extLst>
                <a:ext uri="{FF2B5EF4-FFF2-40B4-BE49-F238E27FC236}">
                  <a16:creationId xmlns:a16="http://schemas.microsoft.com/office/drawing/2014/main" id="{3CF37339-E317-DA35-9ECA-463B4F611001}"/>
                </a:ext>
              </a:extLst>
            </p:cNvPr>
            <p:cNvPicPr>
              <a:picLocks noChangeAspect="1"/>
            </p:cNvPicPr>
            <p:nvPr/>
          </p:nvPicPr>
          <p:blipFill>
            <a:blip r:embed="rId13"/>
            <a:stretch>
              <a:fillRect/>
            </a:stretch>
          </p:blipFill>
          <p:spPr>
            <a:xfrm>
              <a:off x="8624707" y="4099595"/>
              <a:ext cx="1963739" cy="1712896"/>
            </a:xfrm>
            <a:prstGeom prst="rect">
              <a:avLst/>
            </a:prstGeom>
          </p:spPr>
        </p:pic>
        <p:pic>
          <p:nvPicPr>
            <p:cNvPr id="31" name="图片 30">
              <a:extLst>
                <a:ext uri="{FF2B5EF4-FFF2-40B4-BE49-F238E27FC236}">
                  <a16:creationId xmlns:a16="http://schemas.microsoft.com/office/drawing/2014/main" id="{6C301E30-F936-E872-B988-DCFF52B0013A}"/>
                </a:ext>
              </a:extLst>
            </p:cNvPr>
            <p:cNvPicPr>
              <a:picLocks noChangeAspect="1"/>
            </p:cNvPicPr>
            <p:nvPr/>
          </p:nvPicPr>
          <p:blipFill>
            <a:blip r:embed="rId14"/>
            <a:stretch>
              <a:fillRect/>
            </a:stretch>
          </p:blipFill>
          <p:spPr>
            <a:xfrm>
              <a:off x="8965173" y="5792297"/>
              <a:ext cx="1623273" cy="327776"/>
            </a:xfrm>
            <a:prstGeom prst="rect">
              <a:avLst/>
            </a:prstGeom>
          </p:spPr>
        </p:pic>
      </p:grpSp>
      <p:pic>
        <p:nvPicPr>
          <p:cNvPr id="35" name="图片 34">
            <a:extLst>
              <a:ext uri="{FF2B5EF4-FFF2-40B4-BE49-F238E27FC236}">
                <a16:creationId xmlns:a16="http://schemas.microsoft.com/office/drawing/2014/main" id="{15FCE070-0150-F2D3-E487-931851CC6083}"/>
              </a:ext>
            </a:extLst>
          </p:cNvPr>
          <p:cNvPicPr>
            <a:picLocks noChangeAspect="1"/>
          </p:cNvPicPr>
          <p:nvPr/>
        </p:nvPicPr>
        <p:blipFill>
          <a:blip r:embed="rId15"/>
          <a:stretch>
            <a:fillRect/>
          </a:stretch>
        </p:blipFill>
        <p:spPr>
          <a:xfrm>
            <a:off x="3781209" y="3583446"/>
            <a:ext cx="762843" cy="523519"/>
          </a:xfrm>
          <a:prstGeom prst="rect">
            <a:avLst/>
          </a:prstGeom>
        </p:spPr>
      </p:pic>
    </p:spTree>
    <p:extLst>
      <p:ext uri="{BB962C8B-B14F-4D97-AF65-F5344CB8AC3E}">
        <p14:creationId xmlns:p14="http://schemas.microsoft.com/office/powerpoint/2010/main" val="3732747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D270373-26F9-819B-8B2C-7FBF1C31DCD5}"/>
              </a:ext>
            </a:extLst>
          </p:cNvPr>
          <p:cNvPicPr>
            <a:picLocks noChangeAspect="1"/>
          </p:cNvPicPr>
          <p:nvPr/>
        </p:nvPicPr>
        <p:blipFill>
          <a:blip r:embed="rId3"/>
          <a:stretch>
            <a:fillRect/>
          </a:stretch>
        </p:blipFill>
        <p:spPr>
          <a:xfrm>
            <a:off x="0" y="1235416"/>
            <a:ext cx="12192000" cy="3424193"/>
          </a:xfrm>
          <a:prstGeom prst="rect">
            <a:avLst/>
          </a:prstGeom>
        </p:spPr>
      </p:pic>
      <p:sp>
        <p:nvSpPr>
          <p:cNvPr id="7" name="文本框 6">
            <a:extLst>
              <a:ext uri="{FF2B5EF4-FFF2-40B4-BE49-F238E27FC236}">
                <a16:creationId xmlns:a16="http://schemas.microsoft.com/office/drawing/2014/main" id="{BB7D7A0C-0680-E95B-0649-9F5083BF8AC7}"/>
              </a:ext>
            </a:extLst>
          </p:cNvPr>
          <p:cNvSpPr txBox="1"/>
          <p:nvPr/>
        </p:nvSpPr>
        <p:spPr>
          <a:xfrm>
            <a:off x="747935" y="4931471"/>
            <a:ext cx="10696130" cy="923330"/>
          </a:xfrm>
          <a:prstGeom prst="rect">
            <a:avLst/>
          </a:prstGeom>
          <a:noFill/>
        </p:spPr>
        <p:txBody>
          <a:bodyPr wrap="square">
            <a:spAutoFit/>
          </a:bodyPr>
          <a:lstStyle/>
          <a:p>
            <a:r>
              <a:rPr lang="zh-CN" altLang="en-US" b="0" i="0" dirty="0">
                <a:effectLst/>
                <a:latin typeface="system-ui"/>
              </a:rPr>
              <a:t>相较于运行物理内存跟踪的结果，虚拟内存跟踪的请求多在</a:t>
            </a:r>
            <a:r>
              <a:rPr lang="en-US" altLang="zh-CN" b="0" i="0" dirty="0">
                <a:effectLst/>
                <a:latin typeface="system-ui"/>
              </a:rPr>
              <a:t>1</a:t>
            </a:r>
            <a:r>
              <a:rPr lang="el-GR" altLang="zh-CN" sz="1800" dirty="0">
                <a:solidFill>
                  <a:srgbClr val="FF0000"/>
                </a:solidFill>
              </a:rPr>
              <a:t> </a:t>
            </a:r>
            <a:r>
              <a:rPr lang="el-GR" altLang="zh-CN" sz="1800" dirty="0"/>
              <a:t>μ</a:t>
            </a:r>
            <a:r>
              <a:rPr lang="en-US" altLang="zh-CN" sz="1800" dirty="0"/>
              <a:t>s</a:t>
            </a:r>
            <a:r>
              <a:rPr lang="zh-CN" altLang="en-US" b="0" i="0" dirty="0">
                <a:effectLst/>
                <a:latin typeface="system-ui"/>
              </a:rPr>
              <a:t>以下完成。虚拟地址和物理地址之间的误差较高：所有的</a:t>
            </a:r>
            <a:r>
              <a:rPr lang="en-US" altLang="zh-CN" b="0" i="0" dirty="0">
                <a:effectLst/>
                <a:latin typeface="system-ui"/>
              </a:rPr>
              <a:t>Matrix </a:t>
            </a:r>
            <a:r>
              <a:rPr lang="en-US" altLang="zh-CN" b="0" i="0" dirty="0" err="1">
                <a:effectLst/>
                <a:latin typeface="system-ui"/>
              </a:rPr>
              <a:t>mult</a:t>
            </a:r>
            <a:r>
              <a:rPr lang="zh-CN" altLang="en-US" b="0" i="0" dirty="0">
                <a:effectLst/>
                <a:latin typeface="system-ui"/>
              </a:rPr>
              <a:t>的误差都超过了</a:t>
            </a:r>
            <a:r>
              <a:rPr lang="en-US" altLang="zh-CN" b="0" i="0" dirty="0">
                <a:effectLst/>
                <a:latin typeface="system-ui"/>
              </a:rPr>
              <a:t>25%</a:t>
            </a:r>
            <a:r>
              <a:rPr lang="zh-CN" altLang="en-US" b="0" i="0" dirty="0">
                <a:effectLst/>
                <a:latin typeface="system-ui"/>
              </a:rPr>
              <a:t>。</a:t>
            </a:r>
            <a:r>
              <a:rPr lang="en-US" altLang="zh-CN" b="0" i="0" dirty="0">
                <a:effectLst/>
                <a:latin typeface="system-ui"/>
              </a:rPr>
              <a:t>Random</a:t>
            </a:r>
            <a:r>
              <a:rPr lang="zh-CN" altLang="en-US" b="0" i="0" dirty="0">
                <a:effectLst/>
                <a:latin typeface="system-ui"/>
              </a:rPr>
              <a:t>和</a:t>
            </a:r>
            <a:r>
              <a:rPr lang="en-US" altLang="zh-CN" b="0" i="0" dirty="0">
                <a:effectLst/>
                <a:latin typeface="system-ui"/>
              </a:rPr>
              <a:t>Stride</a:t>
            </a:r>
            <a:r>
              <a:rPr lang="zh-CN" altLang="en-US" b="0" i="0" dirty="0">
                <a:effectLst/>
                <a:latin typeface="system-ui"/>
              </a:rPr>
              <a:t>访问负载的误差率较低</a:t>
            </a:r>
            <a:r>
              <a:rPr lang="zh-CN" altLang="en-US" dirty="0">
                <a:latin typeface="system-ui"/>
              </a:rPr>
              <a:t>，</a:t>
            </a:r>
            <a:r>
              <a:rPr lang="zh-CN" altLang="en-US" b="0" i="0" dirty="0">
                <a:effectLst/>
                <a:latin typeface="system-ui"/>
              </a:rPr>
              <a:t>证明了对物理内存跟踪的必要性</a:t>
            </a:r>
            <a:endParaRPr lang="zh-CN" altLang="en-US" dirty="0"/>
          </a:p>
        </p:txBody>
      </p:sp>
    </p:spTree>
    <p:extLst>
      <p:ext uri="{BB962C8B-B14F-4D97-AF65-F5344CB8AC3E}">
        <p14:creationId xmlns:p14="http://schemas.microsoft.com/office/powerpoint/2010/main" val="205651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E4CEE-D40C-665D-4B90-3B06E9291FA9}"/>
              </a:ext>
            </a:extLst>
          </p:cNvPr>
          <p:cNvSpPr>
            <a:spLocks noGrp="1"/>
          </p:cNvSpPr>
          <p:nvPr>
            <p:ph type="title"/>
          </p:nvPr>
        </p:nvSpPr>
        <p:spPr/>
        <p:txBody>
          <a:bodyPr/>
          <a:lstStyle/>
          <a:p>
            <a:r>
              <a:rPr lang="en-US" altLang="zh-CN" dirty="0">
                <a:latin typeface="NimbusRomNo9L-Medi"/>
              </a:rPr>
              <a:t>Tool and Methodology</a:t>
            </a:r>
            <a:endParaRPr lang="zh-CN" altLang="en-US" dirty="0">
              <a:latin typeface="NimbusRomNo9L-Medi"/>
            </a:endParaRPr>
          </a:p>
        </p:txBody>
      </p:sp>
      <p:sp>
        <p:nvSpPr>
          <p:cNvPr id="5" name="文本框 4">
            <a:extLst>
              <a:ext uri="{FF2B5EF4-FFF2-40B4-BE49-F238E27FC236}">
                <a16:creationId xmlns:a16="http://schemas.microsoft.com/office/drawing/2014/main" id="{BB6F8BB2-7EB6-121C-124C-E4F751E1B567}"/>
              </a:ext>
            </a:extLst>
          </p:cNvPr>
          <p:cNvSpPr txBox="1"/>
          <p:nvPr/>
        </p:nvSpPr>
        <p:spPr>
          <a:xfrm>
            <a:off x="838200" y="1549811"/>
            <a:ext cx="10607467" cy="646331"/>
          </a:xfrm>
          <a:prstGeom prst="rect">
            <a:avLst/>
          </a:prstGeom>
          <a:noFill/>
        </p:spPr>
        <p:txBody>
          <a:bodyPr wrap="square">
            <a:spAutoFit/>
          </a:bodyPr>
          <a:lstStyle/>
          <a:p>
            <a:r>
              <a:rPr lang="zh-CN" altLang="en-US" b="0" i="0" dirty="0">
                <a:effectLst/>
                <a:latin typeface="system-ui"/>
              </a:rPr>
              <a:t>为了理解</a:t>
            </a:r>
            <a:r>
              <a:rPr lang="en-US" altLang="zh-CN" b="0" i="0" dirty="0">
                <a:effectLst/>
                <a:latin typeface="system-ui"/>
              </a:rPr>
              <a:t>CPU</a:t>
            </a:r>
            <a:r>
              <a:rPr lang="zh-CN" altLang="en-US" b="0" i="0" dirty="0">
                <a:effectLst/>
                <a:latin typeface="system-ui"/>
              </a:rPr>
              <a:t>到</a:t>
            </a:r>
            <a:r>
              <a:rPr lang="en-US" altLang="zh-CN" b="0" i="0" dirty="0">
                <a:effectLst/>
                <a:latin typeface="system-ui"/>
              </a:rPr>
              <a:t>CXL</a:t>
            </a:r>
            <a:r>
              <a:rPr lang="zh-CN" altLang="en-US" b="0" i="0" dirty="0">
                <a:effectLst/>
                <a:latin typeface="system-ui"/>
              </a:rPr>
              <a:t>设备的物理内存访问行为，作者</a:t>
            </a:r>
            <a:r>
              <a:rPr lang="zh-CN" altLang="en-US" dirty="0">
                <a:latin typeface="system-ui"/>
              </a:rPr>
              <a:t>基于</a:t>
            </a:r>
            <a:r>
              <a:rPr lang="zh-CN" altLang="en-US" b="0" i="0" dirty="0">
                <a:effectLst/>
                <a:latin typeface="system-ui"/>
              </a:rPr>
              <a:t>页面错误事件构建了一个</a:t>
            </a:r>
            <a:r>
              <a:rPr lang="zh-CN" altLang="en-US" b="0" i="0" dirty="0">
                <a:solidFill>
                  <a:srgbClr val="FF0000"/>
                </a:solidFill>
                <a:effectLst/>
                <a:latin typeface="system-ui"/>
              </a:rPr>
              <a:t>物理内存跟踪工具</a:t>
            </a:r>
            <a:endParaRPr lang="en-US" altLang="zh-CN" b="0" i="0" dirty="0">
              <a:solidFill>
                <a:srgbClr val="FF0000"/>
              </a:solidFill>
              <a:effectLst/>
              <a:latin typeface="system-ui"/>
            </a:endParaRPr>
          </a:p>
          <a:p>
            <a:endParaRPr lang="zh-CN" altLang="en-US" dirty="0"/>
          </a:p>
        </p:txBody>
      </p:sp>
      <p:pic>
        <p:nvPicPr>
          <p:cNvPr id="4" name="图片 3">
            <a:extLst>
              <a:ext uri="{FF2B5EF4-FFF2-40B4-BE49-F238E27FC236}">
                <a16:creationId xmlns:a16="http://schemas.microsoft.com/office/drawing/2014/main" id="{B05B8C06-FFC6-71BA-7286-5F7DBE8EA66E}"/>
              </a:ext>
            </a:extLst>
          </p:cNvPr>
          <p:cNvPicPr>
            <a:picLocks noChangeAspect="1"/>
          </p:cNvPicPr>
          <p:nvPr/>
        </p:nvPicPr>
        <p:blipFill>
          <a:blip r:embed="rId3"/>
          <a:stretch>
            <a:fillRect/>
          </a:stretch>
        </p:blipFill>
        <p:spPr>
          <a:xfrm>
            <a:off x="2155780" y="2196142"/>
            <a:ext cx="7585604" cy="3024216"/>
          </a:xfrm>
          <a:prstGeom prst="rect">
            <a:avLst/>
          </a:prstGeom>
        </p:spPr>
      </p:pic>
      <p:sp>
        <p:nvSpPr>
          <p:cNvPr id="8" name="文本框 7">
            <a:extLst>
              <a:ext uri="{FF2B5EF4-FFF2-40B4-BE49-F238E27FC236}">
                <a16:creationId xmlns:a16="http://schemas.microsoft.com/office/drawing/2014/main" id="{2B7387BE-290C-7E77-6ACB-CE946B1B5D80}"/>
              </a:ext>
            </a:extLst>
          </p:cNvPr>
          <p:cNvSpPr txBox="1"/>
          <p:nvPr/>
        </p:nvSpPr>
        <p:spPr>
          <a:xfrm>
            <a:off x="838200" y="5308189"/>
            <a:ext cx="8654903" cy="646331"/>
          </a:xfrm>
          <a:prstGeom prst="rect">
            <a:avLst/>
          </a:prstGeom>
          <a:noFill/>
        </p:spPr>
        <p:txBody>
          <a:bodyPr wrap="square">
            <a:spAutoFit/>
          </a:bodyPr>
          <a:lstStyle/>
          <a:p>
            <a:r>
              <a:rPr lang="zh-CN" altLang="en-US" b="0" i="0" dirty="0">
                <a:solidFill>
                  <a:srgbClr val="374151"/>
                </a:solidFill>
                <a:effectLst/>
                <a:latin typeface="Söhne"/>
              </a:rPr>
              <a:t>使用</a:t>
            </a:r>
            <a:r>
              <a:rPr lang="en-US" altLang="zh-CN" b="0" i="0" dirty="0">
                <a:solidFill>
                  <a:srgbClr val="374151"/>
                </a:solidFill>
                <a:effectLst/>
                <a:latin typeface="Söhne"/>
              </a:rPr>
              <a:t>Valgrind</a:t>
            </a:r>
            <a:r>
              <a:rPr lang="zh-CN" altLang="en-US" b="0" i="0" dirty="0">
                <a:solidFill>
                  <a:srgbClr val="374151"/>
                </a:solidFill>
                <a:effectLst/>
                <a:latin typeface="Söhne"/>
              </a:rPr>
              <a:t>收集虚拟内存跟踪，并在缓存中模拟其行为。同时捕获页面错误事件以跟踪页面表的更新，并使用此信息生成物理内存跟踪。</a:t>
            </a:r>
            <a:endParaRPr lang="zh-CN" altLang="en-US" dirty="0"/>
          </a:p>
        </p:txBody>
      </p:sp>
      <p:sp>
        <p:nvSpPr>
          <p:cNvPr id="10" name="文本框 9">
            <a:extLst>
              <a:ext uri="{FF2B5EF4-FFF2-40B4-BE49-F238E27FC236}">
                <a16:creationId xmlns:a16="http://schemas.microsoft.com/office/drawing/2014/main" id="{FFBA2629-AB7C-DE63-94AF-00EF3F37F4BC}"/>
              </a:ext>
            </a:extLst>
          </p:cNvPr>
          <p:cNvSpPr txBox="1"/>
          <p:nvPr/>
        </p:nvSpPr>
        <p:spPr>
          <a:xfrm>
            <a:off x="0" y="6519446"/>
            <a:ext cx="10607467" cy="338554"/>
          </a:xfrm>
          <a:prstGeom prst="rect">
            <a:avLst/>
          </a:prstGeom>
          <a:noFill/>
        </p:spPr>
        <p:txBody>
          <a:bodyPr wrap="square">
            <a:spAutoFit/>
          </a:bodyPr>
          <a:lstStyle/>
          <a:p>
            <a:r>
              <a:rPr lang="en-US" altLang="zh-CN" sz="1600" dirty="0"/>
              <a:t>Memory tracing tool and the CXL-flash simulator are available at: </a:t>
            </a:r>
            <a:r>
              <a:rPr lang="en-US" altLang="zh-CN" sz="1600" dirty="0">
                <a:solidFill>
                  <a:schemeClr val="accent1">
                    <a:lumMod val="75000"/>
                  </a:schemeClr>
                </a:solidFill>
              </a:rPr>
              <a:t>https://github.com/spypaul/MQSim_CXL</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34331082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6102</TotalTime>
  <Words>4731</Words>
  <Application>Microsoft Office PowerPoint</Application>
  <PresentationFormat>宽屏</PresentationFormat>
  <Paragraphs>218</Paragraphs>
  <Slides>25</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inherit</vt:lpstr>
      <vt:lpstr>NimbusRomNo9L-Medi</vt:lpstr>
      <vt:lpstr>NimbusRomNo9L-Regu</vt:lpstr>
      <vt:lpstr>Söhne</vt:lpstr>
      <vt:lpstr>system-ui</vt:lpstr>
      <vt:lpstr>等线</vt:lpstr>
      <vt:lpstr>等线 Light</vt:lpstr>
      <vt:lpstr>微软雅黑</vt:lpstr>
      <vt:lpstr>Arial</vt:lpstr>
      <vt:lpstr>Times New Roman</vt:lpstr>
      <vt:lpstr>Wingdings</vt:lpstr>
      <vt:lpstr>Office 主题​​</vt:lpstr>
      <vt:lpstr>ATC’23: Overcoming the Memory Wall with CXL-Enabled SSDs</vt:lpstr>
      <vt:lpstr>Introduction</vt:lpstr>
      <vt:lpstr>Background—CXL &amp; CXL-flash</vt:lpstr>
      <vt:lpstr>Challenges with flash memory</vt:lpstr>
      <vt:lpstr>Challenges with flash memory</vt:lpstr>
      <vt:lpstr>Contributions</vt:lpstr>
      <vt:lpstr>Virtual vs physical memory trace</vt:lpstr>
      <vt:lpstr>PowerPoint 演示文稿</vt:lpstr>
      <vt:lpstr>Tool and Methodology</vt:lpstr>
      <vt:lpstr>Architecture of the CXL-flash</vt:lpstr>
      <vt:lpstr>Analysis</vt:lpstr>
      <vt:lpstr>Analysis - MSHR</vt:lpstr>
      <vt:lpstr>Analysis - MSHR</vt:lpstr>
      <vt:lpstr>Analysis - Prefetcher </vt:lpstr>
      <vt:lpstr>Analysis – Flash type &amp; parallelism </vt:lpstr>
      <vt:lpstr>不同的策略对性能的影响</vt:lpstr>
      <vt:lpstr>不同的策略对性能的影响</vt:lpstr>
      <vt:lpstr>PowerPoint 演示文稿</vt:lpstr>
      <vt:lpstr>Lifetime</vt:lpstr>
      <vt:lpstr>The effectiveness of prefetchers</vt:lpstr>
      <vt:lpstr>PowerPoint 演示文稿</vt:lpstr>
      <vt:lpstr>The effectiveness of prefetchers</vt:lpstr>
      <vt:lpstr>The effectiveness of prefetchers</vt:lpstr>
      <vt:lpstr>PowerPoint 演示文稿</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金戈 丁</dc:creator>
  <cp:lastModifiedBy>金戈 丁</cp:lastModifiedBy>
  <cp:revision>121</cp:revision>
  <dcterms:created xsi:type="dcterms:W3CDTF">2023-11-13T03:10:56Z</dcterms:created>
  <dcterms:modified xsi:type="dcterms:W3CDTF">2023-11-30T01:08:55Z</dcterms:modified>
</cp:coreProperties>
</file>