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9"/>
  </p:handoutMasterIdLst>
  <p:sldIdLst>
    <p:sldId id="15717722" r:id="rId4"/>
    <p:sldId id="15717714" r:id="rId6"/>
    <p:sldId id="15717715" r:id="rId7"/>
    <p:sldId id="15717652" r:id="rId8"/>
    <p:sldId id="15717718" r:id="rId9"/>
    <p:sldId id="15717782" r:id="rId10"/>
    <p:sldId id="15717780" r:id="rId11"/>
    <p:sldId id="15717744" r:id="rId12"/>
    <p:sldId id="15717745" r:id="rId13"/>
    <p:sldId id="15717746" r:id="rId14"/>
    <p:sldId id="15717719" r:id="rId15"/>
    <p:sldId id="15717335" r:id="rId16"/>
    <p:sldId id="15717748" r:id="rId17"/>
    <p:sldId id="15717783" r:id="rId18"/>
    <p:sldId id="15717749" r:id="rId19"/>
    <p:sldId id="15717750" r:id="rId20"/>
    <p:sldId id="15717808" r:id="rId21"/>
    <p:sldId id="15717751" r:id="rId22"/>
    <p:sldId id="15717763" r:id="rId23"/>
    <p:sldId id="15717764" r:id="rId24"/>
    <p:sldId id="15717720" r:id="rId25"/>
    <p:sldId id="15717765" r:id="rId26"/>
    <p:sldId id="15717771" r:id="rId27"/>
    <p:sldId id="15717772" r:id="rId28"/>
    <p:sldId id="15717773" r:id="rId29"/>
    <p:sldId id="15717809" r:id="rId30"/>
    <p:sldId id="15717810" r:id="rId31"/>
    <p:sldId id="15717829" r:id="rId32"/>
    <p:sldId id="15717721" r:id="rId33"/>
    <p:sldId id="15717824" r:id="rId34"/>
    <p:sldId id="15717825" r:id="rId35"/>
    <p:sldId id="15717826" r:id="rId36"/>
    <p:sldId id="15717827" r:id="rId37"/>
    <p:sldId id="15717828" r:id="rId38"/>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B85FE"/>
    <a:srgbClr val="E18868"/>
    <a:srgbClr val="4B73C6"/>
    <a:srgbClr val="3B84FF"/>
    <a:srgbClr val="6FAA8E"/>
    <a:srgbClr val="E83814"/>
    <a:srgbClr val="4E9E79"/>
    <a:srgbClr val="42B277"/>
    <a:srgbClr val="7396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40" autoAdjust="0"/>
    <p:restoredTop sz="95545" autoAdjust="0"/>
  </p:normalViewPr>
  <p:slideViewPr>
    <p:cSldViewPr snapToGrid="0">
      <p:cViewPr>
        <p:scale>
          <a:sx n="50" d="100"/>
          <a:sy n="50" d="100"/>
        </p:scale>
        <p:origin x="1842" y="1368"/>
      </p:cViewPr>
      <p:guideLst/>
    </p:cSldViewPr>
  </p:slideViewPr>
  <p:notesTextViewPr>
    <p:cViewPr>
      <p:scale>
        <a:sx n="1" d="1"/>
        <a:sy n="1" d="1"/>
      </p:scale>
      <p:origin x="0" y="0"/>
    </p:cViewPr>
  </p:notesTextViewPr>
  <p:sorterViewPr>
    <p:cViewPr>
      <p:scale>
        <a:sx n="100" d="100"/>
        <a:sy n="100" d="100"/>
      </p:scale>
      <p:origin x="0" y="-642"/>
    </p:cViewPr>
  </p:sorterViewPr>
  <p:notesViewPr>
    <p:cSldViewPr snapToGrid="0">
      <p:cViewPr varScale="1">
        <p:scale>
          <a:sx n="87" d="100"/>
          <a:sy n="87" d="100"/>
        </p:scale>
        <p:origin x="2988"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tags" Target="tags/tag35.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OPPOSans R" panose="00020600040101010101" pitchFamily="18" charset="-122"/>
              <a:ea typeface="OPPOSans R" panose="00020600040101010101"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5C2F0C-902B-40A3-A4BD-4EF077EA43A2}" type="datetimeFigureOut">
              <a:rPr lang="zh-CN" altLang="en-US" smtClean="0">
                <a:latin typeface="OPPOSans R" panose="00020600040101010101" pitchFamily="18" charset="-122"/>
                <a:ea typeface="OPPOSans R" panose="00020600040101010101" pitchFamily="18" charset="-122"/>
              </a:rPr>
            </a:fld>
            <a:endParaRPr lang="zh-CN" altLang="en-US" dirty="0">
              <a:latin typeface="OPPOSans R" panose="00020600040101010101" pitchFamily="18" charset="-122"/>
              <a:ea typeface="OPPOSans R" panose="00020600040101010101"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OPPOSans R" panose="00020600040101010101" pitchFamily="18" charset="-122"/>
              <a:ea typeface="OPPOSans R" panose="00020600040101010101"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12C1B7-04C4-46E7-9BAA-4B759B4AC2C1}" type="slidenum">
              <a:rPr lang="zh-CN" altLang="en-US" smtClean="0">
                <a:latin typeface="OPPOSans R" panose="00020600040101010101" pitchFamily="18" charset="-122"/>
                <a:ea typeface="OPPOSans R" panose="00020600040101010101" pitchFamily="18" charset="-122"/>
              </a:rPr>
            </a:fld>
            <a:endParaRPr lang="zh-CN" altLang="en-US" dirty="0">
              <a:latin typeface="OPPOSans R" panose="00020600040101010101" pitchFamily="18" charset="-122"/>
              <a:ea typeface="OPPOSans R" panose="00020600040101010101" pitchFamily="18"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R" panose="00020600040101010101" pitchFamily="18" charset="-122"/>
                <a:ea typeface="OPPOSans R" panose="00020600040101010101" pitchFamily="18" charset="-122"/>
              </a:defRPr>
            </a:lvl1pPr>
          </a:lstStyle>
          <a:p>
            <a:fld id="{3C9F0365-6E51-42DF-A7F1-912A2B6B56F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R" panose="00020600040101010101" pitchFamily="18" charset="-122"/>
                <a:ea typeface="OPPOSans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R" panose="00020600040101010101" pitchFamily="18" charset="-122"/>
                <a:ea typeface="OPPOSans R" panose="00020600040101010101" pitchFamily="18" charset="-122"/>
              </a:defRPr>
            </a:lvl1pPr>
          </a:lstStyle>
          <a:p>
            <a:fld id="{830FE25F-8BC0-4BE2-A57A-787CA670B11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R" panose="00020600040101010101" pitchFamily="18" charset="-122"/>
        <a:ea typeface="OPPOSans R" panose="00020600040101010101" pitchFamily="18" charset="-122"/>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2023</a:t>
            </a:r>
            <a:r>
              <a:rPr lang="zh-CN" altLang="en-US" dirty="0"/>
              <a:t>的</a:t>
            </a:r>
            <a:r>
              <a:rPr lang="en-US" altLang="zh-CN" dirty="0"/>
              <a:t>ATC</a:t>
            </a:r>
            <a:r>
              <a:rPr lang="zh-CN" altLang="en-US" dirty="0"/>
              <a:t>文章</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总的来说就是让这个协议</a:t>
            </a:r>
            <a:r>
              <a:rPr lang="zh-CN" altLang="en-US" dirty="0"/>
              <a:t>兼容。</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如果网络拥塞，RubbleDB可以回退到所有副本上的本地合并。具体来说，RubbleDB比较了传送SST文件和本地合并的延迟。如果前者在一段时间内始终较大，RubbleDB将回退到常规合并。不同的复制组存储不重叠的键空间。默认情况下，R个副本存储在R个不同的随机服务器上。接下来，作者将讨论RubbleDB的两个主要关键组件的设计细节：复制层和复制组。</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类似一个</a:t>
            </a:r>
            <a:r>
              <a:rPr lang="zh-CN" altLang="en-US"/>
              <a:t>路由器</a:t>
            </a:r>
            <a:endParaRPr lang="zh-CN" altLang="en-US"/>
          </a:p>
          <a:p>
            <a:r>
              <a:rPr lang="zh-CN" altLang="en-US">
                <a:sym typeface="+mn-ea"/>
              </a:rPr>
              <a:t>值得注意的是，复制层只是一个</a:t>
            </a:r>
            <a:r>
              <a:rPr lang="zh-CN" altLang="en-US" b="1">
                <a:sym typeface="+mn-ea"/>
              </a:rPr>
              <a:t>逻辑上的集中式组件</a:t>
            </a:r>
            <a:r>
              <a:rPr lang="zh-CN" altLang="en-US">
                <a:sym typeface="+mn-ea"/>
              </a:rPr>
              <a:t>，用于</a:t>
            </a:r>
            <a:r>
              <a:rPr lang="zh-CN" altLang="en-US" b="1">
                <a:sym typeface="+mn-ea"/>
              </a:rPr>
              <a:t>协调流量和恢复</a:t>
            </a:r>
            <a:r>
              <a:rPr lang="zh-CN" altLang="en-US">
                <a:sym typeface="+mn-ea"/>
              </a:rPr>
              <a:t>。为了防止复制层成为性能瓶颈或单点故障，可以将其实现为一个分布式容错集群。作者将这个方向，以及复制层设计的其他方面（例如动态负载平衡和动态键空间分区），留待未来的工作。</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前台数据流由实线箭头表示</a:t>
            </a:r>
            <a:r>
              <a:rPr lang="en-US" altLang="zh-CN">
                <a:sym typeface="+mn-ea"/>
              </a:rPr>
              <a:t>  </a:t>
            </a:r>
            <a:r>
              <a:rPr lang="zh-CN" altLang="en-US">
                <a:sym typeface="+mn-ea"/>
              </a:rPr>
              <a:t>后台数据流由虚线表示</a:t>
            </a:r>
            <a:r>
              <a:rPr lang="en-US" altLang="zh-CN">
                <a:sym typeface="+mn-ea"/>
              </a:rPr>
              <a:t>  </a:t>
            </a:r>
            <a:r>
              <a:rPr lang="zh-CN" altLang="en-US">
                <a:sym typeface="+mn-ea"/>
              </a:rPr>
              <a:t>图中仅显示属于复制组1的后台请求</a:t>
            </a:r>
            <a:r>
              <a:rPr lang="en-US" altLang="zh-CN">
                <a:sym typeface="+mn-ea"/>
              </a:rPr>
              <a:t>  </a:t>
            </a:r>
            <a:r>
              <a:rPr lang="zh-CN" altLang="en-US">
                <a:sym typeface="+mn-ea"/>
              </a:rPr>
              <a:t>该复制组复制在服务器1、2和M上</a:t>
            </a:r>
            <a:endParaRPr lang="en-US" altLang="zh-CN">
              <a:sym typeface="+mn-ea"/>
            </a:endParaRPr>
          </a:p>
          <a:p>
            <a:r>
              <a:rPr lang="en-US" altLang="zh-CN">
                <a:sym typeface="+mn-ea"/>
              </a:rPr>
              <a:t>1.</a:t>
            </a:r>
            <a:r>
              <a:rPr lang="zh-CN" altLang="en-US">
                <a:sym typeface="+mn-ea"/>
              </a:rPr>
              <a:t>客户端首先将请求发送给复制层（步骤1），复制层在查阅元数据表后将请求转发给复制组1（步骤2）。</a:t>
            </a:r>
            <a:endParaRPr lang="zh-CN" altLang="en-US"/>
          </a:p>
          <a:p>
            <a:r>
              <a:rPr lang="en-US" altLang="zh-CN">
                <a:sym typeface="+mn-ea"/>
              </a:rPr>
              <a:t>2.</a:t>
            </a:r>
            <a:r>
              <a:rPr lang="zh-CN" altLang="en-US">
                <a:sym typeface="+mn-ea"/>
              </a:rPr>
              <a:t>按照链式复制协议，写请求（如put和update）发送到头部（步骤2.a），而读请求（如get和scan）发送到尾部（步骤2.b）。</a:t>
            </a:r>
            <a:endParaRPr lang="zh-CN" altLang="en-US"/>
          </a:p>
          <a:p>
            <a:r>
              <a:rPr lang="en-US" altLang="zh-CN">
                <a:sym typeface="+mn-ea"/>
              </a:rPr>
              <a:t>3.</a:t>
            </a:r>
            <a:r>
              <a:rPr lang="zh-CN" altLang="en-US">
                <a:sym typeface="+mn-ea"/>
              </a:rPr>
              <a:t>在写请求的情况下，主节点（头部）将写请求复制到链中的下一个副本节点（步骤3）。</a:t>
            </a:r>
            <a:endParaRPr lang="zh-CN" altLang="en-US"/>
          </a:p>
          <a:p>
            <a:r>
              <a:rPr lang="en-US" altLang="zh-CN">
                <a:sym typeface="+mn-ea"/>
              </a:rPr>
              <a:t>4.</a:t>
            </a:r>
            <a:r>
              <a:rPr lang="zh-CN" altLang="en-US">
                <a:sym typeface="+mn-ea"/>
              </a:rPr>
              <a:t>副本节点执行写入操作，然后将其复制到链中的下一个节点（步骤4）。</a:t>
            </a:r>
            <a:endParaRPr lang="zh-CN" altLang="en-US"/>
          </a:p>
          <a:p>
            <a:r>
              <a:rPr lang="en-US" altLang="zh-CN">
                <a:sym typeface="+mn-ea"/>
              </a:rPr>
              <a:t>5.</a:t>
            </a:r>
            <a:r>
              <a:rPr lang="zh-CN" altLang="en-US">
                <a:sym typeface="+mn-ea"/>
              </a:rPr>
              <a:t>当尾节点完成一个请求（读或写）时，它会回复给复制层（步骤5），最后复制层将结果返回给客户端（步骤6）</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在复制组内的每个节点都是一个小型的RocksDB实例，由一个主节点（链的头部）和一系列副本节点组成，这些副本节点存储数据的备份副本。</a:t>
            </a:r>
            <a:endParaRPr lang="zh-CN" altLang="en-US">
              <a:sym typeface="+mn-ea"/>
            </a:endParaRPr>
          </a:p>
          <a:p>
            <a:r>
              <a:rPr lang="zh-CN" altLang="en-US">
                <a:sym typeface="+mn-ea"/>
              </a:rPr>
              <a:t>右图展示了</a:t>
            </a:r>
            <a:r>
              <a:rPr lang="zh-CN" altLang="en-US" b="1">
                <a:sym typeface="+mn-ea"/>
              </a:rPr>
              <a:t>主节点与其副本节点之间的交互过程</a:t>
            </a:r>
            <a:r>
              <a:rPr lang="zh-CN" altLang="en-US">
                <a:sym typeface="+mn-ea"/>
              </a:rPr>
              <a:t>。实线箭头和虚线箭头分别表示前台和后台操作。写请求从头部副本（主节点）执行到尾部副本（步骤1-3）。</a:t>
            </a:r>
            <a:endParaRPr lang="zh-CN" altLang="en-US">
              <a:sym typeface="+mn-ea"/>
            </a:endParaRPr>
          </a:p>
          <a:p>
            <a:r>
              <a:rPr lang="zh-CN" altLang="en-US">
                <a:sym typeface="+mn-ea"/>
              </a:rPr>
              <a:t>右</a:t>
            </a:r>
            <a:r>
              <a:rPr lang="zh-CN" altLang="en-US">
                <a:sym typeface="+mn-ea"/>
              </a:rPr>
              <a:t>图中省略了读请求，因为它们只发送到尾部副本节点。</a:t>
            </a:r>
            <a:endParaRPr lang="zh-CN" altLang="en-US">
              <a:sym typeface="+mn-ea"/>
            </a:endParaRPr>
          </a:p>
          <a:p>
            <a:endParaRPr lang="zh-CN" altLang="en-US">
              <a:sym typeface="+mn-ea"/>
            </a:endParaRPr>
          </a:p>
          <a:p>
            <a:r>
              <a:rPr lang="zh-CN" altLang="en-US">
                <a:sym typeface="+mn-ea"/>
              </a:rPr>
              <a:t>1）</a:t>
            </a:r>
            <a:r>
              <a:rPr lang="zh-CN" altLang="en-US" b="1">
                <a:sym typeface="+mn-ea"/>
              </a:rPr>
              <a:t>删除正在合并的数据</a:t>
            </a:r>
            <a:r>
              <a:rPr lang="zh-CN" altLang="en-US">
                <a:sym typeface="+mn-ea"/>
              </a:rPr>
              <a:t>（包括内存中的不可变MemTables和磁盘上的SST文件，在右图中用虚线矩形表示）</a:t>
            </a:r>
            <a:endParaRPr lang="zh-CN" altLang="en-US">
              <a:sym typeface="+mn-ea"/>
            </a:endParaRPr>
          </a:p>
          <a:p>
            <a:r>
              <a:rPr lang="zh-CN" altLang="en-US">
                <a:sym typeface="+mn-ea"/>
              </a:rPr>
              <a:t>2）</a:t>
            </a:r>
            <a:r>
              <a:rPr lang="zh-CN" altLang="en-US" b="1">
                <a:sym typeface="+mn-ea"/>
              </a:rPr>
              <a:t>创建合并后的SST文件</a:t>
            </a:r>
            <a:r>
              <a:rPr lang="zh-CN" altLang="en-US">
                <a:sym typeface="+mn-ea"/>
              </a:rPr>
              <a:t>（虚线圆角矩形</a:t>
            </a:r>
            <a:endParaRPr lang="zh-CN" altLang="en-US">
              <a:sym typeface="+mn-ea"/>
            </a:endParaRPr>
          </a:p>
          <a:p>
            <a:r>
              <a:rPr lang="zh-CN" altLang="en-US">
                <a:sym typeface="+mn-ea"/>
              </a:rPr>
              <a:t>3）</a:t>
            </a:r>
            <a:r>
              <a:rPr lang="zh-CN" altLang="en-US" b="1">
                <a:sym typeface="+mn-ea"/>
              </a:rPr>
              <a:t>修改LSM树版本</a:t>
            </a:r>
            <a:r>
              <a:rPr lang="zh-CN" altLang="en-US">
                <a:sym typeface="+mn-ea"/>
              </a:rPr>
              <a:t>（记录树中当前SST文件的信息）。</a:t>
            </a:r>
            <a:endParaRPr lang="zh-CN" altLang="en-US"/>
          </a:p>
          <a:p>
            <a:endParaRPr lang="zh-CN" altLang="en-US">
              <a:sym typeface="+mn-ea"/>
            </a:endParaRPr>
          </a:p>
          <a:p>
            <a:r>
              <a:rPr lang="zh-CN" altLang="en-US">
                <a:sym typeface="+mn-ea"/>
              </a:rPr>
              <a:t>但是，确保步骤II和III的正确性并不是简单的。在下面两节中，作者讨论了RubbleDB如何解决文件系统的不一致性问题和如何解决LSM-tree应用程序的不一致性问题。</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想</a:t>
            </a:r>
            <a:r>
              <a:rPr lang="zh-CN" altLang="en-US"/>
              <a:t>绕过操作系统、</a:t>
            </a:r>
            <a:r>
              <a:rPr lang="zh-CN" altLang="en-US"/>
              <a:t>文件系统。</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a:sym typeface="+mn-ea"/>
              </a:rPr>
              <a:t>为了确保副本节点能够看到主节点发送的SST文件，RubbleDB使用文件预分配的方式。在运行之前，</a:t>
            </a:r>
            <a:r>
              <a:rPr lang="zh-CN" altLang="en-US" b="1">
                <a:sym typeface="+mn-ea"/>
              </a:rPr>
              <a:t>副本节点在其本地存储设备上分配许多预分配的Slot</a:t>
            </a:r>
            <a:r>
              <a:rPr lang="zh-CN" altLang="en-US">
                <a:sym typeface="+mn-ea"/>
              </a:rPr>
              <a:t>，主节点和副本节点的</a:t>
            </a:r>
            <a:r>
              <a:rPr lang="en-US" altLang="zh-CN">
                <a:sym typeface="+mn-ea"/>
              </a:rPr>
              <a:t>Slot</a:t>
            </a:r>
            <a:r>
              <a:rPr lang="zh-CN" altLang="en-US">
                <a:sym typeface="+mn-ea"/>
              </a:rPr>
              <a:t>一一对应。在运行时，主节点通过使用直接I/O（以确保文件被写入磁盘并绕过主节点的本地缓存）将SST文件的内容写入池中的固定大小的槽，将SST文件发送到副本节点。因此，只更新槽文件的数据块，而inode保持不变。在文件写入后，副本节点也可以通过直接I/O读取其内容。这样便解决了副本节点看不到主节点发过来的文件的问题。</a:t>
            </a:r>
            <a:endParaRPr lang="zh-CN" altLang="en-US"/>
          </a:p>
          <a:p>
            <a:endParaRPr lang="zh-CN" altLang="en-US"/>
          </a:p>
          <a:p>
            <a:pPr indent="457200"/>
            <a:r>
              <a:rPr lang="zh-CN" altLang="en-US">
                <a:sym typeface="+mn-ea"/>
              </a:rPr>
              <a:t>值得注意的是，这意味着副本节点和主节点不能依赖操作系统的文件缓存从磁盘读取的热数据块，因为副本节点的文件系统不知道文件池里的文件什么时候被修改。幸运的是，RocksDB（以及大多数其他键值存储）实现了自己的用户空间缓存，即块缓存，可以取代操作系统的缓冲区高速缓存。</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a:t>
            </a:r>
            <a:endParaRPr 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在该示例中，主节点和副本节点的MemTable不一致导致了副本节点的数据丢失。假设有一个活动的MemTable（MemTable 1），它几乎已满，只能容纳一个更多的对象（a）。现在考虑两个对象（A和B）同时到达。主节点和副本节点都使用两个线程来处理传入的请求，在这种情况下，RocksDB不保证写入将被处理的顺序。在主节点中，对象A先于B被写入，因此被写入到MemTable 1，然后将其封存并标记为非活动状态，而对象B被写入新的活动MemTable 2。接下来，主节点将对象A和B转发到副本节点，但由于非确定性线程调度，副本节点会按相反的顺序应用它们：B被写入到MemTable 1，而A被写入到MemTable 2。因此，副本节点的MemTable 1存储的数据与主节点的MemTable 1不同（b）。</a:t>
            </a:r>
            <a:endParaRPr lang="zh-CN" altLang="en-US"/>
          </a:p>
          <a:p>
            <a:r>
              <a:rPr lang="zh-CN" altLang="en-US"/>
              <a:t>现在，主节点将MemTable 1刷新到磁盘，导致将存储在MemTable 1中的对象从内存中删除。如果它然后将新的SST文件传送到副本节点，并指示副本节点也删除MemTable 1，这将导致副本节点上的B丢失，因为B既不会存储在其MemTable中，也不会存储在其磁盘上（c）。在这种情况下，数据丢失的原因是由于非确定性方式跨节点进行线程调度，因此操作的应用顺序不同，导致差异。</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在主节点中，当对象被插入到活动的MemTable中时，每个写入请求都会返回带有该MemTable ID的标识（步骤1）。</a:t>
            </a:r>
            <a:endParaRPr lang="zh-CN" altLang="en-US"/>
          </a:p>
          <a:p>
            <a:r>
              <a:rPr lang="en-US" altLang="zh-CN"/>
              <a:t>2.</a:t>
            </a:r>
            <a:r>
              <a:rPr lang="zh-CN" altLang="en-US"/>
              <a:t>主节点使用这个MemTable ID标记每个写入请求并将其转发给副本节点（步骤2，下标是ID）。</a:t>
            </a:r>
            <a:endParaRPr lang="zh-CN" altLang="en-US"/>
          </a:p>
          <a:p>
            <a:r>
              <a:rPr lang="en-US" altLang="zh-CN"/>
              <a:t>3.</a:t>
            </a:r>
            <a:r>
              <a:rPr lang="zh-CN" altLang="en-US"/>
              <a:t>有了这些ID，副本节点现在知道主节点写入每个请求的MemTable是哪个。副本节点按照主节点的顺序执行相同的操作，通过维护一个请求缓冲区来缓存无序的请求。例如，即使副本节点先执行了线程2，然后执行了线程1，它将无法将B2写入到MemTable 1，因为其标识（2）与MemTable ID（1）不匹配（步骤3）。</a:t>
            </a:r>
            <a:endParaRPr lang="zh-CN" altLang="en-US"/>
          </a:p>
          <a:p>
            <a:r>
              <a:rPr lang="en-US" altLang="zh-CN"/>
              <a:t>4.</a:t>
            </a:r>
            <a:r>
              <a:rPr lang="zh-CN" altLang="en-US"/>
              <a:t>线程2将请求B2存储在请求缓冲区中（步骤4）。当线程1执行时，A1将被写入到MemTable 1中。因此，主节点和副本节点上的MemTable 1将具有相同的对象集，这将不会像图2c中那样导致数据丢失。</a:t>
            </a:r>
            <a:endParaRPr lang="zh-CN" altLang="en-US"/>
          </a:p>
          <a:p>
            <a:r>
              <a:rPr lang="en-US" altLang="zh-CN"/>
              <a:t>5.</a:t>
            </a:r>
            <a:r>
              <a:rPr lang="zh-CN" altLang="en-US"/>
              <a:t>每当RocksDB切换到一个新的MemTable时，副本节点中的每个线程都会检查缓冲区，以执行可以正确应用于MemTable的任何请求，即其标识等于活动MemTable的ID（步骤5）。</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如预期的那样，RubbleDB中的辅助节点在执行合并时不消耗CPU周期，而在baseline中，每个辅助节点消耗的CPU周期大约与主节点相同（每个主节点有R-1个辅助节点）。在R = 2、3和4的情况下，RubbleDB的主节点比baseline的主节点消耗更多合并CPU，分别增加了0.8％、4.2％和7.8％。这是因为主节点必须将合并的SST文件和版本编辑发送到每个辅助节点。开销随辅助节点数量增加而增加。</a:t>
            </a:r>
            <a:endParaRPr lang="zh-CN" altLang="en-US"/>
          </a:p>
          <a:p>
            <a:r>
              <a:rPr lang="zh-CN" altLang="en-US"/>
              <a:t>在处理常规请求方面，RubbleDB的主节点消耗的CPU略多于baseline的主节点（最多增加7.7％），因为它为每个写入请求打上一个MemTable ID。RubbleDB的辅助节点消耗的CPU比baseline的辅助节点多多达18.8％，因为需要缓冲传入的请求和版本编辑。总体而言，由于辅助节点合并负载的减少，RubbleDB处理相同工作负载的时间比baseline少34.4％、44.3％和50.5％，对应于R=2、3和4。</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由于作者运行YCSB负载工作负载并禁用了WAL，因此表中的I/O全部是由合并引起的。在RubbleDB中，只有主节点执行合并，它读取输入文件并将合并的SST文件发送到每个辅助节点。</a:t>
            </a:r>
            <a:endParaRPr lang="zh-CN" altLang="en-US">
              <a:sym typeface="+mn-ea"/>
            </a:endParaRPr>
          </a:p>
          <a:p>
            <a:r>
              <a:rPr lang="zh-CN" altLang="en-US">
                <a:sym typeface="+mn-ea"/>
              </a:rPr>
              <a:t>因此，RubbleDB的读取I/O保持几乎恒定，平均为98.0 GB，而其写入I/O随着复制因子成比例增长，平均为R×103.1 GB。然而，在baseline中，读写I/O随着复制因子增加而增加，因为所有节点都执行合并。因此，RubbleDB在更高的复制因子下节约更多的读取I/O，当R=4时，节约率高达44.2％。由于RubbleDB中SST文件的填充，写入I/O略有增加（最多增加12.9％），这会增加每个SST文件的写入数据量。作者将减少填充的开销留给未来的工作。</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者包括转发键值请求和版本编辑，而后者包括传输SST文件。RubbleDB中的网络开销包括：（a）通过gRPC发送版本编辑和（b）通过NVMe-oF传输SST文件。作者通过计算传输的SST文件的总体积来近似（b）。从表5中可以看出，（a）几乎可以忽略不计，而（b）接近于合并写入I/O的量。</a:t>
            </a:r>
            <a:endParaRPr lang="zh-CN" altLang="en-US"/>
          </a:p>
          <a:p>
            <a:r>
              <a:rPr lang="zh-CN" altLang="en-US"/>
              <a:t>但是不知道在整个数据中心里，这里的带宽</a:t>
            </a:r>
            <a:r>
              <a:rPr lang="zh-CN" altLang="en-US"/>
              <a:t>占比。</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RubbleDB始终提供相同或更高的每个核心吞吐量。</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显示了YCSB A工作负载下第99个百分点的延迟，其中有3个副本，共定位因子为1。</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写请求过程（图1）： 1. 用户空间应用程序在连接到NVMe-oF的挂载磁盘上发出WRITE()系统调用（步骤1）， 2. 像正常的本地I/O一样，通过Linux虚拟文件系统（VFS）查找inode（文件元信息），该inode将磁盘上的物理扇区映射，并提交给块层（步骤2） 3. 在块层中由I/O调度程序批处理，并分派给主机端NVMe驱动程序（步骤3）。 4. 主机和目标驱动程序维护多个I/O队列，用于交换NVMe-oF数据包（capsule，它是一个主机和目标节点之间进行NVMe通信的数据结构，包含NVMe-oF读写命令和数据）。然后，根据传输协议类型（TCP、RDMA等），将数据包转发到相应的网络堆栈（步骤4），然后转发到目标节点。对于NVMe/TCP，数据包被嵌入在TCP数据包中，并包含数据和元数据。而对于NVMe/RDMA，目标节点和主机使用双边RDMA操作交换数据包。使用NVMe/RDMA时，数据包记录了主机中数据缓冲区的内存地址，目标节点随后使用单边RDMA读取该部分内存。 5. 在目标节点（步骤5）上，驱动程序从网络数据包中提取NVMe-oF读写命令和用户数据，生成块层请求 6. 将块请求提交给块层进行I/O调度（步骤6a） 7. 目标节点的NVMe驱动程序接收块层的I/O请求（步骤7） 8. 通过PCIe总线将用户的数据写入本地NVMe SSD（步骤8）。</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FF1102C-FAD4-459D-8C7A-106E6431C5A1}"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RocksDB是一种可持久化的、内嵌型键值存储（</a:t>
            </a:r>
            <a:r>
              <a:rPr lang="en-US" altLang="zh-CN" dirty="0"/>
              <a:t>kv</a:t>
            </a:r>
            <a:r>
              <a:rPr lang="zh-CN" altLang="en-US" dirty="0"/>
              <a:t>存储）。核心数据结构</a:t>
            </a:r>
            <a:r>
              <a:rPr lang="zh-CN" altLang="en-US" dirty="0"/>
              <a:t>是LSM-Tree。</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举例子：我做</a:t>
            </a:r>
            <a:r>
              <a:rPr lang="en-US" altLang="zh-CN" dirty="0"/>
              <a:t>PPT</a:t>
            </a:r>
            <a:r>
              <a:rPr lang="zh-CN" altLang="en-US" dirty="0"/>
              <a:t>都是做两份，一个用来上台汇报展示，一个用来放</a:t>
            </a:r>
            <a:r>
              <a:rPr lang="en-US" altLang="zh-CN" dirty="0"/>
              <a:t>IPAD</a:t>
            </a:r>
            <a:r>
              <a:rPr lang="zh-CN" altLang="en-US" dirty="0"/>
              <a:t>上方便我</a:t>
            </a:r>
            <a:r>
              <a:rPr lang="zh-CN" altLang="en-US" dirty="0"/>
              <a:t>讲述。做两份</a:t>
            </a:r>
            <a:r>
              <a:rPr lang="en-US" altLang="zh-CN" dirty="0"/>
              <a:t>PPT</a:t>
            </a:r>
            <a:r>
              <a:rPr lang="zh-CN" altLang="en-US" dirty="0"/>
              <a:t>的时候，就不可能我这个</a:t>
            </a:r>
            <a:r>
              <a:rPr lang="en-US" altLang="zh-CN" dirty="0"/>
              <a:t>PPT</a:t>
            </a:r>
            <a:r>
              <a:rPr lang="zh-CN" altLang="en-US" dirty="0"/>
              <a:t>改了，然后又用相同操作去改我另一个</a:t>
            </a:r>
            <a:r>
              <a:rPr lang="en-US" altLang="zh-CN" dirty="0"/>
              <a:t>PPT</a:t>
            </a:r>
            <a:r>
              <a:rPr lang="zh-CN" altLang="en-US" dirty="0"/>
              <a:t>，这操作就是冗余的。所以我可以先做好一个汇报的</a:t>
            </a:r>
            <a:r>
              <a:rPr lang="en-US" altLang="zh-CN" dirty="0"/>
              <a:t>PPT</a:t>
            </a:r>
            <a:r>
              <a:rPr lang="zh-CN" altLang="en-US" dirty="0"/>
              <a:t>，再将一些需要念的内容放备注里，将它复制到另一个</a:t>
            </a:r>
            <a:r>
              <a:rPr lang="en-US" altLang="zh-CN" dirty="0"/>
              <a:t>PPT</a:t>
            </a:r>
            <a:r>
              <a:rPr lang="zh-CN" altLang="en-US" dirty="0"/>
              <a:t>里，再把备注拿出来，就是内容都在主节点处理，然后主节点复制</a:t>
            </a:r>
            <a:r>
              <a:rPr lang="zh-CN" altLang="en-US" dirty="0"/>
              <a:t>到副节点需要做的一些</a:t>
            </a:r>
            <a:r>
              <a:rPr lang="zh-CN" altLang="en-US" dirty="0"/>
              <a:t>处理。</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也就是</a:t>
            </a:r>
            <a:r>
              <a:rPr lang="zh-CN" altLang="en-US">
                <a:sym typeface="+mn-ea"/>
              </a:rPr>
              <a:t>说NVMe-oF</a:t>
            </a:r>
            <a:r>
              <a:rPr lang="zh-CN" altLang="en-US" b="1">
                <a:sym typeface="+mn-ea"/>
              </a:rPr>
              <a:t>允许应用程序直接访问连接到远程服务器的存储设备</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在实验中，每台服务器包含一个主节点，该主节点将数据写入第二台服务器上的一个副本节点，每个测试点远程写入1MB的数据块。</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30FE25F-8BC0-4BE2-A57A-787CA670B114}" type="slidenum">
              <a:rPr kumimoji="0" lang="zh-CN" altLang="en-US" sz="1200" b="0" i="0" u="none" strike="noStrike" kern="1200" cap="none" spc="0" normalizeH="0" baseline="0" noProof="0" smtClean="0">
                <a:ln>
                  <a:noFill/>
                </a:ln>
                <a:solidFill>
                  <a:prstClr val="black"/>
                </a:solidFill>
                <a:effectLst/>
                <a:uLnTx/>
                <a:uFillTx/>
                <a:latin typeface="OPPOSans R" panose="00020600040101010101" pitchFamily="18" charset="-122"/>
                <a:ea typeface="OPPOSans R" panose="00020600040101010101" pitchFamily="18" charset="-122"/>
                <a:cs typeface="+mn-cs"/>
              </a:rPr>
            </a:fld>
            <a:endParaRPr kumimoji="0" lang="zh-CN" altLang="en-US" sz="1200" b="0" i="0" u="none" strike="noStrike" kern="1200" cap="none" spc="0" normalizeH="0" baseline="0" noProof="0" dirty="0">
              <a:ln>
                <a:noFill/>
              </a:ln>
              <a:solidFill>
                <a:prstClr val="black"/>
              </a:solidFill>
              <a:effectLst/>
              <a:uLnTx/>
              <a:uFillTx/>
              <a:latin typeface="OPPOSans R" panose="00020600040101010101" pitchFamily="18" charset="-122"/>
              <a:ea typeface="OPPOSans R" panose="00020600040101010101" pitchFamily="18"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A674D8-D595-481B-98B3-1F39AF99B9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35DD3EC-14B0-476A-A7B6-2379185BAD1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7C27E53-8393-4364-8F27-75C13D97A0E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D2807F-E77D-47AF-BE97-7F279468F5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POSans R" panose="00020600040101010101" pitchFamily="18" charset="-122"/>
                <a:ea typeface="OPPOSans R" panose="00020600040101010101" pitchFamily="18" charset="-122"/>
              </a:defRPr>
            </a:lvl1pPr>
          </a:lstStyle>
          <a:p>
            <a:fld id="{07C27E53-8393-4364-8F27-75C13D97A0E8}"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POSans R" panose="00020600040101010101" pitchFamily="18" charset="-122"/>
                <a:ea typeface="OPPOSans R"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POSans R" panose="00020600040101010101" pitchFamily="18" charset="-122"/>
                <a:ea typeface="OPPOSans R" panose="00020600040101010101" pitchFamily="18" charset="-122"/>
              </a:defRPr>
            </a:lvl1pPr>
          </a:lstStyle>
          <a:p>
            <a:fld id="{93D2807F-E77D-47AF-BE97-7F279468F5B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OPPOSans R" panose="00020600040101010101" pitchFamily="18" charset="-122"/>
          <a:ea typeface="OPPOSans R"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POSans R" panose="00020600040101010101" pitchFamily="18" charset="-122"/>
          <a:ea typeface="OPPOSans R"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POSans R" panose="00020600040101010101" pitchFamily="18" charset="-122"/>
          <a:ea typeface="OPPOSans R"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POSans R" panose="00020600040101010101" pitchFamily="18" charset="-122"/>
          <a:ea typeface="OPPOSans R"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POSans R" panose="00020600040101010101" pitchFamily="18" charset="-122"/>
          <a:ea typeface="OPPOSans R"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POSans R" panose="00020600040101010101" pitchFamily="18" charset="-122"/>
          <a:ea typeface="OPPOSans R"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userDrawn="1">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userDrawn="1">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POSans R" panose="00020600040101010101" pitchFamily="18" charset="-122"/>
                <a:ea typeface="OPPOSans R" panose="00020600040101010101" pitchFamily="18" charset="-122"/>
              </a:defRPr>
            </a:lvl1pPr>
          </a:lstStyle>
          <a:p>
            <a:fld id="{65A674D8-D595-481B-98B3-1F39AF99B99A}" type="datetimeFigureOut">
              <a:rPr lang="zh-CN" altLang="en-US" smtClean="0"/>
            </a:fld>
            <a:endParaRPr lang="zh-CN" altLang="en-US" dirty="0"/>
          </a:p>
        </p:txBody>
      </p:sp>
      <p:sp>
        <p:nvSpPr>
          <p:cNvPr id="5" name="页脚占位符 4"/>
          <p:cNvSpPr>
            <a:spLocks noGrp="1"/>
          </p:cNvSpPr>
          <p:nvPr userDrawn="1">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POSans R" panose="00020600040101010101" pitchFamily="18" charset="-122"/>
                <a:ea typeface="OPPOSans R" panose="00020600040101010101" pitchFamily="18" charset="-122"/>
              </a:defRPr>
            </a:lvl1pPr>
          </a:lstStyle>
          <a:p>
            <a:endParaRPr lang="zh-CN" altLang="en-US" dirty="0"/>
          </a:p>
        </p:txBody>
      </p:sp>
      <p:sp>
        <p:nvSpPr>
          <p:cNvPr id="6" name="灯片编号占位符 5"/>
          <p:cNvSpPr>
            <a:spLocks noGrp="1"/>
          </p:cNvSpPr>
          <p:nvPr userDrawn="1">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POSans R" panose="00020600040101010101" pitchFamily="18" charset="-122"/>
                <a:ea typeface="OPPOSans R" panose="00020600040101010101" pitchFamily="18" charset="-122"/>
              </a:defRPr>
            </a:lvl1pPr>
          </a:lstStyle>
          <a:p>
            <a:fld id="{B35DD3EC-14B0-476A-A7B6-2379185BAD17}" type="slidenum">
              <a:rPr lang="zh-CN" altLang="en-US" smtClean="0"/>
            </a:fld>
            <a:endParaRPr lang="zh-CN" altLang="en-US" dirty="0"/>
          </a:p>
        </p:txBody>
      </p:sp>
      <p:sp>
        <p:nvSpPr>
          <p:cNvPr id="27" name="菱形 26"/>
          <p:cNvSpPr/>
          <p:nvPr userDrawn="1"/>
        </p:nvSpPr>
        <p:spPr>
          <a:xfrm flipH="1">
            <a:off x="238852" y="270374"/>
            <a:ext cx="454479" cy="45447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OPPOSans R" panose="00020600040101010101" pitchFamily="18" charset="-122"/>
          <a:ea typeface="OPPOSans R"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POSans R" panose="00020600040101010101" pitchFamily="18" charset="-122"/>
          <a:ea typeface="OPPOSans R"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POSans R" panose="00020600040101010101" pitchFamily="18" charset="-122"/>
          <a:ea typeface="OPPOSans R"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POSans R" panose="00020600040101010101" pitchFamily="18" charset="-122"/>
          <a:ea typeface="OPPOSans R"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POSans R" panose="00020600040101010101" pitchFamily="18" charset="-122"/>
          <a:ea typeface="OPPOSans R"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POSans R" panose="00020600040101010101" pitchFamily="18" charset="-122"/>
          <a:ea typeface="OPPOSans R"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7.xml"/><Relationship Id="rId2" Type="http://schemas.openxmlformats.org/officeDocument/2006/relationships/themeOverride" Target="../theme/themeOverride8.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7.xml"/><Relationship Id="rId3" Type="http://schemas.openxmlformats.org/officeDocument/2006/relationships/themeOverride" Target="../theme/themeOverride10.xml"/><Relationship Id="rId2" Type="http://schemas.openxmlformats.org/officeDocument/2006/relationships/tags" Target="../tags/tag1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7.xml"/><Relationship Id="rId2" Type="http://schemas.openxmlformats.org/officeDocument/2006/relationships/themeOverride" Target="../theme/themeOverride1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7.xml"/><Relationship Id="rId3" Type="http://schemas.openxmlformats.org/officeDocument/2006/relationships/themeOverride" Target="../theme/themeOverride12.xml"/><Relationship Id="rId2" Type="http://schemas.openxmlformats.org/officeDocument/2006/relationships/tags" Target="../tags/tag1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7.xml"/><Relationship Id="rId3" Type="http://schemas.openxmlformats.org/officeDocument/2006/relationships/themeOverride" Target="../theme/themeOverride13.xml"/><Relationship Id="rId2" Type="http://schemas.openxmlformats.org/officeDocument/2006/relationships/tags" Target="../tags/tag15.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7.xml"/><Relationship Id="rId2" Type="http://schemas.openxmlformats.org/officeDocument/2006/relationships/themeOverride" Target="../theme/themeOverride14.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7.xml"/><Relationship Id="rId3" Type="http://schemas.openxmlformats.org/officeDocument/2006/relationships/themeOverride" Target="../theme/themeOverride15.xml"/><Relationship Id="rId2" Type="http://schemas.openxmlformats.org/officeDocument/2006/relationships/tags" Target="../tags/tag1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7.xml"/><Relationship Id="rId2" Type="http://schemas.openxmlformats.org/officeDocument/2006/relationships/themeOverride" Target="../theme/themeOverride16.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7.xml"/><Relationship Id="rId3" Type="http://schemas.openxmlformats.org/officeDocument/2006/relationships/themeOverride" Target="../theme/themeOverride17.xml"/><Relationship Id="rId2" Type="http://schemas.openxmlformats.org/officeDocument/2006/relationships/tags" Target="../tags/tag1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7.xml"/><Relationship Id="rId3" Type="http://schemas.openxmlformats.org/officeDocument/2006/relationships/themeOverride" Target="../theme/themeOverride18.xml"/><Relationship Id="rId2" Type="http://schemas.openxmlformats.org/officeDocument/2006/relationships/tags" Target="../tags/tag20.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hemeOverride" Target="../theme/themeOverride19.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7.xml"/><Relationship Id="rId2" Type="http://schemas.openxmlformats.org/officeDocument/2006/relationships/themeOverride" Target="../theme/themeOverride2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7.xml"/><Relationship Id="rId3" Type="http://schemas.openxmlformats.org/officeDocument/2006/relationships/themeOverride" Target="../theme/themeOverride21.xml"/><Relationship Id="rId2" Type="http://schemas.openxmlformats.org/officeDocument/2006/relationships/tags" Target="../tags/tag2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7.xml"/><Relationship Id="rId3" Type="http://schemas.openxmlformats.org/officeDocument/2006/relationships/themeOverride" Target="../theme/themeOverride22.xml"/><Relationship Id="rId2" Type="http://schemas.openxmlformats.org/officeDocument/2006/relationships/tags" Target="../tags/tag24.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7.xml"/><Relationship Id="rId3" Type="http://schemas.openxmlformats.org/officeDocument/2006/relationships/themeOverride" Target="../theme/themeOverride23.xml"/><Relationship Id="rId2" Type="http://schemas.openxmlformats.org/officeDocument/2006/relationships/tags" Target="../tags/tag25.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7.xml"/><Relationship Id="rId3" Type="http://schemas.openxmlformats.org/officeDocument/2006/relationships/themeOverride" Target="../theme/themeOverride24.xml"/><Relationship Id="rId2" Type="http://schemas.openxmlformats.org/officeDocument/2006/relationships/tags" Target="../tags/tag26.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7.xml"/><Relationship Id="rId3" Type="http://schemas.openxmlformats.org/officeDocument/2006/relationships/themeOverride" Target="../theme/themeOverride25.xml"/><Relationship Id="rId2" Type="http://schemas.openxmlformats.org/officeDocument/2006/relationships/tags" Target="../tags/tag2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7.xml"/><Relationship Id="rId2" Type="http://schemas.openxmlformats.org/officeDocument/2006/relationships/themeOverride" Target="../theme/themeOverride2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hemeOverride" Target="../theme/themeOverride27.xml"/><Relationship Id="rId2" Type="http://schemas.openxmlformats.org/officeDocument/2006/relationships/tags" Target="../tags/tag2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7.xml"/><Relationship Id="rId4" Type="http://schemas.openxmlformats.org/officeDocument/2006/relationships/themeOverride" Target="../theme/themeOverride28.xml"/><Relationship Id="rId3" Type="http://schemas.openxmlformats.org/officeDocument/2006/relationships/tags" Target="../tags/tag30.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7.xml"/><Relationship Id="rId3" Type="http://schemas.openxmlformats.org/officeDocument/2006/relationships/themeOverride" Target="../theme/themeOverride29.xml"/><Relationship Id="rId2" Type="http://schemas.openxmlformats.org/officeDocument/2006/relationships/tags" Target="../tags/tag31.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7.xml"/><Relationship Id="rId4" Type="http://schemas.openxmlformats.org/officeDocument/2006/relationships/themeOverride" Target="../theme/themeOverride30.xml"/><Relationship Id="rId3" Type="http://schemas.openxmlformats.org/officeDocument/2006/relationships/tags" Target="../tags/tag32.xml"/><Relationship Id="rId2" Type="http://schemas.openxmlformats.org/officeDocument/2006/relationships/image" Target="../media/image16.png"/><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7.xml"/><Relationship Id="rId3" Type="http://schemas.openxmlformats.org/officeDocument/2006/relationships/themeOverride" Target="../theme/themeOverride31.xml"/><Relationship Id="rId2" Type="http://schemas.openxmlformats.org/officeDocument/2006/relationships/tags" Target="../tags/tag33.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7.xml"/><Relationship Id="rId2" Type="http://schemas.openxmlformats.org/officeDocument/2006/relationships/themeOverride" Target="../theme/themeOverride3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7.xml"/><Relationship Id="rId2" Type="http://schemas.openxmlformats.org/officeDocument/2006/relationships/themeOverride" Target="../theme/themeOverride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7.xml"/><Relationship Id="rId2" Type="http://schemas.openxmlformats.org/officeDocument/2006/relationships/themeOverride" Target="../theme/themeOverride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7.xml"/><Relationship Id="rId3" Type="http://schemas.openxmlformats.org/officeDocument/2006/relationships/themeOverride" Target="../theme/themeOverride7.xml"/><Relationship Id="rId2" Type="http://schemas.openxmlformats.org/officeDocument/2006/relationships/tags" Target="../tags/tag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1605"/>
            <a:ext cx="2580038" cy="2383366"/>
            <a:chOff x="1" y="0"/>
            <a:chExt cx="2580038" cy="2383366"/>
          </a:xfrm>
        </p:grpSpPr>
        <p:sp>
          <p:nvSpPr>
            <p:cNvPr id="24" name="任意多边形: 形状 23"/>
            <p:cNvSpPr/>
            <p:nvPr/>
          </p:nvSpPr>
          <p:spPr>
            <a:xfrm flipV="1">
              <a:off x="1" y="0"/>
              <a:ext cx="2400061" cy="2383366"/>
            </a:xfrm>
            <a:custGeom>
              <a:avLst/>
              <a:gdLst>
                <a:gd name="connsiteX0" fmla="*/ 0 w 2400061"/>
                <a:gd name="connsiteY0" fmla="*/ 2383366 h 2383366"/>
                <a:gd name="connsiteX1" fmla="*/ 2400061 w 2400061"/>
                <a:gd name="connsiteY1" fmla="*/ 2383366 h 2383366"/>
                <a:gd name="connsiteX2" fmla="*/ 0 w 2400061"/>
                <a:gd name="connsiteY2" fmla="*/ 0 h 2383366"/>
              </a:gdLst>
              <a:ahLst/>
              <a:cxnLst>
                <a:cxn ang="0">
                  <a:pos x="connsiteX0" y="connsiteY0"/>
                </a:cxn>
                <a:cxn ang="0">
                  <a:pos x="connsiteX1" y="connsiteY1"/>
                </a:cxn>
                <a:cxn ang="0">
                  <a:pos x="connsiteX2" y="connsiteY2"/>
                </a:cxn>
              </a:cxnLst>
              <a:rect l="l" t="t" r="r" b="b"/>
              <a:pathLst>
                <a:path w="2400061" h="2383366">
                  <a:moveTo>
                    <a:pt x="0" y="2383366"/>
                  </a:moveTo>
                  <a:lnTo>
                    <a:pt x="2400061" y="2383366"/>
                  </a:lnTo>
                  <a:lnTo>
                    <a:pt x="0" y="0"/>
                  </a:lnTo>
                  <a:close/>
                </a:path>
              </a:pathLst>
            </a:cu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5" name="任意多边形: 形状 24"/>
            <p:cNvSpPr/>
            <p:nvPr/>
          </p:nvSpPr>
          <p:spPr>
            <a:xfrm flipV="1">
              <a:off x="1" y="0"/>
              <a:ext cx="1552547" cy="1541747"/>
            </a:xfrm>
            <a:custGeom>
              <a:avLst/>
              <a:gdLst>
                <a:gd name="connsiteX0" fmla="*/ 0 w 1552547"/>
                <a:gd name="connsiteY0" fmla="*/ 1541747 h 1541747"/>
                <a:gd name="connsiteX1" fmla="*/ 1552547 w 1552547"/>
                <a:gd name="connsiteY1" fmla="*/ 1541747 h 1541747"/>
                <a:gd name="connsiteX2" fmla="*/ 0 w 1552547"/>
                <a:gd name="connsiteY2" fmla="*/ 0 h 1541747"/>
              </a:gdLst>
              <a:ahLst/>
              <a:cxnLst>
                <a:cxn ang="0">
                  <a:pos x="connsiteX0" y="connsiteY0"/>
                </a:cxn>
                <a:cxn ang="0">
                  <a:pos x="connsiteX1" y="connsiteY1"/>
                </a:cxn>
                <a:cxn ang="0">
                  <a:pos x="connsiteX2" y="connsiteY2"/>
                </a:cxn>
              </a:cxnLst>
              <a:rect l="l" t="t" r="r" b="b"/>
              <a:pathLst>
                <a:path w="1552547" h="1541747">
                  <a:moveTo>
                    <a:pt x="0" y="1541747"/>
                  </a:moveTo>
                  <a:lnTo>
                    <a:pt x="1552547" y="15417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4" name="任意多边形: 形状 33"/>
            <p:cNvSpPr/>
            <p:nvPr/>
          </p:nvSpPr>
          <p:spPr>
            <a:xfrm>
              <a:off x="400811" y="0"/>
              <a:ext cx="2179228" cy="1381104"/>
            </a:xfrm>
            <a:custGeom>
              <a:avLst/>
              <a:gdLst>
                <a:gd name="connsiteX0" fmla="*/ 1395192 w 2179228"/>
                <a:gd name="connsiteY0" fmla="*/ 0 h 1381104"/>
                <a:gd name="connsiteX1" fmla="*/ 2179228 w 2179228"/>
                <a:gd name="connsiteY1" fmla="*/ 0 h 1381104"/>
                <a:gd name="connsiteX2" fmla="*/ 784037 w 2179228"/>
                <a:gd name="connsiteY2" fmla="*/ 1381104 h 1381104"/>
                <a:gd name="connsiteX3" fmla="*/ 0 w 2179228"/>
                <a:gd name="connsiteY3" fmla="*/ 1381104 h 1381104"/>
              </a:gdLst>
              <a:ahLst/>
              <a:cxnLst>
                <a:cxn ang="0">
                  <a:pos x="connsiteX0" y="connsiteY0"/>
                </a:cxn>
                <a:cxn ang="0">
                  <a:pos x="connsiteX1" y="connsiteY1"/>
                </a:cxn>
                <a:cxn ang="0">
                  <a:pos x="connsiteX2" y="connsiteY2"/>
                </a:cxn>
                <a:cxn ang="0">
                  <a:pos x="connsiteX3" y="connsiteY3"/>
                </a:cxn>
              </a:cxnLst>
              <a:rect l="l" t="t" r="r" b="b"/>
              <a:pathLst>
                <a:path w="2179228" h="1381104">
                  <a:moveTo>
                    <a:pt x="1395192" y="0"/>
                  </a:moveTo>
                  <a:lnTo>
                    <a:pt x="2179228" y="0"/>
                  </a:lnTo>
                  <a:lnTo>
                    <a:pt x="784037" y="1381104"/>
                  </a:lnTo>
                  <a:lnTo>
                    <a:pt x="0" y="13811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36" name="组合 35"/>
          <p:cNvGrpSpPr/>
          <p:nvPr/>
        </p:nvGrpSpPr>
        <p:grpSpPr>
          <a:xfrm>
            <a:off x="1" y="5069218"/>
            <a:ext cx="5174062" cy="1788781"/>
            <a:chOff x="1" y="3779591"/>
            <a:chExt cx="8904322" cy="3078409"/>
          </a:xfrm>
        </p:grpSpPr>
        <p:sp>
          <p:nvSpPr>
            <p:cNvPr id="37" name="任意多边形: 形状 36"/>
            <p:cNvSpPr/>
            <p:nvPr/>
          </p:nvSpPr>
          <p:spPr>
            <a:xfrm>
              <a:off x="1" y="3933121"/>
              <a:ext cx="2596203" cy="2569987"/>
            </a:xfrm>
            <a:custGeom>
              <a:avLst/>
              <a:gdLst>
                <a:gd name="connsiteX0" fmla="*/ 2596203 w 2596203"/>
                <a:gd name="connsiteY0" fmla="*/ 0 h 2569987"/>
                <a:gd name="connsiteX1" fmla="*/ 1282296 w 2596203"/>
                <a:gd name="connsiteY1" fmla="*/ 0 h 2569987"/>
                <a:gd name="connsiteX2" fmla="*/ 0 w 2596203"/>
                <a:gd name="connsiteY2" fmla="*/ 1269348 h 2569987"/>
                <a:gd name="connsiteX3" fmla="*/ 0 w 2596203"/>
                <a:gd name="connsiteY3" fmla="*/ 2569987 h 2569987"/>
              </a:gdLst>
              <a:ahLst/>
              <a:cxnLst>
                <a:cxn ang="0">
                  <a:pos x="connsiteX0" y="connsiteY0"/>
                </a:cxn>
                <a:cxn ang="0">
                  <a:pos x="connsiteX1" y="connsiteY1"/>
                </a:cxn>
                <a:cxn ang="0">
                  <a:pos x="connsiteX2" y="connsiteY2"/>
                </a:cxn>
                <a:cxn ang="0">
                  <a:pos x="connsiteX3" y="connsiteY3"/>
                </a:cxn>
              </a:cxnLst>
              <a:rect l="l" t="t" r="r" b="b"/>
              <a:pathLst>
                <a:path w="2596203" h="2569987">
                  <a:moveTo>
                    <a:pt x="2596203" y="0"/>
                  </a:moveTo>
                  <a:lnTo>
                    <a:pt x="1282296" y="0"/>
                  </a:lnTo>
                  <a:lnTo>
                    <a:pt x="0" y="1269348"/>
                  </a:lnTo>
                  <a:lnTo>
                    <a:pt x="0" y="25699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8" name="任意多边形: 形状 37"/>
            <p:cNvSpPr/>
            <p:nvPr/>
          </p:nvSpPr>
          <p:spPr>
            <a:xfrm flipH="1">
              <a:off x="1279928" y="3933120"/>
              <a:ext cx="4268622" cy="2924880"/>
            </a:xfrm>
            <a:custGeom>
              <a:avLst/>
              <a:gdLst>
                <a:gd name="connsiteX0" fmla="*/ 2954715 w 4268622"/>
                <a:gd name="connsiteY0" fmla="*/ 0 h 2924880"/>
                <a:gd name="connsiteX1" fmla="*/ 4268622 w 4268622"/>
                <a:gd name="connsiteY1" fmla="*/ 0 h 2924880"/>
                <a:gd name="connsiteX2" fmla="*/ 1313907 w 4268622"/>
                <a:gd name="connsiteY2" fmla="*/ 2924880 h 2924880"/>
                <a:gd name="connsiteX3" fmla="*/ 0 w 4268622"/>
                <a:gd name="connsiteY3" fmla="*/ 2924880 h 2924880"/>
              </a:gdLst>
              <a:ahLst/>
              <a:cxnLst>
                <a:cxn ang="0">
                  <a:pos x="connsiteX0" y="connsiteY0"/>
                </a:cxn>
                <a:cxn ang="0">
                  <a:pos x="connsiteX1" y="connsiteY1"/>
                </a:cxn>
                <a:cxn ang="0">
                  <a:pos x="connsiteX2" y="connsiteY2"/>
                </a:cxn>
                <a:cxn ang="0">
                  <a:pos x="connsiteX3" y="connsiteY3"/>
                </a:cxn>
              </a:cxnLst>
              <a:rect l="l" t="t" r="r" b="b"/>
              <a:pathLst>
                <a:path w="4268622" h="2924880">
                  <a:moveTo>
                    <a:pt x="2954715" y="0"/>
                  </a:moveTo>
                  <a:lnTo>
                    <a:pt x="4268622" y="0"/>
                  </a:lnTo>
                  <a:lnTo>
                    <a:pt x="1313907" y="2924880"/>
                  </a:lnTo>
                  <a:lnTo>
                    <a:pt x="0" y="29248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40" name="组合 39"/>
            <p:cNvGrpSpPr/>
            <p:nvPr/>
          </p:nvGrpSpPr>
          <p:grpSpPr>
            <a:xfrm flipH="1">
              <a:off x="1621817" y="3779591"/>
              <a:ext cx="2442900" cy="1355387"/>
              <a:chOff x="7894744" y="4335637"/>
              <a:chExt cx="2442900" cy="1355387"/>
            </a:xfrm>
          </p:grpSpPr>
          <p:cxnSp>
            <p:nvCxnSpPr>
              <p:cNvPr id="44" name="直接连接符 43"/>
              <p:cNvCxnSpPr/>
              <p:nvPr/>
            </p:nvCxnSpPr>
            <p:spPr>
              <a:xfrm>
                <a:off x="9279184" y="4335637"/>
                <a:ext cx="10584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894744" y="4335640"/>
                <a:ext cx="1384440" cy="1355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任意多边形: 形状 40"/>
            <p:cNvSpPr/>
            <p:nvPr/>
          </p:nvSpPr>
          <p:spPr>
            <a:xfrm>
              <a:off x="2692867" y="4979982"/>
              <a:ext cx="3031407" cy="1878018"/>
            </a:xfrm>
            <a:custGeom>
              <a:avLst/>
              <a:gdLst>
                <a:gd name="connsiteX0" fmla="*/ 3031407 w 3031407"/>
                <a:gd name="connsiteY0" fmla="*/ 0 h 1878018"/>
                <a:gd name="connsiteX1" fmla="*/ 1897175 w 3031407"/>
                <a:gd name="connsiteY1" fmla="*/ 0 h 1878018"/>
                <a:gd name="connsiteX2" fmla="*/ 0 w 3031407"/>
                <a:gd name="connsiteY2" fmla="*/ 1878018 h 1878018"/>
                <a:gd name="connsiteX3" fmla="*/ 1134232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3031407" y="0"/>
                  </a:moveTo>
                  <a:lnTo>
                    <a:pt x="1897175" y="0"/>
                  </a:lnTo>
                  <a:lnTo>
                    <a:pt x="0" y="1878018"/>
                  </a:lnTo>
                  <a:lnTo>
                    <a:pt x="1134232" y="1878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2" name="任意多边形: 形状 41"/>
            <p:cNvSpPr/>
            <p:nvPr/>
          </p:nvSpPr>
          <p:spPr>
            <a:xfrm flipH="1">
              <a:off x="4587996" y="4979982"/>
              <a:ext cx="3031407" cy="1878018"/>
            </a:xfrm>
            <a:custGeom>
              <a:avLst/>
              <a:gdLst>
                <a:gd name="connsiteX0" fmla="*/ 1897175 w 3031407"/>
                <a:gd name="connsiteY0" fmla="*/ 0 h 1878018"/>
                <a:gd name="connsiteX1" fmla="*/ 3031407 w 3031407"/>
                <a:gd name="connsiteY1" fmla="*/ 0 h 1878018"/>
                <a:gd name="connsiteX2" fmla="*/ 1134232 w 3031407"/>
                <a:gd name="connsiteY2" fmla="*/ 1878018 h 1878018"/>
                <a:gd name="connsiteX3" fmla="*/ 0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1897175" y="0"/>
                  </a:moveTo>
                  <a:lnTo>
                    <a:pt x="3031407" y="0"/>
                  </a:lnTo>
                  <a:lnTo>
                    <a:pt x="1134232" y="1878018"/>
                  </a:lnTo>
                  <a:lnTo>
                    <a:pt x="0" y="187801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3" name="任意多边形: 形状 42"/>
            <p:cNvSpPr/>
            <p:nvPr/>
          </p:nvSpPr>
          <p:spPr>
            <a:xfrm flipH="1">
              <a:off x="6959723" y="5579356"/>
              <a:ext cx="1944600" cy="1278644"/>
            </a:xfrm>
            <a:custGeom>
              <a:avLst/>
              <a:gdLst>
                <a:gd name="connsiteX0" fmla="*/ 1291687 w 1944600"/>
                <a:gd name="connsiteY0" fmla="*/ 0 h 1278644"/>
                <a:gd name="connsiteX1" fmla="*/ 1944600 w 1944600"/>
                <a:gd name="connsiteY1" fmla="*/ 0 h 1278644"/>
                <a:gd name="connsiteX2" fmla="*/ 652913 w 1944600"/>
                <a:gd name="connsiteY2" fmla="*/ 1278644 h 1278644"/>
                <a:gd name="connsiteX3" fmla="*/ 0 w 1944600"/>
                <a:gd name="connsiteY3" fmla="*/ 1278644 h 1278644"/>
              </a:gdLst>
              <a:ahLst/>
              <a:cxnLst>
                <a:cxn ang="0">
                  <a:pos x="connsiteX0" y="connsiteY0"/>
                </a:cxn>
                <a:cxn ang="0">
                  <a:pos x="connsiteX1" y="connsiteY1"/>
                </a:cxn>
                <a:cxn ang="0">
                  <a:pos x="connsiteX2" y="connsiteY2"/>
                </a:cxn>
                <a:cxn ang="0">
                  <a:pos x="connsiteX3" y="connsiteY3"/>
                </a:cxn>
              </a:cxnLst>
              <a:rect l="l" t="t" r="r" b="b"/>
              <a:pathLst>
                <a:path w="1944600" h="1278644">
                  <a:moveTo>
                    <a:pt x="1291687" y="0"/>
                  </a:moveTo>
                  <a:lnTo>
                    <a:pt x="1944600" y="0"/>
                  </a:lnTo>
                  <a:lnTo>
                    <a:pt x="652913" y="1278644"/>
                  </a:lnTo>
                  <a:lnTo>
                    <a:pt x="0" y="12786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5" name="组合 4"/>
          <p:cNvGrpSpPr/>
          <p:nvPr/>
        </p:nvGrpSpPr>
        <p:grpSpPr>
          <a:xfrm>
            <a:off x="1933840" y="2562501"/>
            <a:ext cx="8337550" cy="2506718"/>
            <a:chOff x="1933840" y="2217970"/>
            <a:chExt cx="8337550" cy="2506718"/>
          </a:xfrm>
        </p:grpSpPr>
        <p:sp>
          <p:nvSpPr>
            <p:cNvPr id="49" name="矩形 48"/>
            <p:cNvSpPr/>
            <p:nvPr/>
          </p:nvSpPr>
          <p:spPr>
            <a:xfrm>
              <a:off x="2740598" y="3469210"/>
              <a:ext cx="671080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FFFFFF">
                    <a:lumMod val="65000"/>
                  </a:srgbClr>
                </a:solidFill>
                <a:effectLst/>
                <a:uLnTx/>
                <a:uFillTx/>
                <a:latin typeface="OPPOSans B"/>
                <a:ea typeface="OPPOSans R"/>
                <a:cs typeface="OPPOSans R"/>
                <a:sym typeface="+mn-lt"/>
              </a:endParaRPr>
            </a:p>
          </p:txBody>
        </p:sp>
        <p:sp>
          <p:nvSpPr>
            <p:cNvPr id="52" name="文本框 34"/>
            <p:cNvSpPr txBox="1">
              <a:spLocks noChangeArrowheads="1"/>
            </p:cNvSpPr>
            <p:nvPr/>
          </p:nvSpPr>
          <p:spPr bwMode="auto">
            <a:xfrm flipH="1">
              <a:off x="1933840" y="2217970"/>
              <a:ext cx="8337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rgbClr val="0F81FF"/>
                  </a:solidFill>
                  <a:effectLst/>
                  <a:uLnTx/>
                  <a:uFillTx/>
                  <a:latin typeface="OPPOSans B"/>
                  <a:ea typeface="OPPOSans R"/>
                  <a:cs typeface="OPPOSans R"/>
                  <a:sym typeface="+mn-lt"/>
                </a:rPr>
                <a:t>RubbleDB:CPU-Efficient</a:t>
              </a:r>
              <a:endParaRPr kumimoji="0" lang="zh-CN" altLang="en-US" sz="4800" b="0" i="0" u="none" strike="noStrike" kern="1200" cap="none" spc="0" normalizeH="0" baseline="0" noProof="0" dirty="0">
                <a:ln>
                  <a:noFill/>
                </a:ln>
                <a:solidFill>
                  <a:srgbClr val="0F81FF"/>
                </a:solidFill>
                <a:effectLst/>
                <a:uLnTx/>
                <a:uFillTx/>
                <a:latin typeface="OPPOSans B"/>
                <a:ea typeface="OPPOSans R"/>
                <a:cs typeface="OPPOSans R"/>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rgbClr val="0F81FF"/>
                  </a:solidFill>
                  <a:effectLst/>
                  <a:uLnTx/>
                  <a:uFillTx/>
                  <a:latin typeface="OPPOSans B"/>
                  <a:ea typeface="OPPOSans R"/>
                  <a:cs typeface="OPPOSans R"/>
                  <a:sym typeface="+mn-lt"/>
                </a:rPr>
                <a:t> Replication with NVMe-oF</a:t>
              </a:r>
              <a:endParaRPr kumimoji="0" lang="zh-CN" altLang="en-US" sz="4800" b="0" i="0" u="none" strike="noStrike" kern="1200" cap="none" spc="0" normalizeH="0" baseline="0" noProof="0" dirty="0">
                <a:ln>
                  <a:noFill/>
                </a:ln>
                <a:solidFill>
                  <a:srgbClr val="0F81FF"/>
                </a:solidFill>
                <a:effectLst/>
                <a:uLnTx/>
                <a:uFillTx/>
                <a:latin typeface="OPPOSans B"/>
                <a:ea typeface="OPPOSans R"/>
                <a:cs typeface="OPPOSans R"/>
                <a:sym typeface="+mn-lt"/>
              </a:endParaRPr>
            </a:p>
          </p:txBody>
        </p:sp>
        <p:grpSp>
          <p:nvGrpSpPr>
            <p:cNvPr id="4" name="组合 3"/>
            <p:cNvGrpSpPr/>
            <p:nvPr/>
          </p:nvGrpSpPr>
          <p:grpSpPr>
            <a:xfrm>
              <a:off x="3558586" y="4310801"/>
              <a:ext cx="5074829" cy="413887"/>
              <a:chOff x="3382447" y="4320326"/>
              <a:chExt cx="5074829" cy="413887"/>
            </a:xfrm>
          </p:grpSpPr>
          <p:sp>
            <p:nvSpPr>
              <p:cNvPr id="54" name="圆角矩形 23"/>
              <p:cNvSpPr/>
              <p:nvPr/>
            </p:nvSpPr>
            <p:spPr>
              <a:xfrm>
                <a:off x="3382447" y="4320326"/>
                <a:ext cx="2279186" cy="413887"/>
              </a:xfrm>
              <a:prstGeom prst="roundRect">
                <a:avLst>
                  <a:gd name="adj" fmla="val 50000"/>
                </a:avLst>
              </a:prstGeom>
              <a:no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汇报人：</a:t>
                </a: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王鼎鑫</a:t>
                </a:r>
                <a:endPar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sp>
            <p:nvSpPr>
              <p:cNvPr id="55" name="圆角矩形 23"/>
              <p:cNvSpPr/>
              <p:nvPr/>
            </p:nvSpPr>
            <p:spPr>
              <a:xfrm>
                <a:off x="6178090" y="4320326"/>
                <a:ext cx="2279186" cy="413887"/>
              </a:xfrm>
              <a:prstGeom prst="roundRect">
                <a:avLst>
                  <a:gd name="adj" fmla="val 50000"/>
                </a:avLst>
              </a:prstGeom>
              <a:no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汇报时间：</a:t>
                </a:r>
                <a:r>
                  <a:rPr kumimoji="0" lang="en-US" altLang="zh-CN"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12.5</a:t>
                </a:r>
                <a:endParaRPr kumimoji="0" lang="en-US" altLang="zh-CN"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grpSp>
      <p:grpSp>
        <p:nvGrpSpPr>
          <p:cNvPr id="57" name="组合 56"/>
          <p:cNvGrpSpPr/>
          <p:nvPr/>
        </p:nvGrpSpPr>
        <p:grpSpPr>
          <a:xfrm flipH="1">
            <a:off x="7017937" y="5069218"/>
            <a:ext cx="5174062" cy="1788781"/>
            <a:chOff x="1" y="3779591"/>
            <a:chExt cx="8904322" cy="3078409"/>
          </a:xfrm>
        </p:grpSpPr>
        <p:sp>
          <p:nvSpPr>
            <p:cNvPr id="58" name="任意多边形: 形状 57"/>
            <p:cNvSpPr/>
            <p:nvPr/>
          </p:nvSpPr>
          <p:spPr>
            <a:xfrm>
              <a:off x="1" y="3933121"/>
              <a:ext cx="2596203" cy="2569987"/>
            </a:xfrm>
            <a:custGeom>
              <a:avLst/>
              <a:gdLst>
                <a:gd name="connsiteX0" fmla="*/ 2596203 w 2596203"/>
                <a:gd name="connsiteY0" fmla="*/ 0 h 2569987"/>
                <a:gd name="connsiteX1" fmla="*/ 1282296 w 2596203"/>
                <a:gd name="connsiteY1" fmla="*/ 0 h 2569987"/>
                <a:gd name="connsiteX2" fmla="*/ 0 w 2596203"/>
                <a:gd name="connsiteY2" fmla="*/ 1269348 h 2569987"/>
                <a:gd name="connsiteX3" fmla="*/ 0 w 2596203"/>
                <a:gd name="connsiteY3" fmla="*/ 2569987 h 2569987"/>
              </a:gdLst>
              <a:ahLst/>
              <a:cxnLst>
                <a:cxn ang="0">
                  <a:pos x="connsiteX0" y="connsiteY0"/>
                </a:cxn>
                <a:cxn ang="0">
                  <a:pos x="connsiteX1" y="connsiteY1"/>
                </a:cxn>
                <a:cxn ang="0">
                  <a:pos x="connsiteX2" y="connsiteY2"/>
                </a:cxn>
                <a:cxn ang="0">
                  <a:pos x="connsiteX3" y="connsiteY3"/>
                </a:cxn>
              </a:cxnLst>
              <a:rect l="l" t="t" r="r" b="b"/>
              <a:pathLst>
                <a:path w="2596203" h="2569987">
                  <a:moveTo>
                    <a:pt x="2596203" y="0"/>
                  </a:moveTo>
                  <a:lnTo>
                    <a:pt x="1282296" y="0"/>
                  </a:lnTo>
                  <a:lnTo>
                    <a:pt x="0" y="1269348"/>
                  </a:lnTo>
                  <a:lnTo>
                    <a:pt x="0" y="25699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59" name="任意多边形: 形状 58"/>
            <p:cNvSpPr/>
            <p:nvPr/>
          </p:nvSpPr>
          <p:spPr>
            <a:xfrm flipH="1">
              <a:off x="1279928" y="3933120"/>
              <a:ext cx="4268622" cy="2924880"/>
            </a:xfrm>
            <a:custGeom>
              <a:avLst/>
              <a:gdLst>
                <a:gd name="connsiteX0" fmla="*/ 2954715 w 4268622"/>
                <a:gd name="connsiteY0" fmla="*/ 0 h 2924880"/>
                <a:gd name="connsiteX1" fmla="*/ 4268622 w 4268622"/>
                <a:gd name="connsiteY1" fmla="*/ 0 h 2924880"/>
                <a:gd name="connsiteX2" fmla="*/ 1313907 w 4268622"/>
                <a:gd name="connsiteY2" fmla="*/ 2924880 h 2924880"/>
                <a:gd name="connsiteX3" fmla="*/ 0 w 4268622"/>
                <a:gd name="connsiteY3" fmla="*/ 2924880 h 2924880"/>
              </a:gdLst>
              <a:ahLst/>
              <a:cxnLst>
                <a:cxn ang="0">
                  <a:pos x="connsiteX0" y="connsiteY0"/>
                </a:cxn>
                <a:cxn ang="0">
                  <a:pos x="connsiteX1" y="connsiteY1"/>
                </a:cxn>
                <a:cxn ang="0">
                  <a:pos x="connsiteX2" y="connsiteY2"/>
                </a:cxn>
                <a:cxn ang="0">
                  <a:pos x="connsiteX3" y="connsiteY3"/>
                </a:cxn>
              </a:cxnLst>
              <a:rect l="l" t="t" r="r" b="b"/>
              <a:pathLst>
                <a:path w="4268622" h="2924880">
                  <a:moveTo>
                    <a:pt x="2954715" y="0"/>
                  </a:moveTo>
                  <a:lnTo>
                    <a:pt x="4268622" y="0"/>
                  </a:lnTo>
                  <a:lnTo>
                    <a:pt x="1313907" y="2924880"/>
                  </a:lnTo>
                  <a:lnTo>
                    <a:pt x="0" y="29248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60" name="组合 59"/>
            <p:cNvGrpSpPr/>
            <p:nvPr/>
          </p:nvGrpSpPr>
          <p:grpSpPr>
            <a:xfrm flipH="1">
              <a:off x="1621817" y="3779591"/>
              <a:ext cx="2442900" cy="1355387"/>
              <a:chOff x="7894744" y="4335637"/>
              <a:chExt cx="2442900" cy="1355387"/>
            </a:xfrm>
          </p:grpSpPr>
          <p:cxnSp>
            <p:nvCxnSpPr>
              <p:cNvPr id="66" name="直接连接符 65"/>
              <p:cNvCxnSpPr/>
              <p:nvPr/>
            </p:nvCxnSpPr>
            <p:spPr>
              <a:xfrm>
                <a:off x="9279184" y="4335637"/>
                <a:ext cx="10584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894744" y="4335640"/>
                <a:ext cx="1384440" cy="1355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2" name="任意多边形: 形状 61"/>
            <p:cNvSpPr/>
            <p:nvPr/>
          </p:nvSpPr>
          <p:spPr>
            <a:xfrm>
              <a:off x="2692867" y="4979982"/>
              <a:ext cx="3031407" cy="1878018"/>
            </a:xfrm>
            <a:custGeom>
              <a:avLst/>
              <a:gdLst>
                <a:gd name="connsiteX0" fmla="*/ 3031407 w 3031407"/>
                <a:gd name="connsiteY0" fmla="*/ 0 h 1878018"/>
                <a:gd name="connsiteX1" fmla="*/ 1897175 w 3031407"/>
                <a:gd name="connsiteY1" fmla="*/ 0 h 1878018"/>
                <a:gd name="connsiteX2" fmla="*/ 0 w 3031407"/>
                <a:gd name="connsiteY2" fmla="*/ 1878018 h 1878018"/>
                <a:gd name="connsiteX3" fmla="*/ 1134232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3031407" y="0"/>
                  </a:moveTo>
                  <a:lnTo>
                    <a:pt x="1897175" y="0"/>
                  </a:lnTo>
                  <a:lnTo>
                    <a:pt x="0" y="1878018"/>
                  </a:lnTo>
                  <a:lnTo>
                    <a:pt x="1134232" y="1878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3" name="任意多边形: 形状 62"/>
            <p:cNvSpPr/>
            <p:nvPr/>
          </p:nvSpPr>
          <p:spPr>
            <a:xfrm flipH="1">
              <a:off x="4587996" y="4979982"/>
              <a:ext cx="3031407" cy="1878018"/>
            </a:xfrm>
            <a:custGeom>
              <a:avLst/>
              <a:gdLst>
                <a:gd name="connsiteX0" fmla="*/ 1897175 w 3031407"/>
                <a:gd name="connsiteY0" fmla="*/ 0 h 1878018"/>
                <a:gd name="connsiteX1" fmla="*/ 3031407 w 3031407"/>
                <a:gd name="connsiteY1" fmla="*/ 0 h 1878018"/>
                <a:gd name="connsiteX2" fmla="*/ 1134232 w 3031407"/>
                <a:gd name="connsiteY2" fmla="*/ 1878018 h 1878018"/>
                <a:gd name="connsiteX3" fmla="*/ 0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1897175" y="0"/>
                  </a:moveTo>
                  <a:lnTo>
                    <a:pt x="3031407" y="0"/>
                  </a:lnTo>
                  <a:lnTo>
                    <a:pt x="1134232" y="1878018"/>
                  </a:lnTo>
                  <a:lnTo>
                    <a:pt x="0" y="187801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5" name="任意多边形: 形状 64"/>
            <p:cNvSpPr/>
            <p:nvPr/>
          </p:nvSpPr>
          <p:spPr>
            <a:xfrm flipH="1">
              <a:off x="6959723" y="5579356"/>
              <a:ext cx="1944600" cy="1278644"/>
            </a:xfrm>
            <a:custGeom>
              <a:avLst/>
              <a:gdLst>
                <a:gd name="connsiteX0" fmla="*/ 1291687 w 1944600"/>
                <a:gd name="connsiteY0" fmla="*/ 0 h 1278644"/>
                <a:gd name="connsiteX1" fmla="*/ 1944600 w 1944600"/>
                <a:gd name="connsiteY1" fmla="*/ 0 h 1278644"/>
                <a:gd name="connsiteX2" fmla="*/ 652913 w 1944600"/>
                <a:gd name="connsiteY2" fmla="*/ 1278644 h 1278644"/>
                <a:gd name="connsiteX3" fmla="*/ 0 w 1944600"/>
                <a:gd name="connsiteY3" fmla="*/ 1278644 h 1278644"/>
              </a:gdLst>
              <a:ahLst/>
              <a:cxnLst>
                <a:cxn ang="0">
                  <a:pos x="connsiteX0" y="connsiteY0"/>
                </a:cxn>
                <a:cxn ang="0">
                  <a:pos x="connsiteX1" y="connsiteY1"/>
                </a:cxn>
                <a:cxn ang="0">
                  <a:pos x="connsiteX2" y="connsiteY2"/>
                </a:cxn>
                <a:cxn ang="0">
                  <a:pos x="connsiteX3" y="connsiteY3"/>
                </a:cxn>
              </a:cxnLst>
              <a:rect l="l" t="t" r="r" b="b"/>
              <a:pathLst>
                <a:path w="1944600" h="1278644">
                  <a:moveTo>
                    <a:pt x="1291687" y="0"/>
                  </a:moveTo>
                  <a:lnTo>
                    <a:pt x="1944600" y="0"/>
                  </a:lnTo>
                  <a:lnTo>
                    <a:pt x="652913" y="1278644"/>
                  </a:lnTo>
                  <a:lnTo>
                    <a:pt x="0" y="12786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73" name="组合 72"/>
          <p:cNvGrpSpPr/>
          <p:nvPr/>
        </p:nvGrpSpPr>
        <p:grpSpPr>
          <a:xfrm>
            <a:off x="4499928" y="719156"/>
            <a:ext cx="3192145" cy="392145"/>
            <a:chOff x="1716" y="9605"/>
            <a:chExt cx="6628" cy="814"/>
          </a:xfrm>
          <a:gradFill>
            <a:gsLst>
              <a:gs pos="10000">
                <a:schemeClr val="accent1"/>
              </a:gs>
              <a:gs pos="100000">
                <a:schemeClr val="accent2">
                  <a:alpha val="0"/>
                </a:schemeClr>
              </a:gs>
            </a:gsLst>
            <a:lin ang="2460000" scaled="0"/>
          </a:gradFill>
        </p:grpSpPr>
        <p:grpSp>
          <p:nvGrpSpPr>
            <p:cNvPr id="74" name="组合 73"/>
            <p:cNvGrpSpPr/>
            <p:nvPr/>
          </p:nvGrpSpPr>
          <p:grpSpPr>
            <a:xfrm>
              <a:off x="1716" y="10269"/>
              <a:ext cx="6629" cy="150"/>
              <a:chOff x="1716" y="10269"/>
              <a:chExt cx="6629" cy="150"/>
            </a:xfrm>
            <a:grpFill/>
          </p:grpSpPr>
          <p:sp>
            <p:nvSpPr>
              <p:cNvPr id="117" name="椭圆 36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8" name="椭圆 36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9" name="椭圆 36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0" name="椭圆 36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1" name="椭圆 36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2" name="椭圆 36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3" name="椭圆 36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4" name="椭圆 37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5" name="椭圆 37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6" name="椭圆 37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7" name="椭圆 37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8" name="椭圆 37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9" name="椭圆 37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0" name="椭圆 37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1" name="椭圆 37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2" name="椭圆 37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3" name="椭圆 37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4" name="椭圆 38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5" name="椭圆 38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6" name="椭圆 38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75" name="组合 74"/>
            <p:cNvGrpSpPr/>
            <p:nvPr/>
          </p:nvGrpSpPr>
          <p:grpSpPr>
            <a:xfrm>
              <a:off x="1716" y="9937"/>
              <a:ext cx="6629" cy="150"/>
              <a:chOff x="1716" y="10269"/>
              <a:chExt cx="6629" cy="150"/>
            </a:xfrm>
            <a:grpFill/>
          </p:grpSpPr>
          <p:sp>
            <p:nvSpPr>
              <p:cNvPr id="97" name="椭圆 29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8" name="椭圆 34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9" name="椭圆 34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0" name="椭圆 34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1" name="椭圆 34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2" name="椭圆 34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3" name="椭圆 34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4" name="椭圆 35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5" name="椭圆 35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6" name="椭圆 35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7" name="椭圆 35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8" name="椭圆 35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9" name="椭圆 35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0" name="椭圆 35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1" name="椭圆 35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2" name="椭圆 35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3" name="椭圆 35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4" name="椭圆 36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5" name="椭圆 36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6" name="椭圆 36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76" name="组合 75"/>
            <p:cNvGrpSpPr/>
            <p:nvPr/>
          </p:nvGrpSpPr>
          <p:grpSpPr>
            <a:xfrm>
              <a:off x="1716" y="9605"/>
              <a:ext cx="6629" cy="150"/>
              <a:chOff x="1716" y="10269"/>
              <a:chExt cx="6629" cy="150"/>
            </a:xfrm>
            <a:grpFill/>
          </p:grpSpPr>
          <p:sp>
            <p:nvSpPr>
              <p:cNvPr id="77" name="椭圆 205"/>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8" name="椭圆 206"/>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9" name="椭圆 207"/>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0" name="椭圆 208"/>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1" name="椭圆 209"/>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2" name="椭圆 210"/>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3" name="椭圆 211"/>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4" name="椭圆 212"/>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5" name="椭圆 213"/>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6" name="椭圆 214"/>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7" name="椭圆 215"/>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8" name="椭圆 216"/>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9" name="椭圆 217"/>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0" name="椭圆 218"/>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1" name="椭圆 219"/>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2" name="椭圆 220"/>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3" name="椭圆 221"/>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4" name="椭圆 222"/>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5" name="椭圆 242"/>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6" name="椭圆 243"/>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pic>
        <p:nvPicPr>
          <p:cNvPr id="2" name="图片 1" descr="202111091733524546"/>
          <p:cNvPicPr>
            <a:picLocks noChangeAspect="1"/>
          </p:cNvPicPr>
          <p:nvPr/>
        </p:nvPicPr>
        <p:blipFill>
          <a:blip r:embed="rId1"/>
          <a:stretch>
            <a:fillRect/>
          </a:stretch>
        </p:blipFill>
        <p:spPr>
          <a:xfrm>
            <a:off x="10271125" y="78105"/>
            <a:ext cx="1817370" cy="1381125"/>
          </a:xfrm>
          <a:prstGeom prst="rect">
            <a:avLst/>
          </a:prstGeom>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31317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2.5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使用</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NVMe-of</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带来的挑战</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3" name="文本框 2"/>
          <p:cNvSpPr txBox="1"/>
          <p:nvPr/>
        </p:nvSpPr>
        <p:spPr>
          <a:xfrm>
            <a:off x="1314450" y="1736090"/>
            <a:ext cx="8693150" cy="3415030"/>
          </a:xfrm>
          <a:prstGeom prst="rect">
            <a:avLst/>
          </a:prstGeom>
          <a:noFill/>
        </p:spPr>
        <p:txBody>
          <a:bodyPr wrap="square" rtlCol="0" anchor="t">
            <a:spAutoFit/>
          </a:bodyPr>
          <a:p>
            <a:pPr indent="457200"/>
            <a:r>
              <a:rPr lang="zh-CN" altLang="en-US" sz="2400"/>
              <a:t>使用NVMe-oF在存储节点之间复制文件会带来两个挑战。</a:t>
            </a:r>
            <a:endParaRPr lang="zh-CN" altLang="en-US" sz="2400"/>
          </a:p>
          <a:p>
            <a:pPr indent="457200"/>
            <a:endParaRPr lang="zh-CN" altLang="en-US" sz="2400"/>
          </a:p>
          <a:p>
            <a:pPr indent="457200"/>
            <a:r>
              <a:rPr lang="zh-CN" altLang="en-US" sz="2400"/>
              <a:t> 1. 由于</a:t>
            </a:r>
            <a:r>
              <a:rPr lang="zh-CN" altLang="en-US" sz="2400" b="1"/>
              <a:t>远程节点的本地文件系统</a:t>
            </a:r>
            <a:r>
              <a:rPr lang="zh-CN" altLang="en-US" sz="2400"/>
              <a:t>（例如ext4）不参与文件的写入，它无法意识到更新后的文件及其位置，无法读取它，甚至可能意外地覆盖它。</a:t>
            </a:r>
            <a:endParaRPr lang="zh-CN" altLang="en-US" sz="2400"/>
          </a:p>
          <a:p>
            <a:pPr indent="457200"/>
            <a:endParaRPr lang="zh-CN" altLang="en-US" sz="2400"/>
          </a:p>
          <a:p>
            <a:pPr indent="457200"/>
            <a:r>
              <a:rPr lang="zh-CN" altLang="en-US" sz="2400"/>
              <a:t> 2. 运行在</a:t>
            </a:r>
            <a:r>
              <a:rPr lang="zh-CN" altLang="en-US" sz="2400" b="1"/>
              <a:t>远程节点上的副本必须与主节点进行同步</a:t>
            </a:r>
            <a:r>
              <a:rPr lang="zh-CN" altLang="en-US" sz="2400"/>
              <a:t>。以便从在其本地存储设备上更新的新文件中查找和读取数据，并且不能从在合并过程中删除的陈旧文件中读取数据。</a:t>
            </a:r>
            <a:endParaRPr lang="zh-CN" altLang="en-US" sz="2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916508" y="-1"/>
            <a:ext cx="6275492" cy="6858001"/>
            <a:chOff x="0" y="-1"/>
            <a:chExt cx="6275492" cy="6858001"/>
          </a:xfrm>
        </p:grpSpPr>
        <p:sp>
          <p:nvSpPr>
            <p:cNvPr id="27" name="直角三角形 26"/>
            <p:cNvSpPr/>
            <p:nvPr/>
          </p:nvSpPr>
          <p:spPr>
            <a:xfrm>
              <a:off x="0" y="2518727"/>
              <a:ext cx="4369669" cy="433927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8" name="直角三角形 27"/>
            <p:cNvSpPr/>
            <p:nvPr/>
          </p:nvSpPr>
          <p:spPr>
            <a:xfrm flipV="1">
              <a:off x="0" y="-1"/>
              <a:ext cx="5384153" cy="53467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9" name="直角三角形 28"/>
            <p:cNvSpPr/>
            <p:nvPr/>
          </p:nvSpPr>
          <p:spPr>
            <a:xfrm flipV="1">
              <a:off x="0" y="0"/>
              <a:ext cx="2617260" cy="259905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3" name="任意多边形: 形状 32"/>
            <p:cNvSpPr/>
            <p:nvPr/>
          </p:nvSpPr>
          <p:spPr>
            <a:xfrm rot="18968343">
              <a:off x="3159912" y="1002229"/>
              <a:ext cx="3115580" cy="89688"/>
            </a:xfrm>
            <a:custGeom>
              <a:avLst/>
              <a:gdLst>
                <a:gd name="connsiteX0" fmla="*/ 3022253 w 3115580"/>
                <a:gd name="connsiteY0" fmla="*/ 0 h 89688"/>
                <a:gd name="connsiteX1" fmla="*/ 3115580 w 3115580"/>
                <a:gd name="connsiteY1" fmla="*/ 89688 h 89688"/>
                <a:gd name="connsiteX2" fmla="*/ 0 w 3115580"/>
                <a:gd name="connsiteY2" fmla="*/ 89688 h 89688"/>
                <a:gd name="connsiteX3" fmla="*/ 65024 w 3115580"/>
                <a:gd name="connsiteY3" fmla="*/ 0 h 89688"/>
              </a:gdLst>
              <a:ahLst/>
              <a:cxnLst>
                <a:cxn ang="0">
                  <a:pos x="connsiteX0" y="connsiteY0"/>
                </a:cxn>
                <a:cxn ang="0">
                  <a:pos x="connsiteX1" y="connsiteY1"/>
                </a:cxn>
                <a:cxn ang="0">
                  <a:pos x="connsiteX2" y="connsiteY2"/>
                </a:cxn>
                <a:cxn ang="0">
                  <a:pos x="connsiteX3" y="connsiteY3"/>
                </a:cxn>
              </a:cxnLst>
              <a:rect l="l" t="t" r="r" b="b"/>
              <a:pathLst>
                <a:path w="3115580" h="89688">
                  <a:moveTo>
                    <a:pt x="3022253" y="0"/>
                  </a:moveTo>
                  <a:lnTo>
                    <a:pt x="3115580" y="89688"/>
                  </a:lnTo>
                  <a:lnTo>
                    <a:pt x="0" y="89688"/>
                  </a:lnTo>
                  <a:lnTo>
                    <a:pt x="6502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5" name="梯形 34"/>
            <p:cNvSpPr/>
            <p:nvPr/>
          </p:nvSpPr>
          <p:spPr>
            <a:xfrm rot="18968343">
              <a:off x="2423957" y="2264485"/>
              <a:ext cx="2845533" cy="45719"/>
            </a:xfrm>
            <a:prstGeom prst="trapezoid">
              <a:avLst>
                <a:gd name="adj" fmla="val 7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44" name="等腰三角形 43"/>
          <p:cNvSpPr/>
          <p:nvPr/>
        </p:nvSpPr>
        <p:spPr>
          <a:xfrm rot="5400000" flipH="1">
            <a:off x="-489029" y="787224"/>
            <a:ext cx="1973634" cy="99557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7" name="组合 6"/>
          <p:cNvGrpSpPr/>
          <p:nvPr/>
        </p:nvGrpSpPr>
        <p:grpSpPr>
          <a:xfrm>
            <a:off x="1328820" y="1537506"/>
            <a:ext cx="6034665" cy="4205773"/>
            <a:chOff x="1481220" y="1314992"/>
            <a:chExt cx="6034665" cy="4205773"/>
          </a:xfrm>
        </p:grpSpPr>
        <p:grpSp>
          <p:nvGrpSpPr>
            <p:cNvPr id="39" name="组合 38"/>
            <p:cNvGrpSpPr/>
            <p:nvPr/>
          </p:nvGrpSpPr>
          <p:grpSpPr>
            <a:xfrm flipH="1">
              <a:off x="3654729" y="1314992"/>
              <a:ext cx="1687647" cy="1687647"/>
              <a:chOff x="7634841" y="1941615"/>
              <a:chExt cx="1053375" cy="1053375"/>
            </a:xfrm>
          </p:grpSpPr>
          <p:sp>
            <p:nvSpPr>
              <p:cNvPr id="40" name="菱形 39"/>
              <p:cNvSpPr/>
              <p:nvPr/>
            </p:nvSpPr>
            <p:spPr>
              <a:xfrm>
                <a:off x="7634841" y="1941615"/>
                <a:ext cx="1053375" cy="105337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1" name="TextBox 7"/>
              <p:cNvSpPr>
                <a:spLocks noChangeArrowheads="1"/>
              </p:cNvSpPr>
              <p:nvPr/>
            </p:nvSpPr>
            <p:spPr bwMode="auto">
              <a:xfrm>
                <a:off x="7800865" y="2256988"/>
                <a:ext cx="721326" cy="422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rPr>
                  <a:t>03</a:t>
                </a:r>
                <a:endParaRPr kumimoji="1" lang="zh-CN" altLang="en-US"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45" name="文本框 44"/>
            <p:cNvSpPr txBox="1"/>
            <p:nvPr/>
          </p:nvSpPr>
          <p:spPr>
            <a:xfrm>
              <a:off x="1481220" y="3213810"/>
              <a:ext cx="6034665" cy="230695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72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RubbleDB</a:t>
              </a:r>
              <a:r>
                <a:rPr lang="zh-CN" altLang="en-US" sz="72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的设计与实现</a:t>
              </a:r>
              <a:endParaRPr kumimoji="0" lang="zh-CN" altLang="en-US" sz="7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46" name="文本框 45"/>
            <p:cNvSpPr txBox="1"/>
            <p:nvPr/>
          </p:nvSpPr>
          <p:spPr>
            <a:xfrm>
              <a:off x="1721713" y="4388043"/>
              <a:ext cx="5553679" cy="414020"/>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FFFF">
                    <a:lumMod val="65000"/>
                  </a:srgbClr>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485330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3.1 RubbleDB</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整体架构</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149985" y="4271645"/>
            <a:ext cx="8657590" cy="2861310"/>
          </a:xfrm>
          <a:prstGeom prst="rect">
            <a:avLst/>
          </a:prstGeom>
          <a:noFill/>
        </p:spPr>
        <p:txBody>
          <a:bodyPr wrap="square" rtlCol="0" anchor="t">
            <a:spAutoFit/>
          </a:bodyPr>
          <a:p>
            <a:pPr indent="457200"/>
            <a:r>
              <a:rPr lang="zh-CN" altLang="en-US"/>
              <a:t>RubbleDB是一个键值存储系统，由</a:t>
            </a:r>
            <a:r>
              <a:rPr lang="zh-CN" altLang="en-US" b="1"/>
              <a:t>一</a:t>
            </a:r>
            <a:r>
              <a:rPr lang="zh-CN" altLang="en-US" b="1"/>
              <a:t>组组RocksDB实例组成</a:t>
            </a:r>
            <a:r>
              <a:rPr lang="zh-CN" altLang="en-US"/>
              <a:t>，并在其</a:t>
            </a:r>
            <a:r>
              <a:rPr lang="zh-CN" altLang="en-US" b="1"/>
              <a:t>上方有一个复制层</a:t>
            </a:r>
            <a:r>
              <a:rPr lang="zh-CN" altLang="en-US"/>
              <a:t>。RubbleDB使用链式复制来提供强一致性和快速恢复。</a:t>
            </a:r>
            <a:r>
              <a:rPr lang="zh-CN" altLang="en-US" b="1"/>
              <a:t>客户端只与复制层进行通信，复制层负责将请求分派到适当的主节点（写操作）或尾节点（读操作）</a:t>
            </a:r>
            <a:r>
              <a:rPr lang="zh-CN" altLang="en-US"/>
              <a:t>，以及处理故障恢复。</a:t>
            </a:r>
            <a:endParaRPr lang="zh-CN" altLang="en-US"/>
          </a:p>
          <a:p>
            <a:pPr indent="457200"/>
            <a:r>
              <a:rPr lang="zh-CN" altLang="en-US"/>
              <a:t>上图描述了</a:t>
            </a:r>
            <a:r>
              <a:rPr lang="zh-CN" altLang="en-US" b="1"/>
              <a:t>RubbleDB的整体架构</a:t>
            </a:r>
            <a:r>
              <a:rPr lang="zh-CN" altLang="en-US"/>
              <a:t>。系统中有N个客户端和K个复制组，复制层位于它们之间。</a:t>
            </a:r>
            <a:r>
              <a:rPr lang="zh-CN" altLang="en-US" b="1"/>
              <a:t>复制组包含R个RocksDB实例或节点</a:t>
            </a:r>
            <a:r>
              <a:rPr lang="zh-CN" altLang="en-US"/>
              <a:t>，其中一个是主节点，其他的是副本节点。只有主节点执行刷新或合并操作。因此，除了复制客户端的写请求外，主节点还通过NVMe-oF传送合并后的SST文件，前提是有足够的网络带宽可用。</a:t>
            </a:r>
            <a:endParaRPr lang="zh-CN" altLang="en-US"/>
          </a:p>
          <a:p>
            <a:endParaRPr lang="zh-CN" altLang="en-US"/>
          </a:p>
          <a:p>
            <a:endParaRPr lang="zh-CN" altLang="en-US"/>
          </a:p>
        </p:txBody>
      </p:sp>
      <p:pic>
        <p:nvPicPr>
          <p:cNvPr id="5" name="图片 4"/>
          <p:cNvPicPr>
            <a:picLocks noChangeAspect="1"/>
          </p:cNvPicPr>
          <p:nvPr/>
        </p:nvPicPr>
        <p:blipFill>
          <a:blip r:embed="rId1"/>
          <a:stretch>
            <a:fillRect/>
          </a:stretch>
        </p:blipFill>
        <p:spPr>
          <a:xfrm>
            <a:off x="2625090" y="696595"/>
            <a:ext cx="5890260" cy="348805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522795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3.2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复制层</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&amp;</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复制组</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687830" y="919480"/>
            <a:ext cx="8528685" cy="6369685"/>
          </a:xfrm>
          <a:prstGeom prst="rect">
            <a:avLst/>
          </a:prstGeom>
          <a:noFill/>
        </p:spPr>
        <p:txBody>
          <a:bodyPr wrap="square" rtlCol="0" anchor="t">
            <a:spAutoFit/>
          </a:bodyPr>
          <a:p>
            <a:pPr indent="457200"/>
            <a:r>
              <a:rPr lang="zh-CN" altLang="en-US" sz="2400"/>
              <a:t>为了为用户提供干净的键值接口并隐藏处理复制协议的复杂性，RubbleDB使用一个</a:t>
            </a:r>
            <a:r>
              <a:rPr lang="zh-CN" altLang="en-US" sz="2400" b="1"/>
              <a:t>复制层作为用户和复制组之间的代理层</a:t>
            </a:r>
            <a:r>
              <a:rPr lang="zh-CN" altLang="en-US" sz="2400"/>
              <a:t>。用户只需</a:t>
            </a:r>
            <a:r>
              <a:rPr lang="zh-CN" altLang="en-US" sz="2400" b="1"/>
              <a:t>向复制层发送常规的RocksDB请求</a:t>
            </a:r>
            <a:r>
              <a:rPr lang="zh-CN" altLang="en-US" sz="2400"/>
              <a:t>，并</a:t>
            </a:r>
            <a:r>
              <a:rPr lang="zh-CN" altLang="en-US" sz="2400" b="1"/>
              <a:t>从复制层接收结果</a:t>
            </a:r>
            <a:r>
              <a:rPr lang="zh-CN" altLang="en-US" sz="2400"/>
              <a:t>，复制层会透明地处理复制协议。因此，复制层有两个角色：1）</a:t>
            </a:r>
            <a:r>
              <a:rPr lang="zh-CN" altLang="en-US" sz="2400" b="1"/>
              <a:t>将请求路由到包含所请求的键值对的复制组的副本</a:t>
            </a:r>
            <a:r>
              <a:rPr lang="zh-CN" altLang="en-US" sz="2400"/>
              <a:t>；2）</a:t>
            </a:r>
            <a:r>
              <a:rPr lang="zh-CN" altLang="en-US" sz="2400" b="1"/>
              <a:t>检测和恢复任何失败的副本</a:t>
            </a:r>
            <a:r>
              <a:rPr lang="zh-CN" altLang="en-US" sz="2400"/>
              <a:t>。</a:t>
            </a:r>
            <a:endParaRPr lang="zh-CN" altLang="en-US" sz="2400"/>
          </a:p>
          <a:p>
            <a:endParaRPr lang="zh-CN" altLang="en-US" sz="2400"/>
          </a:p>
          <a:p>
            <a:pPr indent="457200"/>
            <a:r>
              <a:rPr lang="zh-CN" altLang="en-US" sz="2400"/>
              <a:t>不同的复制组包含不同的键空间。为了路由请求，复制层维护一个</a:t>
            </a:r>
            <a:r>
              <a:rPr lang="zh-CN" altLang="en-US" sz="2400" b="1"/>
              <a:t>元数据表</a:t>
            </a:r>
            <a:r>
              <a:rPr lang="zh-CN" altLang="en-US" sz="2400"/>
              <a:t>，记录每个复制组的键空间和网络地址。一旦收到请求，复制层首先在元数据表中查找相应的组号。然后，根据复制协议，它将请求转发到该组内的特定副本。</a:t>
            </a:r>
            <a:endParaRPr lang="zh-CN" altLang="en-US" sz="2400"/>
          </a:p>
          <a:p>
            <a:pPr indent="457200"/>
            <a:endParaRPr lang="zh-CN" altLang="en-US" sz="2400"/>
          </a:p>
          <a:p>
            <a:pPr indent="457200"/>
            <a:r>
              <a:rPr lang="zh-CN" altLang="en-US" sz="2400"/>
              <a:t>复制层还会定期向每个副本发送心跳消息，以确认其健康状态。如果在一定时间阈值内没有从副本收到任何回复，认为该副本已失败，复制层将启动恢复过程。</a:t>
            </a:r>
            <a:endParaRPr lang="zh-CN" altLang="en-US" sz="2400"/>
          </a:p>
          <a:p>
            <a:endParaRPr lang="zh-CN" altLang="en-US" sz="2400"/>
          </a:p>
          <a:p>
            <a:pPr indent="457200"/>
            <a:endParaRPr lang="zh-CN" altLang="en-US" sz="240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434657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3.2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复制层</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&amp;</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复制组</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5" name="图片 4"/>
          <p:cNvPicPr>
            <a:picLocks noChangeAspect="1"/>
          </p:cNvPicPr>
          <p:nvPr/>
        </p:nvPicPr>
        <p:blipFill>
          <a:blip r:embed="rId1"/>
          <a:stretch>
            <a:fillRect/>
          </a:stretch>
        </p:blipFill>
        <p:spPr>
          <a:xfrm>
            <a:off x="3044825" y="750570"/>
            <a:ext cx="5869305" cy="3476625"/>
          </a:xfrm>
          <a:prstGeom prst="rect">
            <a:avLst/>
          </a:prstGeom>
        </p:spPr>
      </p:pic>
      <p:sp>
        <p:nvSpPr>
          <p:cNvPr id="2" name="文本框 1"/>
          <p:cNvSpPr txBox="1"/>
          <p:nvPr/>
        </p:nvSpPr>
        <p:spPr>
          <a:xfrm>
            <a:off x="1490345" y="4273550"/>
            <a:ext cx="8503920" cy="2584450"/>
          </a:xfrm>
          <a:prstGeom prst="rect">
            <a:avLst/>
          </a:prstGeom>
          <a:noFill/>
        </p:spPr>
        <p:txBody>
          <a:bodyPr wrap="square" rtlCol="0" anchor="t">
            <a:spAutoFit/>
          </a:bodyPr>
          <a:p>
            <a:r>
              <a:rPr lang="en-US" altLang="zh-CN">
                <a:sym typeface="+mn-ea"/>
              </a:rPr>
              <a:t>1.</a:t>
            </a:r>
            <a:r>
              <a:rPr lang="zh-CN" altLang="en-US">
                <a:sym typeface="+mn-ea"/>
              </a:rPr>
              <a:t>客户端首先将请求发送给复制层（步骤1），复制层在查阅元数据表后将请求转发给复制组1（步骤2）。</a:t>
            </a:r>
            <a:endParaRPr lang="zh-CN" altLang="en-US"/>
          </a:p>
          <a:p>
            <a:r>
              <a:rPr lang="en-US" altLang="zh-CN">
                <a:sym typeface="+mn-ea"/>
              </a:rPr>
              <a:t>2.</a:t>
            </a:r>
            <a:r>
              <a:rPr lang="zh-CN" altLang="en-US">
                <a:sym typeface="+mn-ea"/>
              </a:rPr>
              <a:t>按照链式复制协议，写请求（如put和update）发送到头部（步骤2.a），而读请求（如get和scan）发送到尾部（步骤2.b）。</a:t>
            </a:r>
            <a:endParaRPr lang="zh-CN" altLang="en-US"/>
          </a:p>
          <a:p>
            <a:r>
              <a:rPr lang="en-US" altLang="zh-CN">
                <a:sym typeface="+mn-ea"/>
              </a:rPr>
              <a:t>3.</a:t>
            </a:r>
            <a:r>
              <a:rPr lang="zh-CN" altLang="en-US">
                <a:sym typeface="+mn-ea"/>
              </a:rPr>
              <a:t>在写请求的情况下，主节点（头部）将写请求复制到链中的下一个副本节点（步骤3）。</a:t>
            </a:r>
            <a:endParaRPr lang="zh-CN" altLang="en-US"/>
          </a:p>
          <a:p>
            <a:r>
              <a:rPr lang="en-US" altLang="zh-CN">
                <a:sym typeface="+mn-ea"/>
              </a:rPr>
              <a:t>4.</a:t>
            </a:r>
            <a:r>
              <a:rPr lang="zh-CN" altLang="en-US">
                <a:sym typeface="+mn-ea"/>
              </a:rPr>
              <a:t>副本节点执行写入操作，然后将其复制到链中的下一个节点（步骤4）。</a:t>
            </a:r>
            <a:endParaRPr lang="zh-CN" altLang="en-US"/>
          </a:p>
          <a:p>
            <a:r>
              <a:rPr lang="en-US" altLang="zh-CN">
                <a:sym typeface="+mn-ea"/>
              </a:rPr>
              <a:t>5.</a:t>
            </a:r>
            <a:r>
              <a:rPr lang="zh-CN" altLang="en-US">
                <a:sym typeface="+mn-ea"/>
              </a:rPr>
              <a:t>当尾节点完成一个请求（读或写）时，它会回复给复制层（步骤5），最后复制层将结果返回给客户端（步骤6）</a:t>
            </a:r>
            <a:endParaRPr lang="zh-CN" altLang="en-US">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91261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3.2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复制层</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&amp;</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复制组</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2" name="图片 1"/>
          <p:cNvPicPr>
            <a:picLocks noChangeAspect="1"/>
          </p:cNvPicPr>
          <p:nvPr/>
        </p:nvPicPr>
        <p:blipFill>
          <a:blip r:embed="rId1"/>
          <a:stretch>
            <a:fillRect/>
          </a:stretch>
        </p:blipFill>
        <p:spPr>
          <a:xfrm>
            <a:off x="5876925" y="1130300"/>
            <a:ext cx="6404610" cy="3390265"/>
          </a:xfrm>
          <a:prstGeom prst="rect">
            <a:avLst/>
          </a:prstGeom>
        </p:spPr>
      </p:pic>
      <p:sp>
        <p:nvSpPr>
          <p:cNvPr id="3" name="文本框 2"/>
          <p:cNvSpPr txBox="1"/>
          <p:nvPr/>
        </p:nvSpPr>
        <p:spPr>
          <a:xfrm>
            <a:off x="77470" y="1130300"/>
            <a:ext cx="6241415" cy="5412105"/>
          </a:xfrm>
          <a:prstGeom prst="rect">
            <a:avLst/>
          </a:prstGeom>
          <a:noFill/>
        </p:spPr>
        <p:txBody>
          <a:bodyPr wrap="square" rtlCol="0" anchor="t">
            <a:noAutofit/>
          </a:bodyPr>
          <a:p>
            <a:pPr indent="457200"/>
            <a:endParaRPr lang="zh-CN" altLang="en-US" sz="1600"/>
          </a:p>
          <a:p>
            <a:r>
              <a:rPr lang="zh-CN" altLang="en-US" sz="1600"/>
              <a:t>步骤I至III展示了RubbleDB如何</a:t>
            </a:r>
            <a:r>
              <a:rPr lang="zh-CN" altLang="en-US" sz="1600" b="1"/>
              <a:t>在副本节点中避免后台合并作业</a:t>
            </a:r>
            <a:r>
              <a:rPr lang="zh-CN" altLang="en-US" sz="1600"/>
              <a:t>。</a:t>
            </a:r>
            <a:endParaRPr lang="zh-CN" altLang="en-US" sz="1600"/>
          </a:p>
          <a:p>
            <a:endParaRPr lang="zh-CN" altLang="en-US" sz="1600"/>
          </a:p>
          <a:p>
            <a:r>
              <a:rPr lang="en-US" altLang="zh-CN" sz="1600"/>
              <a:t>1.</a:t>
            </a:r>
            <a:r>
              <a:rPr lang="zh-CN" altLang="en-US" sz="1600"/>
              <a:t>在步骤I中，主节点正常进行Flush和合并作业。这些作业以三种方式改变主节点的LSM树：</a:t>
            </a:r>
            <a:endParaRPr lang="zh-CN" altLang="en-US" sz="1600"/>
          </a:p>
          <a:p>
            <a:r>
              <a:rPr lang="zh-CN" altLang="en-US" sz="1600"/>
              <a:t>1）</a:t>
            </a:r>
            <a:r>
              <a:rPr lang="zh-CN" altLang="en-US" sz="1600" b="1"/>
              <a:t>删除正在合并的数据</a:t>
            </a:r>
            <a:endParaRPr lang="zh-CN" altLang="en-US" sz="1600" b="1"/>
          </a:p>
          <a:p>
            <a:r>
              <a:rPr lang="zh-CN" altLang="en-US" sz="1600"/>
              <a:t>2）</a:t>
            </a:r>
            <a:r>
              <a:rPr lang="zh-CN" altLang="en-US" sz="1600" b="1"/>
              <a:t>创建合并后的SST文件</a:t>
            </a:r>
            <a:endParaRPr lang="zh-CN" altLang="en-US" sz="1600" b="1"/>
          </a:p>
          <a:p>
            <a:r>
              <a:rPr lang="zh-CN" altLang="en-US" sz="1600"/>
              <a:t>3）</a:t>
            </a:r>
            <a:r>
              <a:rPr lang="zh-CN" altLang="en-US" sz="1600" b="1"/>
              <a:t>修改LSM树版本</a:t>
            </a:r>
            <a:endParaRPr lang="zh-CN" altLang="en-US" sz="1600" b="1"/>
          </a:p>
          <a:p>
            <a:endParaRPr lang="zh-CN" altLang="en-US" sz="1600" b="1"/>
          </a:p>
          <a:p>
            <a:r>
              <a:rPr lang="en-US" altLang="zh-CN" sz="1600"/>
              <a:t>2.</a:t>
            </a:r>
            <a:r>
              <a:rPr lang="zh-CN" altLang="en-US" sz="1600"/>
              <a:t>在</a:t>
            </a:r>
            <a:r>
              <a:rPr lang="zh-CN" altLang="en-US" sz="1600">
                <a:sym typeface="+mn-ea"/>
              </a:rPr>
              <a:t>步骤II中，</a:t>
            </a:r>
            <a:r>
              <a:rPr lang="zh-CN" altLang="en-US" sz="1600"/>
              <a:t>RubbleDB通过在网络上</a:t>
            </a:r>
            <a:r>
              <a:rPr lang="zh-CN" altLang="en-US" sz="1600" b="1"/>
              <a:t>发送合并后的SST文件和版本编辑</a:t>
            </a:r>
            <a:r>
              <a:rPr lang="zh-CN" altLang="en-US" sz="1600"/>
              <a:t>来确保副本节点也进行相同的更改。</a:t>
            </a:r>
            <a:endParaRPr lang="zh-CN" altLang="en-US" sz="1600"/>
          </a:p>
          <a:p>
            <a:endParaRPr lang="zh-CN" altLang="en-US" sz="1600"/>
          </a:p>
          <a:p>
            <a:r>
              <a:rPr lang="en-US" altLang="zh-CN" sz="1600"/>
              <a:t>3.</a:t>
            </a:r>
            <a:r>
              <a:rPr lang="zh-CN" altLang="en-US" sz="1600"/>
              <a:t>在步骤</a:t>
            </a:r>
            <a:r>
              <a:rPr lang="zh-CN" altLang="en-US" sz="1600">
                <a:sym typeface="+mn-ea"/>
              </a:rPr>
              <a:t>III中，</a:t>
            </a:r>
            <a:r>
              <a:rPr lang="zh-CN" altLang="en-US" sz="1600"/>
              <a:t>发送合并后的SST文件解决了2），因此副本节点只需要</a:t>
            </a:r>
            <a:r>
              <a:rPr lang="zh-CN" altLang="en-US" sz="1600" b="1"/>
              <a:t>根据版本编辑删除原始的过时SST文件</a:t>
            </a:r>
            <a:r>
              <a:rPr lang="zh-CN" altLang="en-US" sz="1600"/>
              <a:t>，并</a:t>
            </a:r>
            <a:r>
              <a:rPr lang="zh-CN" altLang="en-US" sz="1600" b="1"/>
              <a:t>更新自己的LSM树版本</a:t>
            </a:r>
            <a:r>
              <a:rPr lang="zh-CN" altLang="en-US" sz="1600"/>
              <a:t>。</a:t>
            </a:r>
            <a:endParaRPr lang="zh-CN" altLang="en-US" sz="16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309880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3.3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文件预分配</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895475" y="1321435"/>
            <a:ext cx="7893050" cy="4523105"/>
          </a:xfrm>
          <a:prstGeom prst="rect">
            <a:avLst/>
          </a:prstGeom>
          <a:noFill/>
        </p:spPr>
        <p:txBody>
          <a:bodyPr wrap="square" rtlCol="0" anchor="t">
            <a:spAutoFit/>
          </a:bodyPr>
          <a:p>
            <a:pPr indent="457200"/>
            <a:r>
              <a:rPr lang="zh-CN" altLang="en-US" sz="2400"/>
              <a:t>NVMe-oF在文件系统层面引入了不一致性。</a:t>
            </a:r>
            <a:endParaRPr lang="zh-CN" altLang="en-US" sz="2400"/>
          </a:p>
          <a:p>
            <a:pPr indent="457200"/>
            <a:endParaRPr lang="zh-CN" altLang="en-US" sz="2400"/>
          </a:p>
          <a:p>
            <a:pPr indent="457200"/>
            <a:r>
              <a:rPr lang="zh-CN" altLang="en-US" sz="2400"/>
              <a:t>通过NVMe-oF简单地在</a:t>
            </a:r>
            <a:r>
              <a:rPr lang="zh-CN" altLang="en-US" sz="2400" b="1"/>
              <a:t>远程磁盘上分配一个新文件并写入数据</a:t>
            </a:r>
            <a:r>
              <a:rPr lang="zh-CN" altLang="en-US" sz="2400"/>
              <a:t>是一种基本的文件传送方式。然而，在这种方案中，</a:t>
            </a:r>
            <a:r>
              <a:rPr lang="zh-CN" altLang="en-US" sz="2400" b="1"/>
              <a:t>副本节点甚至无法在其文件系统中看到新的SST文件，</a:t>
            </a:r>
            <a:r>
              <a:rPr lang="zh-CN" altLang="en-US" sz="2400"/>
              <a:t>这是因为SST文件是在主节点的文件系统中创建的。</a:t>
            </a:r>
            <a:endParaRPr lang="zh-CN" altLang="en-US" sz="2400"/>
          </a:p>
          <a:p>
            <a:pPr indent="457200"/>
            <a:endParaRPr lang="zh-CN" altLang="en-US" sz="2400"/>
          </a:p>
          <a:p>
            <a:pPr indent="457200"/>
            <a:r>
              <a:rPr lang="zh-CN" altLang="en-US" sz="2400"/>
              <a:t>而NVMe-oF只转发NVMe命令，这些命令在副本节点的存储堆栈中的文件系统层以下执行。更糟糕的是，主机发送的数据可能会意外地覆盖副本节点上不应该访问的物理块中的数据，因为副本节点的本地文件系统可能已经改变了其文件到块的映射。</a:t>
            </a:r>
            <a:endParaRPr lang="zh-CN" altLang="en-US" sz="24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309880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3.3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文件预分配</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5" name="图片 4"/>
          <p:cNvPicPr>
            <a:picLocks noChangeAspect="1"/>
          </p:cNvPicPr>
          <p:nvPr/>
        </p:nvPicPr>
        <p:blipFill>
          <a:blip r:embed="rId1"/>
          <a:stretch>
            <a:fillRect/>
          </a:stretch>
        </p:blipFill>
        <p:spPr>
          <a:xfrm>
            <a:off x="1174115" y="1118235"/>
            <a:ext cx="9213850" cy="506857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391731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3.3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文件</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预分配</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623060" y="788670"/>
            <a:ext cx="8946515" cy="7170420"/>
          </a:xfrm>
          <a:prstGeom prst="rect">
            <a:avLst/>
          </a:prstGeom>
          <a:noFill/>
        </p:spPr>
        <p:txBody>
          <a:bodyPr wrap="square" rtlCol="0" anchor="t">
            <a:spAutoFit/>
          </a:bodyPr>
          <a:p>
            <a:r>
              <a:rPr lang="zh-CN" altLang="en-US" sz="2000"/>
              <a:t>这种预分配方案存在四个实际问题：</a:t>
            </a:r>
            <a:endParaRPr lang="zh-CN" altLang="en-US" sz="2000"/>
          </a:p>
          <a:p>
            <a:endParaRPr lang="zh-CN" altLang="en-US" sz="2000"/>
          </a:p>
          <a:p>
            <a:r>
              <a:rPr lang="en-US" altLang="zh-CN" sz="2000"/>
              <a:t>1.</a:t>
            </a:r>
            <a:r>
              <a:rPr lang="zh-CN" altLang="en-US" sz="2000"/>
              <a:t>如何确定Slot的大小</a:t>
            </a:r>
            <a:endParaRPr lang="zh-CN" altLang="en-US" sz="2000"/>
          </a:p>
          <a:p>
            <a:r>
              <a:rPr lang="en-US" altLang="zh-CN" sz="2000"/>
              <a:t>2.</a:t>
            </a:r>
            <a:r>
              <a:rPr lang="zh-CN" altLang="en-US" sz="2000"/>
              <a:t>如何在池中管理槽文件</a:t>
            </a:r>
            <a:endParaRPr lang="zh-CN" altLang="en-US" sz="2000"/>
          </a:p>
          <a:p>
            <a:r>
              <a:rPr lang="en-US" altLang="zh-CN" sz="2000"/>
              <a:t>3.</a:t>
            </a:r>
            <a:r>
              <a:rPr lang="zh-CN" altLang="en-US" sz="2000"/>
              <a:t>如何避免副本文件系统的进行文件重新映射（remapping）</a:t>
            </a:r>
            <a:endParaRPr lang="zh-CN" altLang="en-US" sz="2000"/>
          </a:p>
          <a:p>
            <a:r>
              <a:rPr lang="en-US" altLang="zh-CN" sz="2000"/>
              <a:t>4.</a:t>
            </a:r>
            <a:r>
              <a:rPr lang="zh-CN" altLang="en-US" sz="2000"/>
              <a:t>Slot文件池的文件是固定的，如何确保RocksDB在更改文件名时仍能正确指向预分配的文件。</a:t>
            </a:r>
            <a:endParaRPr lang="zh-CN" altLang="en-US" sz="2000"/>
          </a:p>
          <a:p>
            <a:endParaRPr lang="zh-CN" altLang="en-US" sz="2000"/>
          </a:p>
          <a:p>
            <a:r>
              <a:rPr lang="zh-CN" altLang="en-US" sz="2000"/>
              <a:t>解决方案：</a:t>
            </a:r>
            <a:endParaRPr lang="zh-CN" altLang="en-US" sz="2000"/>
          </a:p>
          <a:p>
            <a:endParaRPr lang="zh-CN" altLang="en-US" sz="2000"/>
          </a:p>
          <a:p>
            <a:r>
              <a:rPr lang="en-US" altLang="zh-CN" sz="2000">
                <a:sym typeface="+mn-ea"/>
              </a:rPr>
              <a:t>1.</a:t>
            </a:r>
            <a:r>
              <a:rPr lang="zh-CN" altLang="en-US" sz="2000">
                <a:sym typeface="+mn-ea"/>
              </a:rPr>
              <a:t>RocksDB中文件大小是可以设置为固定的，所以只需要将Slot设置为固定大小即可。</a:t>
            </a:r>
            <a:endParaRPr lang="zh-CN" altLang="en-US" sz="2000">
              <a:sym typeface="+mn-ea"/>
            </a:endParaRPr>
          </a:p>
          <a:p>
            <a:r>
              <a:rPr lang="en-US" altLang="zh-CN" sz="2000">
                <a:sym typeface="+mn-ea"/>
              </a:rPr>
              <a:t>2.</a:t>
            </a:r>
            <a:r>
              <a:rPr lang="zh-CN" altLang="en-US" sz="2000">
                <a:sym typeface="+mn-ea"/>
              </a:rPr>
              <a:t>作者设计了一个</a:t>
            </a:r>
            <a:r>
              <a:rPr lang="zh-CN" altLang="en-US" sz="2000" b="1">
                <a:sym typeface="+mn-ea"/>
              </a:rPr>
              <a:t>文件映射</a:t>
            </a:r>
            <a:r>
              <a:rPr lang="zh-CN" altLang="en-US" sz="2000">
                <a:sym typeface="+mn-ea"/>
              </a:rPr>
              <a:t>来跟踪槽与SST文件之间的映射关系，并指示槽是否包含活动SST文件。</a:t>
            </a:r>
            <a:endParaRPr lang="zh-CN" altLang="en-US" sz="2000"/>
          </a:p>
          <a:p>
            <a:r>
              <a:rPr lang="en-US" altLang="zh-CN" sz="2000">
                <a:sym typeface="+mn-ea"/>
              </a:rPr>
              <a:t>3.</a:t>
            </a:r>
            <a:r>
              <a:rPr lang="zh-CN" altLang="en-US" sz="2000">
                <a:sym typeface="+mn-ea"/>
              </a:rPr>
              <a:t>RubbleDB在每个副本节点中使用了一个专用且静态的磁盘分区作为文件池。在副本节点中，该分区被以只读方式挂载，因为副本节点不会对其SSD进行写入。</a:t>
            </a:r>
            <a:endParaRPr lang="zh-CN" altLang="en-US" sz="2000"/>
          </a:p>
          <a:p>
            <a:r>
              <a:rPr lang="en-US" altLang="zh-CN" sz="2000">
                <a:sym typeface="+mn-ea"/>
              </a:rPr>
              <a:t>4.</a:t>
            </a:r>
            <a:r>
              <a:rPr lang="zh-CN" altLang="en-US" sz="2000">
                <a:sym typeface="+mn-ea"/>
              </a:rPr>
              <a:t>RubbleDB维护了一个</a:t>
            </a:r>
            <a:r>
              <a:rPr lang="zh-CN" altLang="en-US" sz="2000" b="1">
                <a:sym typeface="+mn-ea"/>
              </a:rPr>
              <a:t>文件名映射表</a:t>
            </a:r>
            <a:r>
              <a:rPr lang="zh-CN" altLang="en-US" sz="2000">
                <a:sym typeface="+mn-ea"/>
              </a:rPr>
              <a:t>，将具有RocksDB定义名称的文件链接到槽文件，这样副本节点上的RocksDB实例就可以正确地访问其只读文件池。</a:t>
            </a:r>
            <a:endParaRPr lang="zh-CN" altLang="en-US" sz="2000"/>
          </a:p>
          <a:p>
            <a:endParaRPr lang="zh-CN" altLang="en-US" sz="2000"/>
          </a:p>
          <a:p>
            <a:endParaRPr lang="zh-CN" altLang="en-US" sz="2000"/>
          </a:p>
          <a:p>
            <a:endParaRPr lang="zh-CN" altLang="en-US" sz="2000"/>
          </a:p>
          <a:p>
            <a:endParaRPr lang="zh-CN" altLang="en-US" sz="20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3.4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避免LSM-tree的不一致性问题</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3048000" y="1028700"/>
            <a:ext cx="6096000" cy="368300"/>
          </a:xfrm>
          <a:prstGeom prst="rect">
            <a:avLst/>
          </a:prstGeom>
          <a:noFill/>
        </p:spPr>
        <p:txBody>
          <a:bodyPr wrap="square" rtlCol="0" anchor="t">
            <a:spAutoFit/>
          </a:bodyPr>
          <a:p>
            <a:r>
              <a:rPr lang="zh-CN" altLang="en-US"/>
              <a:t>、</a:t>
            </a:r>
            <a:endParaRPr lang="zh-CN" altLang="en-US"/>
          </a:p>
        </p:txBody>
      </p:sp>
      <p:pic>
        <p:nvPicPr>
          <p:cNvPr id="4" name="图片 3"/>
          <p:cNvPicPr>
            <a:picLocks noChangeAspect="1"/>
          </p:cNvPicPr>
          <p:nvPr/>
        </p:nvPicPr>
        <p:blipFill>
          <a:blip r:embed="rId1"/>
          <a:stretch>
            <a:fillRect/>
          </a:stretch>
        </p:blipFill>
        <p:spPr>
          <a:xfrm>
            <a:off x="3048000" y="789940"/>
            <a:ext cx="5872480" cy="598995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组合 87"/>
          <p:cNvGrpSpPr/>
          <p:nvPr/>
        </p:nvGrpSpPr>
        <p:grpSpPr>
          <a:xfrm>
            <a:off x="0" y="-1605"/>
            <a:ext cx="2580038" cy="2383366"/>
            <a:chOff x="1" y="0"/>
            <a:chExt cx="2580038" cy="2383366"/>
          </a:xfrm>
        </p:grpSpPr>
        <p:sp>
          <p:nvSpPr>
            <p:cNvPr id="89" name="任意多边形: 形状 88"/>
            <p:cNvSpPr/>
            <p:nvPr/>
          </p:nvSpPr>
          <p:spPr>
            <a:xfrm flipV="1">
              <a:off x="1" y="0"/>
              <a:ext cx="2400061" cy="2383366"/>
            </a:xfrm>
            <a:custGeom>
              <a:avLst/>
              <a:gdLst>
                <a:gd name="connsiteX0" fmla="*/ 0 w 2400061"/>
                <a:gd name="connsiteY0" fmla="*/ 2383366 h 2383366"/>
                <a:gd name="connsiteX1" fmla="*/ 2400061 w 2400061"/>
                <a:gd name="connsiteY1" fmla="*/ 2383366 h 2383366"/>
                <a:gd name="connsiteX2" fmla="*/ 0 w 2400061"/>
                <a:gd name="connsiteY2" fmla="*/ 0 h 2383366"/>
              </a:gdLst>
              <a:ahLst/>
              <a:cxnLst>
                <a:cxn ang="0">
                  <a:pos x="connsiteX0" y="connsiteY0"/>
                </a:cxn>
                <a:cxn ang="0">
                  <a:pos x="connsiteX1" y="connsiteY1"/>
                </a:cxn>
                <a:cxn ang="0">
                  <a:pos x="connsiteX2" y="connsiteY2"/>
                </a:cxn>
              </a:cxnLst>
              <a:rect l="l" t="t" r="r" b="b"/>
              <a:pathLst>
                <a:path w="2400061" h="2383366">
                  <a:moveTo>
                    <a:pt x="0" y="2383366"/>
                  </a:moveTo>
                  <a:lnTo>
                    <a:pt x="2400061" y="2383366"/>
                  </a:lnTo>
                  <a:lnTo>
                    <a:pt x="0" y="0"/>
                  </a:lnTo>
                  <a:close/>
                </a:path>
              </a:pathLst>
            </a:cu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90" name="任意多边形: 形状 89"/>
            <p:cNvSpPr/>
            <p:nvPr/>
          </p:nvSpPr>
          <p:spPr>
            <a:xfrm flipV="1">
              <a:off x="1" y="0"/>
              <a:ext cx="1552547" cy="1541747"/>
            </a:xfrm>
            <a:custGeom>
              <a:avLst/>
              <a:gdLst>
                <a:gd name="connsiteX0" fmla="*/ 0 w 1552547"/>
                <a:gd name="connsiteY0" fmla="*/ 1541747 h 1541747"/>
                <a:gd name="connsiteX1" fmla="*/ 1552547 w 1552547"/>
                <a:gd name="connsiteY1" fmla="*/ 1541747 h 1541747"/>
                <a:gd name="connsiteX2" fmla="*/ 0 w 1552547"/>
                <a:gd name="connsiteY2" fmla="*/ 0 h 1541747"/>
              </a:gdLst>
              <a:ahLst/>
              <a:cxnLst>
                <a:cxn ang="0">
                  <a:pos x="connsiteX0" y="connsiteY0"/>
                </a:cxn>
                <a:cxn ang="0">
                  <a:pos x="connsiteX1" y="connsiteY1"/>
                </a:cxn>
                <a:cxn ang="0">
                  <a:pos x="connsiteX2" y="connsiteY2"/>
                </a:cxn>
              </a:cxnLst>
              <a:rect l="l" t="t" r="r" b="b"/>
              <a:pathLst>
                <a:path w="1552547" h="1541747">
                  <a:moveTo>
                    <a:pt x="0" y="1541747"/>
                  </a:moveTo>
                  <a:lnTo>
                    <a:pt x="1552547" y="15417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91" name="任意多边形: 形状 90"/>
            <p:cNvSpPr/>
            <p:nvPr/>
          </p:nvSpPr>
          <p:spPr>
            <a:xfrm>
              <a:off x="400811" y="0"/>
              <a:ext cx="2179228" cy="1381104"/>
            </a:xfrm>
            <a:custGeom>
              <a:avLst/>
              <a:gdLst>
                <a:gd name="connsiteX0" fmla="*/ 1395192 w 2179228"/>
                <a:gd name="connsiteY0" fmla="*/ 0 h 1381104"/>
                <a:gd name="connsiteX1" fmla="*/ 2179228 w 2179228"/>
                <a:gd name="connsiteY1" fmla="*/ 0 h 1381104"/>
                <a:gd name="connsiteX2" fmla="*/ 784037 w 2179228"/>
                <a:gd name="connsiteY2" fmla="*/ 1381104 h 1381104"/>
                <a:gd name="connsiteX3" fmla="*/ 0 w 2179228"/>
                <a:gd name="connsiteY3" fmla="*/ 1381104 h 1381104"/>
              </a:gdLst>
              <a:ahLst/>
              <a:cxnLst>
                <a:cxn ang="0">
                  <a:pos x="connsiteX0" y="connsiteY0"/>
                </a:cxn>
                <a:cxn ang="0">
                  <a:pos x="connsiteX1" y="connsiteY1"/>
                </a:cxn>
                <a:cxn ang="0">
                  <a:pos x="connsiteX2" y="connsiteY2"/>
                </a:cxn>
                <a:cxn ang="0">
                  <a:pos x="connsiteX3" y="connsiteY3"/>
                </a:cxn>
              </a:cxnLst>
              <a:rect l="l" t="t" r="r" b="b"/>
              <a:pathLst>
                <a:path w="2179228" h="1381104">
                  <a:moveTo>
                    <a:pt x="1395192" y="0"/>
                  </a:moveTo>
                  <a:lnTo>
                    <a:pt x="2179228" y="0"/>
                  </a:lnTo>
                  <a:lnTo>
                    <a:pt x="784037" y="1381104"/>
                  </a:lnTo>
                  <a:lnTo>
                    <a:pt x="0" y="13811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92" name="组合 91"/>
          <p:cNvGrpSpPr/>
          <p:nvPr/>
        </p:nvGrpSpPr>
        <p:grpSpPr>
          <a:xfrm rot="5400000" flipH="1">
            <a:off x="9710298" y="4376298"/>
            <a:ext cx="2580038" cy="2383366"/>
            <a:chOff x="1" y="0"/>
            <a:chExt cx="2580038" cy="2383366"/>
          </a:xfrm>
        </p:grpSpPr>
        <p:sp>
          <p:nvSpPr>
            <p:cNvPr id="93" name="任意多边形: 形状 92"/>
            <p:cNvSpPr/>
            <p:nvPr/>
          </p:nvSpPr>
          <p:spPr>
            <a:xfrm flipV="1">
              <a:off x="1" y="0"/>
              <a:ext cx="2400061" cy="2383366"/>
            </a:xfrm>
            <a:custGeom>
              <a:avLst/>
              <a:gdLst>
                <a:gd name="connsiteX0" fmla="*/ 0 w 2400061"/>
                <a:gd name="connsiteY0" fmla="*/ 2383366 h 2383366"/>
                <a:gd name="connsiteX1" fmla="*/ 2400061 w 2400061"/>
                <a:gd name="connsiteY1" fmla="*/ 2383366 h 2383366"/>
                <a:gd name="connsiteX2" fmla="*/ 0 w 2400061"/>
                <a:gd name="connsiteY2" fmla="*/ 0 h 2383366"/>
              </a:gdLst>
              <a:ahLst/>
              <a:cxnLst>
                <a:cxn ang="0">
                  <a:pos x="connsiteX0" y="connsiteY0"/>
                </a:cxn>
                <a:cxn ang="0">
                  <a:pos x="connsiteX1" y="connsiteY1"/>
                </a:cxn>
                <a:cxn ang="0">
                  <a:pos x="connsiteX2" y="connsiteY2"/>
                </a:cxn>
              </a:cxnLst>
              <a:rect l="l" t="t" r="r" b="b"/>
              <a:pathLst>
                <a:path w="2400061" h="2383366">
                  <a:moveTo>
                    <a:pt x="0" y="2383366"/>
                  </a:moveTo>
                  <a:lnTo>
                    <a:pt x="2400061" y="2383366"/>
                  </a:lnTo>
                  <a:lnTo>
                    <a:pt x="0" y="0"/>
                  </a:lnTo>
                  <a:close/>
                </a:path>
              </a:pathLst>
            </a:cu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94" name="任意多边形: 形状 93"/>
            <p:cNvSpPr/>
            <p:nvPr/>
          </p:nvSpPr>
          <p:spPr>
            <a:xfrm flipV="1">
              <a:off x="1" y="0"/>
              <a:ext cx="1552547" cy="1541747"/>
            </a:xfrm>
            <a:custGeom>
              <a:avLst/>
              <a:gdLst>
                <a:gd name="connsiteX0" fmla="*/ 0 w 1552547"/>
                <a:gd name="connsiteY0" fmla="*/ 1541747 h 1541747"/>
                <a:gd name="connsiteX1" fmla="*/ 1552547 w 1552547"/>
                <a:gd name="connsiteY1" fmla="*/ 1541747 h 1541747"/>
                <a:gd name="connsiteX2" fmla="*/ 0 w 1552547"/>
                <a:gd name="connsiteY2" fmla="*/ 0 h 1541747"/>
              </a:gdLst>
              <a:ahLst/>
              <a:cxnLst>
                <a:cxn ang="0">
                  <a:pos x="connsiteX0" y="connsiteY0"/>
                </a:cxn>
                <a:cxn ang="0">
                  <a:pos x="connsiteX1" y="connsiteY1"/>
                </a:cxn>
                <a:cxn ang="0">
                  <a:pos x="connsiteX2" y="connsiteY2"/>
                </a:cxn>
              </a:cxnLst>
              <a:rect l="l" t="t" r="r" b="b"/>
              <a:pathLst>
                <a:path w="1552547" h="1541747">
                  <a:moveTo>
                    <a:pt x="0" y="1541747"/>
                  </a:moveTo>
                  <a:lnTo>
                    <a:pt x="1552547" y="15417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95" name="任意多边形: 形状 94"/>
            <p:cNvSpPr/>
            <p:nvPr/>
          </p:nvSpPr>
          <p:spPr>
            <a:xfrm>
              <a:off x="400811" y="0"/>
              <a:ext cx="2179228" cy="1381104"/>
            </a:xfrm>
            <a:custGeom>
              <a:avLst/>
              <a:gdLst>
                <a:gd name="connsiteX0" fmla="*/ 1395192 w 2179228"/>
                <a:gd name="connsiteY0" fmla="*/ 0 h 1381104"/>
                <a:gd name="connsiteX1" fmla="*/ 2179228 w 2179228"/>
                <a:gd name="connsiteY1" fmla="*/ 0 h 1381104"/>
                <a:gd name="connsiteX2" fmla="*/ 784037 w 2179228"/>
                <a:gd name="connsiteY2" fmla="*/ 1381104 h 1381104"/>
                <a:gd name="connsiteX3" fmla="*/ 0 w 2179228"/>
                <a:gd name="connsiteY3" fmla="*/ 1381104 h 1381104"/>
              </a:gdLst>
              <a:ahLst/>
              <a:cxnLst>
                <a:cxn ang="0">
                  <a:pos x="connsiteX0" y="connsiteY0"/>
                </a:cxn>
                <a:cxn ang="0">
                  <a:pos x="connsiteX1" y="connsiteY1"/>
                </a:cxn>
                <a:cxn ang="0">
                  <a:pos x="connsiteX2" y="connsiteY2"/>
                </a:cxn>
                <a:cxn ang="0">
                  <a:pos x="connsiteX3" y="connsiteY3"/>
                </a:cxn>
              </a:cxnLst>
              <a:rect l="l" t="t" r="r" b="b"/>
              <a:pathLst>
                <a:path w="2179228" h="1381104">
                  <a:moveTo>
                    <a:pt x="1395192" y="0"/>
                  </a:moveTo>
                  <a:lnTo>
                    <a:pt x="2179228" y="0"/>
                  </a:lnTo>
                  <a:lnTo>
                    <a:pt x="784037" y="1381104"/>
                  </a:lnTo>
                  <a:lnTo>
                    <a:pt x="0" y="13811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96" name="组合 95"/>
          <p:cNvGrpSpPr/>
          <p:nvPr/>
        </p:nvGrpSpPr>
        <p:grpSpPr>
          <a:xfrm>
            <a:off x="4790738" y="940311"/>
            <a:ext cx="2610524" cy="560328"/>
            <a:chOff x="4790738" y="827015"/>
            <a:chExt cx="2610524" cy="560328"/>
          </a:xfrm>
        </p:grpSpPr>
        <p:sp>
          <p:nvSpPr>
            <p:cNvPr id="97" name="圆角矩形 3"/>
            <p:cNvSpPr/>
            <p:nvPr/>
          </p:nvSpPr>
          <p:spPr>
            <a:xfrm>
              <a:off x="4790738" y="827015"/>
              <a:ext cx="2610524" cy="560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Normal" panose="020B0400000000000000" charset="-122"/>
              </a:endParaRPr>
            </a:p>
          </p:txBody>
        </p:sp>
        <p:sp>
          <p:nvSpPr>
            <p:cNvPr id="98" name="文本框 6"/>
            <p:cNvSpPr txBox="1"/>
            <p:nvPr/>
          </p:nvSpPr>
          <p:spPr>
            <a:xfrm>
              <a:off x="4870401" y="855590"/>
              <a:ext cx="2451199" cy="52322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CONTENTS</a:t>
              </a:r>
              <a:endParaRPr kumimoji="0" lang="en-US" altLang="zh-CN" sz="2800" b="1"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grpSp>
      <p:grpSp>
        <p:nvGrpSpPr>
          <p:cNvPr id="99" name="组合 98"/>
          <p:cNvGrpSpPr/>
          <p:nvPr/>
        </p:nvGrpSpPr>
        <p:grpSpPr>
          <a:xfrm>
            <a:off x="1496404" y="2380563"/>
            <a:ext cx="9199193" cy="2879725"/>
            <a:chOff x="1496404" y="2285313"/>
            <a:chExt cx="9199193" cy="2879725"/>
          </a:xfrm>
        </p:grpSpPr>
        <p:grpSp>
          <p:nvGrpSpPr>
            <p:cNvPr id="100" name="组合 99"/>
            <p:cNvGrpSpPr/>
            <p:nvPr/>
          </p:nvGrpSpPr>
          <p:grpSpPr>
            <a:xfrm>
              <a:off x="1496404" y="2285313"/>
              <a:ext cx="9199193" cy="2879725"/>
              <a:chOff x="1448278" y="2269271"/>
              <a:chExt cx="9199193" cy="2879725"/>
            </a:xfrm>
          </p:grpSpPr>
          <p:grpSp>
            <p:nvGrpSpPr>
              <p:cNvPr id="105" name="组合 104"/>
              <p:cNvGrpSpPr/>
              <p:nvPr/>
            </p:nvGrpSpPr>
            <p:grpSpPr>
              <a:xfrm>
                <a:off x="1448278" y="2269271"/>
                <a:ext cx="2057911" cy="2879725"/>
                <a:chOff x="2141752" y="2312561"/>
                <a:chExt cx="2057911" cy="2879725"/>
              </a:xfrm>
            </p:grpSpPr>
            <p:sp>
              <p:nvSpPr>
                <p:cNvPr id="133" name="剪去单角的矩形 1"/>
                <p:cNvSpPr/>
                <p:nvPr/>
              </p:nvSpPr>
              <p:spPr>
                <a:xfrm>
                  <a:off x="2142263" y="2312561"/>
                  <a:ext cx="2057400" cy="2879725"/>
                </a:xfrm>
                <a:prstGeom prst="snip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nvGrpSpPr>
                <p:cNvPr id="134" name="组合 133"/>
                <p:cNvGrpSpPr/>
                <p:nvPr/>
              </p:nvGrpSpPr>
              <p:grpSpPr>
                <a:xfrm>
                  <a:off x="2141752" y="2312561"/>
                  <a:ext cx="855345" cy="883285"/>
                  <a:chOff x="2110161" y="2312561"/>
                  <a:chExt cx="855345" cy="883285"/>
                </a:xfrm>
              </p:grpSpPr>
              <p:sp>
                <p:nvSpPr>
                  <p:cNvPr id="139" name="任意多边形 10"/>
                  <p:cNvSpPr/>
                  <p:nvPr/>
                </p:nvSpPr>
                <p:spPr>
                  <a:xfrm>
                    <a:off x="2112701" y="2312561"/>
                    <a:ext cx="852805" cy="883285"/>
                  </a:xfrm>
                  <a:custGeom>
                    <a:avLst/>
                    <a:gdLst>
                      <a:gd name="adj" fmla="val 16667"/>
                      <a:gd name="a" fmla="pin 0 adj 50000"/>
                      <a:gd name="dx1" fmla="*/ ss a 100000"/>
                      <a:gd name="x1" fmla="+- r 0 dx1"/>
                      <a:gd name="it" fmla="*/ dx1 1 2"/>
                      <a:gd name="ir" fmla="+/ x1 r 2"/>
                    </a:gdLst>
                    <a:ahLst/>
                    <a:cxnLst>
                      <a:cxn ang="0">
                        <a:pos x="r" y="vc"/>
                      </a:cxn>
                      <a:cxn ang="cd4">
                        <a:pos x="hc" y="b"/>
                      </a:cxn>
                      <a:cxn ang="cd2">
                        <a:pos x="l" y="vc"/>
                      </a:cxn>
                      <a:cxn ang="3">
                        <a:pos x="hc" y="t"/>
                      </a:cxn>
                    </a:cxnLst>
                    <a:rect l="l" t="t" r="r" b="b"/>
                    <a:pathLst>
                      <a:path w="1343" h="1391">
                        <a:moveTo>
                          <a:pt x="0" y="0"/>
                        </a:moveTo>
                        <a:lnTo>
                          <a:pt x="1343" y="0"/>
                        </a:lnTo>
                        <a:lnTo>
                          <a:pt x="0" y="139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40" name="文本框 139"/>
                  <p:cNvSpPr txBox="1"/>
                  <p:nvPr/>
                </p:nvSpPr>
                <p:spPr>
                  <a:xfrm>
                    <a:off x="2110161" y="2346851"/>
                    <a:ext cx="563880" cy="40005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rPr>
                      <a:t>01</a:t>
                    </a:r>
                    <a:endPar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grpSp>
              <p:nvGrpSpPr>
                <p:cNvPr id="135" name="组合 134"/>
                <p:cNvGrpSpPr/>
                <p:nvPr/>
              </p:nvGrpSpPr>
              <p:grpSpPr>
                <a:xfrm>
                  <a:off x="2142263" y="3399975"/>
                  <a:ext cx="2057400" cy="857461"/>
                  <a:chOff x="808382" y="4632469"/>
                  <a:chExt cx="2057400" cy="857461"/>
                </a:xfrm>
              </p:grpSpPr>
              <p:sp>
                <p:nvSpPr>
                  <p:cNvPr id="137" name="文本框 136"/>
                  <p:cNvSpPr txBox="1"/>
                  <p:nvPr/>
                </p:nvSpPr>
                <p:spPr>
                  <a:xfrm>
                    <a:off x="808382" y="5214340"/>
                    <a:ext cx="2057400"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65000"/>
                        </a:schemeClr>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138" name="TextBox 49"/>
                  <p:cNvSpPr txBox="1"/>
                  <p:nvPr/>
                </p:nvSpPr>
                <p:spPr>
                  <a:xfrm>
                    <a:off x="855324" y="4632469"/>
                    <a:ext cx="1963517"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论文核心</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内容简述</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p:txBody>
              </p:sp>
            </p:grpSp>
            <p:sp>
              <p:nvSpPr>
                <p:cNvPr id="136" name="矩形 135"/>
                <p:cNvSpPr/>
                <p:nvPr/>
              </p:nvSpPr>
              <p:spPr>
                <a:xfrm>
                  <a:off x="2272350" y="4633257"/>
                  <a:ext cx="1797227" cy="279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3828705" y="2269271"/>
                <a:ext cx="2059816" cy="2879725"/>
                <a:chOff x="2141752" y="2312561"/>
                <a:chExt cx="2059816" cy="2879725"/>
              </a:xfrm>
            </p:grpSpPr>
            <p:sp>
              <p:nvSpPr>
                <p:cNvPr id="125" name="剪去单角的矩形 1"/>
                <p:cNvSpPr/>
                <p:nvPr/>
              </p:nvSpPr>
              <p:spPr>
                <a:xfrm>
                  <a:off x="2142263" y="2312561"/>
                  <a:ext cx="2057400" cy="2879725"/>
                </a:xfrm>
                <a:prstGeom prst="snip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nvGrpSpPr>
                <p:cNvPr id="126" name="组合 125"/>
                <p:cNvGrpSpPr/>
                <p:nvPr/>
              </p:nvGrpSpPr>
              <p:grpSpPr>
                <a:xfrm>
                  <a:off x="2141752" y="2312561"/>
                  <a:ext cx="855345" cy="883285"/>
                  <a:chOff x="2110161" y="2312561"/>
                  <a:chExt cx="855345" cy="883285"/>
                </a:xfrm>
              </p:grpSpPr>
              <p:sp>
                <p:nvSpPr>
                  <p:cNvPr id="131" name="任意多边形 10"/>
                  <p:cNvSpPr/>
                  <p:nvPr/>
                </p:nvSpPr>
                <p:spPr>
                  <a:xfrm>
                    <a:off x="2112701" y="2312561"/>
                    <a:ext cx="852805" cy="883285"/>
                  </a:xfrm>
                  <a:custGeom>
                    <a:avLst/>
                    <a:gdLst>
                      <a:gd name="adj" fmla="val 16667"/>
                      <a:gd name="a" fmla="pin 0 adj 50000"/>
                      <a:gd name="dx1" fmla="*/ ss a 100000"/>
                      <a:gd name="x1" fmla="+- r 0 dx1"/>
                      <a:gd name="it" fmla="*/ dx1 1 2"/>
                      <a:gd name="ir" fmla="+/ x1 r 2"/>
                    </a:gdLst>
                    <a:ahLst/>
                    <a:cxnLst>
                      <a:cxn ang="0">
                        <a:pos x="r" y="vc"/>
                      </a:cxn>
                      <a:cxn ang="cd4">
                        <a:pos x="hc" y="b"/>
                      </a:cxn>
                      <a:cxn ang="cd2">
                        <a:pos x="l" y="vc"/>
                      </a:cxn>
                      <a:cxn ang="3">
                        <a:pos x="hc" y="t"/>
                      </a:cxn>
                    </a:cxnLst>
                    <a:rect l="l" t="t" r="r" b="b"/>
                    <a:pathLst>
                      <a:path w="1343" h="1391">
                        <a:moveTo>
                          <a:pt x="0" y="0"/>
                        </a:moveTo>
                        <a:lnTo>
                          <a:pt x="1343" y="0"/>
                        </a:lnTo>
                        <a:lnTo>
                          <a:pt x="0" y="139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32" name="文本框 131"/>
                  <p:cNvSpPr txBox="1"/>
                  <p:nvPr/>
                </p:nvSpPr>
                <p:spPr>
                  <a:xfrm>
                    <a:off x="2110161" y="2346851"/>
                    <a:ext cx="563880" cy="40005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rPr>
                      <a:t>02</a:t>
                    </a:r>
                    <a:endPar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grpSp>
              <p:nvGrpSpPr>
                <p:cNvPr id="127" name="组合 126"/>
                <p:cNvGrpSpPr/>
                <p:nvPr/>
              </p:nvGrpSpPr>
              <p:grpSpPr>
                <a:xfrm>
                  <a:off x="2142263" y="3399975"/>
                  <a:ext cx="2059305" cy="857461"/>
                  <a:chOff x="808382" y="4632469"/>
                  <a:chExt cx="2059305" cy="857461"/>
                </a:xfrm>
              </p:grpSpPr>
              <p:sp>
                <p:nvSpPr>
                  <p:cNvPr id="129" name="文本框 128"/>
                  <p:cNvSpPr txBox="1"/>
                  <p:nvPr/>
                </p:nvSpPr>
                <p:spPr>
                  <a:xfrm>
                    <a:off x="808382" y="5214340"/>
                    <a:ext cx="2057400"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65000"/>
                        </a:schemeClr>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130" name="TextBox 49"/>
                  <p:cNvSpPr txBox="1"/>
                  <p:nvPr/>
                </p:nvSpPr>
                <p:spPr>
                  <a:xfrm>
                    <a:off x="809652" y="4632469"/>
                    <a:ext cx="205803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研究背景及</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预备知识介绍</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p:txBody>
              </p:sp>
            </p:grpSp>
            <p:sp>
              <p:nvSpPr>
                <p:cNvPr id="128" name="矩形 127"/>
                <p:cNvSpPr/>
                <p:nvPr/>
              </p:nvSpPr>
              <p:spPr>
                <a:xfrm>
                  <a:off x="2272350" y="4633257"/>
                  <a:ext cx="1797227" cy="279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6209132" y="2269271"/>
                <a:ext cx="2057911" cy="2879725"/>
                <a:chOff x="2141752" y="2312561"/>
                <a:chExt cx="2057911" cy="2879725"/>
              </a:xfrm>
            </p:grpSpPr>
            <p:sp>
              <p:nvSpPr>
                <p:cNvPr id="117" name="剪去单角的矩形 1"/>
                <p:cNvSpPr/>
                <p:nvPr/>
              </p:nvSpPr>
              <p:spPr>
                <a:xfrm>
                  <a:off x="2142263" y="2312561"/>
                  <a:ext cx="2057400" cy="2879725"/>
                </a:xfrm>
                <a:prstGeom prst="snip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nvGrpSpPr>
                <p:cNvPr id="118" name="组合 117"/>
                <p:cNvGrpSpPr/>
                <p:nvPr/>
              </p:nvGrpSpPr>
              <p:grpSpPr>
                <a:xfrm>
                  <a:off x="2141752" y="2312561"/>
                  <a:ext cx="855345" cy="883285"/>
                  <a:chOff x="2110161" y="2312561"/>
                  <a:chExt cx="855345" cy="883285"/>
                </a:xfrm>
              </p:grpSpPr>
              <p:sp>
                <p:nvSpPr>
                  <p:cNvPr id="123" name="任意多边形 10"/>
                  <p:cNvSpPr/>
                  <p:nvPr/>
                </p:nvSpPr>
                <p:spPr>
                  <a:xfrm>
                    <a:off x="2112701" y="2312561"/>
                    <a:ext cx="852805" cy="883285"/>
                  </a:xfrm>
                  <a:custGeom>
                    <a:avLst/>
                    <a:gdLst>
                      <a:gd name="adj" fmla="val 16667"/>
                      <a:gd name="a" fmla="pin 0 adj 50000"/>
                      <a:gd name="dx1" fmla="*/ ss a 100000"/>
                      <a:gd name="x1" fmla="+- r 0 dx1"/>
                      <a:gd name="it" fmla="*/ dx1 1 2"/>
                      <a:gd name="ir" fmla="+/ x1 r 2"/>
                    </a:gdLst>
                    <a:ahLst/>
                    <a:cxnLst>
                      <a:cxn ang="0">
                        <a:pos x="r" y="vc"/>
                      </a:cxn>
                      <a:cxn ang="cd4">
                        <a:pos x="hc" y="b"/>
                      </a:cxn>
                      <a:cxn ang="cd2">
                        <a:pos x="l" y="vc"/>
                      </a:cxn>
                      <a:cxn ang="3">
                        <a:pos x="hc" y="t"/>
                      </a:cxn>
                    </a:cxnLst>
                    <a:rect l="l" t="t" r="r" b="b"/>
                    <a:pathLst>
                      <a:path w="1343" h="1391">
                        <a:moveTo>
                          <a:pt x="0" y="0"/>
                        </a:moveTo>
                        <a:lnTo>
                          <a:pt x="1343" y="0"/>
                        </a:lnTo>
                        <a:lnTo>
                          <a:pt x="0" y="139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4" name="文本框 123"/>
                  <p:cNvSpPr txBox="1"/>
                  <p:nvPr/>
                </p:nvSpPr>
                <p:spPr>
                  <a:xfrm>
                    <a:off x="2110161" y="2346851"/>
                    <a:ext cx="563880" cy="40005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rPr>
                      <a:t>03</a:t>
                    </a:r>
                    <a:endPar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grpSp>
              <p:nvGrpSpPr>
                <p:cNvPr id="119" name="组合 118"/>
                <p:cNvGrpSpPr/>
                <p:nvPr/>
              </p:nvGrpSpPr>
              <p:grpSpPr>
                <a:xfrm>
                  <a:off x="2142263" y="3399975"/>
                  <a:ext cx="2057400" cy="857461"/>
                  <a:chOff x="808382" y="4632469"/>
                  <a:chExt cx="2057400" cy="857461"/>
                </a:xfrm>
              </p:grpSpPr>
              <p:sp>
                <p:nvSpPr>
                  <p:cNvPr id="121" name="文本框 120"/>
                  <p:cNvSpPr txBox="1"/>
                  <p:nvPr/>
                </p:nvSpPr>
                <p:spPr>
                  <a:xfrm>
                    <a:off x="808382" y="5214340"/>
                    <a:ext cx="2057400"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65000"/>
                        </a:schemeClr>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122" name="TextBox 49"/>
                  <p:cNvSpPr txBox="1"/>
                  <p:nvPr/>
                </p:nvSpPr>
                <p:spPr>
                  <a:xfrm>
                    <a:off x="855324" y="4632469"/>
                    <a:ext cx="1963517" cy="4537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RubbleDB</a:t>
                    </a: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的设计与实现</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p:txBody>
              </p:sp>
            </p:grpSp>
            <p:sp>
              <p:nvSpPr>
                <p:cNvPr id="120" name="矩形 119"/>
                <p:cNvSpPr/>
                <p:nvPr/>
              </p:nvSpPr>
              <p:spPr>
                <a:xfrm>
                  <a:off x="2272350" y="4633257"/>
                  <a:ext cx="1797227" cy="2792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8589560" y="2269271"/>
                <a:ext cx="2057911" cy="2879725"/>
                <a:chOff x="2141752" y="2312561"/>
                <a:chExt cx="2057911" cy="2879725"/>
              </a:xfrm>
            </p:grpSpPr>
            <p:sp>
              <p:nvSpPr>
                <p:cNvPr id="109" name="剪去单角的矩形 1"/>
                <p:cNvSpPr/>
                <p:nvPr/>
              </p:nvSpPr>
              <p:spPr>
                <a:xfrm>
                  <a:off x="2142263" y="2312561"/>
                  <a:ext cx="2057400" cy="2879725"/>
                </a:xfrm>
                <a:prstGeom prst="snip1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nvGrpSpPr>
                <p:cNvPr id="110" name="组合 109"/>
                <p:cNvGrpSpPr/>
                <p:nvPr/>
              </p:nvGrpSpPr>
              <p:grpSpPr>
                <a:xfrm>
                  <a:off x="2141752" y="2312561"/>
                  <a:ext cx="855345" cy="883285"/>
                  <a:chOff x="2110161" y="2312561"/>
                  <a:chExt cx="855345" cy="883285"/>
                </a:xfrm>
              </p:grpSpPr>
              <p:sp>
                <p:nvSpPr>
                  <p:cNvPr id="115" name="任意多边形 10"/>
                  <p:cNvSpPr/>
                  <p:nvPr/>
                </p:nvSpPr>
                <p:spPr>
                  <a:xfrm>
                    <a:off x="2112701" y="2312561"/>
                    <a:ext cx="852805" cy="883285"/>
                  </a:xfrm>
                  <a:custGeom>
                    <a:avLst/>
                    <a:gdLst>
                      <a:gd name="adj" fmla="val 16667"/>
                      <a:gd name="a" fmla="pin 0 adj 50000"/>
                      <a:gd name="dx1" fmla="*/ ss a 100000"/>
                      <a:gd name="x1" fmla="+- r 0 dx1"/>
                      <a:gd name="it" fmla="*/ dx1 1 2"/>
                      <a:gd name="ir" fmla="+/ x1 r 2"/>
                    </a:gdLst>
                    <a:ahLst/>
                    <a:cxnLst>
                      <a:cxn ang="0">
                        <a:pos x="r" y="vc"/>
                      </a:cxn>
                      <a:cxn ang="cd4">
                        <a:pos x="hc" y="b"/>
                      </a:cxn>
                      <a:cxn ang="cd2">
                        <a:pos x="l" y="vc"/>
                      </a:cxn>
                      <a:cxn ang="3">
                        <a:pos x="hc" y="t"/>
                      </a:cxn>
                    </a:cxnLst>
                    <a:rect l="l" t="t" r="r" b="b"/>
                    <a:pathLst>
                      <a:path w="1343" h="1391">
                        <a:moveTo>
                          <a:pt x="0" y="0"/>
                        </a:moveTo>
                        <a:lnTo>
                          <a:pt x="1343" y="0"/>
                        </a:lnTo>
                        <a:lnTo>
                          <a:pt x="0" y="1391"/>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6" name="文本框 115"/>
                  <p:cNvSpPr txBox="1"/>
                  <p:nvPr/>
                </p:nvSpPr>
                <p:spPr>
                  <a:xfrm>
                    <a:off x="2110161" y="2346851"/>
                    <a:ext cx="563880" cy="40005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rPr>
                      <a:t>04</a:t>
                    </a:r>
                    <a:endParaRPr kumimoji="0" lang="en-US" altLang="zh-CN" sz="20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ea"/>
                    </a:endParaRPr>
                  </a:p>
                </p:txBody>
              </p:sp>
            </p:grpSp>
            <p:grpSp>
              <p:nvGrpSpPr>
                <p:cNvPr id="111" name="组合 110"/>
                <p:cNvGrpSpPr/>
                <p:nvPr/>
              </p:nvGrpSpPr>
              <p:grpSpPr>
                <a:xfrm>
                  <a:off x="2142263" y="3399975"/>
                  <a:ext cx="2057400" cy="857461"/>
                  <a:chOff x="808382" y="4632469"/>
                  <a:chExt cx="2057400" cy="857461"/>
                </a:xfrm>
              </p:grpSpPr>
              <p:sp>
                <p:nvSpPr>
                  <p:cNvPr id="113" name="文本框 112"/>
                  <p:cNvSpPr txBox="1"/>
                  <p:nvPr/>
                </p:nvSpPr>
                <p:spPr>
                  <a:xfrm>
                    <a:off x="808382" y="5214340"/>
                    <a:ext cx="2057400"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lumMod val="65000"/>
                        </a:schemeClr>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114" name="TextBox 49"/>
                  <p:cNvSpPr txBox="1"/>
                  <p:nvPr/>
                </p:nvSpPr>
                <p:spPr>
                  <a:xfrm>
                    <a:off x="855324" y="4632469"/>
                    <a:ext cx="1963517"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实验</a:t>
                    </a:r>
                    <a:r>
                      <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测试</a:t>
                    </a:r>
                    <a:endParaRPr lang="zh-CN" altLang="en-US" sz="24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p:txBody>
              </p:sp>
            </p:grpSp>
            <p:sp>
              <p:nvSpPr>
                <p:cNvPr id="112" name="矩形 111"/>
                <p:cNvSpPr/>
                <p:nvPr/>
              </p:nvSpPr>
              <p:spPr>
                <a:xfrm>
                  <a:off x="2272350" y="4633257"/>
                  <a:ext cx="1797227" cy="279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1" name="矩形 100"/>
            <p:cNvSpPr/>
            <p:nvPr/>
          </p:nvSpPr>
          <p:spPr>
            <a:xfrm>
              <a:off x="2127779" y="4592106"/>
              <a:ext cx="779413" cy="31974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rPr>
                <a:t>ONE</a:t>
              </a:r>
              <a:endParaRPr kumimoji="0" lang="zh-CN" altLang="en-US"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102" name="矩形 101"/>
            <p:cNvSpPr/>
            <p:nvPr/>
          </p:nvSpPr>
          <p:spPr>
            <a:xfrm>
              <a:off x="4536430" y="4592106"/>
              <a:ext cx="779413" cy="31974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rPr>
                <a:t>TWO</a:t>
              </a:r>
              <a:endParaRPr kumimoji="0" lang="zh-CN" altLang="en-US"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103" name="矩形 102"/>
            <p:cNvSpPr/>
            <p:nvPr/>
          </p:nvSpPr>
          <p:spPr>
            <a:xfrm>
              <a:off x="6883716" y="4592106"/>
              <a:ext cx="87576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latin typeface="OPPOSans B" panose="00020600040101010101" pitchFamily="18" charset="-122"/>
                  <a:ea typeface="OPPOSans B" panose="00020600040101010101" pitchFamily="18" charset="-122"/>
                  <a:cs typeface="OPPOSans B" panose="00020600040101010101" pitchFamily="18" charset="-122"/>
                </a:rPr>
                <a:t>THRE</a:t>
              </a:r>
              <a:r>
                <a:rPr kumimoji="0" lang="en-US" altLang="zh-CN"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rPr>
                <a:t>E</a:t>
              </a:r>
              <a:endParaRPr kumimoji="0" lang="zh-CN" altLang="en-US"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sp>
          <p:nvSpPr>
            <p:cNvPr id="104" name="矩形 103"/>
            <p:cNvSpPr/>
            <p:nvPr/>
          </p:nvSpPr>
          <p:spPr>
            <a:xfrm>
              <a:off x="9353733" y="4592106"/>
              <a:ext cx="779413" cy="31974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rPr>
                <a:t>FOUR</a:t>
              </a:r>
              <a:endParaRPr kumimoji="0" lang="zh-CN" altLang="en-US" sz="140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grpSp>
      <p:grpSp>
        <p:nvGrpSpPr>
          <p:cNvPr id="141" name="组合 140"/>
          <p:cNvGrpSpPr/>
          <p:nvPr/>
        </p:nvGrpSpPr>
        <p:grpSpPr>
          <a:xfrm flipH="1">
            <a:off x="7823516" y="1034423"/>
            <a:ext cx="3192145" cy="392145"/>
            <a:chOff x="1716" y="9605"/>
            <a:chExt cx="6628" cy="814"/>
          </a:xfrm>
          <a:gradFill>
            <a:gsLst>
              <a:gs pos="10000">
                <a:schemeClr val="accent1"/>
              </a:gs>
              <a:gs pos="100000">
                <a:schemeClr val="accent2">
                  <a:alpha val="0"/>
                </a:schemeClr>
              </a:gs>
            </a:gsLst>
            <a:lin ang="2460000" scaled="0"/>
          </a:gradFill>
        </p:grpSpPr>
        <p:grpSp>
          <p:nvGrpSpPr>
            <p:cNvPr id="142" name="组合 141"/>
            <p:cNvGrpSpPr/>
            <p:nvPr/>
          </p:nvGrpSpPr>
          <p:grpSpPr>
            <a:xfrm>
              <a:off x="1716" y="10269"/>
              <a:ext cx="6629" cy="150"/>
              <a:chOff x="1716" y="10269"/>
              <a:chExt cx="6629" cy="150"/>
            </a:xfrm>
            <a:grpFill/>
          </p:grpSpPr>
          <p:sp>
            <p:nvSpPr>
              <p:cNvPr id="185" name="椭圆 36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6" name="椭圆 36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7" name="椭圆 36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8" name="椭圆 36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9" name="椭圆 36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0" name="椭圆 36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1" name="椭圆 36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2" name="椭圆 37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3" name="椭圆 37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4" name="椭圆 37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5" name="椭圆 37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6" name="椭圆 37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7" name="椭圆 37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8" name="椭圆 37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99" name="椭圆 37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200" name="椭圆 37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201" name="椭圆 37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202" name="椭圆 38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203" name="椭圆 38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204" name="椭圆 38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143" name="组合 142"/>
            <p:cNvGrpSpPr/>
            <p:nvPr/>
          </p:nvGrpSpPr>
          <p:grpSpPr>
            <a:xfrm>
              <a:off x="1716" y="9937"/>
              <a:ext cx="6629" cy="150"/>
              <a:chOff x="1716" y="10269"/>
              <a:chExt cx="6629" cy="150"/>
            </a:xfrm>
            <a:grpFill/>
          </p:grpSpPr>
          <p:sp>
            <p:nvSpPr>
              <p:cNvPr id="165" name="椭圆 29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6" name="椭圆 34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7" name="椭圆 34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8" name="椭圆 34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9" name="椭圆 34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0" name="椭圆 34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1" name="椭圆 34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2" name="椭圆 35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3" name="椭圆 35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4" name="椭圆 35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5" name="椭圆 35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6" name="椭圆 35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7" name="椭圆 35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8" name="椭圆 35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79" name="椭圆 35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0" name="椭圆 35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1" name="椭圆 35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2" name="椭圆 36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3" name="椭圆 36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84" name="椭圆 36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144" name="组合 143"/>
            <p:cNvGrpSpPr/>
            <p:nvPr/>
          </p:nvGrpSpPr>
          <p:grpSpPr>
            <a:xfrm>
              <a:off x="1716" y="9605"/>
              <a:ext cx="6629" cy="150"/>
              <a:chOff x="1716" y="10269"/>
              <a:chExt cx="6629" cy="150"/>
            </a:xfrm>
            <a:grpFill/>
          </p:grpSpPr>
          <p:sp>
            <p:nvSpPr>
              <p:cNvPr id="145" name="椭圆 205"/>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46" name="椭圆 206"/>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47" name="椭圆 207"/>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48" name="椭圆 208"/>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49" name="椭圆 209"/>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0" name="椭圆 210"/>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1" name="椭圆 211"/>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2" name="椭圆 212"/>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3" name="椭圆 213"/>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4" name="椭圆 214"/>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5" name="椭圆 215"/>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6" name="椭圆 216"/>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7" name="椭圆 217"/>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8" name="椭圆 218"/>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59" name="椭圆 219"/>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0" name="椭圆 220"/>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1" name="椭圆 221"/>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2" name="椭圆 222"/>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3" name="椭圆 242"/>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64" name="椭圆 243"/>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3.4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避免LSM-tree的不一致性问题</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4" name="图片 3"/>
          <p:cNvPicPr>
            <a:picLocks noChangeAspect="1"/>
          </p:cNvPicPr>
          <p:nvPr/>
        </p:nvPicPr>
        <p:blipFill>
          <a:blip r:embed="rId1"/>
          <a:stretch>
            <a:fillRect/>
          </a:stretch>
        </p:blipFill>
        <p:spPr>
          <a:xfrm>
            <a:off x="1198880" y="1432560"/>
            <a:ext cx="10271760" cy="4298315"/>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916508" y="-1"/>
            <a:ext cx="6275492" cy="6858001"/>
            <a:chOff x="0" y="-1"/>
            <a:chExt cx="6275492" cy="6858001"/>
          </a:xfrm>
        </p:grpSpPr>
        <p:sp>
          <p:nvSpPr>
            <p:cNvPr id="27" name="直角三角形 26"/>
            <p:cNvSpPr/>
            <p:nvPr/>
          </p:nvSpPr>
          <p:spPr>
            <a:xfrm>
              <a:off x="0" y="2518727"/>
              <a:ext cx="4369669" cy="433927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8" name="直角三角形 27"/>
            <p:cNvSpPr/>
            <p:nvPr/>
          </p:nvSpPr>
          <p:spPr>
            <a:xfrm flipV="1">
              <a:off x="0" y="-1"/>
              <a:ext cx="5384153" cy="53467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9" name="直角三角形 28"/>
            <p:cNvSpPr/>
            <p:nvPr/>
          </p:nvSpPr>
          <p:spPr>
            <a:xfrm flipV="1">
              <a:off x="0" y="0"/>
              <a:ext cx="2617260" cy="259905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3" name="任意多边形: 形状 32"/>
            <p:cNvSpPr/>
            <p:nvPr/>
          </p:nvSpPr>
          <p:spPr>
            <a:xfrm rot="18968343">
              <a:off x="3159912" y="1002229"/>
              <a:ext cx="3115580" cy="89688"/>
            </a:xfrm>
            <a:custGeom>
              <a:avLst/>
              <a:gdLst>
                <a:gd name="connsiteX0" fmla="*/ 3022253 w 3115580"/>
                <a:gd name="connsiteY0" fmla="*/ 0 h 89688"/>
                <a:gd name="connsiteX1" fmla="*/ 3115580 w 3115580"/>
                <a:gd name="connsiteY1" fmla="*/ 89688 h 89688"/>
                <a:gd name="connsiteX2" fmla="*/ 0 w 3115580"/>
                <a:gd name="connsiteY2" fmla="*/ 89688 h 89688"/>
                <a:gd name="connsiteX3" fmla="*/ 65024 w 3115580"/>
                <a:gd name="connsiteY3" fmla="*/ 0 h 89688"/>
              </a:gdLst>
              <a:ahLst/>
              <a:cxnLst>
                <a:cxn ang="0">
                  <a:pos x="connsiteX0" y="connsiteY0"/>
                </a:cxn>
                <a:cxn ang="0">
                  <a:pos x="connsiteX1" y="connsiteY1"/>
                </a:cxn>
                <a:cxn ang="0">
                  <a:pos x="connsiteX2" y="connsiteY2"/>
                </a:cxn>
                <a:cxn ang="0">
                  <a:pos x="connsiteX3" y="connsiteY3"/>
                </a:cxn>
              </a:cxnLst>
              <a:rect l="l" t="t" r="r" b="b"/>
              <a:pathLst>
                <a:path w="3115580" h="89688">
                  <a:moveTo>
                    <a:pt x="3022253" y="0"/>
                  </a:moveTo>
                  <a:lnTo>
                    <a:pt x="3115580" y="89688"/>
                  </a:lnTo>
                  <a:lnTo>
                    <a:pt x="0" y="89688"/>
                  </a:lnTo>
                  <a:lnTo>
                    <a:pt x="6502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5" name="梯形 34"/>
            <p:cNvSpPr/>
            <p:nvPr/>
          </p:nvSpPr>
          <p:spPr>
            <a:xfrm rot="18968343">
              <a:off x="2423957" y="2264485"/>
              <a:ext cx="2845533" cy="45719"/>
            </a:xfrm>
            <a:prstGeom prst="trapezoid">
              <a:avLst>
                <a:gd name="adj" fmla="val 7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44" name="等腰三角形 43"/>
          <p:cNvSpPr/>
          <p:nvPr/>
        </p:nvSpPr>
        <p:spPr>
          <a:xfrm rot="5400000" flipH="1">
            <a:off x="-489029" y="787224"/>
            <a:ext cx="1973634" cy="99557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7" name="组合 6"/>
          <p:cNvGrpSpPr/>
          <p:nvPr/>
        </p:nvGrpSpPr>
        <p:grpSpPr>
          <a:xfrm>
            <a:off x="1328820" y="1537506"/>
            <a:ext cx="6034665" cy="3487071"/>
            <a:chOff x="1481220" y="1314992"/>
            <a:chExt cx="6034665" cy="3487071"/>
          </a:xfrm>
        </p:grpSpPr>
        <p:grpSp>
          <p:nvGrpSpPr>
            <p:cNvPr id="39" name="组合 38"/>
            <p:cNvGrpSpPr/>
            <p:nvPr/>
          </p:nvGrpSpPr>
          <p:grpSpPr>
            <a:xfrm flipH="1">
              <a:off x="3654729" y="1314992"/>
              <a:ext cx="1687647" cy="1687647"/>
              <a:chOff x="7634841" y="1941615"/>
              <a:chExt cx="1053375" cy="1053375"/>
            </a:xfrm>
          </p:grpSpPr>
          <p:sp>
            <p:nvSpPr>
              <p:cNvPr id="40" name="菱形 39"/>
              <p:cNvSpPr/>
              <p:nvPr/>
            </p:nvSpPr>
            <p:spPr>
              <a:xfrm>
                <a:off x="7634841" y="1941615"/>
                <a:ext cx="1053375" cy="105337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1" name="TextBox 7"/>
              <p:cNvSpPr>
                <a:spLocks noChangeArrowheads="1"/>
              </p:cNvSpPr>
              <p:nvPr/>
            </p:nvSpPr>
            <p:spPr bwMode="auto">
              <a:xfrm>
                <a:off x="7800865" y="2256988"/>
                <a:ext cx="721326" cy="422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rPr>
                  <a:t>04</a:t>
                </a:r>
                <a:endParaRPr kumimoji="1" lang="zh-CN" altLang="en-US"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45" name="文本框 44"/>
            <p:cNvSpPr txBox="1"/>
            <p:nvPr/>
          </p:nvSpPr>
          <p:spPr>
            <a:xfrm>
              <a:off x="1481220" y="3213810"/>
              <a:ext cx="6034665" cy="119888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实验</a:t>
              </a:r>
              <a:r>
                <a:rPr kumimoji="0" lang="zh-CN" altLang="en-US" sz="7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测试</a:t>
              </a:r>
              <a:endParaRPr kumimoji="0" lang="zh-CN" altLang="en-US" sz="7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46" name="文本框 45"/>
            <p:cNvSpPr txBox="1"/>
            <p:nvPr/>
          </p:nvSpPr>
          <p:spPr>
            <a:xfrm>
              <a:off x="1721713" y="4388043"/>
              <a:ext cx="5553679" cy="414020"/>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FFFF">
                    <a:lumMod val="65000"/>
                  </a:srgbClr>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4.1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实验环境搭建</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066165" y="870585"/>
            <a:ext cx="9010650" cy="6739255"/>
          </a:xfrm>
          <a:prstGeom prst="rect">
            <a:avLst/>
          </a:prstGeom>
          <a:noFill/>
        </p:spPr>
        <p:txBody>
          <a:bodyPr wrap="square" rtlCol="0">
            <a:spAutoFit/>
          </a:bodyPr>
          <a:p>
            <a:pPr indent="457200"/>
            <a:r>
              <a:rPr lang="zh-CN" altLang="en-US" sz="2400"/>
              <a:t>作者使用RocksDB 6.14.0和gRPC 1.34.0来实现RubbleDB，并且RubbleDB使用Mellanox NIC的NVMe oF卸载功能。</a:t>
            </a:r>
            <a:endParaRPr lang="zh-CN" altLang="en-US" sz="2400"/>
          </a:p>
          <a:p>
            <a:pPr indent="457200"/>
            <a:endParaRPr lang="zh-CN" altLang="en-US" sz="2400"/>
          </a:p>
          <a:p>
            <a:pPr indent="457200"/>
            <a:r>
              <a:rPr lang="zh-CN" altLang="en-US" sz="2400">
                <a:sym typeface="+mn-ea"/>
              </a:rPr>
              <a:t>RubbleDB中的每个副本都是一个RocksDB实例，系统的不同部分使用流式gRPC调用相互通信。为了模拟并发客户端，作者修改了</a:t>
            </a:r>
            <a:r>
              <a:rPr lang="zh-CN" altLang="en-US" sz="2400" b="1">
                <a:sym typeface="+mn-ea"/>
              </a:rPr>
              <a:t>YCSB</a:t>
            </a:r>
            <a:r>
              <a:rPr lang="zh-CN" altLang="en-US" sz="2400">
                <a:sym typeface="+mn-ea"/>
              </a:rPr>
              <a:t>，将请求作为批次发送到作者的复制器中，并在一个开放的循环中运行。</a:t>
            </a:r>
            <a:endParaRPr lang="zh-CN" altLang="en-US" sz="2400">
              <a:sym typeface="+mn-ea"/>
            </a:endParaRPr>
          </a:p>
          <a:p>
            <a:pPr indent="457200"/>
            <a:endParaRPr lang="zh-CN" altLang="en-US" sz="2400"/>
          </a:p>
          <a:p>
            <a:pPr indent="457200"/>
            <a:r>
              <a:rPr lang="zh-CN" altLang="en-US" sz="2400">
                <a:sym typeface="+mn-ea"/>
              </a:rPr>
              <a:t>baseline是一个多副本RocksDB，即没有实现本文基于NVMe-oF复制的RubbleDB。</a:t>
            </a:r>
            <a:endParaRPr lang="zh-CN" altLang="en-US" sz="2400">
              <a:sym typeface="+mn-ea"/>
            </a:endParaRPr>
          </a:p>
          <a:p>
            <a:pPr indent="457200"/>
            <a:endParaRPr lang="zh-CN" altLang="en-US" sz="2400">
              <a:sym typeface="+mn-ea"/>
            </a:endParaRPr>
          </a:p>
          <a:p>
            <a:pPr indent="457200"/>
            <a:r>
              <a:rPr lang="zh-CN" altLang="en-US" sz="2400">
                <a:sym typeface="+mn-ea"/>
              </a:rPr>
              <a:t>作者在CloudLab上进行所有实验。复制组在多个r6525服务器上运行，客户端在一台带有复制器的c6420计算机上运行。每个r6525服务器都有两个2.8 GHz的32核AMD 7543 CPU、256 GB DDR4内存、一个1.6 TB的Dell Enterprise SSD和一个双端口Mellanox ConnectX-6 100 GB NIC。</a:t>
            </a:r>
            <a:endParaRPr lang="zh-CN" altLang="en-US" sz="2400"/>
          </a:p>
          <a:p>
            <a:pPr indent="457200"/>
            <a:endParaRPr lang="zh-CN" altLang="en-US" sz="2400"/>
          </a:p>
          <a:p>
            <a:pPr indent="457200"/>
            <a:endParaRPr lang="zh-CN" altLang="en-US" sz="24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4.2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消耗的</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CPU</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时间</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3" name="图片 2"/>
          <p:cNvPicPr>
            <a:picLocks noChangeAspect="1"/>
          </p:cNvPicPr>
          <p:nvPr/>
        </p:nvPicPr>
        <p:blipFill>
          <a:blip r:embed="rId1"/>
          <a:stretch>
            <a:fillRect/>
          </a:stretch>
        </p:blipFill>
        <p:spPr>
          <a:xfrm>
            <a:off x="2360295" y="788670"/>
            <a:ext cx="7086600" cy="592137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4.3 IO</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使用情况</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3" name="图片 2"/>
          <p:cNvPicPr>
            <a:picLocks noChangeAspect="1"/>
          </p:cNvPicPr>
          <p:nvPr/>
        </p:nvPicPr>
        <p:blipFill>
          <a:blip r:embed="rId1"/>
          <a:stretch>
            <a:fillRect/>
          </a:stretch>
        </p:blipFill>
        <p:spPr>
          <a:xfrm>
            <a:off x="1496695" y="1720215"/>
            <a:ext cx="9012555" cy="323723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4.4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网络开销</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2" name="图片 1"/>
          <p:cNvPicPr>
            <a:picLocks noChangeAspect="1"/>
          </p:cNvPicPr>
          <p:nvPr/>
        </p:nvPicPr>
        <p:blipFill>
          <a:blip r:embed="rId1"/>
          <a:stretch>
            <a:fillRect/>
          </a:stretch>
        </p:blipFill>
        <p:spPr>
          <a:xfrm>
            <a:off x="393065" y="1845945"/>
            <a:ext cx="11405235" cy="316547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4.5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端对端吞吐量</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4" name="图片 3"/>
          <p:cNvPicPr>
            <a:picLocks noChangeAspect="1"/>
          </p:cNvPicPr>
          <p:nvPr/>
        </p:nvPicPr>
        <p:blipFill>
          <a:blip r:embed="rId1"/>
          <a:stretch>
            <a:fillRect/>
          </a:stretch>
        </p:blipFill>
        <p:spPr>
          <a:xfrm>
            <a:off x="935355" y="691515"/>
            <a:ext cx="10095230" cy="616648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4.6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尾部延迟</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3" name="图片 2"/>
          <p:cNvPicPr>
            <a:picLocks noChangeAspect="1"/>
          </p:cNvPicPr>
          <p:nvPr/>
        </p:nvPicPr>
        <p:blipFill>
          <a:blip r:embed="rId1"/>
          <a:stretch>
            <a:fillRect/>
          </a:stretch>
        </p:blipFill>
        <p:spPr>
          <a:xfrm>
            <a:off x="2387600" y="876935"/>
            <a:ext cx="6649085" cy="495109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779780" y="205105"/>
            <a:ext cx="4245610" cy="583565"/>
          </a:xfrm>
          <a:prstGeom prst="rect">
            <a:avLst/>
          </a:prstGeom>
          <a:noFill/>
        </p:spPr>
        <p:txBody>
          <a:bodyPr wrap="square" rtlCol="0">
            <a:spAutoFit/>
          </a:bodyPr>
          <a:lstStyle/>
          <a:p>
            <a:pPr marL="0" marR="0" lvl="0" indent="45720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论文核心内容</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简述</a:t>
            </a:r>
            <a:endPar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2120900" y="1490345"/>
            <a:ext cx="7949565" cy="3415030"/>
          </a:xfrm>
          <a:prstGeom prst="rect">
            <a:avLst/>
          </a:prstGeom>
          <a:noFill/>
        </p:spPr>
        <p:txBody>
          <a:bodyPr wrap="square" rtlCol="0">
            <a:spAutoFit/>
          </a:bodyPr>
          <a:p>
            <a:pPr indent="457200"/>
            <a:r>
              <a:rPr lang="zh-CN" altLang="en-US" sz="2400"/>
              <a:t>这篇文章讲述了在</a:t>
            </a:r>
            <a:r>
              <a:rPr lang="zh-CN" altLang="en-US" sz="2400" b="1"/>
              <a:t>LSM-tree多副本存储</a:t>
            </a:r>
            <a:r>
              <a:rPr lang="zh-CN" altLang="en-US" sz="2400"/>
              <a:t>的场景下，利用</a:t>
            </a:r>
            <a:r>
              <a:rPr lang="zh-CN" altLang="en-US" sz="2400" b="1"/>
              <a:t>NVMe-oF</a:t>
            </a:r>
            <a:r>
              <a:rPr lang="zh-CN" altLang="en-US" sz="2400"/>
              <a:t>技术</a:t>
            </a:r>
            <a:r>
              <a:rPr lang="zh-CN" altLang="en-US" sz="2400"/>
              <a:t>高效复制并避免了LSM-tree副本上的</a:t>
            </a:r>
            <a:r>
              <a:rPr lang="zh-CN" altLang="en-US" sz="2400" b="1"/>
              <a:t>重复合并</a:t>
            </a:r>
            <a:r>
              <a:rPr lang="zh-CN" altLang="en-US" sz="2400"/>
              <a:t>，减少了CPU开销。</a:t>
            </a:r>
            <a:endParaRPr lang="zh-CN" altLang="en-US" sz="2400"/>
          </a:p>
          <a:p>
            <a:endParaRPr lang="zh-CN" altLang="en-US" sz="2400"/>
          </a:p>
          <a:p>
            <a:pPr indent="457200"/>
            <a:r>
              <a:rPr lang="zh-CN" altLang="en-US" sz="2400"/>
              <a:t>文章中设计并</a:t>
            </a:r>
            <a:r>
              <a:rPr lang="zh-CN" altLang="en-US" sz="2400"/>
              <a:t>实现了RubbleDB，这是</a:t>
            </a:r>
            <a:r>
              <a:rPr lang="zh-CN" altLang="en-US" sz="2400" b="1"/>
              <a:t>第一个利用NVMe-oF进行高效复制的分布式存储系统</a:t>
            </a:r>
            <a:r>
              <a:rPr lang="zh-CN" altLang="en-US" sz="2400"/>
              <a:t>。RubbleDB设计的关键贡献在于提供了在远程节点进行</a:t>
            </a:r>
            <a:r>
              <a:rPr lang="zh-CN" altLang="en-US" sz="2400" b="1"/>
              <a:t>文件系统同步和应用程序同步</a:t>
            </a:r>
            <a:r>
              <a:rPr lang="zh-CN" altLang="en-US" sz="2400"/>
              <a:t>的机制，从而使其能够安全且正确地读取通过NVMe-oF写入的数据。</a:t>
            </a:r>
            <a:endParaRPr lang="zh-CN" altLang="en-US" sz="24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1605"/>
            <a:ext cx="2580038" cy="2383366"/>
            <a:chOff x="1" y="0"/>
            <a:chExt cx="2580038" cy="2383366"/>
          </a:xfrm>
        </p:grpSpPr>
        <p:sp>
          <p:nvSpPr>
            <p:cNvPr id="24" name="任意多边形: 形状 23"/>
            <p:cNvSpPr/>
            <p:nvPr/>
          </p:nvSpPr>
          <p:spPr>
            <a:xfrm flipV="1">
              <a:off x="1" y="0"/>
              <a:ext cx="2400061" cy="2383366"/>
            </a:xfrm>
            <a:custGeom>
              <a:avLst/>
              <a:gdLst>
                <a:gd name="connsiteX0" fmla="*/ 0 w 2400061"/>
                <a:gd name="connsiteY0" fmla="*/ 2383366 h 2383366"/>
                <a:gd name="connsiteX1" fmla="*/ 2400061 w 2400061"/>
                <a:gd name="connsiteY1" fmla="*/ 2383366 h 2383366"/>
                <a:gd name="connsiteX2" fmla="*/ 0 w 2400061"/>
                <a:gd name="connsiteY2" fmla="*/ 0 h 2383366"/>
              </a:gdLst>
              <a:ahLst/>
              <a:cxnLst>
                <a:cxn ang="0">
                  <a:pos x="connsiteX0" y="connsiteY0"/>
                </a:cxn>
                <a:cxn ang="0">
                  <a:pos x="connsiteX1" y="connsiteY1"/>
                </a:cxn>
                <a:cxn ang="0">
                  <a:pos x="connsiteX2" y="connsiteY2"/>
                </a:cxn>
              </a:cxnLst>
              <a:rect l="l" t="t" r="r" b="b"/>
              <a:pathLst>
                <a:path w="2400061" h="2383366">
                  <a:moveTo>
                    <a:pt x="0" y="2383366"/>
                  </a:moveTo>
                  <a:lnTo>
                    <a:pt x="2400061" y="2383366"/>
                  </a:lnTo>
                  <a:lnTo>
                    <a:pt x="0" y="0"/>
                  </a:lnTo>
                  <a:close/>
                </a:path>
              </a:pathLst>
            </a:custGeom>
            <a:solidFill>
              <a:schemeClr val="bg1">
                <a:lumMod val="9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5" name="任意多边形: 形状 24"/>
            <p:cNvSpPr/>
            <p:nvPr/>
          </p:nvSpPr>
          <p:spPr>
            <a:xfrm flipV="1">
              <a:off x="1" y="0"/>
              <a:ext cx="1552547" cy="1541747"/>
            </a:xfrm>
            <a:custGeom>
              <a:avLst/>
              <a:gdLst>
                <a:gd name="connsiteX0" fmla="*/ 0 w 1552547"/>
                <a:gd name="connsiteY0" fmla="*/ 1541747 h 1541747"/>
                <a:gd name="connsiteX1" fmla="*/ 1552547 w 1552547"/>
                <a:gd name="connsiteY1" fmla="*/ 1541747 h 1541747"/>
                <a:gd name="connsiteX2" fmla="*/ 0 w 1552547"/>
                <a:gd name="connsiteY2" fmla="*/ 0 h 1541747"/>
              </a:gdLst>
              <a:ahLst/>
              <a:cxnLst>
                <a:cxn ang="0">
                  <a:pos x="connsiteX0" y="connsiteY0"/>
                </a:cxn>
                <a:cxn ang="0">
                  <a:pos x="connsiteX1" y="connsiteY1"/>
                </a:cxn>
                <a:cxn ang="0">
                  <a:pos x="connsiteX2" y="connsiteY2"/>
                </a:cxn>
              </a:cxnLst>
              <a:rect l="l" t="t" r="r" b="b"/>
              <a:pathLst>
                <a:path w="1552547" h="1541747">
                  <a:moveTo>
                    <a:pt x="0" y="1541747"/>
                  </a:moveTo>
                  <a:lnTo>
                    <a:pt x="1552547" y="15417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4" name="任意多边形: 形状 33"/>
            <p:cNvSpPr/>
            <p:nvPr/>
          </p:nvSpPr>
          <p:spPr>
            <a:xfrm>
              <a:off x="400811" y="0"/>
              <a:ext cx="2179228" cy="1381104"/>
            </a:xfrm>
            <a:custGeom>
              <a:avLst/>
              <a:gdLst>
                <a:gd name="connsiteX0" fmla="*/ 1395192 w 2179228"/>
                <a:gd name="connsiteY0" fmla="*/ 0 h 1381104"/>
                <a:gd name="connsiteX1" fmla="*/ 2179228 w 2179228"/>
                <a:gd name="connsiteY1" fmla="*/ 0 h 1381104"/>
                <a:gd name="connsiteX2" fmla="*/ 784037 w 2179228"/>
                <a:gd name="connsiteY2" fmla="*/ 1381104 h 1381104"/>
                <a:gd name="connsiteX3" fmla="*/ 0 w 2179228"/>
                <a:gd name="connsiteY3" fmla="*/ 1381104 h 1381104"/>
              </a:gdLst>
              <a:ahLst/>
              <a:cxnLst>
                <a:cxn ang="0">
                  <a:pos x="connsiteX0" y="connsiteY0"/>
                </a:cxn>
                <a:cxn ang="0">
                  <a:pos x="connsiteX1" y="connsiteY1"/>
                </a:cxn>
                <a:cxn ang="0">
                  <a:pos x="connsiteX2" y="connsiteY2"/>
                </a:cxn>
                <a:cxn ang="0">
                  <a:pos x="connsiteX3" y="connsiteY3"/>
                </a:cxn>
              </a:cxnLst>
              <a:rect l="l" t="t" r="r" b="b"/>
              <a:pathLst>
                <a:path w="2179228" h="1381104">
                  <a:moveTo>
                    <a:pt x="1395192" y="0"/>
                  </a:moveTo>
                  <a:lnTo>
                    <a:pt x="2179228" y="0"/>
                  </a:lnTo>
                  <a:lnTo>
                    <a:pt x="784037" y="1381104"/>
                  </a:lnTo>
                  <a:lnTo>
                    <a:pt x="0" y="13811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36" name="组合 35"/>
          <p:cNvGrpSpPr/>
          <p:nvPr/>
        </p:nvGrpSpPr>
        <p:grpSpPr>
          <a:xfrm>
            <a:off x="1" y="5069218"/>
            <a:ext cx="5174062" cy="1788781"/>
            <a:chOff x="1" y="3779591"/>
            <a:chExt cx="8904322" cy="3078409"/>
          </a:xfrm>
        </p:grpSpPr>
        <p:sp>
          <p:nvSpPr>
            <p:cNvPr id="37" name="任意多边形: 形状 36"/>
            <p:cNvSpPr/>
            <p:nvPr/>
          </p:nvSpPr>
          <p:spPr>
            <a:xfrm>
              <a:off x="1" y="3933121"/>
              <a:ext cx="2596203" cy="2569987"/>
            </a:xfrm>
            <a:custGeom>
              <a:avLst/>
              <a:gdLst>
                <a:gd name="connsiteX0" fmla="*/ 2596203 w 2596203"/>
                <a:gd name="connsiteY0" fmla="*/ 0 h 2569987"/>
                <a:gd name="connsiteX1" fmla="*/ 1282296 w 2596203"/>
                <a:gd name="connsiteY1" fmla="*/ 0 h 2569987"/>
                <a:gd name="connsiteX2" fmla="*/ 0 w 2596203"/>
                <a:gd name="connsiteY2" fmla="*/ 1269348 h 2569987"/>
                <a:gd name="connsiteX3" fmla="*/ 0 w 2596203"/>
                <a:gd name="connsiteY3" fmla="*/ 2569987 h 2569987"/>
              </a:gdLst>
              <a:ahLst/>
              <a:cxnLst>
                <a:cxn ang="0">
                  <a:pos x="connsiteX0" y="connsiteY0"/>
                </a:cxn>
                <a:cxn ang="0">
                  <a:pos x="connsiteX1" y="connsiteY1"/>
                </a:cxn>
                <a:cxn ang="0">
                  <a:pos x="connsiteX2" y="connsiteY2"/>
                </a:cxn>
                <a:cxn ang="0">
                  <a:pos x="connsiteX3" y="connsiteY3"/>
                </a:cxn>
              </a:cxnLst>
              <a:rect l="l" t="t" r="r" b="b"/>
              <a:pathLst>
                <a:path w="2596203" h="2569987">
                  <a:moveTo>
                    <a:pt x="2596203" y="0"/>
                  </a:moveTo>
                  <a:lnTo>
                    <a:pt x="1282296" y="0"/>
                  </a:lnTo>
                  <a:lnTo>
                    <a:pt x="0" y="1269348"/>
                  </a:lnTo>
                  <a:lnTo>
                    <a:pt x="0" y="25699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8" name="任意多边形: 形状 37"/>
            <p:cNvSpPr/>
            <p:nvPr/>
          </p:nvSpPr>
          <p:spPr>
            <a:xfrm flipH="1">
              <a:off x="1279928" y="3933120"/>
              <a:ext cx="4268622" cy="2924880"/>
            </a:xfrm>
            <a:custGeom>
              <a:avLst/>
              <a:gdLst>
                <a:gd name="connsiteX0" fmla="*/ 2954715 w 4268622"/>
                <a:gd name="connsiteY0" fmla="*/ 0 h 2924880"/>
                <a:gd name="connsiteX1" fmla="*/ 4268622 w 4268622"/>
                <a:gd name="connsiteY1" fmla="*/ 0 h 2924880"/>
                <a:gd name="connsiteX2" fmla="*/ 1313907 w 4268622"/>
                <a:gd name="connsiteY2" fmla="*/ 2924880 h 2924880"/>
                <a:gd name="connsiteX3" fmla="*/ 0 w 4268622"/>
                <a:gd name="connsiteY3" fmla="*/ 2924880 h 2924880"/>
              </a:gdLst>
              <a:ahLst/>
              <a:cxnLst>
                <a:cxn ang="0">
                  <a:pos x="connsiteX0" y="connsiteY0"/>
                </a:cxn>
                <a:cxn ang="0">
                  <a:pos x="connsiteX1" y="connsiteY1"/>
                </a:cxn>
                <a:cxn ang="0">
                  <a:pos x="connsiteX2" y="connsiteY2"/>
                </a:cxn>
                <a:cxn ang="0">
                  <a:pos x="connsiteX3" y="connsiteY3"/>
                </a:cxn>
              </a:cxnLst>
              <a:rect l="l" t="t" r="r" b="b"/>
              <a:pathLst>
                <a:path w="4268622" h="2924880">
                  <a:moveTo>
                    <a:pt x="2954715" y="0"/>
                  </a:moveTo>
                  <a:lnTo>
                    <a:pt x="4268622" y="0"/>
                  </a:lnTo>
                  <a:lnTo>
                    <a:pt x="1313907" y="2924880"/>
                  </a:lnTo>
                  <a:lnTo>
                    <a:pt x="0" y="29248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40" name="组合 39"/>
            <p:cNvGrpSpPr/>
            <p:nvPr/>
          </p:nvGrpSpPr>
          <p:grpSpPr>
            <a:xfrm flipH="1">
              <a:off x="1621817" y="3779591"/>
              <a:ext cx="2442900" cy="1355387"/>
              <a:chOff x="7894744" y="4335637"/>
              <a:chExt cx="2442900" cy="1355387"/>
            </a:xfrm>
          </p:grpSpPr>
          <p:cxnSp>
            <p:nvCxnSpPr>
              <p:cNvPr id="44" name="直接连接符 43"/>
              <p:cNvCxnSpPr/>
              <p:nvPr/>
            </p:nvCxnSpPr>
            <p:spPr>
              <a:xfrm>
                <a:off x="9279184" y="4335637"/>
                <a:ext cx="10584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894744" y="4335640"/>
                <a:ext cx="1384440" cy="1355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任意多边形: 形状 40"/>
            <p:cNvSpPr/>
            <p:nvPr/>
          </p:nvSpPr>
          <p:spPr>
            <a:xfrm>
              <a:off x="2692867" y="4979982"/>
              <a:ext cx="3031407" cy="1878018"/>
            </a:xfrm>
            <a:custGeom>
              <a:avLst/>
              <a:gdLst>
                <a:gd name="connsiteX0" fmla="*/ 3031407 w 3031407"/>
                <a:gd name="connsiteY0" fmla="*/ 0 h 1878018"/>
                <a:gd name="connsiteX1" fmla="*/ 1897175 w 3031407"/>
                <a:gd name="connsiteY1" fmla="*/ 0 h 1878018"/>
                <a:gd name="connsiteX2" fmla="*/ 0 w 3031407"/>
                <a:gd name="connsiteY2" fmla="*/ 1878018 h 1878018"/>
                <a:gd name="connsiteX3" fmla="*/ 1134232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3031407" y="0"/>
                  </a:moveTo>
                  <a:lnTo>
                    <a:pt x="1897175" y="0"/>
                  </a:lnTo>
                  <a:lnTo>
                    <a:pt x="0" y="1878018"/>
                  </a:lnTo>
                  <a:lnTo>
                    <a:pt x="1134232" y="1878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2" name="任意多边形: 形状 41"/>
            <p:cNvSpPr/>
            <p:nvPr/>
          </p:nvSpPr>
          <p:spPr>
            <a:xfrm flipH="1">
              <a:off x="4587996" y="4979982"/>
              <a:ext cx="3031407" cy="1878018"/>
            </a:xfrm>
            <a:custGeom>
              <a:avLst/>
              <a:gdLst>
                <a:gd name="connsiteX0" fmla="*/ 1897175 w 3031407"/>
                <a:gd name="connsiteY0" fmla="*/ 0 h 1878018"/>
                <a:gd name="connsiteX1" fmla="*/ 3031407 w 3031407"/>
                <a:gd name="connsiteY1" fmla="*/ 0 h 1878018"/>
                <a:gd name="connsiteX2" fmla="*/ 1134232 w 3031407"/>
                <a:gd name="connsiteY2" fmla="*/ 1878018 h 1878018"/>
                <a:gd name="connsiteX3" fmla="*/ 0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1897175" y="0"/>
                  </a:moveTo>
                  <a:lnTo>
                    <a:pt x="3031407" y="0"/>
                  </a:lnTo>
                  <a:lnTo>
                    <a:pt x="1134232" y="1878018"/>
                  </a:lnTo>
                  <a:lnTo>
                    <a:pt x="0" y="187801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3" name="任意多边形: 形状 42"/>
            <p:cNvSpPr/>
            <p:nvPr/>
          </p:nvSpPr>
          <p:spPr>
            <a:xfrm flipH="1">
              <a:off x="6959723" y="5579356"/>
              <a:ext cx="1944600" cy="1278644"/>
            </a:xfrm>
            <a:custGeom>
              <a:avLst/>
              <a:gdLst>
                <a:gd name="connsiteX0" fmla="*/ 1291687 w 1944600"/>
                <a:gd name="connsiteY0" fmla="*/ 0 h 1278644"/>
                <a:gd name="connsiteX1" fmla="*/ 1944600 w 1944600"/>
                <a:gd name="connsiteY1" fmla="*/ 0 h 1278644"/>
                <a:gd name="connsiteX2" fmla="*/ 652913 w 1944600"/>
                <a:gd name="connsiteY2" fmla="*/ 1278644 h 1278644"/>
                <a:gd name="connsiteX3" fmla="*/ 0 w 1944600"/>
                <a:gd name="connsiteY3" fmla="*/ 1278644 h 1278644"/>
              </a:gdLst>
              <a:ahLst/>
              <a:cxnLst>
                <a:cxn ang="0">
                  <a:pos x="connsiteX0" y="connsiteY0"/>
                </a:cxn>
                <a:cxn ang="0">
                  <a:pos x="connsiteX1" y="connsiteY1"/>
                </a:cxn>
                <a:cxn ang="0">
                  <a:pos x="connsiteX2" y="connsiteY2"/>
                </a:cxn>
                <a:cxn ang="0">
                  <a:pos x="connsiteX3" y="connsiteY3"/>
                </a:cxn>
              </a:cxnLst>
              <a:rect l="l" t="t" r="r" b="b"/>
              <a:pathLst>
                <a:path w="1944600" h="1278644">
                  <a:moveTo>
                    <a:pt x="1291687" y="0"/>
                  </a:moveTo>
                  <a:lnTo>
                    <a:pt x="1944600" y="0"/>
                  </a:lnTo>
                  <a:lnTo>
                    <a:pt x="652913" y="1278644"/>
                  </a:lnTo>
                  <a:lnTo>
                    <a:pt x="0" y="12786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5" name="组合 4"/>
          <p:cNvGrpSpPr/>
          <p:nvPr/>
        </p:nvGrpSpPr>
        <p:grpSpPr>
          <a:xfrm>
            <a:off x="2297060" y="1675087"/>
            <a:ext cx="7597880" cy="3394132"/>
            <a:chOff x="2297060" y="1330556"/>
            <a:chExt cx="7597880" cy="3394132"/>
          </a:xfrm>
        </p:grpSpPr>
        <p:sp>
          <p:nvSpPr>
            <p:cNvPr id="49" name="矩形 48"/>
            <p:cNvSpPr/>
            <p:nvPr/>
          </p:nvSpPr>
          <p:spPr>
            <a:xfrm>
              <a:off x="2740598" y="3469210"/>
              <a:ext cx="671080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FFFFFF">
                    <a:lumMod val="65000"/>
                  </a:srgbClr>
                </a:solidFill>
                <a:effectLst/>
                <a:uLnTx/>
                <a:uFillTx/>
                <a:latin typeface="OPPOSans B"/>
                <a:ea typeface="OPPOSans R"/>
                <a:cs typeface="OPPOSans R"/>
                <a:sym typeface="+mn-lt"/>
              </a:endParaRPr>
            </a:p>
          </p:txBody>
        </p:sp>
        <p:sp>
          <p:nvSpPr>
            <p:cNvPr id="52" name="文本框 34"/>
            <p:cNvSpPr txBox="1">
              <a:spLocks noChangeArrowheads="1"/>
            </p:cNvSpPr>
            <p:nvPr/>
          </p:nvSpPr>
          <p:spPr bwMode="auto">
            <a:xfrm flipH="1">
              <a:off x="3856187" y="1330556"/>
              <a:ext cx="447962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marR="0" lvl="0" indent="0" algn="dist" defTabSz="914400" rtl="0" eaLnBrk="1" fontAlgn="auto" latinLnBrk="0" hangingPunct="1">
                <a:lnSpc>
                  <a:spcPct val="100000"/>
                </a:lnSpc>
                <a:spcBef>
                  <a:spcPts val="0"/>
                </a:spcBef>
                <a:spcAft>
                  <a:spcPts val="0"/>
                </a:spcAft>
                <a:buClrTx/>
                <a:buSzTx/>
                <a:buFontTx/>
                <a:buNone/>
                <a:defRPr/>
              </a:pPr>
              <a:endParaRPr kumimoji="0" lang="en-US" altLang="zh-CN" sz="3200" b="0" i="0" u="none" strike="noStrike" kern="1200" cap="none" spc="0" normalizeH="0" baseline="0" noProof="0" dirty="0">
                <a:ln>
                  <a:noFill/>
                </a:ln>
                <a:solidFill>
                  <a:srgbClr val="0F81FF"/>
                </a:solidFill>
                <a:effectLst/>
                <a:uLnTx/>
                <a:uFillTx/>
                <a:latin typeface="OPPOSans B"/>
                <a:ea typeface="OPPOSans R"/>
                <a:cs typeface="OPPOSans R"/>
                <a:sym typeface="+mn-lt"/>
              </a:endParaRPr>
            </a:p>
          </p:txBody>
        </p:sp>
        <p:sp>
          <p:nvSpPr>
            <p:cNvPr id="53" name="文本框 52"/>
            <p:cNvSpPr txBox="1"/>
            <p:nvPr/>
          </p:nvSpPr>
          <p:spPr>
            <a:xfrm>
              <a:off x="2297060" y="2056280"/>
              <a:ext cx="7597880"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Thanks</a:t>
              </a:r>
              <a:endParaRPr kumimoji="0" lang="en-US" altLang="zh-CN" sz="88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grpSp>
          <p:nvGrpSpPr>
            <p:cNvPr id="4" name="组合 3"/>
            <p:cNvGrpSpPr/>
            <p:nvPr/>
          </p:nvGrpSpPr>
          <p:grpSpPr>
            <a:xfrm>
              <a:off x="3558586" y="4310801"/>
              <a:ext cx="5074829" cy="413887"/>
              <a:chOff x="3382447" y="4320326"/>
              <a:chExt cx="5074829" cy="413887"/>
            </a:xfrm>
          </p:grpSpPr>
          <p:sp>
            <p:nvSpPr>
              <p:cNvPr id="54" name="圆角矩形 23"/>
              <p:cNvSpPr/>
              <p:nvPr/>
            </p:nvSpPr>
            <p:spPr>
              <a:xfrm>
                <a:off x="3382447" y="4320326"/>
                <a:ext cx="2279186" cy="413887"/>
              </a:xfrm>
              <a:prstGeom prst="roundRect">
                <a:avLst>
                  <a:gd name="adj" fmla="val 50000"/>
                </a:avLst>
              </a:prstGeom>
              <a:no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汇报人：</a:t>
                </a: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王鼎鑫</a:t>
                </a:r>
                <a:endPar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sp>
            <p:nvSpPr>
              <p:cNvPr id="55" name="圆角矩形 23"/>
              <p:cNvSpPr/>
              <p:nvPr/>
            </p:nvSpPr>
            <p:spPr>
              <a:xfrm>
                <a:off x="6178090" y="4320326"/>
                <a:ext cx="2279186" cy="413887"/>
              </a:xfrm>
              <a:prstGeom prst="roundRect">
                <a:avLst>
                  <a:gd name="adj" fmla="val 50000"/>
                </a:avLst>
              </a:prstGeom>
              <a:noFill/>
              <a:ln w="12700" cap="flat" cmpd="sng" algn="ctr">
                <a:solidFill>
                  <a:schemeClr val="accent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汇报时间：</a:t>
                </a:r>
                <a:r>
                  <a:rPr kumimoji="0" lang="en-US" altLang="zh-CN"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12.5</a:t>
                </a:r>
                <a:endParaRPr kumimoji="0" lang="en-US" altLang="zh-CN" sz="1600" b="0" i="0" u="none" strike="noStrike" kern="0" cap="none" spc="0" normalizeH="0" baseline="0" noProof="0" dirty="0">
                  <a:ln>
                    <a:noFill/>
                  </a:ln>
                  <a:solidFill>
                    <a:srgbClr val="0F81FF"/>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grpSp>
      <p:grpSp>
        <p:nvGrpSpPr>
          <p:cNvPr id="57" name="组合 56"/>
          <p:cNvGrpSpPr/>
          <p:nvPr/>
        </p:nvGrpSpPr>
        <p:grpSpPr>
          <a:xfrm flipH="1">
            <a:off x="7017937" y="5069218"/>
            <a:ext cx="5174062" cy="1788781"/>
            <a:chOff x="1" y="3779591"/>
            <a:chExt cx="8904322" cy="3078409"/>
          </a:xfrm>
        </p:grpSpPr>
        <p:sp>
          <p:nvSpPr>
            <p:cNvPr id="58" name="任意多边形: 形状 57"/>
            <p:cNvSpPr/>
            <p:nvPr/>
          </p:nvSpPr>
          <p:spPr>
            <a:xfrm>
              <a:off x="1" y="3933121"/>
              <a:ext cx="2596203" cy="2569987"/>
            </a:xfrm>
            <a:custGeom>
              <a:avLst/>
              <a:gdLst>
                <a:gd name="connsiteX0" fmla="*/ 2596203 w 2596203"/>
                <a:gd name="connsiteY0" fmla="*/ 0 h 2569987"/>
                <a:gd name="connsiteX1" fmla="*/ 1282296 w 2596203"/>
                <a:gd name="connsiteY1" fmla="*/ 0 h 2569987"/>
                <a:gd name="connsiteX2" fmla="*/ 0 w 2596203"/>
                <a:gd name="connsiteY2" fmla="*/ 1269348 h 2569987"/>
                <a:gd name="connsiteX3" fmla="*/ 0 w 2596203"/>
                <a:gd name="connsiteY3" fmla="*/ 2569987 h 2569987"/>
              </a:gdLst>
              <a:ahLst/>
              <a:cxnLst>
                <a:cxn ang="0">
                  <a:pos x="connsiteX0" y="connsiteY0"/>
                </a:cxn>
                <a:cxn ang="0">
                  <a:pos x="connsiteX1" y="connsiteY1"/>
                </a:cxn>
                <a:cxn ang="0">
                  <a:pos x="connsiteX2" y="connsiteY2"/>
                </a:cxn>
                <a:cxn ang="0">
                  <a:pos x="connsiteX3" y="connsiteY3"/>
                </a:cxn>
              </a:cxnLst>
              <a:rect l="l" t="t" r="r" b="b"/>
              <a:pathLst>
                <a:path w="2596203" h="2569987">
                  <a:moveTo>
                    <a:pt x="2596203" y="0"/>
                  </a:moveTo>
                  <a:lnTo>
                    <a:pt x="1282296" y="0"/>
                  </a:lnTo>
                  <a:lnTo>
                    <a:pt x="0" y="1269348"/>
                  </a:lnTo>
                  <a:lnTo>
                    <a:pt x="0" y="25699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59" name="任意多边形: 形状 58"/>
            <p:cNvSpPr/>
            <p:nvPr/>
          </p:nvSpPr>
          <p:spPr>
            <a:xfrm flipH="1">
              <a:off x="1279928" y="3933120"/>
              <a:ext cx="4268622" cy="2924880"/>
            </a:xfrm>
            <a:custGeom>
              <a:avLst/>
              <a:gdLst>
                <a:gd name="connsiteX0" fmla="*/ 2954715 w 4268622"/>
                <a:gd name="connsiteY0" fmla="*/ 0 h 2924880"/>
                <a:gd name="connsiteX1" fmla="*/ 4268622 w 4268622"/>
                <a:gd name="connsiteY1" fmla="*/ 0 h 2924880"/>
                <a:gd name="connsiteX2" fmla="*/ 1313907 w 4268622"/>
                <a:gd name="connsiteY2" fmla="*/ 2924880 h 2924880"/>
                <a:gd name="connsiteX3" fmla="*/ 0 w 4268622"/>
                <a:gd name="connsiteY3" fmla="*/ 2924880 h 2924880"/>
              </a:gdLst>
              <a:ahLst/>
              <a:cxnLst>
                <a:cxn ang="0">
                  <a:pos x="connsiteX0" y="connsiteY0"/>
                </a:cxn>
                <a:cxn ang="0">
                  <a:pos x="connsiteX1" y="connsiteY1"/>
                </a:cxn>
                <a:cxn ang="0">
                  <a:pos x="connsiteX2" y="connsiteY2"/>
                </a:cxn>
                <a:cxn ang="0">
                  <a:pos x="connsiteX3" y="connsiteY3"/>
                </a:cxn>
              </a:cxnLst>
              <a:rect l="l" t="t" r="r" b="b"/>
              <a:pathLst>
                <a:path w="4268622" h="2924880">
                  <a:moveTo>
                    <a:pt x="2954715" y="0"/>
                  </a:moveTo>
                  <a:lnTo>
                    <a:pt x="4268622" y="0"/>
                  </a:lnTo>
                  <a:lnTo>
                    <a:pt x="1313907" y="2924880"/>
                  </a:lnTo>
                  <a:lnTo>
                    <a:pt x="0" y="29248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60" name="组合 59"/>
            <p:cNvGrpSpPr/>
            <p:nvPr/>
          </p:nvGrpSpPr>
          <p:grpSpPr>
            <a:xfrm flipH="1">
              <a:off x="1621817" y="3779591"/>
              <a:ext cx="2442900" cy="1355387"/>
              <a:chOff x="7894744" y="4335637"/>
              <a:chExt cx="2442900" cy="1355387"/>
            </a:xfrm>
          </p:grpSpPr>
          <p:cxnSp>
            <p:nvCxnSpPr>
              <p:cNvPr id="66" name="直接连接符 65"/>
              <p:cNvCxnSpPr/>
              <p:nvPr/>
            </p:nvCxnSpPr>
            <p:spPr>
              <a:xfrm>
                <a:off x="9279184" y="4335637"/>
                <a:ext cx="105846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7894744" y="4335640"/>
                <a:ext cx="1384440" cy="13553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2" name="任意多边形: 形状 61"/>
            <p:cNvSpPr/>
            <p:nvPr/>
          </p:nvSpPr>
          <p:spPr>
            <a:xfrm>
              <a:off x="2692867" y="4979982"/>
              <a:ext cx="3031407" cy="1878018"/>
            </a:xfrm>
            <a:custGeom>
              <a:avLst/>
              <a:gdLst>
                <a:gd name="connsiteX0" fmla="*/ 3031407 w 3031407"/>
                <a:gd name="connsiteY0" fmla="*/ 0 h 1878018"/>
                <a:gd name="connsiteX1" fmla="*/ 1897175 w 3031407"/>
                <a:gd name="connsiteY1" fmla="*/ 0 h 1878018"/>
                <a:gd name="connsiteX2" fmla="*/ 0 w 3031407"/>
                <a:gd name="connsiteY2" fmla="*/ 1878018 h 1878018"/>
                <a:gd name="connsiteX3" fmla="*/ 1134232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3031407" y="0"/>
                  </a:moveTo>
                  <a:lnTo>
                    <a:pt x="1897175" y="0"/>
                  </a:lnTo>
                  <a:lnTo>
                    <a:pt x="0" y="1878018"/>
                  </a:lnTo>
                  <a:lnTo>
                    <a:pt x="1134232" y="187801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3" name="任意多边形: 形状 62"/>
            <p:cNvSpPr/>
            <p:nvPr/>
          </p:nvSpPr>
          <p:spPr>
            <a:xfrm flipH="1">
              <a:off x="4587996" y="4979982"/>
              <a:ext cx="3031407" cy="1878018"/>
            </a:xfrm>
            <a:custGeom>
              <a:avLst/>
              <a:gdLst>
                <a:gd name="connsiteX0" fmla="*/ 1897175 w 3031407"/>
                <a:gd name="connsiteY0" fmla="*/ 0 h 1878018"/>
                <a:gd name="connsiteX1" fmla="*/ 3031407 w 3031407"/>
                <a:gd name="connsiteY1" fmla="*/ 0 h 1878018"/>
                <a:gd name="connsiteX2" fmla="*/ 1134232 w 3031407"/>
                <a:gd name="connsiteY2" fmla="*/ 1878018 h 1878018"/>
                <a:gd name="connsiteX3" fmla="*/ 0 w 3031407"/>
                <a:gd name="connsiteY3" fmla="*/ 1878018 h 1878018"/>
              </a:gdLst>
              <a:ahLst/>
              <a:cxnLst>
                <a:cxn ang="0">
                  <a:pos x="connsiteX0" y="connsiteY0"/>
                </a:cxn>
                <a:cxn ang="0">
                  <a:pos x="connsiteX1" y="connsiteY1"/>
                </a:cxn>
                <a:cxn ang="0">
                  <a:pos x="connsiteX2" y="connsiteY2"/>
                </a:cxn>
                <a:cxn ang="0">
                  <a:pos x="connsiteX3" y="connsiteY3"/>
                </a:cxn>
              </a:cxnLst>
              <a:rect l="l" t="t" r="r" b="b"/>
              <a:pathLst>
                <a:path w="3031407" h="1878018">
                  <a:moveTo>
                    <a:pt x="1897175" y="0"/>
                  </a:moveTo>
                  <a:lnTo>
                    <a:pt x="3031407" y="0"/>
                  </a:lnTo>
                  <a:lnTo>
                    <a:pt x="1134232" y="1878018"/>
                  </a:lnTo>
                  <a:lnTo>
                    <a:pt x="0" y="187801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65" name="任意多边形: 形状 64"/>
            <p:cNvSpPr/>
            <p:nvPr/>
          </p:nvSpPr>
          <p:spPr>
            <a:xfrm flipH="1">
              <a:off x="6959723" y="5579356"/>
              <a:ext cx="1944600" cy="1278644"/>
            </a:xfrm>
            <a:custGeom>
              <a:avLst/>
              <a:gdLst>
                <a:gd name="connsiteX0" fmla="*/ 1291687 w 1944600"/>
                <a:gd name="connsiteY0" fmla="*/ 0 h 1278644"/>
                <a:gd name="connsiteX1" fmla="*/ 1944600 w 1944600"/>
                <a:gd name="connsiteY1" fmla="*/ 0 h 1278644"/>
                <a:gd name="connsiteX2" fmla="*/ 652913 w 1944600"/>
                <a:gd name="connsiteY2" fmla="*/ 1278644 h 1278644"/>
                <a:gd name="connsiteX3" fmla="*/ 0 w 1944600"/>
                <a:gd name="connsiteY3" fmla="*/ 1278644 h 1278644"/>
              </a:gdLst>
              <a:ahLst/>
              <a:cxnLst>
                <a:cxn ang="0">
                  <a:pos x="connsiteX0" y="connsiteY0"/>
                </a:cxn>
                <a:cxn ang="0">
                  <a:pos x="connsiteX1" y="connsiteY1"/>
                </a:cxn>
                <a:cxn ang="0">
                  <a:pos x="connsiteX2" y="connsiteY2"/>
                </a:cxn>
                <a:cxn ang="0">
                  <a:pos x="connsiteX3" y="connsiteY3"/>
                </a:cxn>
              </a:cxnLst>
              <a:rect l="l" t="t" r="r" b="b"/>
              <a:pathLst>
                <a:path w="1944600" h="1278644">
                  <a:moveTo>
                    <a:pt x="1291687" y="0"/>
                  </a:moveTo>
                  <a:lnTo>
                    <a:pt x="1944600" y="0"/>
                  </a:lnTo>
                  <a:lnTo>
                    <a:pt x="652913" y="1278644"/>
                  </a:lnTo>
                  <a:lnTo>
                    <a:pt x="0" y="12786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grpSp>
        <p:nvGrpSpPr>
          <p:cNvPr id="32" name="组合 31"/>
          <p:cNvGrpSpPr/>
          <p:nvPr/>
        </p:nvGrpSpPr>
        <p:grpSpPr>
          <a:xfrm>
            <a:off x="4499928" y="719156"/>
            <a:ext cx="3192145" cy="392145"/>
            <a:chOff x="1716" y="9605"/>
            <a:chExt cx="6628" cy="814"/>
          </a:xfrm>
          <a:gradFill>
            <a:gsLst>
              <a:gs pos="10000">
                <a:schemeClr val="accent1"/>
              </a:gs>
              <a:gs pos="100000">
                <a:schemeClr val="accent2">
                  <a:alpha val="0"/>
                </a:schemeClr>
              </a:gs>
            </a:gsLst>
            <a:lin ang="2460000" scaled="0"/>
          </a:gradFill>
        </p:grpSpPr>
        <p:grpSp>
          <p:nvGrpSpPr>
            <p:cNvPr id="33" name="组合 32"/>
            <p:cNvGrpSpPr/>
            <p:nvPr/>
          </p:nvGrpSpPr>
          <p:grpSpPr>
            <a:xfrm>
              <a:off x="1716" y="10269"/>
              <a:ext cx="6629" cy="150"/>
              <a:chOff x="1716" y="10269"/>
              <a:chExt cx="6629" cy="150"/>
            </a:xfrm>
            <a:grpFill/>
          </p:grpSpPr>
          <p:sp>
            <p:nvSpPr>
              <p:cNvPr id="101" name="椭圆 36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2" name="椭圆 36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3" name="椭圆 36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4" name="椭圆 36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5" name="椭圆 36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6" name="椭圆 36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7" name="椭圆 36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8" name="椭圆 37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9" name="椭圆 37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0" name="椭圆 37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1" name="椭圆 37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2" name="椭圆 37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3" name="椭圆 37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4" name="椭圆 37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5" name="椭圆 37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6" name="椭圆 37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7" name="椭圆 37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8" name="椭圆 38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19" name="椭圆 38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20" name="椭圆 38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35" name="组合 34"/>
            <p:cNvGrpSpPr/>
            <p:nvPr/>
          </p:nvGrpSpPr>
          <p:grpSpPr>
            <a:xfrm>
              <a:off x="1716" y="9937"/>
              <a:ext cx="6629" cy="150"/>
              <a:chOff x="1716" y="10269"/>
              <a:chExt cx="6629" cy="150"/>
            </a:xfrm>
            <a:grpFill/>
          </p:grpSpPr>
          <p:sp>
            <p:nvSpPr>
              <p:cNvPr id="81" name="椭圆 293"/>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2" name="椭圆 344"/>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3" name="椭圆 345"/>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4" name="椭圆 346"/>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5" name="椭圆 347"/>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6" name="椭圆 348"/>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7" name="椭圆 349"/>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8" name="椭圆 350"/>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9" name="椭圆 351"/>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0" name="椭圆 352"/>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1" name="椭圆 353"/>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2" name="椭圆 354"/>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3" name="椭圆 355"/>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4" name="椭圆 356"/>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5" name="椭圆 357"/>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6" name="椭圆 358"/>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7" name="椭圆 359"/>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8" name="椭圆 360"/>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99" name="椭圆 361"/>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100" name="椭圆 362"/>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nvGrpSpPr>
            <p:cNvPr id="39" name="组合 38"/>
            <p:cNvGrpSpPr/>
            <p:nvPr/>
          </p:nvGrpSpPr>
          <p:grpSpPr>
            <a:xfrm>
              <a:off x="1716" y="9605"/>
              <a:ext cx="6629" cy="150"/>
              <a:chOff x="1716" y="10269"/>
              <a:chExt cx="6629" cy="150"/>
            </a:xfrm>
            <a:grpFill/>
          </p:grpSpPr>
          <p:sp>
            <p:nvSpPr>
              <p:cNvPr id="46" name="椭圆 205"/>
              <p:cNvSpPr/>
              <p:nvPr/>
            </p:nvSpPr>
            <p:spPr>
              <a:xfrm>
                <a:off x="171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47" name="椭圆 206"/>
              <p:cNvSpPr/>
              <p:nvPr/>
            </p:nvSpPr>
            <p:spPr>
              <a:xfrm>
                <a:off x="205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48" name="椭圆 207"/>
              <p:cNvSpPr/>
              <p:nvPr/>
            </p:nvSpPr>
            <p:spPr>
              <a:xfrm>
                <a:off x="239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50" name="椭圆 208"/>
              <p:cNvSpPr/>
              <p:nvPr/>
            </p:nvSpPr>
            <p:spPr>
              <a:xfrm>
                <a:off x="273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51" name="椭圆 209"/>
              <p:cNvSpPr/>
              <p:nvPr/>
            </p:nvSpPr>
            <p:spPr>
              <a:xfrm>
                <a:off x="308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56" name="椭圆 210"/>
              <p:cNvSpPr/>
              <p:nvPr/>
            </p:nvSpPr>
            <p:spPr>
              <a:xfrm>
                <a:off x="342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61" name="椭圆 211"/>
              <p:cNvSpPr/>
              <p:nvPr/>
            </p:nvSpPr>
            <p:spPr>
              <a:xfrm>
                <a:off x="376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64" name="椭圆 212"/>
              <p:cNvSpPr/>
              <p:nvPr/>
            </p:nvSpPr>
            <p:spPr>
              <a:xfrm>
                <a:off x="410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67" name="椭圆 213"/>
              <p:cNvSpPr/>
              <p:nvPr/>
            </p:nvSpPr>
            <p:spPr>
              <a:xfrm>
                <a:off x="444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68" name="椭圆 214"/>
              <p:cNvSpPr/>
              <p:nvPr/>
            </p:nvSpPr>
            <p:spPr>
              <a:xfrm>
                <a:off x="478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69" name="椭圆 215"/>
              <p:cNvSpPr/>
              <p:nvPr/>
            </p:nvSpPr>
            <p:spPr>
              <a:xfrm>
                <a:off x="5126"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1" name="椭圆 216"/>
              <p:cNvSpPr/>
              <p:nvPr/>
            </p:nvSpPr>
            <p:spPr>
              <a:xfrm>
                <a:off x="5467"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3" name="椭圆 217"/>
              <p:cNvSpPr/>
              <p:nvPr/>
            </p:nvSpPr>
            <p:spPr>
              <a:xfrm>
                <a:off x="5808"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4" name="椭圆 218"/>
              <p:cNvSpPr/>
              <p:nvPr/>
            </p:nvSpPr>
            <p:spPr>
              <a:xfrm>
                <a:off x="6149"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5" name="椭圆 219"/>
              <p:cNvSpPr/>
              <p:nvPr/>
            </p:nvSpPr>
            <p:spPr>
              <a:xfrm>
                <a:off x="6490"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6" name="椭圆 220"/>
              <p:cNvSpPr/>
              <p:nvPr/>
            </p:nvSpPr>
            <p:spPr>
              <a:xfrm>
                <a:off x="6831"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7" name="椭圆 221"/>
              <p:cNvSpPr/>
              <p:nvPr/>
            </p:nvSpPr>
            <p:spPr>
              <a:xfrm>
                <a:off x="7172"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8" name="椭圆 222"/>
              <p:cNvSpPr/>
              <p:nvPr/>
            </p:nvSpPr>
            <p:spPr>
              <a:xfrm>
                <a:off x="7513"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79" name="椭圆 242"/>
              <p:cNvSpPr/>
              <p:nvPr/>
            </p:nvSpPr>
            <p:spPr>
              <a:xfrm>
                <a:off x="7854"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sp>
            <p:nvSpPr>
              <p:cNvPr id="80" name="椭圆 243"/>
              <p:cNvSpPr/>
              <p:nvPr/>
            </p:nvSpPr>
            <p:spPr>
              <a:xfrm>
                <a:off x="8195" y="10269"/>
                <a:ext cx="150" cy="150"/>
              </a:xfrm>
              <a:prstGeom prst="star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OPPOSans B" panose="00020600040101010101" pitchFamily="18" charset="-122"/>
                  <a:ea typeface="微软雅黑" panose="020B0503020204020204" charset="-122"/>
                  <a:cs typeface="+mn-cs"/>
                </a:endParaRPr>
              </a:p>
            </p:txBody>
          </p:sp>
        </p:grpSp>
      </p:grpSp>
      <p:pic>
        <p:nvPicPr>
          <p:cNvPr id="2" name="图片 1" descr="202111091733524546"/>
          <p:cNvPicPr>
            <a:picLocks noChangeAspect="1"/>
          </p:cNvPicPr>
          <p:nvPr/>
        </p:nvPicPr>
        <p:blipFill>
          <a:blip r:embed="rId1"/>
          <a:stretch>
            <a:fillRect/>
          </a:stretch>
        </p:blipFill>
        <p:spPr>
          <a:xfrm>
            <a:off x="10271125" y="78105"/>
            <a:ext cx="1817370" cy="1381125"/>
          </a:xfrm>
          <a:prstGeom prst="rect">
            <a:avLst/>
          </a:prstGeom>
        </p:spPr>
      </p:pic>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916508" y="-1"/>
            <a:ext cx="6275492" cy="6858001"/>
            <a:chOff x="0" y="-1"/>
            <a:chExt cx="6275492" cy="6858001"/>
          </a:xfrm>
        </p:grpSpPr>
        <p:sp>
          <p:nvSpPr>
            <p:cNvPr id="27" name="直角三角形 26"/>
            <p:cNvSpPr/>
            <p:nvPr/>
          </p:nvSpPr>
          <p:spPr>
            <a:xfrm>
              <a:off x="0" y="2518727"/>
              <a:ext cx="4369669" cy="433927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8" name="直角三角形 27"/>
            <p:cNvSpPr/>
            <p:nvPr/>
          </p:nvSpPr>
          <p:spPr>
            <a:xfrm flipV="1">
              <a:off x="0" y="-1"/>
              <a:ext cx="5384153" cy="53467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9" name="直角三角形 28"/>
            <p:cNvSpPr/>
            <p:nvPr/>
          </p:nvSpPr>
          <p:spPr>
            <a:xfrm flipV="1">
              <a:off x="0" y="0"/>
              <a:ext cx="2617260" cy="259905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3" name="任意多边形: 形状 32"/>
            <p:cNvSpPr/>
            <p:nvPr/>
          </p:nvSpPr>
          <p:spPr>
            <a:xfrm rot="18968343">
              <a:off x="3159912" y="1002229"/>
              <a:ext cx="3115580" cy="89688"/>
            </a:xfrm>
            <a:custGeom>
              <a:avLst/>
              <a:gdLst>
                <a:gd name="connsiteX0" fmla="*/ 3022253 w 3115580"/>
                <a:gd name="connsiteY0" fmla="*/ 0 h 89688"/>
                <a:gd name="connsiteX1" fmla="*/ 3115580 w 3115580"/>
                <a:gd name="connsiteY1" fmla="*/ 89688 h 89688"/>
                <a:gd name="connsiteX2" fmla="*/ 0 w 3115580"/>
                <a:gd name="connsiteY2" fmla="*/ 89688 h 89688"/>
                <a:gd name="connsiteX3" fmla="*/ 65024 w 3115580"/>
                <a:gd name="connsiteY3" fmla="*/ 0 h 89688"/>
              </a:gdLst>
              <a:ahLst/>
              <a:cxnLst>
                <a:cxn ang="0">
                  <a:pos x="connsiteX0" y="connsiteY0"/>
                </a:cxn>
                <a:cxn ang="0">
                  <a:pos x="connsiteX1" y="connsiteY1"/>
                </a:cxn>
                <a:cxn ang="0">
                  <a:pos x="connsiteX2" y="connsiteY2"/>
                </a:cxn>
                <a:cxn ang="0">
                  <a:pos x="connsiteX3" y="connsiteY3"/>
                </a:cxn>
              </a:cxnLst>
              <a:rect l="l" t="t" r="r" b="b"/>
              <a:pathLst>
                <a:path w="3115580" h="89688">
                  <a:moveTo>
                    <a:pt x="3022253" y="0"/>
                  </a:moveTo>
                  <a:lnTo>
                    <a:pt x="3115580" y="89688"/>
                  </a:lnTo>
                  <a:lnTo>
                    <a:pt x="0" y="89688"/>
                  </a:lnTo>
                  <a:lnTo>
                    <a:pt x="6502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5" name="梯形 34"/>
            <p:cNvSpPr/>
            <p:nvPr/>
          </p:nvSpPr>
          <p:spPr>
            <a:xfrm rot="18968343">
              <a:off x="2423957" y="2264485"/>
              <a:ext cx="2845533" cy="45719"/>
            </a:xfrm>
            <a:prstGeom prst="trapezoid">
              <a:avLst>
                <a:gd name="adj" fmla="val 7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44" name="等腰三角形 43"/>
          <p:cNvSpPr/>
          <p:nvPr/>
        </p:nvSpPr>
        <p:spPr>
          <a:xfrm rot="5400000" flipH="1">
            <a:off x="-489029" y="787224"/>
            <a:ext cx="1973634" cy="99557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7" name="组合 6"/>
          <p:cNvGrpSpPr/>
          <p:nvPr/>
        </p:nvGrpSpPr>
        <p:grpSpPr>
          <a:xfrm>
            <a:off x="995445" y="1537506"/>
            <a:ext cx="6367780" cy="3487071"/>
            <a:chOff x="1147845" y="1314992"/>
            <a:chExt cx="6367780" cy="3487071"/>
          </a:xfrm>
        </p:grpSpPr>
        <p:grpSp>
          <p:nvGrpSpPr>
            <p:cNvPr id="39" name="组合 38"/>
            <p:cNvGrpSpPr/>
            <p:nvPr/>
          </p:nvGrpSpPr>
          <p:grpSpPr>
            <a:xfrm flipH="1">
              <a:off x="3654729" y="1314992"/>
              <a:ext cx="1687647" cy="1687647"/>
              <a:chOff x="7634841" y="1941615"/>
              <a:chExt cx="1053375" cy="1053375"/>
            </a:xfrm>
          </p:grpSpPr>
          <p:sp>
            <p:nvSpPr>
              <p:cNvPr id="40" name="菱形 39"/>
              <p:cNvSpPr/>
              <p:nvPr/>
            </p:nvSpPr>
            <p:spPr>
              <a:xfrm>
                <a:off x="7634841" y="1941615"/>
                <a:ext cx="1053375" cy="105337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1" name="TextBox 7"/>
              <p:cNvSpPr>
                <a:spLocks noChangeArrowheads="1"/>
              </p:cNvSpPr>
              <p:nvPr/>
            </p:nvSpPr>
            <p:spPr bwMode="auto">
              <a:xfrm>
                <a:off x="7800865" y="2256988"/>
                <a:ext cx="721326" cy="422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4400" b="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rPr>
                  <a:t>01</a:t>
                </a:r>
                <a:endParaRPr kumimoji="1" lang="zh-CN" altLang="en-US" sz="4400" b="0" i="0" u="none" strike="noStrike" kern="1200" cap="none" spc="0" normalizeH="0" baseline="0" noProof="0" dirty="0">
                  <a:ln>
                    <a:noFill/>
                  </a:ln>
                  <a:solidFill>
                    <a:schemeClr val="bg1"/>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45" name="文本框 44"/>
            <p:cNvSpPr txBox="1"/>
            <p:nvPr/>
          </p:nvSpPr>
          <p:spPr>
            <a:xfrm>
              <a:off x="1147845" y="3213642"/>
              <a:ext cx="6367780" cy="101473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6000" i="0" u="none" strike="noStrike" kern="1200" cap="none" spc="0" normalizeH="0" baseline="0" noProof="0" dirty="0">
                  <a:ln>
                    <a:noFill/>
                  </a:ln>
                  <a:solidFill>
                    <a:schemeClr val="tx1">
                      <a:lumMod val="85000"/>
                      <a:lumOff val="1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论文核心内容简述</a:t>
              </a:r>
              <a:endParaRPr kumimoji="0" lang="zh-CN" altLang="en-US" sz="6000" i="0" u="none" strike="noStrike" kern="1200" cap="none" spc="0" normalizeH="0" baseline="0" noProof="0" dirty="0">
                <a:ln>
                  <a:noFill/>
                </a:ln>
                <a:solidFill>
                  <a:schemeClr val="tx1">
                    <a:lumMod val="85000"/>
                    <a:lumOff val="1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46" name="文本框 45"/>
            <p:cNvSpPr txBox="1"/>
            <p:nvPr/>
          </p:nvSpPr>
          <p:spPr>
            <a:xfrm>
              <a:off x="1721713" y="4388043"/>
              <a:ext cx="5553679" cy="414020"/>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FFFF">
                    <a:lumMod val="65000"/>
                  </a:srgbClr>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6786245"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1. LSM-</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tree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3048000" y="1028700"/>
            <a:ext cx="6096000" cy="368300"/>
          </a:xfrm>
          <a:prstGeom prst="rect">
            <a:avLst/>
          </a:prstGeom>
          <a:noFill/>
        </p:spPr>
        <p:txBody>
          <a:bodyPr wrap="square" rtlCol="0" anchor="t">
            <a:spAutoFit/>
          </a:bodyPr>
          <a:p>
            <a:endParaRPr lang="zh-CN" altLang="en-US"/>
          </a:p>
        </p:txBody>
      </p:sp>
      <p:pic>
        <p:nvPicPr>
          <p:cNvPr id="5" name="图片 4"/>
          <p:cNvPicPr>
            <a:picLocks noChangeAspect="1"/>
          </p:cNvPicPr>
          <p:nvPr/>
        </p:nvPicPr>
        <p:blipFill>
          <a:blip r:embed="rId1"/>
          <a:stretch>
            <a:fillRect/>
          </a:stretch>
        </p:blipFill>
        <p:spPr>
          <a:xfrm>
            <a:off x="1118870" y="1016000"/>
            <a:ext cx="8801100" cy="4826000"/>
          </a:xfrm>
          <a:prstGeom prst="rect">
            <a:avLst/>
          </a:prstGeom>
        </p:spPr>
      </p:pic>
      <p:pic>
        <p:nvPicPr>
          <p:cNvPr id="6" name="图片 5"/>
          <p:cNvPicPr>
            <a:picLocks noChangeAspect="1"/>
          </p:cNvPicPr>
          <p:nvPr/>
        </p:nvPicPr>
        <p:blipFill>
          <a:blip r:embed="rId2"/>
          <a:stretch>
            <a:fillRect/>
          </a:stretch>
        </p:blipFill>
        <p:spPr>
          <a:xfrm>
            <a:off x="7901940" y="5293995"/>
            <a:ext cx="1879600" cy="40640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914781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 </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宋体" charset="0"/>
                <a:cs typeface="OPPOSans B" panose="00020600040101010101" pitchFamily="18" charset="-122"/>
                <a:sym typeface="+mn-lt"/>
              </a:rPr>
              <a:t>Mem</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宋体" charset="0"/>
                <a:cs typeface="OPPOSans B" panose="00020600040101010101" pitchFamily="18" charset="-122"/>
                <a:sym typeface="+mn-lt"/>
              </a:rPr>
              <a:t>Table &amp; Immutable MemTable</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宋体" charset="0"/>
              <a:cs typeface="OPPOSans B" panose="00020600040101010101" pitchFamily="18" charset="-122"/>
              <a:sym typeface="+mn-lt"/>
            </a:endParaRPr>
          </a:p>
        </p:txBody>
      </p:sp>
      <p:sp>
        <p:nvSpPr>
          <p:cNvPr id="2" name="文本框 1"/>
          <p:cNvSpPr txBox="1"/>
          <p:nvPr/>
        </p:nvSpPr>
        <p:spPr>
          <a:xfrm>
            <a:off x="4362450" y="900430"/>
            <a:ext cx="6096000" cy="460375"/>
          </a:xfrm>
          <a:prstGeom prst="rect">
            <a:avLst/>
          </a:prstGeom>
          <a:noFill/>
        </p:spPr>
        <p:txBody>
          <a:bodyPr wrap="square" rtlCol="0" anchor="t">
            <a:spAutoFit/>
          </a:bodyPr>
          <a:p>
            <a:r>
              <a:rPr lang="en-US" altLang="zh-CN" sz="2400"/>
              <a:t>MemTable</a:t>
            </a:r>
            <a:endParaRPr lang="en-US" altLang="zh-CN" sz="2400"/>
          </a:p>
        </p:txBody>
      </p:sp>
      <p:pic>
        <p:nvPicPr>
          <p:cNvPr id="6" name="图片 5"/>
          <p:cNvPicPr>
            <a:picLocks noChangeAspect="1"/>
          </p:cNvPicPr>
          <p:nvPr/>
        </p:nvPicPr>
        <p:blipFill>
          <a:blip r:embed="rId1"/>
          <a:stretch>
            <a:fillRect/>
          </a:stretch>
        </p:blipFill>
        <p:spPr>
          <a:xfrm>
            <a:off x="7901940" y="5293995"/>
            <a:ext cx="1879600" cy="406400"/>
          </a:xfrm>
          <a:prstGeom prst="rect">
            <a:avLst/>
          </a:prstGeom>
        </p:spPr>
      </p:pic>
      <p:sp>
        <p:nvSpPr>
          <p:cNvPr id="3" name="文本框 2"/>
          <p:cNvSpPr txBox="1"/>
          <p:nvPr/>
        </p:nvSpPr>
        <p:spPr>
          <a:xfrm>
            <a:off x="2473325" y="1473200"/>
            <a:ext cx="6096000" cy="2306955"/>
          </a:xfrm>
          <a:prstGeom prst="rect">
            <a:avLst/>
          </a:prstGeom>
          <a:noFill/>
        </p:spPr>
        <p:txBody>
          <a:bodyPr wrap="square" rtlCol="0">
            <a:spAutoFit/>
          </a:bodyPr>
          <a:p>
            <a:pPr indent="457200"/>
            <a:r>
              <a:rPr lang="zh-CN" altLang="en-US"/>
              <a:t>MemTable是在内存中的数据结构，用于保存最近更新的数据，会按照Key有序地组织这些数据，LSM树对于具体如何组织有序地组织数据并没有明确的数据结构定义，例如Hbase使跳跃表来保证内存中key的有序。</a:t>
            </a:r>
            <a:endParaRPr lang="zh-CN" altLang="en-US"/>
          </a:p>
          <a:p>
            <a:endParaRPr lang="zh-CN" altLang="en-US"/>
          </a:p>
          <a:p>
            <a:pPr indent="457200"/>
            <a:r>
              <a:rPr lang="zh-CN" altLang="en-US"/>
              <a:t>因为数据暂时保存在内存中，内存并不是可靠存储，如果断电会丢失数据，因此通常会通过WAL(Write-ahead logging，预写式日志)的方式来保证数据的可靠性。</a:t>
            </a:r>
            <a:endParaRPr lang="zh-CN" altLang="en-US"/>
          </a:p>
        </p:txBody>
      </p:sp>
      <p:sp>
        <p:nvSpPr>
          <p:cNvPr id="4" name="文本框 3"/>
          <p:cNvSpPr txBox="1"/>
          <p:nvPr/>
        </p:nvSpPr>
        <p:spPr>
          <a:xfrm>
            <a:off x="3831590" y="4080510"/>
            <a:ext cx="6096000" cy="460375"/>
          </a:xfrm>
          <a:prstGeom prst="rect">
            <a:avLst/>
          </a:prstGeom>
          <a:noFill/>
        </p:spPr>
        <p:txBody>
          <a:bodyPr wrap="square" rtlCol="0" anchor="t">
            <a:spAutoFit/>
          </a:bodyPr>
          <a:p>
            <a:r>
              <a:rPr lang="zh-CN" altLang="en-US" sz="2400"/>
              <a:t>Immutable MemTable</a:t>
            </a:r>
            <a:endParaRPr lang="zh-CN" altLang="en-US" sz="2400"/>
          </a:p>
        </p:txBody>
      </p:sp>
      <p:sp>
        <p:nvSpPr>
          <p:cNvPr id="7" name="文本框 6"/>
          <p:cNvSpPr txBox="1"/>
          <p:nvPr/>
        </p:nvSpPr>
        <p:spPr>
          <a:xfrm>
            <a:off x="2473325" y="4558030"/>
            <a:ext cx="6096000" cy="1198880"/>
          </a:xfrm>
          <a:prstGeom prst="rect">
            <a:avLst/>
          </a:prstGeom>
          <a:noFill/>
        </p:spPr>
        <p:txBody>
          <a:bodyPr wrap="square" rtlCol="0" anchor="t">
            <a:spAutoFit/>
          </a:bodyPr>
          <a:p>
            <a:pPr indent="457200"/>
            <a:r>
              <a:rPr lang="zh-CN" altLang="en-US"/>
              <a:t>当 MemTable达到一定大小后，会转化成Immutable MemTable。Immutable MemTable是将转MemTable变为SSTable的一种中间状态。写操作由新的MemTable处理，在转存过程中不阻塞数据更新操作。</a:t>
            </a:r>
            <a:endParaRPr lang="zh-CN" altLang="en-US"/>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779780" y="205105"/>
            <a:ext cx="914781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3. SST</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宋体" charset="0"/>
              <a:cs typeface="OPPOSans B" panose="00020600040101010101" pitchFamily="18" charset="-122"/>
              <a:sym typeface="+mn-lt"/>
            </a:endParaRPr>
          </a:p>
        </p:txBody>
      </p:sp>
      <p:pic>
        <p:nvPicPr>
          <p:cNvPr id="6" name="图片 5"/>
          <p:cNvPicPr>
            <a:picLocks noChangeAspect="1"/>
          </p:cNvPicPr>
          <p:nvPr/>
        </p:nvPicPr>
        <p:blipFill>
          <a:blip r:embed="rId1"/>
          <a:stretch>
            <a:fillRect/>
          </a:stretch>
        </p:blipFill>
        <p:spPr>
          <a:xfrm>
            <a:off x="7901940" y="5293995"/>
            <a:ext cx="1879600" cy="406400"/>
          </a:xfrm>
          <a:prstGeom prst="rect">
            <a:avLst/>
          </a:prstGeom>
        </p:spPr>
      </p:pic>
      <p:sp>
        <p:nvSpPr>
          <p:cNvPr id="5" name="文本框 4"/>
          <p:cNvSpPr txBox="1"/>
          <p:nvPr/>
        </p:nvSpPr>
        <p:spPr>
          <a:xfrm>
            <a:off x="2193925" y="483235"/>
            <a:ext cx="7733665" cy="645160"/>
          </a:xfrm>
          <a:prstGeom prst="rect">
            <a:avLst/>
          </a:prstGeom>
          <a:noFill/>
        </p:spPr>
        <p:txBody>
          <a:bodyPr wrap="square" rtlCol="0" anchor="t">
            <a:spAutoFit/>
          </a:bodyPr>
          <a:p>
            <a:pPr indent="457200"/>
            <a:r>
              <a:rPr lang="zh-CN" altLang="en-US"/>
              <a:t>有序键值对集合，是LSM树组在磁盘中的数据结构。为了加快SSTable的读取，可以通过建立key的索引以及布隆过滤器来加快key的查找。</a:t>
            </a:r>
            <a:endParaRPr lang="zh-CN" altLang="en-US"/>
          </a:p>
        </p:txBody>
      </p:sp>
      <p:pic>
        <p:nvPicPr>
          <p:cNvPr id="9" name="图片 8"/>
          <p:cNvPicPr>
            <a:picLocks noChangeAspect="1"/>
          </p:cNvPicPr>
          <p:nvPr/>
        </p:nvPicPr>
        <p:blipFill>
          <a:blip r:embed="rId2"/>
          <a:stretch>
            <a:fillRect/>
          </a:stretch>
        </p:blipFill>
        <p:spPr>
          <a:xfrm>
            <a:off x="1482090" y="1128395"/>
            <a:ext cx="9017000" cy="1282700"/>
          </a:xfrm>
          <a:prstGeom prst="rect">
            <a:avLst/>
          </a:prstGeom>
        </p:spPr>
      </p:pic>
      <p:sp>
        <p:nvSpPr>
          <p:cNvPr id="10" name="文本框 9"/>
          <p:cNvSpPr txBox="1"/>
          <p:nvPr/>
        </p:nvSpPr>
        <p:spPr>
          <a:xfrm>
            <a:off x="779780" y="2751455"/>
            <a:ext cx="10219690" cy="3969385"/>
          </a:xfrm>
          <a:prstGeom prst="rect">
            <a:avLst/>
          </a:prstGeom>
          <a:noFill/>
        </p:spPr>
        <p:txBody>
          <a:bodyPr wrap="square" rtlCol="0" anchor="t">
            <a:spAutoFit/>
          </a:bodyPr>
          <a:p>
            <a:pPr indent="457200"/>
            <a:r>
              <a:rPr lang="zh-CN" altLang="en-US"/>
              <a:t>这里需要</a:t>
            </a:r>
            <a:r>
              <a:rPr lang="zh-CN" altLang="en-US"/>
              <a:t>注意，LSM树会将所有的数据插入、修改、删除等操作记录(注意是操作记录)保存在内存之中，当此类操作达到一定的数据量后，再批量地顺序写入到磁盘当中。这与B+树不同，B+树数据的更新会直接在原数据所在处修改对应的值，但是LSM数的数据更新是日志式的，当一条数据更新是直接append一条更新记录完成的。这样设计的目的就是为了顺序写，不断地将Immutable MemTable flush到持久化存储即可，而不用去修改之前的SSTable中的key，保证了顺序写。</a:t>
            </a:r>
            <a:endParaRPr lang="zh-CN" altLang="en-US"/>
          </a:p>
          <a:p>
            <a:endParaRPr lang="zh-CN" altLang="en-US"/>
          </a:p>
          <a:p>
            <a:pPr indent="457200"/>
            <a:r>
              <a:rPr lang="zh-CN" altLang="en-US"/>
              <a:t>因此当MemTable达到一定大小flush到持久化存储变成SSTable后，在不同的SSTable中，可能存在相同Key的记录，当然最新的那条记录才是准确的。这样设计的虽然大大提高了写性能，但同时也会带来一些问题：</a:t>
            </a:r>
            <a:endParaRPr lang="zh-CN" altLang="en-US"/>
          </a:p>
          <a:p>
            <a:endParaRPr lang="zh-CN" altLang="en-US"/>
          </a:p>
          <a:p>
            <a:r>
              <a:rPr lang="zh-CN" altLang="en-US"/>
              <a:t>1）冗余存储，对于某个key，实际上除了最新的那条记录外，其他的记录都是冗余无用的，但是仍然占用了存储空间。因此需要进行Compact操作(合并多个SSTable)来清除冗余的记录。</a:t>
            </a:r>
            <a:endParaRPr lang="zh-CN" altLang="en-US"/>
          </a:p>
          <a:p>
            <a:r>
              <a:rPr lang="zh-CN" altLang="en-US"/>
              <a:t>2）读取时需要从最新的倒着查询，直到找到某个key的记录。最坏情况需要查询完所有的SSTable，这里可以通过索引/布隆过滤器来优化查找速度。</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78815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4.NVM</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e-of</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pic>
        <p:nvPicPr>
          <p:cNvPr id="3" name="图片 2"/>
          <p:cNvPicPr>
            <a:picLocks noChangeAspect="1"/>
          </p:cNvPicPr>
          <p:nvPr/>
        </p:nvPicPr>
        <p:blipFill>
          <a:blip r:embed="rId1"/>
          <a:stretch>
            <a:fillRect/>
          </a:stretch>
        </p:blipFill>
        <p:spPr>
          <a:xfrm>
            <a:off x="2297430" y="788670"/>
            <a:ext cx="6639560" cy="3914140"/>
          </a:xfrm>
          <a:prstGeom prst="rect">
            <a:avLst/>
          </a:prstGeom>
        </p:spPr>
      </p:pic>
      <p:sp>
        <p:nvSpPr>
          <p:cNvPr id="4" name="文本框 3"/>
          <p:cNvSpPr txBox="1"/>
          <p:nvPr/>
        </p:nvSpPr>
        <p:spPr>
          <a:xfrm>
            <a:off x="1748155" y="4794885"/>
            <a:ext cx="7700010" cy="1753235"/>
          </a:xfrm>
          <a:prstGeom prst="rect">
            <a:avLst/>
          </a:prstGeom>
          <a:noFill/>
        </p:spPr>
        <p:txBody>
          <a:bodyPr wrap="square" rtlCol="0" anchor="t">
            <a:spAutoFit/>
          </a:bodyPr>
          <a:p>
            <a:pPr indent="457200"/>
            <a:r>
              <a:rPr lang="zh-CN" altLang="en-US"/>
              <a:t>NVMe-oF</a:t>
            </a:r>
            <a:r>
              <a:rPr lang="zh-CN" altLang="en-US" b="1"/>
              <a:t>允许应用程序直接访问连接到远程服务器的存储设备</a:t>
            </a:r>
            <a:r>
              <a:rPr lang="zh-CN" altLang="en-US"/>
              <a:t>，使用NVMe协议，NVMe-oF有两种实现方式：一种是</a:t>
            </a:r>
            <a:r>
              <a:rPr lang="zh-CN" altLang="en-US" b="1"/>
              <a:t>基于T</a:t>
            </a:r>
            <a:r>
              <a:rPr lang="en-US" altLang="zh-CN" b="1"/>
              <a:t>CP</a:t>
            </a:r>
            <a:r>
              <a:rPr lang="zh-CN" altLang="en-US"/>
              <a:t>的、另一种是</a:t>
            </a:r>
            <a:r>
              <a:rPr lang="zh-CN" altLang="en-US" b="1"/>
              <a:t>基于RDMA</a:t>
            </a:r>
            <a:r>
              <a:rPr lang="zh-CN" altLang="en-US"/>
              <a:t>的。</a:t>
            </a:r>
            <a:r>
              <a:rPr lang="zh-CN" altLang="en-US" b="1"/>
              <a:t>上图描述了NVMe-oF写请求的流程</a:t>
            </a:r>
            <a:r>
              <a:rPr lang="zh-CN" altLang="en-US"/>
              <a:t>。主机是发起请求的服务器，而目标是远程服务器和连接到它的SSD。NVMe-oF请求由主机上的应用程序发起，该应用程序发出系统调用，并随后穿过整个操作系统存储堆栈，将其视为常规本地NVMe请求，直到到达NVMe驱动程序。</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78815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4.NVM</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e-of</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1849755" y="1048385"/>
            <a:ext cx="8028305" cy="5077460"/>
          </a:xfrm>
          <a:prstGeom prst="rect">
            <a:avLst/>
          </a:prstGeom>
          <a:noFill/>
        </p:spPr>
        <p:txBody>
          <a:bodyPr wrap="square" rtlCol="0" anchor="t">
            <a:spAutoFit/>
          </a:bodyPr>
          <a:p>
            <a:r>
              <a:rPr lang="zh-CN" altLang="en-US" dirty="0">
                <a:sym typeface="+mn-ea"/>
              </a:rPr>
              <a:t>写请求过程： </a:t>
            </a:r>
            <a:endParaRPr lang="zh-CN" altLang="en-US" dirty="0">
              <a:sym typeface="+mn-ea"/>
            </a:endParaRPr>
          </a:p>
          <a:p>
            <a:r>
              <a:rPr lang="zh-CN" altLang="en-US" dirty="0">
                <a:sym typeface="+mn-ea"/>
              </a:rPr>
              <a:t>1. 用户空间应用程序在连接到NVMe-oF的挂载磁盘上发出WRITE()系统调用 </a:t>
            </a:r>
            <a:endParaRPr lang="zh-CN" altLang="en-US" dirty="0">
              <a:sym typeface="+mn-ea"/>
            </a:endParaRPr>
          </a:p>
          <a:p>
            <a:r>
              <a:rPr lang="zh-CN" altLang="en-US" dirty="0">
                <a:sym typeface="+mn-ea"/>
              </a:rPr>
              <a:t>2. 像正常的本地I/O一样，通过Linux虚拟文件系统（VFS）查找inode（文件元信息），该inode将磁盘上的物理扇区映射，并提交给块层</a:t>
            </a:r>
            <a:endParaRPr lang="zh-CN" altLang="en-US" dirty="0">
              <a:sym typeface="+mn-ea"/>
            </a:endParaRPr>
          </a:p>
          <a:p>
            <a:r>
              <a:rPr lang="zh-CN" altLang="en-US" dirty="0">
                <a:sym typeface="+mn-ea"/>
              </a:rPr>
              <a:t>3. 在块层中由I/O调度程序批处理，并分派给主机端NVMe驱动程序 </a:t>
            </a:r>
            <a:endParaRPr lang="zh-CN" altLang="en-US" dirty="0">
              <a:sym typeface="+mn-ea"/>
            </a:endParaRPr>
          </a:p>
          <a:p>
            <a:r>
              <a:rPr lang="zh-CN" altLang="en-US" dirty="0">
                <a:sym typeface="+mn-ea"/>
              </a:rPr>
              <a:t>4. 主机和目标驱动程序维护多个I/O队列，用于交换NVMe-oF数据包（capsule，它是一个主机和目标节点之间进行NVMe通信的数据结构，包含NVMe-oF读写命令和数据）。然后，根据传输协议类型（TCP、RDMA等），将数据包转发到相应的网络堆栈，然后转发到目标节点。对于NVMe/TCP，数据包被嵌入在TCP数据包中，并包含数据和元数据。而对于NVMe/RDMA，目标节点和主机使用双边RDMA操作交换数据包。使用NVMe/RDMA时，数据包记录了主机中数据缓冲区的内存地址，目标节点随后使用单边RDMA读取该部分内存。 </a:t>
            </a:r>
            <a:endParaRPr lang="zh-CN" altLang="en-US" dirty="0">
              <a:sym typeface="+mn-ea"/>
            </a:endParaRPr>
          </a:p>
          <a:p>
            <a:r>
              <a:rPr lang="zh-CN" altLang="en-US" dirty="0">
                <a:sym typeface="+mn-ea"/>
              </a:rPr>
              <a:t>5. 在目标节点上，驱动程序从网络数据包中提取NVMe-oF读写命令和用户数据，生成块层请求 </a:t>
            </a:r>
            <a:endParaRPr lang="zh-CN" altLang="en-US" dirty="0">
              <a:sym typeface="+mn-ea"/>
            </a:endParaRPr>
          </a:p>
          <a:p>
            <a:r>
              <a:rPr lang="zh-CN" altLang="en-US" dirty="0">
                <a:sym typeface="+mn-ea"/>
              </a:rPr>
              <a:t>6. 将块请求提交给块层进行I/O调度 </a:t>
            </a:r>
            <a:endParaRPr lang="zh-CN" altLang="en-US" dirty="0">
              <a:sym typeface="+mn-ea"/>
            </a:endParaRPr>
          </a:p>
          <a:p>
            <a:r>
              <a:rPr lang="zh-CN" altLang="en-US" dirty="0">
                <a:sym typeface="+mn-ea"/>
              </a:rPr>
              <a:t>7. 目标节点的NVMe驱动程序接收块层的I/O请求</a:t>
            </a:r>
            <a:endParaRPr lang="zh-CN" altLang="en-US" dirty="0">
              <a:sym typeface="+mn-ea"/>
            </a:endParaRPr>
          </a:p>
          <a:p>
            <a:r>
              <a:rPr lang="zh-CN" altLang="en-US" dirty="0">
                <a:sym typeface="+mn-ea"/>
              </a:rPr>
              <a:t>8. 通过PCIe总线将用户的数据写入本地NVMe SSD</a:t>
            </a:r>
            <a:endParaRPr lang="zh-CN" altLang="en-US" dirty="0">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779780" y="205105"/>
            <a:ext cx="424561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1.1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论文核心内容</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简述</a:t>
            </a:r>
            <a:endPar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2120900" y="1490345"/>
            <a:ext cx="7949565" cy="3415030"/>
          </a:xfrm>
          <a:prstGeom prst="rect">
            <a:avLst/>
          </a:prstGeom>
          <a:noFill/>
        </p:spPr>
        <p:txBody>
          <a:bodyPr wrap="square" rtlCol="0">
            <a:spAutoFit/>
          </a:bodyPr>
          <a:p>
            <a:pPr indent="457200"/>
            <a:r>
              <a:rPr lang="zh-CN" altLang="en-US" sz="2400"/>
              <a:t>这篇文章讲述了在</a:t>
            </a:r>
            <a:r>
              <a:rPr lang="zh-CN" altLang="en-US" sz="2400" b="1"/>
              <a:t>LSM-tree多副本存储</a:t>
            </a:r>
            <a:r>
              <a:rPr lang="zh-CN" altLang="en-US" sz="2400"/>
              <a:t>的场景下，利用</a:t>
            </a:r>
            <a:r>
              <a:rPr lang="zh-CN" altLang="en-US" sz="2400" b="1"/>
              <a:t>NVMe-oF</a:t>
            </a:r>
            <a:r>
              <a:rPr lang="zh-CN" altLang="en-US" sz="2400"/>
              <a:t>技术</a:t>
            </a:r>
            <a:r>
              <a:rPr lang="zh-CN" altLang="en-US" sz="2400"/>
              <a:t>高效复制并避免了LSM-tree副本上的</a:t>
            </a:r>
            <a:r>
              <a:rPr lang="zh-CN" altLang="en-US" sz="2400" b="1"/>
              <a:t>重复合并</a:t>
            </a:r>
            <a:r>
              <a:rPr lang="zh-CN" altLang="en-US" sz="2400"/>
              <a:t>，减少了CPU开销。</a:t>
            </a:r>
            <a:endParaRPr lang="zh-CN" altLang="en-US" sz="2400"/>
          </a:p>
          <a:p>
            <a:endParaRPr lang="zh-CN" altLang="en-US" sz="2400"/>
          </a:p>
          <a:p>
            <a:pPr indent="457200"/>
            <a:r>
              <a:rPr lang="zh-CN" altLang="en-US" sz="2400"/>
              <a:t>文章中设计并</a:t>
            </a:r>
            <a:r>
              <a:rPr lang="zh-CN" altLang="en-US" sz="2400"/>
              <a:t>实现了RubbleDB，这是</a:t>
            </a:r>
            <a:r>
              <a:rPr lang="zh-CN" altLang="en-US" sz="2400" b="1"/>
              <a:t>第一个利用NVMe-oF进行高效复制的分布式存储系统</a:t>
            </a:r>
            <a:r>
              <a:rPr lang="zh-CN" altLang="en-US" sz="2400"/>
              <a:t>。RubbleDB设计的关键贡献在于提供了在远程节点进行</a:t>
            </a:r>
            <a:r>
              <a:rPr lang="zh-CN" altLang="en-US" sz="2400" b="1"/>
              <a:t>文件系统同步和应用程序同步</a:t>
            </a:r>
            <a:r>
              <a:rPr lang="zh-CN" altLang="en-US" sz="2400"/>
              <a:t>的机制，从而使其能够安全且正确地读取通过NVMe-oF写入的数据。</a:t>
            </a:r>
            <a:endParaRPr lang="zh-CN" altLang="en-US" sz="24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916508" y="-1"/>
            <a:ext cx="6275492" cy="6858001"/>
            <a:chOff x="0" y="-1"/>
            <a:chExt cx="6275492" cy="6858001"/>
          </a:xfrm>
        </p:grpSpPr>
        <p:sp>
          <p:nvSpPr>
            <p:cNvPr id="27" name="直角三角形 26"/>
            <p:cNvSpPr/>
            <p:nvPr/>
          </p:nvSpPr>
          <p:spPr>
            <a:xfrm>
              <a:off x="0" y="2518727"/>
              <a:ext cx="4369669" cy="433927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8" name="直角三角形 27"/>
            <p:cNvSpPr/>
            <p:nvPr/>
          </p:nvSpPr>
          <p:spPr>
            <a:xfrm flipV="1">
              <a:off x="0" y="-1"/>
              <a:ext cx="5384153" cy="53467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29" name="直角三角形 28"/>
            <p:cNvSpPr/>
            <p:nvPr/>
          </p:nvSpPr>
          <p:spPr>
            <a:xfrm flipV="1">
              <a:off x="0" y="0"/>
              <a:ext cx="2617260" cy="259905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3" name="任意多边形: 形状 32"/>
            <p:cNvSpPr/>
            <p:nvPr/>
          </p:nvSpPr>
          <p:spPr>
            <a:xfrm rot="18968343">
              <a:off x="3159912" y="1002229"/>
              <a:ext cx="3115580" cy="89688"/>
            </a:xfrm>
            <a:custGeom>
              <a:avLst/>
              <a:gdLst>
                <a:gd name="connsiteX0" fmla="*/ 3022253 w 3115580"/>
                <a:gd name="connsiteY0" fmla="*/ 0 h 89688"/>
                <a:gd name="connsiteX1" fmla="*/ 3115580 w 3115580"/>
                <a:gd name="connsiteY1" fmla="*/ 89688 h 89688"/>
                <a:gd name="connsiteX2" fmla="*/ 0 w 3115580"/>
                <a:gd name="connsiteY2" fmla="*/ 89688 h 89688"/>
                <a:gd name="connsiteX3" fmla="*/ 65024 w 3115580"/>
                <a:gd name="connsiteY3" fmla="*/ 0 h 89688"/>
              </a:gdLst>
              <a:ahLst/>
              <a:cxnLst>
                <a:cxn ang="0">
                  <a:pos x="connsiteX0" y="connsiteY0"/>
                </a:cxn>
                <a:cxn ang="0">
                  <a:pos x="connsiteX1" y="connsiteY1"/>
                </a:cxn>
                <a:cxn ang="0">
                  <a:pos x="connsiteX2" y="connsiteY2"/>
                </a:cxn>
                <a:cxn ang="0">
                  <a:pos x="connsiteX3" y="connsiteY3"/>
                </a:cxn>
              </a:cxnLst>
              <a:rect l="l" t="t" r="r" b="b"/>
              <a:pathLst>
                <a:path w="3115580" h="89688">
                  <a:moveTo>
                    <a:pt x="3022253" y="0"/>
                  </a:moveTo>
                  <a:lnTo>
                    <a:pt x="3115580" y="89688"/>
                  </a:lnTo>
                  <a:lnTo>
                    <a:pt x="0" y="89688"/>
                  </a:lnTo>
                  <a:lnTo>
                    <a:pt x="6502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35" name="梯形 34"/>
            <p:cNvSpPr/>
            <p:nvPr/>
          </p:nvSpPr>
          <p:spPr>
            <a:xfrm rot="18968343">
              <a:off x="2423957" y="2264485"/>
              <a:ext cx="2845533" cy="45719"/>
            </a:xfrm>
            <a:prstGeom prst="trapezoid">
              <a:avLst>
                <a:gd name="adj" fmla="val 725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sp>
        <p:nvSpPr>
          <p:cNvPr id="44" name="等腰三角形 43"/>
          <p:cNvSpPr/>
          <p:nvPr/>
        </p:nvSpPr>
        <p:spPr>
          <a:xfrm rot="5400000" flipH="1">
            <a:off x="-489029" y="787224"/>
            <a:ext cx="1973634" cy="99557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grpSp>
        <p:nvGrpSpPr>
          <p:cNvPr id="7" name="组合 6"/>
          <p:cNvGrpSpPr/>
          <p:nvPr/>
        </p:nvGrpSpPr>
        <p:grpSpPr>
          <a:xfrm>
            <a:off x="1328820" y="1537506"/>
            <a:ext cx="6034665" cy="4205773"/>
            <a:chOff x="1481220" y="1314992"/>
            <a:chExt cx="6034665" cy="4205773"/>
          </a:xfrm>
        </p:grpSpPr>
        <p:grpSp>
          <p:nvGrpSpPr>
            <p:cNvPr id="39" name="组合 38"/>
            <p:cNvGrpSpPr/>
            <p:nvPr/>
          </p:nvGrpSpPr>
          <p:grpSpPr>
            <a:xfrm flipH="1">
              <a:off x="3654729" y="1314992"/>
              <a:ext cx="1687647" cy="1687647"/>
              <a:chOff x="7634841" y="1941615"/>
              <a:chExt cx="1053375" cy="1053375"/>
            </a:xfrm>
          </p:grpSpPr>
          <p:sp>
            <p:nvSpPr>
              <p:cNvPr id="40" name="菱形 39"/>
              <p:cNvSpPr/>
              <p:nvPr/>
            </p:nvSpPr>
            <p:spPr>
              <a:xfrm>
                <a:off x="7634841" y="1941615"/>
                <a:ext cx="1053375" cy="105337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mn-cs"/>
                </a:endParaRPr>
              </a:p>
            </p:txBody>
          </p:sp>
          <p:sp>
            <p:nvSpPr>
              <p:cNvPr id="41" name="TextBox 7"/>
              <p:cNvSpPr>
                <a:spLocks noChangeArrowheads="1"/>
              </p:cNvSpPr>
              <p:nvPr/>
            </p:nvSpPr>
            <p:spPr bwMode="auto">
              <a:xfrm>
                <a:off x="7800865" y="2256988"/>
                <a:ext cx="721326" cy="422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rPr>
                  <a:t>02</a:t>
                </a:r>
                <a:endParaRPr kumimoji="1" lang="zh-CN" altLang="en-US" sz="4400" b="0" i="0" u="none" strike="noStrike" kern="1200" cap="none" spc="0" normalizeH="0" baseline="0" noProof="0" dirty="0">
                  <a:ln>
                    <a:noFill/>
                  </a:ln>
                  <a:solidFill>
                    <a:srgbClr val="FFFFFF"/>
                  </a:solidFill>
                  <a:effectLst/>
                  <a:uLnTx/>
                  <a:uFillTx/>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45" name="文本框 44"/>
            <p:cNvSpPr txBox="1"/>
            <p:nvPr/>
          </p:nvSpPr>
          <p:spPr>
            <a:xfrm>
              <a:off x="1481220" y="3213810"/>
              <a:ext cx="6034665" cy="2306955"/>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72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研究背景及</a:t>
              </a:r>
              <a:endParaRPr lang="zh-CN" altLang="en-US" sz="72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7200" dirty="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sym typeface="庞门正道标题体" panose="02010600030101010101" pitchFamily="2" charset="-122"/>
                </a:rPr>
                <a:t>预备知识介绍</a:t>
              </a:r>
              <a:endParaRPr kumimoji="0" lang="zh-CN" altLang="en-US" sz="7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46" name="文本框 45"/>
            <p:cNvSpPr txBox="1"/>
            <p:nvPr/>
          </p:nvSpPr>
          <p:spPr>
            <a:xfrm>
              <a:off x="1721713" y="4388043"/>
              <a:ext cx="5553679" cy="414020"/>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FFFFFF">
                    <a:lumMod val="65000"/>
                  </a:srgbClr>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31317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320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2.1 </a:t>
            </a:r>
            <a:r>
              <a:rPr lang="zh-CN" altLang="en-US" sz="320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合并操作消耗</a:t>
            </a:r>
            <a:r>
              <a:rPr lang="en-US" altLang="zh-CN" sz="320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CPU</a:t>
            </a:r>
            <a:r>
              <a:rPr lang="zh-CN" altLang="en-US" sz="320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占比过多</a:t>
            </a:r>
            <a:r>
              <a:rPr lang="en-US" altLang="zh-CN" sz="320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grpSp>
        <p:nvGrpSpPr>
          <p:cNvPr id="4" name="组合 3"/>
          <p:cNvGrpSpPr/>
          <p:nvPr/>
        </p:nvGrpSpPr>
        <p:grpSpPr>
          <a:xfrm>
            <a:off x="552395" y="2364601"/>
            <a:ext cx="4578733" cy="2534388"/>
            <a:chOff x="780011" y="2591277"/>
            <a:chExt cx="4578733" cy="2534388"/>
          </a:xfrm>
        </p:grpSpPr>
        <p:sp>
          <p:nvSpPr>
            <p:cNvPr id="44" name="文本框 43"/>
            <p:cNvSpPr txBox="1"/>
            <p:nvPr/>
          </p:nvSpPr>
          <p:spPr>
            <a:xfrm>
              <a:off x="780011" y="3123065"/>
              <a:ext cx="4578733" cy="200260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点击输入您的内容，或者通过复制您的文本后，再此框中选择粘贴。请言简意赅，简单说明即可，不必繁琐。点击输入您的内容，或者通过复制您的文本后，再此框中选择粘贴。请言简意赅，简单说明即可，不必繁琐。点击输入您的内容，或者通过复制您的文本后，再此框中选择粘贴。请言简意赅</a:t>
              </a:r>
              <a:endPar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sp>
          <p:nvSpPr>
            <p:cNvPr id="45" name="文本框 44"/>
            <p:cNvSpPr txBox="1"/>
            <p:nvPr/>
          </p:nvSpPr>
          <p:spPr>
            <a:xfrm>
              <a:off x="780011" y="2591277"/>
              <a:ext cx="1659430"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输入标题</a:t>
              </a:r>
              <a:endPar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
        <p:nvSpPr>
          <p:cNvPr id="2" name="文本框 1"/>
          <p:cNvSpPr txBox="1"/>
          <p:nvPr/>
        </p:nvSpPr>
        <p:spPr>
          <a:xfrm>
            <a:off x="405130" y="1925955"/>
            <a:ext cx="5806440" cy="3415030"/>
          </a:xfrm>
          <a:prstGeom prst="rect">
            <a:avLst/>
          </a:prstGeom>
          <a:noFill/>
        </p:spPr>
        <p:txBody>
          <a:bodyPr wrap="square" rtlCol="0" anchor="t">
            <a:spAutoFit/>
          </a:bodyPr>
          <a:p>
            <a:pPr indent="457200"/>
            <a:r>
              <a:rPr lang="zh-CN" altLang="en-US">
                <a:sym typeface="+mn-ea"/>
              </a:rPr>
              <a:t>为了提供高可用性，基于磁盘的键值存储通常在会复制到多台计算机节点上。 然而，以LSM-tree为代表的键值存储在后台执行的</a:t>
            </a:r>
            <a:r>
              <a:rPr lang="zh-CN" altLang="en-US" b="1">
                <a:sym typeface="+mn-ea"/>
              </a:rPr>
              <a:t>合并操作上消耗了大量的计算资源</a:t>
            </a:r>
            <a:r>
              <a:rPr lang="zh-CN" altLang="en-US">
                <a:sym typeface="+mn-ea"/>
              </a:rPr>
              <a:t>，这些操作会对磁盘上的数据进行垃圾回收。 </a:t>
            </a:r>
            <a:endParaRPr lang="zh-CN" altLang="en-US"/>
          </a:p>
          <a:p>
            <a:pPr indent="457200"/>
            <a:endParaRPr lang="zh-CN" altLang="en-US"/>
          </a:p>
          <a:p>
            <a:pPr indent="457200"/>
            <a:r>
              <a:rPr lang="zh-CN" altLang="en-US">
                <a:sym typeface="+mn-ea"/>
              </a:rPr>
              <a:t>先前的一些研究表明，在生产工作负载中，合并操作可能占用高达45%的CPU资源，并且通过避免合并，键值存储的吞吐量可以提高高达2倍。作者重现了这些实验，并发现在RocksDB中，合并操作占用了高达总CPU周期的72%（</a:t>
            </a:r>
            <a:r>
              <a:rPr lang="en-US" altLang="zh-CN">
                <a:sym typeface="+mn-ea"/>
              </a:rPr>
              <a:t>R=3</a:t>
            </a:r>
            <a:r>
              <a:rPr lang="zh-CN" altLang="en-US">
                <a:sym typeface="+mn-ea"/>
              </a:rPr>
              <a:t>）。具体数据如右图所示。</a:t>
            </a:r>
            <a:endParaRPr lang="zh-CN" altLang="en-US"/>
          </a:p>
          <a:p>
            <a:pPr indent="457200"/>
            <a:endParaRPr lang="zh-CN" altLang="en-US"/>
          </a:p>
          <a:p>
            <a:pPr indent="457200"/>
            <a:endParaRPr lang="zh-CN" altLang="en-US"/>
          </a:p>
        </p:txBody>
      </p:sp>
      <p:pic>
        <p:nvPicPr>
          <p:cNvPr id="5" name="图片 4"/>
          <p:cNvPicPr>
            <a:picLocks noChangeAspect="1"/>
          </p:cNvPicPr>
          <p:nvPr/>
        </p:nvPicPr>
        <p:blipFill>
          <a:blip r:embed="rId1"/>
          <a:stretch>
            <a:fillRect/>
          </a:stretch>
        </p:blipFill>
        <p:spPr>
          <a:xfrm>
            <a:off x="6210935" y="1029970"/>
            <a:ext cx="5854065" cy="479742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31317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2.2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降低合并操作</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CPU</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消耗的方法</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 </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grpSp>
        <p:nvGrpSpPr>
          <p:cNvPr id="4" name="组合 3"/>
          <p:cNvGrpSpPr/>
          <p:nvPr/>
        </p:nvGrpSpPr>
        <p:grpSpPr>
          <a:xfrm>
            <a:off x="552395" y="2364601"/>
            <a:ext cx="4578733" cy="2534388"/>
            <a:chOff x="780011" y="2591277"/>
            <a:chExt cx="4578733" cy="2534388"/>
          </a:xfrm>
        </p:grpSpPr>
        <p:sp>
          <p:nvSpPr>
            <p:cNvPr id="44" name="文本框 43"/>
            <p:cNvSpPr txBox="1"/>
            <p:nvPr/>
          </p:nvSpPr>
          <p:spPr>
            <a:xfrm>
              <a:off x="780011" y="3123065"/>
              <a:ext cx="4578733" cy="200260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点击输入您的内容，或者通过复制您的文本后，再此框中选择粘贴。请言简意赅，简单说明即可，不必繁琐。点击输入您的内容，或者通过复制您的文本后，再此框中选择粘贴。请言简意赅，简单说明即可，不必繁琐。点击输入您的内容，或者通过复制您的文本后，再此框中选择粘贴。请言简意赅</a:t>
              </a:r>
              <a:endPar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sp>
          <p:nvSpPr>
            <p:cNvPr id="45" name="文本框 44"/>
            <p:cNvSpPr txBox="1"/>
            <p:nvPr/>
          </p:nvSpPr>
          <p:spPr>
            <a:xfrm>
              <a:off x="780011" y="2591277"/>
              <a:ext cx="1659430"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输入标题</a:t>
              </a:r>
              <a:endPar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sp>
        <p:nvSpPr>
          <p:cNvPr id="2" name="文本框 1"/>
          <p:cNvSpPr txBox="1"/>
          <p:nvPr/>
        </p:nvSpPr>
        <p:spPr>
          <a:xfrm>
            <a:off x="1134745" y="1721485"/>
            <a:ext cx="9147175" cy="4246245"/>
          </a:xfrm>
          <a:prstGeom prst="rect">
            <a:avLst/>
          </a:prstGeom>
          <a:noFill/>
        </p:spPr>
        <p:txBody>
          <a:bodyPr wrap="square" rtlCol="0" anchor="t">
            <a:spAutoFit/>
          </a:bodyPr>
          <a:p>
            <a:pPr indent="457200"/>
            <a:r>
              <a:rPr lang="zh-CN" altLang="en-US">
                <a:sym typeface="+mn-ea"/>
              </a:rPr>
              <a:t>容易发现，在</a:t>
            </a:r>
            <a:r>
              <a:rPr lang="zh-CN" altLang="en-US" b="1">
                <a:sym typeface="+mn-ea"/>
              </a:rPr>
              <a:t>多副本的键值存储场景下</a:t>
            </a:r>
            <a:r>
              <a:rPr lang="zh-CN" altLang="en-US">
                <a:sym typeface="+mn-ea"/>
              </a:rPr>
              <a:t>，每个节点都收到相同的命令且每个存储副本进行的合并操作是完全相同的，那么这些副本上的合并操作就是</a:t>
            </a:r>
            <a:r>
              <a:rPr lang="zh-CN" altLang="en-US" b="1">
                <a:sym typeface="+mn-ea"/>
              </a:rPr>
              <a:t>冗余</a:t>
            </a:r>
            <a:r>
              <a:rPr lang="zh-CN" altLang="en-US">
                <a:sym typeface="+mn-ea"/>
              </a:rPr>
              <a:t>的。因此可以设计一种架构，其中</a:t>
            </a:r>
            <a:r>
              <a:rPr lang="zh-CN" altLang="en-US" b="1">
                <a:sym typeface="+mn-ea"/>
              </a:rPr>
              <a:t>主节点在本地进行合并操作，然后将已经合并的文件传送给副本节点</a:t>
            </a:r>
            <a:r>
              <a:rPr lang="zh-CN" altLang="en-US">
                <a:sym typeface="+mn-ea"/>
              </a:rPr>
              <a:t>，从而显著降低总体的CPU消耗。</a:t>
            </a:r>
            <a:endParaRPr lang="zh-CN" altLang="en-US"/>
          </a:p>
          <a:p>
            <a:endParaRPr lang="zh-CN" altLang="en-US"/>
          </a:p>
          <a:p>
            <a:pPr indent="457200"/>
            <a:r>
              <a:rPr lang="zh-CN" altLang="en-US"/>
              <a:t>这种方法有两个重要的缺点。</a:t>
            </a:r>
            <a:endParaRPr lang="zh-CN" altLang="en-US"/>
          </a:p>
          <a:p>
            <a:pPr indent="457200"/>
            <a:r>
              <a:rPr lang="en-US" altLang="zh-CN"/>
              <a:t>1.</a:t>
            </a:r>
            <a:r>
              <a:rPr lang="zh-CN" altLang="en-US"/>
              <a:t>它</a:t>
            </a:r>
            <a:r>
              <a:rPr lang="zh-CN" altLang="en-US" b="1"/>
              <a:t>增加了网络带宽的压力</a:t>
            </a:r>
            <a:r>
              <a:rPr lang="zh-CN" altLang="en-US"/>
              <a:t>，因为需要复制常规操作以及合并后的文件到副本上。但幸运的是，在</a:t>
            </a:r>
            <a:r>
              <a:rPr lang="zh-CN" altLang="en-US" b="1"/>
              <a:t>现代数据中心中，网络流量通常是低利用率</a:t>
            </a:r>
            <a:r>
              <a:rPr lang="zh-CN" altLang="en-US"/>
              <a:t>的。例如，来自阿里巴巴和Snowflake的集群跟踪数据显示，50-75%的网络带宽始终保持空闲。因此，在通过增加网络流量来减少CPU消耗之间进行权衡，通常是可取的。</a:t>
            </a:r>
            <a:endParaRPr lang="zh-CN" altLang="en-US"/>
          </a:p>
          <a:p>
            <a:pPr indent="457200"/>
            <a:r>
              <a:rPr lang="en-US" altLang="zh-CN"/>
              <a:t>2.</a:t>
            </a:r>
            <a:r>
              <a:rPr lang="zh-CN" altLang="en-US" b="1"/>
              <a:t>从主节点将文件传送到副本节点仍然需要一些处理。</a:t>
            </a:r>
            <a:r>
              <a:rPr lang="zh-CN" altLang="en-US"/>
              <a:t>在极端情况下，如果两端都使用TCP，那么传送文件将导致两端处理TCP数据包的开销，以及在副本节点上遍历存储堆栈的成本。</a:t>
            </a:r>
            <a:endParaRPr lang="zh-CN" altLang="en-US"/>
          </a:p>
          <a:p>
            <a:pPr indent="457200"/>
            <a:endParaRPr lang="zh-CN" altLang="en-US"/>
          </a:p>
          <a:p>
            <a:pPr indent="457200"/>
            <a:r>
              <a:rPr lang="zh-CN" altLang="en-US"/>
              <a:t>为了解决第二个问题，可以采用</a:t>
            </a:r>
            <a:r>
              <a:rPr lang="zh-CN" altLang="en-US" b="1"/>
              <a:t>NVMe-oF</a:t>
            </a:r>
            <a:r>
              <a:rPr lang="zh-CN" altLang="en-US"/>
              <a:t>。</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678815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2.3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什么是</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NVM</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e-of</a:t>
            </a:r>
            <a:endPar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sp>
        <p:nvSpPr>
          <p:cNvPr id="2" name="文本框 1"/>
          <p:cNvSpPr txBox="1"/>
          <p:nvPr/>
        </p:nvSpPr>
        <p:spPr>
          <a:xfrm>
            <a:off x="2280285" y="1035050"/>
            <a:ext cx="6586220" cy="5262245"/>
          </a:xfrm>
          <a:prstGeom prst="rect">
            <a:avLst/>
          </a:prstGeom>
          <a:noFill/>
        </p:spPr>
        <p:txBody>
          <a:bodyPr wrap="square" rtlCol="0" anchor="t">
            <a:spAutoFit/>
          </a:bodyPr>
          <a:p>
            <a:pPr indent="457200"/>
            <a:r>
              <a:rPr lang="zh-CN" altLang="en-US" sz="2400"/>
              <a:t>NVMe-oF，这是一种由Linux和现代NIC支持的</a:t>
            </a:r>
            <a:r>
              <a:rPr lang="zh-CN" altLang="en-US" sz="2400" b="1"/>
              <a:t>先进的网络存储协议</a:t>
            </a:r>
            <a:r>
              <a:rPr lang="zh-CN" altLang="en-US" sz="2400"/>
              <a:t>，可以</a:t>
            </a:r>
            <a:r>
              <a:rPr lang="zh-CN" altLang="en-US" sz="2400" b="1"/>
              <a:t>最小化副本节点上的CPU开销</a:t>
            </a:r>
            <a:r>
              <a:rPr lang="zh-CN" altLang="en-US" sz="2400"/>
              <a:t>。</a:t>
            </a:r>
            <a:endParaRPr lang="zh-CN" altLang="en-US" sz="2400"/>
          </a:p>
          <a:p>
            <a:pPr indent="457200"/>
            <a:endParaRPr lang="zh-CN" altLang="en-US" sz="2400"/>
          </a:p>
          <a:p>
            <a:pPr indent="457200"/>
            <a:r>
              <a:rPr lang="zh-CN" altLang="en-US" sz="2400"/>
              <a:t>NVMe-oF扩展了NVMe协议，</a:t>
            </a:r>
            <a:r>
              <a:rPr lang="zh-CN" altLang="en-US" sz="2400" b="1"/>
              <a:t>允许一个服务器直接访问远程服务器的磁盘，而对远程服务器的CPU干预最小</a:t>
            </a:r>
            <a:r>
              <a:rPr lang="zh-CN" altLang="en-US" sz="2400"/>
              <a:t>。更好的是，大多数通用数据中心网络适配器（NIC）支持将整个NVMe处理工作在远程服务器上完成，</a:t>
            </a:r>
            <a:r>
              <a:rPr lang="zh-CN" altLang="en-US" sz="2400" b="1"/>
              <a:t>通过允许远程NIC直接与NVMe存储设备通信</a:t>
            </a:r>
            <a:r>
              <a:rPr lang="zh-CN" altLang="en-US" sz="2400"/>
              <a:t>。</a:t>
            </a:r>
            <a:endParaRPr lang="zh-CN" altLang="en-US" sz="2400"/>
          </a:p>
          <a:p>
            <a:pPr indent="457200"/>
            <a:endParaRPr lang="zh-CN" altLang="en-US" sz="2400"/>
          </a:p>
          <a:p>
            <a:pPr indent="457200"/>
            <a:r>
              <a:rPr lang="zh-CN" altLang="en-US" sz="2400"/>
              <a:t>因此，如果使用NVMe-oF，副本节点的主机CPU将完全</a:t>
            </a:r>
            <a:r>
              <a:rPr lang="zh-CN" altLang="en-US" sz="2400" b="1"/>
              <a:t>不涉及处理传入的复制文件</a:t>
            </a:r>
            <a:r>
              <a:rPr lang="zh-CN" altLang="en-US" sz="2400"/>
              <a:t>，从而</a:t>
            </a:r>
            <a:r>
              <a:rPr lang="zh-CN" altLang="en-US" sz="2400" b="1"/>
              <a:t>完全消除由传输合并结果引起的所有CPU开销</a:t>
            </a:r>
            <a:r>
              <a:rPr lang="zh-CN" altLang="en-US" sz="2400"/>
              <a:t>。</a:t>
            </a:r>
            <a:endParaRPr lang="zh-CN" altLang="en-US" sz="2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779780" y="205105"/>
            <a:ext cx="8030210" cy="5835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2.4 </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使用</a:t>
            </a:r>
            <a:r>
              <a:rPr kumimoji="0" lang="en-US" altLang="zh-CN"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NVMe-of</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的</a:t>
            </a:r>
            <a:r>
              <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rPr>
              <a:t>优点</a:t>
            </a:r>
            <a:endParaRPr kumimoji="0" lang="zh-CN" altLang="en-US" sz="3200" b="0" i="0" u="none" strike="noStrike" kern="1200" cap="none" spc="0" normalizeH="0" baseline="0" noProof="0" dirty="0">
              <a:ln>
                <a:noFill/>
              </a:ln>
              <a:solidFill>
                <a:srgbClr val="000000">
                  <a:lumMod val="85000"/>
                  <a:lumOff val="15000"/>
                </a:srgbClr>
              </a:solidFill>
              <a:effectLst/>
              <a:uLnTx/>
              <a:uFillTx/>
              <a:latin typeface="OPPOSans B" panose="00020600040101010101" pitchFamily="18" charset="-122"/>
              <a:ea typeface="OPPOSans B" panose="00020600040101010101" pitchFamily="18" charset="-122"/>
              <a:cs typeface="OPPOSans B" panose="00020600040101010101" pitchFamily="18" charset="-122"/>
              <a:sym typeface="+mn-lt"/>
            </a:endParaRPr>
          </a:p>
        </p:txBody>
      </p:sp>
      <p:grpSp>
        <p:nvGrpSpPr>
          <p:cNvPr id="4" name="组合 3"/>
          <p:cNvGrpSpPr/>
          <p:nvPr/>
        </p:nvGrpSpPr>
        <p:grpSpPr>
          <a:xfrm>
            <a:off x="552395" y="2364601"/>
            <a:ext cx="4578733" cy="2534388"/>
            <a:chOff x="780011" y="2591277"/>
            <a:chExt cx="4578733" cy="2534388"/>
          </a:xfrm>
        </p:grpSpPr>
        <p:sp>
          <p:nvSpPr>
            <p:cNvPr id="44" name="文本框 43"/>
            <p:cNvSpPr txBox="1"/>
            <p:nvPr/>
          </p:nvSpPr>
          <p:spPr>
            <a:xfrm>
              <a:off x="780011" y="3123065"/>
              <a:ext cx="4578733" cy="2002600"/>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点击输入您的内容，或者通过复制您的文本后，再此框中选择粘贴。请言简意赅，简单说明即可，不必繁琐。点击输入您的内容，或者通过复制您的文本后，再此框中选择粘贴。请言简意赅，简单说明即可，不必繁琐。点击输入您的内容，或者通过复制您的文本后，再此框中选择粘贴。请言简意赅</a:t>
              </a:r>
              <a:endParaRPr kumimoji="0" lang="zh-CN" altLang="en-US" sz="1400" b="0"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sp>
          <p:nvSpPr>
            <p:cNvPr id="45" name="文本框 44"/>
            <p:cNvSpPr txBox="1"/>
            <p:nvPr/>
          </p:nvSpPr>
          <p:spPr>
            <a:xfrm>
              <a:off x="780011" y="2591277"/>
              <a:ext cx="1659430" cy="52322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rPr>
                <a:t>输入标题</a:t>
              </a:r>
              <a:endParaRPr kumimoji="0" lang="zh-CN" altLang="en-US" sz="2800" b="1" i="0" u="none" strike="noStrike" kern="1200" cap="none" spc="0" normalizeH="0" baseline="0" noProof="0" dirty="0">
                <a:ln>
                  <a:noFill/>
                </a:ln>
                <a:solidFill>
                  <a:schemeClr val="bg1"/>
                </a:solidFill>
                <a:effectLst/>
                <a:uLnTx/>
                <a:uFillTx/>
                <a:latin typeface="OPPOSans R" panose="00020600040101010101" pitchFamily="18" charset="-122"/>
                <a:ea typeface="OPPOSans R" panose="00020600040101010101" pitchFamily="18" charset="-122"/>
                <a:cs typeface="OPPOSans R" panose="00020600040101010101" pitchFamily="18" charset="-122"/>
                <a:sym typeface="+mn-lt"/>
              </a:endParaRPr>
            </a:p>
          </p:txBody>
        </p:sp>
      </p:grpSp>
      <p:pic>
        <p:nvPicPr>
          <p:cNvPr id="2" name="图片 1"/>
          <p:cNvPicPr>
            <a:picLocks noChangeAspect="1"/>
          </p:cNvPicPr>
          <p:nvPr/>
        </p:nvPicPr>
        <p:blipFill>
          <a:blip r:embed="rId1"/>
          <a:stretch>
            <a:fillRect/>
          </a:stretch>
        </p:blipFill>
        <p:spPr>
          <a:xfrm>
            <a:off x="1863725" y="732155"/>
            <a:ext cx="8005445" cy="2155825"/>
          </a:xfrm>
          <a:prstGeom prst="rect">
            <a:avLst/>
          </a:prstGeom>
        </p:spPr>
      </p:pic>
      <p:sp>
        <p:nvSpPr>
          <p:cNvPr id="3" name="文本框 2"/>
          <p:cNvSpPr txBox="1"/>
          <p:nvPr/>
        </p:nvSpPr>
        <p:spPr>
          <a:xfrm>
            <a:off x="779780" y="2974340"/>
            <a:ext cx="10153650" cy="3415030"/>
          </a:xfrm>
          <a:prstGeom prst="rect">
            <a:avLst/>
          </a:prstGeom>
          <a:noFill/>
        </p:spPr>
        <p:txBody>
          <a:bodyPr wrap="square" rtlCol="0" anchor="t">
            <a:spAutoFit/>
          </a:bodyPr>
          <a:p>
            <a:pPr indent="457200"/>
            <a:r>
              <a:rPr lang="zh-CN" altLang="en-US"/>
              <a:t>流行的分布式存储系统（例如CockroachDB和Ceph）通常使用</a:t>
            </a:r>
            <a:r>
              <a:rPr lang="zh-CN" altLang="en-US" b="1"/>
              <a:t>RPC</a:t>
            </a:r>
            <a:r>
              <a:rPr lang="zh-CN" altLang="en-US"/>
              <a:t>（例如gRPC）将数据从主节点发送到副本节点，然后副本节点将数据本地写入SSD（例如使用WRITE()系统调用）。</a:t>
            </a:r>
            <a:endParaRPr lang="zh-CN" altLang="en-US"/>
          </a:p>
          <a:p>
            <a:endParaRPr lang="zh-CN" altLang="en-US"/>
          </a:p>
          <a:p>
            <a:pPr indent="457200"/>
            <a:r>
              <a:rPr lang="zh-CN" altLang="en-US"/>
              <a:t>实验测试中比较了传统基于RPC的远程写入（gRPC+WRITE()）与两种NVMe-oF协议的</a:t>
            </a:r>
            <a:r>
              <a:rPr lang="zh-CN" altLang="en-US" b="1"/>
              <a:t>吞吐量</a:t>
            </a:r>
            <a:r>
              <a:rPr lang="zh-CN" altLang="en-US"/>
              <a:t>和</a:t>
            </a:r>
            <a:r>
              <a:rPr lang="zh-CN" altLang="en-US" b="1"/>
              <a:t>CPU使用率</a:t>
            </a:r>
            <a:r>
              <a:rPr lang="zh-CN" altLang="en-US"/>
              <a:t>。</a:t>
            </a:r>
            <a:endParaRPr lang="zh-CN" altLang="en-US"/>
          </a:p>
          <a:p>
            <a:endParaRPr lang="zh-CN" altLang="en-US"/>
          </a:p>
          <a:p>
            <a:pPr indent="457200"/>
            <a:r>
              <a:rPr lang="zh-CN" altLang="en-US"/>
              <a:t>上表结果显示：使用</a:t>
            </a:r>
            <a:r>
              <a:rPr lang="zh-CN" altLang="en-US" b="1"/>
              <a:t>WRITE()的gRPC的吞吐量仅为NVMe/TCP的34%，而CPU使用率高出20%</a:t>
            </a:r>
            <a:r>
              <a:rPr lang="zh-CN" altLang="en-US"/>
              <a:t>。 这是因为（1）</a:t>
            </a:r>
            <a:r>
              <a:rPr lang="zh-CN" altLang="en-US" b="1"/>
              <a:t>RPC框架本身存在一定的开销</a:t>
            </a:r>
            <a:r>
              <a:rPr lang="zh-CN" altLang="en-US"/>
              <a:t>，会影响一部分性能。（2）传统的远程写入需要先写入远程节点的用户层buffer上，然后通过</a:t>
            </a:r>
            <a:r>
              <a:rPr lang="zh-CN" altLang="en-US" b="1"/>
              <a:t>系统调用</a:t>
            </a:r>
            <a:r>
              <a:rPr lang="zh-CN" altLang="en-US"/>
              <a:t>写入文件系统，产生了</a:t>
            </a:r>
            <a:r>
              <a:rPr lang="zh-CN" altLang="en-US" b="1"/>
              <a:t>额外的用户态到内核态的切换开销</a:t>
            </a:r>
            <a:r>
              <a:rPr lang="zh-CN" altLang="en-US"/>
              <a:t>。 而NVMe/TCP</a:t>
            </a:r>
            <a:r>
              <a:rPr lang="zh-CN" altLang="en-US" b="1"/>
              <a:t>在内核的NVMe驱动程序中处理数据写入</a:t>
            </a:r>
            <a:r>
              <a:rPr lang="zh-CN" altLang="en-US"/>
              <a:t>，因此在每个写入请求中节省了大量CPU周期，从而增加了吞吐量。此外，由于</a:t>
            </a:r>
            <a:r>
              <a:rPr lang="zh-CN" altLang="en-US" b="1"/>
              <a:t>消除了不必要的复制和绕过了CPU</a:t>
            </a:r>
            <a:r>
              <a:rPr lang="zh-CN" altLang="en-US"/>
              <a:t>，NVMe/RDMA的性能优于NVMe/TCP。</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6263;"/>
</p:tagLst>
</file>

<file path=ppt/tags/tag10.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11.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
</p:tagLst>
</file>

<file path=ppt/tags/tag12.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3.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4.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5.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6.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7.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8.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19.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
</p:tagLst>
</file>

<file path=ppt/tags/tag20.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1.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
</p:tagLst>
</file>

<file path=ppt/tags/tag22.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3.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4.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5.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6.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7.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28.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
</p:tagLst>
</file>

<file path=ppt/tags/tag29.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6263;"/>
</p:tagLst>
</file>

<file path=ppt/tags/tag3.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
</p:tagLst>
</file>

<file path=ppt/tags/tag30.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31.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32.xml><?xml version="1.0" encoding="utf-8"?>
<p:tagLst xmlns:p="http://schemas.openxmlformats.org/presentationml/2006/main">
  <p:tag name="ISLIDE.ICON" val="#404587;#405095;#181577;#44406;#120587;#164596;#407167;#379828;#68131;#404696;#87290;#94884;#399914;#11367;#32292;#68131;#171531;#68131;#11367;#11367;#68131;#405088;#82770;#11367;#76493;#11367;#405088;#171531;#110155;#399914;#6263;#154819;"/>
</p:tagLst>
</file>

<file path=ppt/tags/tag33.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34.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35.xml><?xml version="1.0" encoding="utf-8"?>
<p:tagLst xmlns:p="http://schemas.openxmlformats.org/presentationml/2006/main">
  <p:tag name="KSO_WPP_MARK_KEY" val="d28b2732-6bc3-40e4-b4fd-8de7519834a6"/>
  <p:tag name="COMMONDATA" val="eyJoZGlkIjoiZjAxMTJhOTdhYmExNjczZmFmMDgzNzk2N2NkOGE2YTMifQ=="/>
</p:tagLst>
</file>

<file path=ppt/tags/tag4.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
</p:tagLst>
</file>

<file path=ppt/tags/tag5.xml><?xml version="1.0" encoding="utf-8"?>
<p:tagLst xmlns:p="http://schemas.openxmlformats.org/presentationml/2006/main">
  <p:tag name="ISLIDE.ICON" val="#404870;#405337;#404870;#393849;#394159;#171092;#134425;#37043;#82770;#141206;#51196;#82028;#137194;#11367;#33357;#82028;#403512;#87290;#27815;#401819;#393460;#381445;#371493;#381445;#172272;#180545;#8286;#79171;#168214;#15360;#50222;#76493;#76493;#373877;#13151;#399914;#380089;#82028;#57408;#74440;#96358;#133132;#76493;#176715;#79311;#142395;#159039;#176715;#179663;#152451;#166590;#381181;#405366;#11131;#133216;#170189;#380240;#170189;#13151;#90587;#104864;#398694;#180545;#135426;#380231;#403512;#379828;#160494;#160494;#368956;#6563;#180545;#398666;#398662;#71715;#401819;#381181;#400238;#6563;#370815;#154840;#151494;"/>
</p:tagLst>
</file>

<file path=ppt/tags/tag6.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7.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8.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ags/tag9.xml><?xml version="1.0" encoding="utf-8"?>
<p:tagLst xmlns:p="http://schemas.openxmlformats.org/presentationml/2006/main">
  <p:tag name="ISLIDE.ICON" val="#404587;#405095;#181577;#44406;#120587;#164596;#407167;#379828;#68131;#404696;#87290;#94884;#399914;#11367;#32292;#68131;#171531;#68131;#11367;#11367;#68131;#405088;#82770;#11367;#57184;#405088;#11367;#82770;#44406;#154819;#171531;#404409;#399914;#154840;#76493;#154819;#11367;#407180;#400040;#6597;#393958;#400040;#6597;"/>
</p:tagLst>
</file>

<file path=ppt/theme/theme1.xml><?xml version="1.0" encoding="utf-8"?>
<a:theme xmlns:a="http://schemas.openxmlformats.org/drawingml/2006/main" name="办公资源网：www.bangongziyuan.com">
  <a:themeElements>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fontScheme name="31s3s1st">
      <a:majorFont>
        <a:latin typeface="OPPOSans B"/>
        <a:ea typeface="OPPOSans R"/>
        <a:cs typeface=""/>
      </a:majorFont>
      <a:minorFont>
        <a:latin typeface="OPPOSans B"/>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fontScheme name="31s3s1st">
      <a:majorFont>
        <a:latin typeface="OPPOSans B"/>
        <a:ea typeface="OPPOSans R"/>
        <a:cs typeface=""/>
      </a:majorFont>
      <a:minorFont>
        <a:latin typeface="OPPOSans B"/>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0.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1.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2.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3.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4.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5.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6.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7.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8.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19.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0.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1.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2.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3.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4.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5.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6.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7.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8.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29.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3.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30.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31.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32.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4.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5.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6.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7.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8.xml><?xml version="1.0" encoding="utf-8"?>
<a:themeOverride xmlns:a="http://schemas.openxmlformats.org/drawingml/2006/main">
  <a:clrScheme name="自定义 11">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ppt/theme/themeOverride9.xml><?xml version="1.0" encoding="utf-8"?>
<a:themeOverride xmlns:a="http://schemas.openxmlformats.org/drawingml/2006/main">
  <a:clrScheme name="自定义 13">
    <a:dk1>
      <a:srgbClr val="000000"/>
    </a:dk1>
    <a:lt1>
      <a:srgbClr val="FFFFFF"/>
    </a:lt1>
    <a:dk2>
      <a:srgbClr val="778495"/>
    </a:dk2>
    <a:lt2>
      <a:srgbClr val="F0F0F0"/>
    </a:lt2>
    <a:accent1>
      <a:srgbClr val="0F81FF"/>
    </a:accent1>
    <a:accent2>
      <a:srgbClr val="9FCDFF"/>
    </a:accent2>
    <a:accent3>
      <a:srgbClr val="5E8C20"/>
    </a:accent3>
    <a:accent4>
      <a:srgbClr val="00ABE9"/>
    </a:accent4>
    <a:accent5>
      <a:srgbClr val="005E5D"/>
    </a:accent5>
    <a:accent6>
      <a:srgbClr val="888A8C"/>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6552</Words>
  <Application>WPS 演示</Application>
  <PresentationFormat>宽屏</PresentationFormat>
  <Paragraphs>261</Paragraphs>
  <Slides>34</Slides>
  <Notes>21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34</vt:i4>
      </vt:variant>
    </vt:vector>
  </HeadingPairs>
  <TitlesOfParts>
    <vt:vector size="57" baseType="lpstr">
      <vt:lpstr>Arial</vt:lpstr>
      <vt:lpstr>宋体</vt:lpstr>
      <vt:lpstr>Wingdings</vt:lpstr>
      <vt:lpstr>OPPOSans R</vt:lpstr>
      <vt:lpstr>苹方-简</vt:lpstr>
      <vt:lpstr>OPPOSans B</vt:lpstr>
      <vt:lpstr>OPPOSans R</vt:lpstr>
      <vt:lpstr>Calibri</vt:lpstr>
      <vt:lpstr>Helvetica Neue</vt:lpstr>
      <vt:lpstr>Thonburi</vt:lpstr>
      <vt:lpstr>OPPOSans B</vt:lpstr>
      <vt:lpstr>微软雅黑</vt:lpstr>
      <vt:lpstr>思源黑体 CN Normal</vt:lpstr>
      <vt:lpstr>庞门正道标题体</vt:lpstr>
      <vt:lpstr>Century Gothic</vt:lpstr>
      <vt:lpstr>汉仪旗黑</vt:lpstr>
      <vt:lpstr>宋体</vt:lpstr>
      <vt:lpstr>Arial Unicode MS</vt:lpstr>
      <vt:lpstr>汉仪书宋二KW</vt:lpstr>
      <vt:lpstr>汉仪中黑KW</vt:lpstr>
      <vt:lpstr>宋体-简</vt:lpstr>
      <vt:lpstr>办公资源网：www.bangongziyuan.com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素材来源网站当图网-www.99ppt.com</dc:title>
  <dc:creator>素材来源网站当图网-www.99ppt.com</dc:creator>
  <dc:description>素材来源网站当图网-www.99ppt.com</dc:description>
  <dc:subject>素材来源网站当图网-www.99ppt.com</dc:subject>
  <cp:lastModifiedBy>王鼎鑫</cp:lastModifiedBy>
  <cp:revision>8133</cp:revision>
  <dcterms:created xsi:type="dcterms:W3CDTF">2023-12-04T08:32:37Z</dcterms:created>
  <dcterms:modified xsi:type="dcterms:W3CDTF">2023-12-04T08:32:37Z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E1E060D251D25DEEC61A6C65DD27D296_43</vt:lpwstr>
  </property>
  <property fmtid="{D5CDD505-2E9C-101B-9397-08002B2CF9AE}" pid="3" name="KSOProductBuildVer">
    <vt:lpwstr>2052-6.0.2.8225</vt:lpwstr>
  </property>
</Properties>
</file>