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315" r:id="rId6"/>
    <p:sldId id="265" r:id="rId7"/>
    <p:sldId id="340" r:id="rId8"/>
    <p:sldId id="288" r:id="rId9"/>
    <p:sldId id="290" r:id="rId10"/>
    <p:sldId id="316" r:id="rId11"/>
    <p:sldId id="294" r:id="rId12"/>
    <p:sldId id="301" r:id="rId13"/>
    <p:sldId id="341" r:id="rId14"/>
    <p:sldId id="342" r:id="rId15"/>
    <p:sldId id="343" r:id="rId16"/>
    <p:sldId id="344" r:id="rId17"/>
    <p:sldId id="298" r:id="rId18"/>
    <p:sldId id="317" r:id="rId19"/>
    <p:sldId id="303" r:id="rId20"/>
    <p:sldId id="299" r:id="rId21"/>
    <p:sldId id="307" r:id="rId22"/>
    <p:sldId id="318" r:id="rId23"/>
    <p:sldId id="319" r:id="rId24"/>
    <p:sldId id="321" r:id="rId25"/>
    <p:sldId id="260" r:id="rId26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978B"/>
    <a:srgbClr val="23978B"/>
    <a:srgbClr val="0E7C7F"/>
    <a:srgbClr val="244B61"/>
    <a:srgbClr val="E9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002" autoAdjust="0"/>
  </p:normalViewPr>
  <p:slideViewPr>
    <p:cSldViewPr snapToGrid="0" snapToObjects="1">
      <p:cViewPr varScale="1">
        <p:scale>
          <a:sx n="64" d="100"/>
          <a:sy n="64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gs" Target="tags/tag38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89352-7C6D-AE46-B3D1-3043903F085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45CFF-F689-594A-ABD3-6ED0736D5C7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SNIC</a:t>
            </a:r>
            <a:r>
              <a:rPr lang="zh-CN" altLang="en-US"/>
              <a:t>就是在传统</a:t>
            </a:r>
            <a:r>
              <a:rPr lang="en-US" altLang="zh-CN"/>
              <a:t>NIC</a:t>
            </a:r>
            <a:r>
              <a:rPr lang="zh-CN" altLang="en-US"/>
              <a:t>中集成了额外的计算和存储资源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是数据卸载，</a:t>
            </a:r>
            <a:r>
              <a:rPr lang="en-US" altLang="zh-CN"/>
              <a:t>2</a:t>
            </a:r>
            <a:r>
              <a:rPr lang="zh-CN" altLang="en-US"/>
              <a:t>是计算卸载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send</a:t>
            </a:r>
            <a:r>
              <a:rPr lang="zh-CN" altLang="en-US"/>
              <a:t>请求来进行数据传输，将</a:t>
            </a:r>
            <a:r>
              <a:rPr lang="en-US" altLang="zh-CN"/>
              <a:t>send</a:t>
            </a:r>
            <a:r>
              <a:rPr lang="zh-CN" altLang="en-US"/>
              <a:t>请求中的内存区域的数据发送出去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3-1</a:t>
            </a:r>
            <a:r>
              <a:rPr lang="zh-CN" altLang="en-US"/>
              <a:t>步骤使用</a:t>
            </a:r>
            <a:r>
              <a:rPr lang="en-US" altLang="zh-CN"/>
              <a:t>recv </a:t>
            </a:r>
            <a:r>
              <a:rPr lang="zh-CN" altLang="en-US"/>
              <a:t>请求来接收数据（将服务器</a:t>
            </a:r>
            <a:r>
              <a:rPr lang="en-US" altLang="zh-CN"/>
              <a:t>send</a:t>
            </a:r>
            <a:r>
              <a:rPr lang="zh-CN" altLang="en-US"/>
              <a:t>请求发来的数据复制到</a:t>
            </a:r>
            <a:r>
              <a:rPr lang="en-US" altLang="zh-CN"/>
              <a:t>snic</a:t>
            </a:r>
            <a:r>
              <a:rPr lang="zh-CN" altLang="en-US"/>
              <a:t>的</a:t>
            </a:r>
            <a:r>
              <a:rPr lang="en-US" altLang="zh-CN"/>
              <a:t>recv</a:t>
            </a:r>
            <a:r>
              <a:rPr lang="zh-CN" altLang="en-US"/>
              <a:t>请求的指定</a:t>
            </a:r>
            <a:r>
              <a:rPr lang="en-US" altLang="zh-CN"/>
              <a:t>snic</a:t>
            </a:r>
            <a:r>
              <a:rPr lang="zh-CN" altLang="en-US"/>
              <a:t>内存区中），和</a:t>
            </a:r>
            <a:r>
              <a:rPr lang="en-US" altLang="zh-CN"/>
              <a:t>3-2</a:t>
            </a:r>
            <a:r>
              <a:rPr lang="zh-CN" altLang="en-US"/>
              <a:t>步骤执行计算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1.</a:t>
            </a:r>
            <a:r>
              <a:rPr kumimoji="1"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把没有部署任何内存优化内核功能的系统的延迟值作为baseline，</a:t>
            </a:r>
            <a:r>
              <a:rPr kumimoji="1"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</a:t>
            </a:r>
            <a:r>
              <a:rPr kumimoji="1"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Geomean这个部分就是这些负载下的平均值，</a:t>
            </a:r>
            <a:r>
              <a:rPr kumimoji="1"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</a:t>
            </a:r>
            <a:r>
              <a:rPr kumimoji="1"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图</a:t>
            </a:r>
            <a:r>
              <a:rPr kumimoji="1"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</a:t>
            </a:r>
            <a:r>
              <a:rPr kumimoji="1"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中平均延迟比较也同样说明了</a:t>
            </a:r>
            <a:r>
              <a:rPr kumimoji="1"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基于STYX对延迟降低的有效性</a:t>
            </a:r>
            <a:endParaRPr kumimoji="1" lang="en-US" altLang="zh-CN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内核功能执行延迟增加，但影响不大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CF1B-7B1A-C644-B031-CDCF7AE9481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7B76-6D4A-D043-9FCE-C1FDFE2F9D3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CF1B-7B1A-C644-B031-CDCF7AE9481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7B76-6D4A-D043-9FCE-C1FDFE2F9D3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CF1B-7B1A-C644-B031-CDCF7AE9481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7B76-6D4A-D043-9FCE-C1FDFE2F9D3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CF1B-7B1A-C644-B031-CDCF7AE9481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7B76-6D4A-D043-9FCE-C1FDFE2F9D3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CF1B-7B1A-C644-B031-CDCF7AE9481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7B76-6D4A-D043-9FCE-C1FDFE2F9D3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CF1B-7B1A-C644-B031-CDCF7AE9481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7B76-6D4A-D043-9FCE-C1FDFE2F9D3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CF1B-7B1A-C644-B031-CDCF7AE9481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7B76-6D4A-D043-9FCE-C1FDFE2F9D3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CF1B-7B1A-C644-B031-CDCF7AE9481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7B76-6D4A-D043-9FCE-C1FDFE2F9D3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CF1B-7B1A-C644-B031-CDCF7AE9481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7B76-6D4A-D043-9FCE-C1FDFE2F9D3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CF1B-7B1A-C644-B031-CDCF7AE9481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7B76-6D4A-D043-9FCE-C1FDFE2F9D3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CF1B-7B1A-C644-B031-CDCF7AE9481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7B76-6D4A-D043-9FCE-C1FDFE2F9D3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CCF1B-7B1A-C644-B031-CDCF7AE9481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E7B76-6D4A-D043-9FCE-C1FDFE2F9D3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tags" Target="../tags/tag4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tags" Target="../tags/tag5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tags" Target="../tags/tag7.xml"/><Relationship Id="rId4" Type="http://schemas.openxmlformats.org/officeDocument/2006/relationships/image" Target="../media/image9.png"/><Relationship Id="rId3" Type="http://schemas.openxmlformats.org/officeDocument/2006/relationships/tags" Target="../tags/tag6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tags" Target="../tags/tag8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tags" Target="../tags/tag9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tags" Target="../tags/tag11.xml"/><Relationship Id="rId4" Type="http://schemas.openxmlformats.org/officeDocument/2006/relationships/image" Target="../media/image11.png"/><Relationship Id="rId3" Type="http://schemas.openxmlformats.org/officeDocument/2006/relationships/tags" Target="../tags/tag10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image" Target="../media/image13.png"/><Relationship Id="rId3" Type="http://schemas.openxmlformats.org/officeDocument/2006/relationships/tags" Target="../tags/tag12.xml"/><Relationship Id="rId21" Type="http://schemas.openxmlformats.org/officeDocument/2006/relationships/slideLayout" Target="../slideLayouts/slideLayout1.xml"/><Relationship Id="rId20" Type="http://schemas.openxmlformats.org/officeDocument/2006/relationships/tags" Target="../tags/tag28.xml"/><Relationship Id="rId2" Type="http://schemas.openxmlformats.org/officeDocument/2006/relationships/image" Target="../media/image5.png"/><Relationship Id="rId19" Type="http://schemas.openxmlformats.org/officeDocument/2006/relationships/tags" Target="../tags/tag27.xml"/><Relationship Id="rId18" Type="http://schemas.openxmlformats.org/officeDocument/2006/relationships/tags" Target="../tags/tag26.xml"/><Relationship Id="rId17" Type="http://schemas.openxmlformats.org/officeDocument/2006/relationships/tags" Target="../tags/tag25.xml"/><Relationship Id="rId16" Type="http://schemas.openxmlformats.org/officeDocument/2006/relationships/tags" Target="../tags/tag24.xml"/><Relationship Id="rId15" Type="http://schemas.openxmlformats.org/officeDocument/2006/relationships/tags" Target="../tags/tag23.xml"/><Relationship Id="rId14" Type="http://schemas.openxmlformats.org/officeDocument/2006/relationships/tags" Target="../tags/tag22.xml"/><Relationship Id="rId13" Type="http://schemas.openxmlformats.org/officeDocument/2006/relationships/tags" Target="../tags/tag21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tags" Target="../tags/tag29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31.xml"/><Relationship Id="rId4" Type="http://schemas.openxmlformats.org/officeDocument/2006/relationships/image" Target="../media/image15.png"/><Relationship Id="rId3" Type="http://schemas.openxmlformats.org/officeDocument/2006/relationships/tags" Target="../tags/tag30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image" Target="../media/image16.png"/><Relationship Id="rId3" Type="http://schemas.openxmlformats.org/officeDocument/2006/relationships/tags" Target="../tags/tag3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image" Target="../media/image17.png"/><Relationship Id="rId3" Type="http://schemas.openxmlformats.org/officeDocument/2006/relationships/tags" Target="../tags/tag35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tags" Target="../tags/tag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tags" Target="../tags/tag3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52399" y="0"/>
            <a:ext cx="12344400" cy="6857999"/>
          </a:xfrm>
          <a:prstGeom prst="rect">
            <a:avLst/>
          </a:prstGeom>
          <a:solidFill>
            <a:srgbClr val="E9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5147733" y="0"/>
            <a:ext cx="9809247" cy="6857999"/>
          </a:xfrm>
          <a:prstGeom prst="parallelogram">
            <a:avLst>
              <a:gd name="adj" fmla="val 63733"/>
            </a:avLst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2006600"/>
            <a:ext cx="661733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244B6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STYX: Exploiting SmartNIC Capability to Reduce </a:t>
            </a:r>
            <a:endParaRPr kumimoji="1" lang="en-US" altLang="zh-CN" sz="3600" b="1" dirty="0">
              <a:solidFill>
                <a:srgbClr val="244B6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3600" b="1" dirty="0">
                <a:solidFill>
                  <a:srgbClr val="244B6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Datacenter Memory Tax</a:t>
            </a:r>
            <a:endParaRPr kumimoji="1" lang="zh-CN" altLang="en-US" sz="3600" b="1" dirty="0">
              <a:solidFill>
                <a:srgbClr val="244B6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zh-CN" altLang="en-US" sz="2000" b="1" dirty="0">
              <a:solidFill>
                <a:srgbClr val="244B6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98" y="447231"/>
            <a:ext cx="3986145" cy="90743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163" y="188877"/>
            <a:ext cx="12475041" cy="666912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591912"/>
            <a:ext cx="1964267" cy="61807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6705" y="4288155"/>
            <a:ext cx="40513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汇报人：郭韩飞</a:t>
            </a:r>
            <a:endParaRPr kumimoji="1"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2641601" y="902926"/>
            <a:ext cx="9550400" cy="59550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107636" y="842479"/>
            <a:ext cx="8965094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107636" y="288082"/>
            <a:ext cx="896509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Workflow</a:t>
            </a:r>
            <a:endParaRPr kumimoji="1" lang="zh-CN" altLang="en-US" sz="3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46835" y="1154430"/>
            <a:ext cx="9497695" cy="41992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030855" y="5699125"/>
            <a:ext cx="57353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kumimoji="1"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内核功能的传统工作流和基于</a:t>
            </a:r>
            <a:r>
              <a:rPr kumimoji="1"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styx</a:t>
            </a:r>
            <a:r>
              <a:rPr kumimoji="1"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框架的工作流</a:t>
            </a:r>
            <a:endParaRPr kumimoji="1" lang="zh-CN" altLang="en-US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2641601" y="932136"/>
            <a:ext cx="9550400" cy="59550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107636" y="842479"/>
            <a:ext cx="8965094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107636" y="288082"/>
            <a:ext cx="896509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Workflow</a:t>
            </a:r>
            <a:endParaRPr kumimoji="1" lang="zh-CN" altLang="en-US" sz="3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822825" y="2425700"/>
            <a:ext cx="7125970" cy="28841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31445" y="871855"/>
            <a:ext cx="10711815" cy="933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l"/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tep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kumimoji="1"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①setup，</a:t>
            </a:r>
            <a:r>
              <a:rPr kumimoji="1"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②submission,</a:t>
            </a:r>
            <a:r>
              <a:rPr kumimoji="1" lang="en-US" altLang="zh-CN" sz="20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kumimoji="1"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③remote</a:t>
            </a:r>
            <a:r>
              <a:rPr kumimoji="1" lang="en-US" altLang="zh-CN" sz="20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kumimoji="1"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execution,</a:t>
            </a:r>
            <a:r>
              <a:rPr kumimoji="1" lang="en-US" altLang="zh-CN" sz="20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kumimoji="1"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④completion</a:t>
            </a:r>
            <a:endParaRPr kumimoji="1" lang="zh-CN" altLang="en-US" sz="2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3545" y="2502535"/>
            <a:ext cx="406400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Wingdings" panose="05000000000000000000" charset="0"/>
              <a:buChar char="n"/>
            </a:pPr>
            <a:r>
              <a:rPr kumimoji="1"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STYX首先确定将被卸载到SNIC中的函数；</a:t>
            </a:r>
            <a:endParaRPr kumimoji="1" lang="zh-CN" altLang="en-US" sz="20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l">
              <a:buFont typeface="Wingdings" panose="05000000000000000000" charset="0"/>
              <a:buChar char="n"/>
            </a:pPr>
            <a:endParaRPr kumimoji="1" lang="zh-CN" altLang="en-US" sz="20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l">
              <a:buFont typeface="Wingdings" panose="05000000000000000000" charset="0"/>
              <a:buChar char="n"/>
            </a:pPr>
            <a:endParaRPr kumimoji="1" lang="zh-CN" altLang="en-US" sz="20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l">
              <a:buFont typeface="Wingdings" panose="05000000000000000000" charset="0"/>
              <a:buChar char="n"/>
            </a:pPr>
            <a:endParaRPr kumimoji="1" lang="zh-CN" altLang="en-US" sz="20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l">
              <a:buFont typeface="Wingdings" panose="05000000000000000000" charset="0"/>
              <a:buChar char="n"/>
            </a:pPr>
            <a:r>
              <a:rPr kumimoji="1"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STYX通过在服务器和SNIC之间建立RDMA连接来建立它们之间的通信接口。</a:t>
            </a:r>
            <a:endParaRPr kumimoji="1" lang="zh-CN" altLang="en-US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2641601" y="932136"/>
            <a:ext cx="9550400" cy="59550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107636" y="842479"/>
            <a:ext cx="8965094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107636" y="288082"/>
            <a:ext cx="896509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Workflow</a:t>
            </a:r>
            <a:endParaRPr kumimoji="1" lang="zh-CN" altLang="en-US" sz="3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822825" y="1889125"/>
            <a:ext cx="7125970" cy="28841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31445" y="871855"/>
            <a:ext cx="10711815" cy="933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l"/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tep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kumimoji="1"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①setup，</a:t>
            </a:r>
            <a:r>
              <a:rPr kumimoji="1"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②submission,</a:t>
            </a:r>
            <a:r>
              <a:rPr kumimoji="1" lang="en-US" altLang="zh-CN" sz="20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kumimoji="1"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③remote</a:t>
            </a:r>
            <a:r>
              <a:rPr kumimoji="1" lang="en-US" altLang="zh-CN" sz="20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kumimoji="1"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execution,</a:t>
            </a:r>
            <a:r>
              <a:rPr kumimoji="1" lang="en-US" altLang="zh-CN" sz="20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kumimoji="1"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④completion</a:t>
            </a:r>
            <a:endParaRPr kumimoji="1" lang="zh-CN" altLang="en-US" sz="2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3545" y="2219960"/>
            <a:ext cx="439928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Wingdings" panose="05000000000000000000" charset="0"/>
              <a:buChar char="n"/>
            </a:pPr>
            <a:r>
              <a:rPr kumimoji="1"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服务器上的STYX先更新与要执行的函数相关的描述符（为</a:t>
            </a:r>
            <a:r>
              <a:rPr kumimoji="1" 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执行特定卸载功能的</a:t>
            </a:r>
            <a:r>
              <a:rPr kumimoji="1"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SNIC</a:t>
            </a:r>
            <a:r>
              <a:rPr kumimoji="1"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提供必要信息）；</a:t>
            </a:r>
            <a:endParaRPr kumimoji="1" lang="zh-CN" altLang="en-US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l">
              <a:buFont typeface="Wingdings" panose="05000000000000000000" charset="0"/>
              <a:buChar char="n"/>
            </a:pPr>
            <a:endParaRPr kumimoji="1" lang="zh-CN" altLang="en-US" sz="20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l">
              <a:buFont typeface="Wingdings" panose="05000000000000000000" charset="0"/>
              <a:buChar char="n"/>
            </a:pPr>
            <a:r>
              <a:rPr kumimoji="1"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然后通过执行</a:t>
            </a:r>
            <a:r>
              <a:rPr kumimoji="1"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RDMA send</a:t>
            </a:r>
            <a:r>
              <a:rPr kumimoji="1"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请求来执行</a:t>
            </a:r>
            <a:r>
              <a:rPr kumimoji="1"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拷贝</a:t>
            </a:r>
            <a:r>
              <a:rPr kumimoji="1"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服务器内存区域到</a:t>
            </a:r>
            <a:r>
              <a:rPr kumimoji="1"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SNIC</a:t>
            </a:r>
            <a:r>
              <a:rPr kumimoji="1"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的内存区域的操作；</a:t>
            </a:r>
            <a:endParaRPr kumimoji="1" lang="zh-CN" altLang="en-US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l">
              <a:buFont typeface="Wingdings" panose="05000000000000000000" charset="0"/>
              <a:buChar char="n"/>
            </a:pPr>
            <a:endParaRPr kumimoji="1"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l">
              <a:buFont typeface="Wingdings" panose="05000000000000000000" charset="0"/>
              <a:buChar char="n"/>
            </a:pPr>
            <a:r>
              <a:rPr kumimoji="1"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kumimoji="1"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服务器获得</a:t>
            </a:r>
            <a:r>
              <a:rPr kumimoji="1"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SNIC</a:t>
            </a:r>
            <a:r>
              <a:rPr kumimoji="1"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kumimoji="1"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函数结果之前，将暂停内核功能的执行，</a:t>
            </a:r>
            <a:r>
              <a:rPr kumimoji="1"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并且可以释放</a:t>
            </a:r>
            <a:r>
              <a:rPr kumimoji="1"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</a:t>
            </a:r>
            <a:r>
              <a:rPr kumimoji="1"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1" lang="zh-CN" altLang="en-US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069455" y="4857115"/>
            <a:ext cx="3509010" cy="1895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2641601" y="932136"/>
            <a:ext cx="9550400" cy="59550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107636" y="842479"/>
            <a:ext cx="8965094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107636" y="288082"/>
            <a:ext cx="896509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Workflow</a:t>
            </a:r>
            <a:endParaRPr kumimoji="1" lang="zh-CN" altLang="en-US" sz="3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822825" y="2467610"/>
            <a:ext cx="7125970" cy="28841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31445" y="871855"/>
            <a:ext cx="10711815" cy="933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l"/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tep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kumimoji="1"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①setup，②submission,</a:t>
            </a:r>
            <a:r>
              <a:rPr kumimoji="1" lang="en-US" altLang="zh-CN" sz="20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kumimoji="1"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③remote</a:t>
            </a:r>
            <a:r>
              <a:rPr kumimoji="1" lang="en-US" altLang="zh-CN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kumimoji="1"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execution,</a:t>
            </a:r>
            <a:r>
              <a:rPr kumimoji="1" lang="en-US" altLang="zh-CN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kumimoji="1"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④completion</a:t>
            </a:r>
            <a:endParaRPr kumimoji="1" lang="zh-CN" altLang="en-US" sz="2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3545" y="2219960"/>
            <a:ext cx="419036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Wingdings" panose="05000000000000000000" charset="0"/>
              <a:buChar char="n"/>
            </a:pPr>
            <a:r>
              <a:rPr kumimoji="1"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在收到来自②步骤的服务器的RDMA</a:t>
            </a:r>
            <a:r>
              <a:rPr kumimoji="1"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send</a:t>
            </a:r>
            <a:r>
              <a:rPr kumimoji="1"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请求后，SNIC开始执行拷贝服务器的内存区域到对应的SNIC的内存区域的操作。；</a:t>
            </a:r>
            <a:endParaRPr kumimoji="1" lang="zh-CN" altLang="en-US" sz="20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l">
              <a:buFont typeface="Wingdings" panose="05000000000000000000" charset="0"/>
              <a:buChar char="n"/>
            </a:pPr>
            <a:endParaRPr kumimoji="1" lang="zh-CN" altLang="en-US" sz="20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l">
              <a:buFont typeface="Wingdings" panose="05000000000000000000" charset="0"/>
              <a:buChar char="n"/>
            </a:pPr>
            <a:endParaRPr kumimoji="1" lang="zh-CN" altLang="en-US" sz="20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l">
              <a:buFont typeface="Wingdings" panose="05000000000000000000" charset="0"/>
              <a:buChar char="n"/>
            </a:pPr>
            <a:r>
              <a:rPr kumimoji="1"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一旦复制操作完成，SNIC上的STYX就会创建一个工作线程来执行要在rdma复制的内存区域上操作的函数。</a:t>
            </a:r>
            <a:endParaRPr kumimoji="1" lang="zh-CN" altLang="en-US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2641601" y="932136"/>
            <a:ext cx="9550400" cy="59550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107636" y="842479"/>
            <a:ext cx="8965094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107636" y="288082"/>
            <a:ext cx="896509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Workflow</a:t>
            </a:r>
            <a:endParaRPr kumimoji="1" lang="zh-CN" altLang="en-US" sz="3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822825" y="2467610"/>
            <a:ext cx="7125970" cy="28841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31445" y="871855"/>
            <a:ext cx="10711815" cy="933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l"/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tep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kumimoji="1"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①setup，②submission,</a:t>
            </a:r>
            <a:r>
              <a:rPr kumimoji="1" lang="en-US" altLang="zh-CN" sz="20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kumimoji="1"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③remote</a:t>
            </a:r>
            <a:r>
              <a:rPr kumimoji="1" lang="en-US" altLang="zh-CN" sz="20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kumimoji="1" lang="zh-CN" altLang="en-US" sz="20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execution,</a:t>
            </a:r>
            <a:r>
              <a:rPr kumimoji="1" lang="en-US" altLang="zh-CN" sz="20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kumimoji="1" lang="zh-CN" altLang="en-US" sz="20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④completion</a:t>
            </a:r>
            <a:endParaRPr kumimoji="1" lang="zh-CN" altLang="en-US" sz="2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3545" y="2591435"/>
            <a:ext cx="439356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Wingdings" panose="05000000000000000000" charset="0"/>
              <a:buChar char="n"/>
            </a:pPr>
            <a:r>
              <a:rPr kumimoji="1"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在完成函数的远程执行之后，SNIC上的STYX将结果发送到服务器的STYX；</a:t>
            </a:r>
            <a:endParaRPr kumimoji="1" lang="zh-CN" altLang="en-US" sz="20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l">
              <a:buFont typeface="Wingdings" panose="05000000000000000000" charset="0"/>
              <a:buChar char="n"/>
            </a:pPr>
            <a:endParaRPr kumimoji="1" lang="zh-CN" altLang="en-US" sz="20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l">
              <a:buFont typeface="Wingdings" panose="05000000000000000000" charset="0"/>
              <a:buChar char="n"/>
            </a:pPr>
            <a:endParaRPr kumimoji="1" lang="zh-CN" altLang="en-US" sz="20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l">
              <a:buFont typeface="Wingdings" panose="05000000000000000000" charset="0"/>
              <a:buChar char="n"/>
            </a:pPr>
            <a:endParaRPr kumimoji="1" lang="zh-CN" altLang="en-US" sz="20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l">
              <a:buFont typeface="Wingdings" panose="05000000000000000000" charset="0"/>
              <a:buChar char="n"/>
            </a:pPr>
            <a:r>
              <a:rPr kumimoji="1"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服务器的STYX接收到结果后，使内核功能从服务器内存读这些结果，然后继续执行内核功能。</a:t>
            </a:r>
            <a:endParaRPr kumimoji="1" lang="zh-CN" altLang="en-US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2641601" y="896202"/>
            <a:ext cx="9550400" cy="59550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107636" y="842479"/>
            <a:ext cx="8965094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107636" y="288082"/>
            <a:ext cx="896509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Implementation of </a:t>
            </a:r>
            <a:r>
              <a:rPr kumimoji="1" lang="zh-CN" altLang="en-US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STYX-based ksm and</a:t>
            </a:r>
            <a:r>
              <a:rPr kumimoji="1" lang="zh-CN" altLang="en-US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zh-CN" altLang="en-US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zswap</a:t>
            </a:r>
            <a:endParaRPr kumimoji="1" lang="zh-CN" altLang="en-US" sz="2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89380" y="1264920"/>
            <a:ext cx="3703320" cy="43281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941185" y="1264920"/>
            <a:ext cx="3876675" cy="43345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94740" y="5743575"/>
            <a:ext cx="100031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kumimoji="1"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实际上就是把</a:t>
            </a:r>
            <a:r>
              <a:rPr kumimoji="1"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ksm</a:t>
            </a:r>
            <a:r>
              <a:rPr kumimoji="1"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kumimoji="1"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zswap</a:t>
            </a:r>
            <a:r>
              <a:rPr kumimoji="1"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算法中对比较、校验和、压缩和解压缩函数的调用，替换为基于</a:t>
            </a:r>
            <a:r>
              <a:rPr kumimoji="1"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styx</a:t>
            </a:r>
            <a:r>
              <a:rPr kumimoji="1"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上执行的函数</a:t>
            </a:r>
            <a:endParaRPr kumimoji="1" lang="zh-CN" altLang="en-US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0" r="26250" b="22542"/>
          <a:stretch>
            <a:fillRect/>
          </a:stretch>
        </p:blipFill>
        <p:spPr>
          <a:xfrm>
            <a:off x="-1" y="0"/>
            <a:ext cx="12261273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8800" y="3429000"/>
            <a:ext cx="692573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实验评估</a:t>
            </a:r>
            <a:endParaRPr kumimoji="1" lang="zh-CN" altLang="en-US" sz="6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2641601" y="932397"/>
            <a:ext cx="9550400" cy="59550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107636" y="842479"/>
            <a:ext cx="8965094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107636" y="288082"/>
            <a:ext cx="896509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System Setup</a:t>
            </a:r>
            <a:endParaRPr kumimoji="1" lang="en-US" altLang="zh-CN" sz="3200" b="1" dirty="0" err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2485" y="1506220"/>
            <a:ext cx="3684270" cy="47491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43345" y="2249805"/>
            <a:ext cx="2673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kumimoji="1"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YCSB</a:t>
            </a:r>
            <a:r>
              <a:rPr kumimoji="1"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的四种工作负载</a:t>
            </a:r>
            <a:endParaRPr kumimoji="1" lang="zh-CN" altLang="en-US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252720" y="2935605"/>
            <a:ext cx="450850" cy="434340"/>
          </a:xfrm>
          <a:prstGeom prst="ellipse">
            <a:avLst/>
          </a:prstGeom>
          <a:solidFill>
            <a:schemeClr val="bg2"/>
          </a:solidFill>
          <a:ln w="14288" cap="flat">
            <a:solidFill>
              <a:srgbClr val="FEFEFE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ctr">
              <a:lnSpc>
                <a:spcPct val="120000"/>
              </a:lnSpc>
            </a:pPr>
            <a:endParaRPr lang="en-US" altLang="zh-CN" sz="20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17440" y="3445510"/>
            <a:ext cx="1280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kumimoji="1" lang="zh-CN" altLang="en-US" sz="12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update</a:t>
            </a:r>
            <a:r>
              <a:rPr kumimoji="1" lang="en-US" altLang="zh-CN" sz="12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zh-CN" altLang="en-US" sz="12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heavy</a:t>
            </a:r>
            <a:endParaRPr kumimoji="1" lang="zh-CN" altLang="en-US" sz="12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13045" y="3014980"/>
            <a:ext cx="3308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kumimoji="1" lang="en-US" altLang="zh-CN" sz="12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endParaRPr kumimoji="1" lang="en-US" altLang="zh-CN" sz="12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Oval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716395" y="2935605"/>
            <a:ext cx="450850" cy="434340"/>
          </a:xfrm>
          <a:prstGeom prst="ellipse">
            <a:avLst/>
          </a:prstGeom>
          <a:solidFill>
            <a:schemeClr val="bg2"/>
          </a:solidFill>
          <a:ln w="14288" cap="flat">
            <a:solidFill>
              <a:srgbClr val="FEFEFE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ctr">
              <a:lnSpc>
                <a:spcPct val="120000"/>
              </a:lnSpc>
            </a:pPr>
            <a:endParaRPr lang="en-US" altLang="zh-CN" sz="20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Oval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239760" y="2935605"/>
            <a:ext cx="450850" cy="434340"/>
          </a:xfrm>
          <a:prstGeom prst="ellipse">
            <a:avLst/>
          </a:prstGeom>
          <a:solidFill>
            <a:schemeClr val="bg2"/>
          </a:solidFill>
          <a:ln w="14288" cap="flat">
            <a:solidFill>
              <a:srgbClr val="FEFEFE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ctr">
              <a:lnSpc>
                <a:spcPct val="120000"/>
              </a:lnSpc>
            </a:pPr>
            <a:endParaRPr lang="en-US" altLang="zh-CN" sz="20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Oval 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763125" y="2935605"/>
            <a:ext cx="450850" cy="434340"/>
          </a:xfrm>
          <a:prstGeom prst="ellipse">
            <a:avLst/>
          </a:prstGeom>
          <a:solidFill>
            <a:schemeClr val="bg2"/>
          </a:solidFill>
          <a:ln w="14288" cap="flat">
            <a:solidFill>
              <a:srgbClr val="FEFEFE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ctr">
              <a:lnSpc>
                <a:spcPct val="120000"/>
              </a:lnSpc>
            </a:pPr>
            <a:endParaRPr lang="en-US" altLang="zh-CN" sz="20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文本框 21"/>
          <p:cNvSpPr txBox="1"/>
          <p:nvPr>
            <p:custDataLst>
              <p:tags r:id="rId9"/>
            </p:custDataLst>
          </p:nvPr>
        </p:nvSpPr>
        <p:spPr>
          <a:xfrm>
            <a:off x="6470650" y="3445510"/>
            <a:ext cx="1280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kumimoji="1" lang="en-US" sz="12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read </a:t>
            </a:r>
            <a:r>
              <a:rPr kumimoji="1" lang="zh-CN" altLang="en-US" sz="12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heavy</a:t>
            </a:r>
            <a:endParaRPr kumimoji="1" lang="zh-CN" altLang="en-US" sz="12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10"/>
            </p:custDataLst>
          </p:nvPr>
        </p:nvSpPr>
        <p:spPr>
          <a:xfrm>
            <a:off x="8023860" y="3445510"/>
            <a:ext cx="1280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kumimoji="1" lang="en-US" sz="12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read only</a:t>
            </a:r>
            <a:endParaRPr kumimoji="1" lang="en-US" sz="12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11"/>
            </p:custDataLst>
          </p:nvPr>
        </p:nvSpPr>
        <p:spPr>
          <a:xfrm>
            <a:off x="9437370" y="3447415"/>
            <a:ext cx="1280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kumimoji="1" lang="en-US" sz="12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read latest</a:t>
            </a:r>
            <a:endParaRPr kumimoji="1" lang="en-US" sz="12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12"/>
            </p:custDataLst>
          </p:nvPr>
        </p:nvSpPr>
        <p:spPr>
          <a:xfrm>
            <a:off x="6776085" y="3014980"/>
            <a:ext cx="3308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kumimoji="1" lang="en-US" altLang="zh-CN" sz="12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endParaRPr kumimoji="1" lang="en-US" altLang="zh-CN" sz="12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13"/>
            </p:custDataLst>
          </p:nvPr>
        </p:nvSpPr>
        <p:spPr>
          <a:xfrm>
            <a:off x="8299450" y="3014980"/>
            <a:ext cx="3308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kumimoji="1" lang="en-US" altLang="zh-CN" sz="12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endParaRPr kumimoji="1" lang="en-US" altLang="zh-CN" sz="12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14"/>
            </p:custDataLst>
          </p:nvPr>
        </p:nvSpPr>
        <p:spPr>
          <a:xfrm>
            <a:off x="9822815" y="3014980"/>
            <a:ext cx="3308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kumimoji="1" lang="en-US" altLang="zh-CN" sz="12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endParaRPr kumimoji="1" lang="en-US" altLang="zh-CN" sz="12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左大括号 31"/>
          <p:cNvSpPr/>
          <p:nvPr/>
        </p:nvSpPr>
        <p:spPr>
          <a:xfrm rot="5400000">
            <a:off x="5400675" y="3390900"/>
            <a:ext cx="154305" cy="914400"/>
          </a:xfrm>
          <a:prstGeom prst="leftBrace">
            <a:avLst/>
          </a:prstGeom>
          <a:ln>
            <a:solidFill>
              <a:srgbClr val="244B6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左大括号 32"/>
          <p:cNvSpPr/>
          <p:nvPr>
            <p:custDataLst>
              <p:tags r:id="rId15"/>
            </p:custDataLst>
          </p:nvPr>
        </p:nvSpPr>
        <p:spPr>
          <a:xfrm rot="5400000">
            <a:off x="6902450" y="3416300"/>
            <a:ext cx="154305" cy="914400"/>
          </a:xfrm>
          <a:prstGeom prst="leftBrace">
            <a:avLst/>
          </a:prstGeom>
          <a:ln>
            <a:solidFill>
              <a:srgbClr val="244B6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左大括号 33"/>
          <p:cNvSpPr/>
          <p:nvPr>
            <p:custDataLst>
              <p:tags r:id="rId16"/>
            </p:custDataLst>
          </p:nvPr>
        </p:nvSpPr>
        <p:spPr>
          <a:xfrm rot="5400000">
            <a:off x="8403590" y="3416300"/>
            <a:ext cx="154305" cy="914400"/>
          </a:xfrm>
          <a:prstGeom prst="leftBrace">
            <a:avLst/>
          </a:prstGeom>
          <a:ln>
            <a:solidFill>
              <a:srgbClr val="244B6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左大括号 34"/>
          <p:cNvSpPr/>
          <p:nvPr>
            <p:custDataLst>
              <p:tags r:id="rId17"/>
            </p:custDataLst>
          </p:nvPr>
        </p:nvSpPr>
        <p:spPr>
          <a:xfrm rot="5400000">
            <a:off x="9904730" y="3420110"/>
            <a:ext cx="154305" cy="914400"/>
          </a:xfrm>
          <a:prstGeom prst="leftBrace">
            <a:avLst/>
          </a:prstGeom>
          <a:ln>
            <a:solidFill>
              <a:srgbClr val="244B6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917440" y="4022725"/>
            <a:ext cx="1117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50%read</a:t>
            </a:r>
            <a:endParaRPr kumimoji="1"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/>
            <a:r>
              <a:rPr kumimoji="1"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50%update</a:t>
            </a:r>
            <a:endParaRPr kumimoji="1"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>
            <p:custDataLst>
              <p:tags r:id="rId18"/>
            </p:custDataLst>
          </p:nvPr>
        </p:nvSpPr>
        <p:spPr>
          <a:xfrm>
            <a:off x="6458585" y="4026535"/>
            <a:ext cx="1117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95%read</a:t>
            </a:r>
            <a:endParaRPr kumimoji="1"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/>
            <a:r>
              <a:rPr kumimoji="1"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5%update</a:t>
            </a:r>
            <a:endParaRPr kumimoji="1"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>
            <p:custDataLst>
              <p:tags r:id="rId19"/>
            </p:custDataLst>
          </p:nvPr>
        </p:nvSpPr>
        <p:spPr>
          <a:xfrm>
            <a:off x="7999730" y="4026535"/>
            <a:ext cx="11176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100%read</a:t>
            </a:r>
            <a:endParaRPr kumimoji="1"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>
            <p:custDataLst>
              <p:tags r:id="rId20"/>
            </p:custDataLst>
          </p:nvPr>
        </p:nvSpPr>
        <p:spPr>
          <a:xfrm>
            <a:off x="9437370" y="4032250"/>
            <a:ext cx="1117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95%read</a:t>
            </a:r>
            <a:endParaRPr kumimoji="1"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/>
            <a:r>
              <a:rPr kumimoji="1" lang="en-US" altLang="zh-CN" sz="1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5%insert</a:t>
            </a:r>
            <a:endParaRPr kumimoji="1" lang="en-US" altLang="zh-CN" sz="1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1627506" y="736817"/>
            <a:ext cx="9550400" cy="59550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107636" y="842479"/>
            <a:ext cx="8965094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107636" y="288082"/>
            <a:ext cx="896509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Evaluation</a:t>
            </a:r>
            <a:r>
              <a:rPr kumimoji="1" lang="en-US" altLang="zh-CN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 Latency</a:t>
            </a:r>
            <a:endParaRPr kumimoji="1" lang="en-US" altLang="zh-CN" sz="3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116195" y="1391285"/>
            <a:ext cx="6671310" cy="46456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47015" y="1642745"/>
            <a:ext cx="4620895" cy="4801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algn="l">
              <a:buFont typeface="Wingdings" panose="05000000000000000000" charset="0"/>
              <a:buChar char="n"/>
            </a:pPr>
            <a:r>
              <a:rPr kumimoji="1"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该图显示了在部署了ksm 、zswap 、基于styx的ksm和zswap 的系统上，不同工作负载下的Redis的99百分位点延迟值和平均延迟值。</a:t>
            </a:r>
            <a:endParaRPr kumimoji="1" lang="zh-CN" altLang="en-US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n"/>
            </a:pPr>
            <a:endParaRPr kumimoji="1" lang="zh-CN" altLang="en-US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n"/>
            </a:pPr>
            <a:endParaRPr kumimoji="1" lang="zh-CN" altLang="en-US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n"/>
            </a:pPr>
            <a:r>
              <a:rPr kumimoji="1"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kumimoji="1" 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99</a:t>
            </a:r>
            <a:r>
              <a:rPr kumimoji="1"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百分位点延迟比较中，ksm和zswap功能给没有这些功能的系统带来了大约</a:t>
            </a:r>
            <a:r>
              <a:rPr kumimoji="1"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6.2</a:t>
            </a:r>
            <a:r>
              <a:rPr kumimoji="1"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倍和</a:t>
            </a:r>
            <a:r>
              <a:rPr kumimoji="1"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8.7</a:t>
            </a:r>
            <a:r>
              <a:rPr kumimoji="1"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倍的延迟增加，而使用基于STYX的ksm和zswap有效减少这个延迟到了</a:t>
            </a:r>
            <a:r>
              <a:rPr kumimoji="1"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1.1</a:t>
            </a:r>
            <a:r>
              <a:rPr kumimoji="1"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倍和</a:t>
            </a:r>
            <a:r>
              <a:rPr kumimoji="1"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kumimoji="1"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倍；</a:t>
            </a:r>
            <a:endParaRPr kumimoji="1" lang="zh-CN" altLang="en-US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n"/>
            </a:pPr>
            <a:endParaRPr kumimoji="1" lang="zh-CN" altLang="en-US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algn="l">
              <a:buFont typeface="Wingdings" panose="05000000000000000000" charset="0"/>
              <a:buChar char="n"/>
            </a:pPr>
            <a:r>
              <a:rPr kumimoji="1"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其原因就在于部分功能函数的执行被卸载到了</a:t>
            </a:r>
            <a:r>
              <a:rPr kumimoji="1"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SNIC</a:t>
            </a:r>
            <a:r>
              <a:rPr kumimoji="1"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上，从而减少了延迟</a:t>
            </a:r>
            <a:r>
              <a:rPr kumimoji="1"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kumimoji="1" lang="zh-CN" altLang="en-US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2641601" y="896202"/>
            <a:ext cx="9550400" cy="59550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107636" y="842479"/>
            <a:ext cx="8965094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107636" y="288082"/>
            <a:ext cx="896509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Evaluation</a:t>
            </a:r>
            <a:r>
              <a:rPr kumimoji="1" lang="en-US" altLang="zh-CN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- LLC Miss Rates</a:t>
            </a:r>
            <a:endParaRPr kumimoji="1" lang="zh-CN" altLang="en-US" sz="3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475730" y="2162810"/>
            <a:ext cx="5132705" cy="2837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8495" y="4206875"/>
            <a:ext cx="50844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Wingdings" panose="05000000000000000000" charset="0"/>
              <a:buChar char="n"/>
            </a:pPr>
            <a:r>
              <a:rPr kumimoji="1"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这个增益来自于styx将服务器内存区域复制到SNIC内存，而不是服务器CPU的缓存，因而减少了缓存缺失</a:t>
            </a:r>
            <a:r>
              <a:rPr kumimoji="1"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1" lang="zh-CN" altLang="en-US" sz="20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658495" y="2310130"/>
            <a:ext cx="50844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Wingdings" panose="05000000000000000000" charset="0"/>
              <a:buChar char="n"/>
            </a:pPr>
            <a:r>
              <a:rPr kumimoji="1"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该表显示相比于传统的ksm和zswap，基于styx的ksm和zswap分别将99百分位点的LLC的未命中率降低了48%和25%</a:t>
            </a:r>
            <a:r>
              <a:rPr kumimoji="1"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1" lang="zh-CN" altLang="en-US" sz="20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206489" y="1720372"/>
            <a:ext cx="3117231" cy="523220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6688667"/>
            <a:ext cx="12192000" cy="169333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266" y="338667"/>
            <a:ext cx="1964267" cy="6180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348979" y="1675750"/>
            <a:ext cx="2832252" cy="584775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75995" rtl="0" eaLnBrk="1" latinLnBrk="0" hangingPunct="1"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8315" algn="l" defTabSz="975995" rtl="0" eaLnBrk="1" latinLnBrk="0" hangingPunct="1"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5995" algn="l" defTabSz="975995" rtl="0" eaLnBrk="1" latinLnBrk="0" hangingPunct="1"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4310" algn="l" defTabSz="975995" rtl="0" eaLnBrk="1" latinLnBrk="0" hangingPunct="1"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2625" algn="l" defTabSz="975995" rtl="0" eaLnBrk="1" latinLnBrk="0" hangingPunct="1"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0305" algn="l" defTabSz="975995" rtl="0" eaLnBrk="1" latinLnBrk="0" hangingPunct="1"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8620" algn="l" defTabSz="975995" rtl="0" eaLnBrk="1" latinLnBrk="0" hangingPunct="1"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6935" algn="l" defTabSz="975995" rtl="0" eaLnBrk="1" latinLnBrk="0" hangingPunct="1"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04615" algn="l" defTabSz="975995" rtl="0" eaLnBrk="1" latinLnBrk="0" hangingPunct="1"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      录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01770" y="2689225"/>
            <a:ext cx="55181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75995" rtl="0" eaLnBrk="1" latinLnBrk="0" hangingPunct="1"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8315" algn="l" defTabSz="975995" rtl="0" eaLnBrk="1" latinLnBrk="0" hangingPunct="1"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5995" algn="l" defTabSz="975995" rtl="0" eaLnBrk="1" latinLnBrk="0" hangingPunct="1"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4310" algn="l" defTabSz="975995" rtl="0" eaLnBrk="1" latinLnBrk="0" hangingPunct="1"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2625" algn="l" defTabSz="975995" rtl="0" eaLnBrk="1" latinLnBrk="0" hangingPunct="1"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0305" algn="l" defTabSz="975995" rtl="0" eaLnBrk="1" latinLnBrk="0" hangingPunct="1"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8620" algn="l" defTabSz="975995" rtl="0" eaLnBrk="1" latinLnBrk="0" hangingPunct="1"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6935" algn="l" defTabSz="975995" rtl="0" eaLnBrk="1" latinLnBrk="0" hangingPunct="1"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04615" algn="l" defTabSz="975995" rtl="0" eaLnBrk="1" latinLnBrk="0" hangingPunct="1"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>
              <a:lnSpc>
                <a:spcPct val="150000"/>
              </a:lnSpc>
            </a:pPr>
            <a:r>
              <a:rPr lang="en-US" altLang="zh-CN" sz="2400" i="1" dirty="0">
                <a:solidFill>
                  <a:srgbClr val="23978B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r>
              <a:rPr lang="zh-CN" altLang="en-US" sz="2400" i="1" dirty="0">
                <a:solidFill>
                  <a:srgbClr val="23978B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i="1" dirty="0">
                <a:solidFill>
                  <a:srgbClr val="23978B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2400" i="1" dirty="0">
                <a:solidFill>
                  <a:srgbClr val="23978B"/>
                </a:solidFill>
                <a:latin typeface="微软雅黑" panose="020B0503020204020204" charset="-122"/>
                <a:ea typeface="微软雅黑" panose="020B0503020204020204" charset="-122"/>
              </a:rPr>
              <a:t>背景和动机</a:t>
            </a:r>
            <a:endParaRPr lang="en-US" altLang="zh-CN" sz="2400" dirty="0">
              <a:solidFill>
                <a:srgbClr val="23978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>
              <a:lnSpc>
                <a:spcPct val="150000"/>
              </a:lnSpc>
            </a:pPr>
            <a:r>
              <a:rPr lang="en-US" altLang="zh-CN" sz="2400" i="1" dirty="0">
                <a:solidFill>
                  <a:srgbClr val="23978B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r>
              <a:rPr lang="zh-CN" altLang="en-US" sz="2400" i="1" dirty="0">
                <a:solidFill>
                  <a:srgbClr val="23978B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i="1" dirty="0">
                <a:solidFill>
                  <a:srgbClr val="23978B"/>
                </a:solidFill>
                <a:latin typeface="微软雅黑" panose="020B0503020204020204" charset="-122"/>
                <a:ea typeface="微软雅黑" panose="020B0503020204020204" charset="-122"/>
              </a:rPr>
              <a:t>   styx</a:t>
            </a:r>
            <a:r>
              <a:rPr lang="zh-CN" altLang="en-US" sz="2400" i="1" dirty="0">
                <a:solidFill>
                  <a:srgbClr val="23978B"/>
                </a:solidFill>
                <a:latin typeface="微软雅黑" panose="020B0503020204020204" charset="-122"/>
                <a:ea typeface="微软雅黑" panose="020B0503020204020204" charset="-122"/>
              </a:rPr>
              <a:t>设计</a:t>
            </a:r>
            <a:endParaRPr lang="en-US" altLang="zh-CN" sz="2400" dirty="0">
              <a:solidFill>
                <a:srgbClr val="23978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>
              <a:lnSpc>
                <a:spcPct val="150000"/>
              </a:lnSpc>
            </a:pPr>
            <a:r>
              <a:rPr lang="en-US" altLang="zh-CN" sz="2400" i="1" dirty="0">
                <a:solidFill>
                  <a:srgbClr val="23978B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r>
              <a:rPr lang="zh-CN" altLang="en-US" sz="2400" i="1" dirty="0">
                <a:solidFill>
                  <a:srgbClr val="23978B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i="1" dirty="0">
                <a:solidFill>
                  <a:srgbClr val="23978B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2400" i="1" dirty="0">
                <a:solidFill>
                  <a:srgbClr val="23978B"/>
                </a:solidFill>
                <a:latin typeface="微软雅黑" panose="020B0503020204020204" charset="-122"/>
                <a:ea typeface="微软雅黑" panose="020B0503020204020204" charset="-122"/>
              </a:rPr>
              <a:t>实验</a:t>
            </a:r>
            <a:r>
              <a:rPr lang="zh-CN" altLang="en-US" sz="2400" i="1" dirty="0">
                <a:solidFill>
                  <a:srgbClr val="23978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评估</a:t>
            </a:r>
            <a:endParaRPr lang="zh-CN" altLang="en-US" sz="2400" i="1" dirty="0">
              <a:solidFill>
                <a:srgbClr val="23978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2641601" y="896202"/>
            <a:ext cx="9550400" cy="59550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107636" y="842479"/>
            <a:ext cx="8965094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107636" y="288082"/>
            <a:ext cx="896509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Evaluation</a:t>
            </a:r>
            <a:r>
              <a:rPr kumimoji="1" lang="en-US" altLang="zh-CN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- CPU Cycle Consumption</a:t>
            </a:r>
            <a:endParaRPr kumimoji="1" lang="en-US" altLang="zh-CN" sz="3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04915" y="2540635"/>
            <a:ext cx="5159375" cy="231521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658495" y="4206875"/>
            <a:ext cx="50844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Wingdings" panose="05000000000000000000" charset="0"/>
              <a:buChar char="n"/>
            </a:pPr>
            <a:r>
              <a:rPr kumimoji="1"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即通过将ksm和zswap的计算密集操作卸载到SNIC中，可以节省服务器CPU周期</a:t>
            </a:r>
            <a:r>
              <a:rPr kumimoji="1"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1" lang="zh-CN" altLang="en-US" sz="20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658495" y="2310130"/>
            <a:ext cx="50844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Wingdings" panose="05000000000000000000" charset="0"/>
              <a:buChar char="n"/>
            </a:pPr>
            <a:r>
              <a:rPr kumimoji="1"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平均来看，基于styx的ksm和zswap分别将消耗的服务器CPU周期从26%和20%减少到7%和10%</a:t>
            </a:r>
            <a:r>
              <a:rPr kumimoji="1"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1" lang="zh-CN" altLang="en-US" sz="20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2641601" y="896202"/>
            <a:ext cx="9550400" cy="59550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107636" y="842479"/>
            <a:ext cx="8965094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107636" y="288082"/>
            <a:ext cx="896509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Evaluation</a:t>
            </a:r>
            <a:r>
              <a:rPr kumimoji="1" lang="en-US" altLang="zh-CN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- Effectiveness</a:t>
            </a:r>
            <a:endParaRPr kumimoji="1" lang="en-US" altLang="zh-CN" sz="3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739890" y="1856740"/>
            <a:ext cx="4634230" cy="314452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658495" y="3736340"/>
            <a:ext cx="50844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Wingdings" panose="05000000000000000000" charset="0"/>
              <a:buChar char="n"/>
            </a:pPr>
            <a:r>
              <a:rPr kumimoji="1"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由于传输延迟，在SNIC执行的压缩操作确实会导致更长的延迟，但zswap的总体有效性和性能并没有受到太大影响</a:t>
            </a:r>
            <a:r>
              <a:rPr kumimoji="1"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1" lang="zh-CN" altLang="en-US" sz="20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658495" y="2414270"/>
            <a:ext cx="50844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Wingdings" panose="05000000000000000000" charset="0"/>
              <a:buChar char="n"/>
            </a:pPr>
            <a:r>
              <a:rPr kumimoji="1"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基于styx的zswap可以提供与zswap相近的压缩率；使用STYX时zpool的增长率仅比标准zswap实现的增长率低2%</a:t>
            </a:r>
            <a:r>
              <a:rPr kumimoji="1"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1" lang="zh-CN" altLang="en-US" sz="20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495" y="1266190"/>
            <a:ext cx="472567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以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zswap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为例进行有效性评估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77390" y="5822950"/>
            <a:ext cx="8886825" cy="706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pPr algn="l"/>
            <a:r>
              <a:rPr kumimoji="1"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基于STYX的zswap保留了zswap的功能优势，同时显著减少了由zswap引起的对协同运行应用程序的干扰</a:t>
            </a:r>
            <a:endParaRPr kumimoji="1" lang="zh-CN" altLang="en-US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2641601" y="896202"/>
            <a:ext cx="9550400" cy="59550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107636" y="842479"/>
            <a:ext cx="8965094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107636" y="288082"/>
            <a:ext cx="896509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Conclusion</a:t>
            </a:r>
            <a:endParaRPr kumimoji="1" sz="3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16660" y="1862455"/>
            <a:ext cx="9019540" cy="3656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l">
              <a:buFont typeface="Wingdings" panose="05000000000000000000" charset="0"/>
              <a:buChar char="n"/>
            </a:pPr>
            <a:r>
              <a:rPr kumimoji="1"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文章首先展示了内存优化内核功能在调用时大量消耗服务器CPU的周期并污染其缓存的问题；</a:t>
            </a:r>
            <a:endParaRPr kumimoji="1" lang="zh-CN" altLang="en-US" sz="20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l">
              <a:buFont typeface="Wingdings" panose="05000000000000000000" charset="0"/>
              <a:buChar char="n"/>
            </a:pPr>
            <a:endParaRPr kumimoji="1" lang="en-US" altLang="zh-CN" sz="20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l">
              <a:buFont typeface="Wingdings" panose="05000000000000000000" charset="0"/>
              <a:buChar char="n"/>
            </a:pPr>
            <a:r>
              <a:rPr kumimoji="1"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然后提出</a:t>
            </a:r>
            <a:r>
              <a:rPr kumimoji="1"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styx</a:t>
            </a:r>
            <a:r>
              <a:rPr kumimoji="1"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通过利用SNIC的计算和内存资源来实现尽量减少服务器CPU周期的消耗和由这些内核功能引起的缓存污染；</a:t>
            </a:r>
            <a:endParaRPr kumimoji="1" lang="zh-CN" altLang="en-US" sz="20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l">
              <a:buFont typeface="Wingdings" panose="05000000000000000000" charset="0"/>
              <a:buChar char="n"/>
            </a:pPr>
            <a:endParaRPr kumimoji="1" lang="en-US" altLang="zh-CN" sz="20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l">
              <a:buFont typeface="Wingdings" panose="05000000000000000000" charset="0"/>
              <a:buChar char="n"/>
            </a:pPr>
            <a:r>
              <a:rPr kumimoji="1" lang="zh-CN" sz="20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</a:t>
            </a:r>
            <a:r>
              <a:rPr kumimoji="1" sz="20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使用STYX框架重新实现两个内存优化内核特性(ksm和zswap)并</a:t>
            </a:r>
            <a:r>
              <a:rPr kumimoji="1" lang="zh-CN" sz="20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同时</a:t>
            </a:r>
            <a:r>
              <a:rPr kumimoji="1" sz="20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运行内存密集型/延迟敏感的应用程序，</a:t>
            </a:r>
            <a:r>
              <a:rPr kumimoji="1" lang="zh-CN" sz="20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来证明</a:t>
            </a:r>
            <a:r>
              <a:rPr kumimoji="1" sz="20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了STYX的有效性</a:t>
            </a:r>
            <a:r>
              <a:rPr kumimoji="1" lang="zh-CN" sz="20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kumimoji="1" sz="20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l">
              <a:buFont typeface="Wingdings" panose="05000000000000000000" charset="0"/>
              <a:buChar char="n"/>
            </a:pPr>
            <a:endParaRPr kumimoji="1" lang="en-US" altLang="zh-CN" sz="20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l">
              <a:buFont typeface="Wingdings" panose="05000000000000000000" charset="0"/>
              <a:buChar char="n"/>
            </a:pPr>
            <a:r>
              <a:rPr kumimoji="1"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发现使用基于styx的ksm和zswap的系统的p99延迟值比使用</a:t>
            </a:r>
            <a:r>
              <a:rPr kumimoji="1"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传统</a:t>
            </a:r>
            <a:r>
              <a:rPr kumimoji="1"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ksm和zswap的系统</a:t>
            </a:r>
            <a:r>
              <a:rPr kumimoji="1"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分别</a:t>
            </a:r>
            <a:r>
              <a:rPr kumimoji="1"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低5.6倍和2.9倍，同时保留了ksm和zswap的优点。</a:t>
            </a:r>
            <a:endParaRPr kumimoji="1" lang="en-US" altLang="zh-CN" sz="20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0" r="26250" b="22542"/>
          <a:stretch>
            <a:fillRect/>
          </a:stretch>
        </p:blipFill>
        <p:spPr>
          <a:xfrm>
            <a:off x="-1" y="0"/>
            <a:ext cx="12261273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92425" y="2890520"/>
            <a:ext cx="5669915" cy="1077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kumimoji="1" lang="en-US" altLang="zh-CN" sz="80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THANKS</a:t>
            </a:r>
            <a:r>
              <a:rPr kumimoji="1" lang="zh-CN" altLang="en-US" sz="80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！</a:t>
            </a:r>
            <a:endParaRPr kumimoji="1" lang="zh-CN" altLang="en-US" sz="80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0" r="26250" b="22542"/>
          <a:stretch>
            <a:fillRect/>
          </a:stretch>
        </p:blipFill>
        <p:spPr>
          <a:xfrm>
            <a:off x="-1" y="0"/>
            <a:ext cx="12261273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8800" y="3429000"/>
            <a:ext cx="692573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背景动机</a:t>
            </a:r>
            <a:endParaRPr kumimoji="1" lang="zh-CN" altLang="en-US" sz="6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2641601" y="902926"/>
            <a:ext cx="9550400" cy="59550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107636" y="842479"/>
            <a:ext cx="8965094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107636" y="288082"/>
            <a:ext cx="896509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Memory Optimization Kernel Features</a:t>
            </a:r>
            <a:endParaRPr kumimoji="1" lang="zh-CN" altLang="en-US" sz="3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01700" y="1860550"/>
            <a:ext cx="8816340" cy="449770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342900" indent="-342900" algn="just">
              <a:lnSpc>
                <a:spcPct val="120000"/>
              </a:lnSpc>
              <a:buFont typeface="Wingdings" panose="05000000000000000000" charset="0"/>
              <a:buChar char="n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ksm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是一种重复数据删除功能，通常用于基于内核的虚拟机(KVM)，通过在多个虚拟机之间共享具有相同内容的页面，在给定的物理内存容量内快速整合更多虚拟机；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charset="0"/>
              <a:buChar char="n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charset="0"/>
              <a:buChar char="n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charset="0"/>
              <a:buChar char="n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它会定期扫描两个或多个正在运行的进程的页面，以识别具有相同内存内容的进程；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charset="0"/>
              <a:buChar char="n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charset="0"/>
              <a:buChar char="n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charset="0"/>
              <a:buChar char="n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ksm的开销和收益都取决于每次调用ksm的扫描页面数、扫描页面的频率和合并页面的最大数量。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01383" y="1104900"/>
            <a:ext cx="6344285" cy="583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ksm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：kernel same-page merging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2641601" y="902926"/>
            <a:ext cx="9550400" cy="59550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107636" y="842479"/>
            <a:ext cx="8965094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107636" y="288082"/>
            <a:ext cx="896509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Memory Optimization Kernel Features</a:t>
            </a:r>
            <a:endParaRPr kumimoji="1" lang="zh-CN" altLang="en-US" sz="3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01700" y="1860550"/>
            <a:ext cx="8816340" cy="449770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342900" indent="-342900" algn="just">
              <a:lnSpc>
                <a:spcPct val="120000"/>
              </a:lnSpc>
              <a:buFont typeface="Wingdings" panose="05000000000000000000" charset="0"/>
              <a:buChar char="n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zswap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充当Linux页面交换守护进程（kswapd）的压缩后端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用于对换出的页面进行压缩，然后存放在DRAM中动态分配的内存池（即zpool）中；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charset="0"/>
              <a:buChar char="n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charset="0"/>
              <a:buChar char="n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charset="0"/>
              <a:buChar char="n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当zpool的大小达到阈值时，zswap会从zpool中获取LRU页面，将其解压缩并重新存放到备用交换设备，并从zpool中释放压缩的页面；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charset="0"/>
              <a:buChar char="n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charset="0"/>
              <a:buChar char="n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charset="0"/>
              <a:buChar char="n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为了解决页面故障，zswap首先检查zpool，以确定页面是否被逐出到备用交换设备</a:t>
            </a: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如果在zpool中找到该页面，则只需解压缩该页面并由zswap返回。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01383" y="1104265"/>
            <a:ext cx="7995285" cy="583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zswap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：compressed cache for swap pages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2641601" y="902926"/>
            <a:ext cx="9550400" cy="59550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107636" y="842479"/>
            <a:ext cx="8965094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107636" y="288082"/>
            <a:ext cx="896509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SNIC and RDMA</a:t>
            </a:r>
            <a:endParaRPr kumimoji="1" lang="zh-CN" altLang="en-US" sz="3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5635" y="1304290"/>
            <a:ext cx="8795385" cy="1569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kumimoji="1"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SNIC</a:t>
            </a:r>
            <a:r>
              <a:rPr kumimoji="1"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kumimoji="1"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smart network interface controller</a:t>
            </a:r>
            <a:endParaRPr kumimoji="1"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kumimoji="1"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buFont typeface="Wingdings" panose="05000000000000000000" charset="0"/>
              <a:buChar char="n"/>
            </a:pPr>
            <a:r>
              <a:rPr kumimoji="1"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SNIC</a:t>
            </a:r>
            <a:r>
              <a:rPr kumimoji="1"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就是</a:t>
            </a:r>
            <a:r>
              <a:rPr kumimoji="1"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将传统的网络接口控制器（NIC）与CPU、基于ASIC</a:t>
            </a:r>
            <a:r>
              <a:rPr kumimoji="1"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</a:t>
            </a:r>
            <a:r>
              <a:rPr kumimoji="1"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FPGA的加速器以及内存和IO子系统集成在一起。</a:t>
            </a:r>
            <a:endParaRPr kumimoji="1"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800100" lvl="1" indent="-342900" algn="l">
              <a:buFont typeface="Wingdings" panose="05000000000000000000" charset="0"/>
              <a:buChar char="n"/>
            </a:pPr>
            <a:endParaRPr kumimoji="1"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 algn="l">
              <a:buFont typeface="Wingdings" panose="05000000000000000000" charset="0"/>
              <a:buNone/>
            </a:pPr>
            <a:endParaRPr kumimoji="1"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635635" y="3694430"/>
            <a:ext cx="8795385" cy="1569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kumimoji="1"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RDMA</a:t>
            </a:r>
            <a:r>
              <a:rPr kumimoji="1"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kumimoji="1"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remote direct memory access</a:t>
            </a:r>
            <a:endParaRPr kumimoji="1"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kumimoji="1"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buFont typeface="Wingdings" panose="05000000000000000000" charset="0"/>
              <a:buChar char="n"/>
            </a:pPr>
            <a:r>
              <a:rPr kumimoji="1"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RDMA</a:t>
            </a:r>
            <a:r>
              <a:rPr kumimoji="1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允许客户端</a:t>
            </a:r>
            <a:r>
              <a:rPr kumimoji="1" 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绕过</a:t>
            </a:r>
            <a:r>
              <a:rPr kumimoji="1"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</a:t>
            </a:r>
            <a:r>
              <a:rPr kumimoji="1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直接访问服务器的内存</a:t>
            </a:r>
            <a:r>
              <a:rPr kumimoji="1" 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，并且服务器中的SNIC也可以直接通过RDMA访问服务器的本地内存</a:t>
            </a:r>
            <a:endParaRPr kumimoji="1"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2641601" y="902926"/>
            <a:ext cx="9550400" cy="59550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107636" y="842479"/>
            <a:ext cx="8965094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107636" y="288082"/>
            <a:ext cx="896509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Impact of Running Kernel Features on</a:t>
            </a:r>
            <a:r>
              <a:rPr kumimoji="1" 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Application Performance</a:t>
            </a:r>
            <a:endParaRPr kumimoji="1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362825" y="1141095"/>
            <a:ext cx="3907155" cy="547878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75945" y="123888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kumimoji="1"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</a:t>
            </a:r>
            <a:r>
              <a:rPr kumimoji="1"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zswap</a:t>
            </a:r>
            <a:r>
              <a:rPr kumimoji="1"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为例进行性能分析</a:t>
            </a:r>
            <a:endParaRPr kumimoji="1" lang="zh-CN" altLang="en-US" sz="20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5945" y="2331720"/>
            <a:ext cx="67868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Wingdings" panose="05000000000000000000" charset="0"/>
              <a:buChar char="n"/>
            </a:pPr>
            <a:r>
              <a:rPr kumimoji="1"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压缩和解压缩是高度计算密集型的，因此会显著消耗CPU周期</a:t>
            </a:r>
            <a:r>
              <a:rPr kumimoji="1"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kumimoji="1" lang="zh-CN" altLang="en-US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l">
              <a:buFont typeface="Wingdings" panose="05000000000000000000" charset="0"/>
              <a:buChar char="n"/>
            </a:pPr>
            <a:endParaRPr kumimoji="1"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l">
              <a:buFont typeface="Wingdings" panose="05000000000000000000" charset="0"/>
              <a:buChar char="n"/>
            </a:pPr>
            <a:r>
              <a:rPr kumimoji="1"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zswap</a:t>
            </a:r>
            <a:r>
              <a:rPr kumimoji="1"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压缩的这些页面基本为冷数据，这些数据被带入服务器CPU的LLC，由于它们不太可能很快被使用，它们最终会污染LLC。</a:t>
            </a:r>
            <a:endParaRPr kumimoji="1" lang="zh-CN" altLang="en-US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l">
              <a:buFont typeface="Wingdings" panose="05000000000000000000" charset="0"/>
              <a:buChar char="n"/>
            </a:pPr>
            <a:endParaRPr kumimoji="1" lang="zh-CN" altLang="en-US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l">
              <a:buFont typeface="Wingdings" panose="05000000000000000000" charset="0"/>
              <a:buChar char="n"/>
            </a:pPr>
            <a:r>
              <a:rPr kumimoji="1"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并且，当zpool中的压缩页面被驱逐到备份交换设备时，这些页面会被解压缩，并再次用这些冷数据污染LLC。</a:t>
            </a:r>
            <a:endParaRPr kumimoji="1" lang="zh-CN" altLang="en-US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0" r="26250" b="22542"/>
          <a:stretch>
            <a:fillRect/>
          </a:stretch>
        </p:blipFill>
        <p:spPr>
          <a:xfrm>
            <a:off x="-1" y="0"/>
            <a:ext cx="12261273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8800" y="3429000"/>
            <a:ext cx="692573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styx</a:t>
            </a:r>
            <a:r>
              <a:rPr kumimoji="1" lang="zh-CN" altLang="en-US" sz="6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设计</a:t>
            </a:r>
            <a:endParaRPr kumimoji="1" lang="zh-CN" altLang="en-US" sz="6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2641601" y="896202"/>
            <a:ext cx="9550400" cy="59550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107636" y="842479"/>
            <a:ext cx="8965094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107636" y="288082"/>
            <a:ext cx="896509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STYX Framework</a:t>
            </a:r>
            <a:endParaRPr kumimoji="1" lang="zh-CN" altLang="en-US" sz="3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022850" y="1820545"/>
            <a:ext cx="5673090" cy="36937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19735" y="3226435"/>
            <a:ext cx="46113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kumimoji="1"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利用</a:t>
            </a:r>
            <a:r>
              <a:rPr kumimoji="1"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SNIC</a:t>
            </a:r>
            <a:r>
              <a:rPr kumimoji="1"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的计算资源和内存资源对原本在服务器</a:t>
            </a:r>
            <a:r>
              <a:rPr kumimoji="1" lang="en-US" altLang="zh-CN" sz="20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</a:t>
            </a:r>
            <a:r>
              <a:rPr kumimoji="1"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和内存上执行的内存优化内核功能进行卸载；</a:t>
            </a:r>
            <a:endParaRPr kumimoji="1" lang="zh-CN" altLang="en-US" sz="20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commondata" val="eyJoZGlkIjoiMWRmZjliYTk4ZWM1YmEzZWE2ZjZlNDBmMGJmNzI1NmI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244C89"/>
        </a:solidFill>
        <a:ln w="19050" cap="flat">
          <a:solidFill>
            <a:schemeClr val="bg2"/>
          </a:solidFill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a:spPr>
      <a:bodyPr vert="horz" wrap="square" lIns="91440" tIns="45720" rIns="91440" bIns="45720" numCol="1" anchor="t" anchorCtr="0" compatLnSpc="1"/>
      <a:lstStyle>
        <a:defPPr algn="l">
          <a:lnSpc>
            <a:spcPct val="120000"/>
          </a:lnSpc>
          <a:defRPr sz="1600">
            <a:solidFill>
              <a:srgbClr val="213555"/>
            </a:solidFill>
          </a:defRPr>
        </a:defPPr>
      </a:lstStyle>
    </a:spDef>
    <a:txDef>
      <a:spPr>
        <a:noFill/>
      </a:spPr>
      <a:bodyPr wrap="square" rtlCol="0">
        <a:spAutoFit/>
      </a:bodyPr>
      <a:lstStyle>
        <a:defPPr algn="l">
          <a:defRPr kumimoji="1" sz="3200" b="1" dirty="0" smtClean="0"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2984</Words>
  <Application>WPS 演示</Application>
  <PresentationFormat>宽屏</PresentationFormat>
  <Paragraphs>189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Arial</vt:lpstr>
      <vt:lpstr>Wingdings</vt:lpstr>
      <vt:lpstr>等线</vt:lpstr>
      <vt:lpstr>Arial Unicode MS</vt:lpstr>
      <vt:lpstr>等线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飞</cp:lastModifiedBy>
  <cp:revision>222</cp:revision>
  <dcterms:created xsi:type="dcterms:W3CDTF">2022-03-24T14:55:00Z</dcterms:created>
  <dcterms:modified xsi:type="dcterms:W3CDTF">2023-12-03T11:37:50Z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CC8934EE552C42839C074612E28F88CB_12</vt:lpwstr>
  </property>
  <property fmtid="{D5CDD505-2E9C-101B-9397-08002B2CF9AE}" pid="3" name="KSOProductBuildVer">
    <vt:lpwstr>2052-12.1.0.15712</vt:lpwstr>
  </property>
</Properties>
</file>