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Montserrat" charset="1" panose="00000500000000000000"/>
      <p:regular r:id="rId20"/>
    </p:embeddedFont>
    <p:embeddedFont>
      <p:font typeface="Montserrat Bold" charset="1" panose="00000600000000000000"/>
      <p:regular r:id="rId21"/>
    </p:embeddedFont>
    <p:embeddedFont>
      <p:font typeface="Montserrat Italics" charset="1" panose="00000500000000000000"/>
      <p:regular r:id="rId22"/>
    </p:embeddedFont>
    <p:embeddedFont>
      <p:font typeface="Montserrat Bold Italics" charset="1" panose="00000600000000000000"/>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8.svg" Type="http://schemas.openxmlformats.org/officeDocument/2006/relationships/image"/><Relationship Id="rId11" Target="../media/image109.png" Type="http://schemas.openxmlformats.org/officeDocument/2006/relationships/image"/><Relationship Id="rId12" Target="../media/image110.svg" Type="http://schemas.openxmlformats.org/officeDocument/2006/relationships/image"/><Relationship Id="rId2" Target="../media/image47.png" Type="http://schemas.openxmlformats.org/officeDocument/2006/relationships/image"/><Relationship Id="rId3" Target="../media/image103.png" Type="http://schemas.openxmlformats.org/officeDocument/2006/relationships/image"/><Relationship Id="rId4" Target="../media/image104.svg" Type="http://schemas.openxmlformats.org/officeDocument/2006/relationships/image"/><Relationship Id="rId5" Target="../media/image94.png" Type="http://schemas.openxmlformats.org/officeDocument/2006/relationships/image"/><Relationship Id="rId6" Target="../media/image95.svg" Type="http://schemas.openxmlformats.org/officeDocument/2006/relationships/image"/><Relationship Id="rId7" Target="../media/image105.png" Type="http://schemas.openxmlformats.org/officeDocument/2006/relationships/image"/><Relationship Id="rId8" Target="../media/image106.svg" Type="http://schemas.openxmlformats.org/officeDocument/2006/relationships/image"/><Relationship Id="rId9" Target="../media/image10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7.png" Type="http://schemas.openxmlformats.org/officeDocument/2006/relationships/image"/><Relationship Id="rId5" Target="../media/image9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1.png" Type="http://schemas.openxmlformats.org/officeDocument/2006/relationships/image"/><Relationship Id="rId6" Target="../media/image11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13.pn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16" Target="../media/image42.png" Type="http://schemas.openxmlformats.org/officeDocument/2006/relationships/image"/><Relationship Id="rId17" Target="../media/image43.svg" Type="http://schemas.openxmlformats.org/officeDocument/2006/relationships/image"/><Relationship Id="rId18" Target="../media/image44.png" Type="http://schemas.openxmlformats.org/officeDocument/2006/relationships/image"/><Relationship Id="rId19" Target="../media/image45.svg" Type="http://schemas.openxmlformats.org/officeDocument/2006/relationships/image"/><Relationship Id="rId2" Target="../media/image8.png" Type="http://schemas.openxmlformats.org/officeDocument/2006/relationships/image"/><Relationship Id="rId20" Target="../media/image46.png" Type="http://schemas.openxmlformats.org/officeDocument/2006/relationships/image"/><Relationship Id="rId3" Target="../media/image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11" Target="../media/image56.png" Type="http://schemas.openxmlformats.org/officeDocument/2006/relationships/image"/><Relationship Id="rId12" Target="../media/image57.svg" Type="http://schemas.openxmlformats.org/officeDocument/2006/relationships/image"/><Relationship Id="rId13" Target="../media/image58.png" Type="http://schemas.openxmlformats.org/officeDocument/2006/relationships/image"/><Relationship Id="rId14" Target="../media/image59.svg" Type="http://schemas.openxmlformats.org/officeDocument/2006/relationships/image"/><Relationship Id="rId15" Target="../media/image60.png" Type="http://schemas.openxmlformats.org/officeDocument/2006/relationships/image"/><Relationship Id="rId16" Target="../media/image61.svg" Type="http://schemas.openxmlformats.org/officeDocument/2006/relationships/image"/><Relationship Id="rId17" Target="../media/image2.png" Type="http://schemas.openxmlformats.org/officeDocument/2006/relationships/image"/><Relationship Id="rId18" Target="../media/image3.svg" Type="http://schemas.openxmlformats.org/officeDocument/2006/relationships/image"/><Relationship Id="rId19" Target="../media/image62.png" Type="http://schemas.openxmlformats.org/officeDocument/2006/relationships/image"/><Relationship Id="rId2" Target="../media/image47.png" Type="http://schemas.openxmlformats.org/officeDocument/2006/relationships/image"/><Relationship Id="rId20" Target="../media/image63.sv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 Id="rId9" Target="../media/image5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2.png" Type="http://schemas.openxmlformats.org/officeDocument/2006/relationships/image"/><Relationship Id="rId11" Target="../media/image73.svg" Type="http://schemas.openxmlformats.org/officeDocument/2006/relationships/image"/><Relationship Id="rId12" Target="../media/image74.png" Type="http://schemas.openxmlformats.org/officeDocument/2006/relationships/image"/><Relationship Id="rId13" Target="../media/image75.svg" Type="http://schemas.openxmlformats.org/officeDocument/2006/relationships/image"/><Relationship Id="rId14" Target="../media/image76.png" Type="http://schemas.openxmlformats.org/officeDocument/2006/relationships/image"/><Relationship Id="rId15" Target="../media/image77.svg" Type="http://schemas.openxmlformats.org/officeDocument/2006/relationships/image"/><Relationship Id="rId16" Target="../media/image78.png" Type="http://schemas.openxmlformats.org/officeDocument/2006/relationships/image"/><Relationship Id="rId17" Target="../media/image79.svg" Type="http://schemas.openxmlformats.org/officeDocument/2006/relationships/image"/><Relationship Id="rId18" Target="../media/image80.png" Type="http://schemas.openxmlformats.org/officeDocument/2006/relationships/image"/><Relationship Id="rId19" Target="../media/image81.svg" Type="http://schemas.openxmlformats.org/officeDocument/2006/relationships/image"/><Relationship Id="rId2" Target="../media/image64.png" Type="http://schemas.openxmlformats.org/officeDocument/2006/relationships/image"/><Relationship Id="rId20" Target="../media/image82.png" Type="http://schemas.openxmlformats.org/officeDocument/2006/relationships/image"/><Relationship Id="rId21" Target="../media/image83.svg" Type="http://schemas.openxmlformats.org/officeDocument/2006/relationships/image"/><Relationship Id="rId22" Target="../media/image84.png" Type="http://schemas.openxmlformats.org/officeDocument/2006/relationships/image"/><Relationship Id="rId23" Target="../media/image85.svg" Type="http://schemas.openxmlformats.org/officeDocument/2006/relationships/image"/><Relationship Id="rId24" Target="../media/image86.png" Type="http://schemas.openxmlformats.org/officeDocument/2006/relationships/image"/><Relationship Id="rId25" Target="../media/image87.svg" Type="http://schemas.openxmlformats.org/officeDocument/2006/relationships/image"/><Relationship Id="rId26" Target="../media/image88.png" Type="http://schemas.openxmlformats.org/officeDocument/2006/relationships/image"/><Relationship Id="rId27" Target="../media/image89.svg" Type="http://schemas.openxmlformats.org/officeDocument/2006/relationships/image"/><Relationship Id="rId28" Target="../media/image90.png" Type="http://schemas.openxmlformats.org/officeDocument/2006/relationships/image"/><Relationship Id="rId29" Target="../media/image91.svg" Type="http://schemas.openxmlformats.org/officeDocument/2006/relationships/image"/><Relationship Id="rId3" Target="../media/image65.svg" Type="http://schemas.openxmlformats.org/officeDocument/2006/relationships/image"/><Relationship Id="rId30" Target="../media/image92.png" Type="http://schemas.openxmlformats.org/officeDocument/2006/relationships/image"/><Relationship Id="rId31" Target="../media/image93.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 Id="rId6" Target="../media/image68.png" Type="http://schemas.openxmlformats.org/officeDocument/2006/relationships/image"/><Relationship Id="rId7" Target="../media/image69.svg" Type="http://schemas.openxmlformats.org/officeDocument/2006/relationships/image"/><Relationship Id="rId8" Target="../media/image70.png" Type="http://schemas.openxmlformats.org/officeDocument/2006/relationships/image"/><Relationship Id="rId9" Target="../media/image7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4.png" Type="http://schemas.openxmlformats.org/officeDocument/2006/relationships/image"/><Relationship Id="rId3" Target="../media/image95.svg" Type="http://schemas.openxmlformats.org/officeDocument/2006/relationships/image"/><Relationship Id="rId4" Target="../media/image9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7.png" Type="http://schemas.openxmlformats.org/officeDocument/2006/relationships/image"/><Relationship Id="rId5" Target="../media/image98.svg" Type="http://schemas.openxmlformats.org/officeDocument/2006/relationships/image"/><Relationship Id="rId6" Target="../media/image99.png" Type="http://schemas.openxmlformats.org/officeDocument/2006/relationships/image"/><Relationship Id="rId7" Target="../media/image100.svg" Type="http://schemas.openxmlformats.org/officeDocument/2006/relationships/image"/><Relationship Id="rId8" Target="../media/image101.png" Type="http://schemas.openxmlformats.org/officeDocument/2006/relationships/image"/><Relationship Id="rId9" Target="../media/image10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2611"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2611" b="0"/>
            </a:stretch>
          </a:blipFill>
        </p:spPr>
      </p:sp>
      <p:sp>
        <p:nvSpPr>
          <p:cNvPr name="Freeform 5" id="5"/>
          <p:cNvSpPr/>
          <p:nvPr/>
        </p:nvSpPr>
        <p:spPr>
          <a:xfrm flipH="false" flipV="false" rot="0">
            <a:off x="4137702" y="3103606"/>
            <a:ext cx="10012598" cy="4406154"/>
          </a:xfrm>
          <a:custGeom>
            <a:avLst/>
            <a:gdLst/>
            <a:ahLst/>
            <a:cxnLst/>
            <a:rect r="r" b="b" t="t" l="l"/>
            <a:pathLst>
              <a:path h="4406154" w="10012598">
                <a:moveTo>
                  <a:pt x="0" y="0"/>
                </a:moveTo>
                <a:lnTo>
                  <a:pt x="10012597" y="0"/>
                </a:lnTo>
                <a:lnTo>
                  <a:pt x="10012597" y="4406154"/>
                </a:lnTo>
                <a:lnTo>
                  <a:pt x="0" y="44061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236347" y="4072561"/>
            <a:ext cx="9815307" cy="3042844"/>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PROJECT</a:t>
            </a:r>
          </a:p>
        </p:txBody>
      </p:sp>
      <p:sp>
        <p:nvSpPr>
          <p:cNvPr name="TextBox 7" id="7"/>
          <p:cNvSpPr txBox="true"/>
          <p:nvPr/>
        </p:nvSpPr>
        <p:spPr>
          <a:xfrm rot="0">
            <a:off x="4236347" y="3323809"/>
            <a:ext cx="9815307" cy="13012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JAVA</a:t>
            </a:r>
          </a:p>
        </p:txBody>
      </p:sp>
      <p:sp>
        <p:nvSpPr>
          <p:cNvPr name="TextBox 8" id="8"/>
          <p:cNvSpPr txBox="true"/>
          <p:nvPr/>
        </p:nvSpPr>
        <p:spPr>
          <a:xfrm rot="0">
            <a:off x="2719596" y="7434953"/>
            <a:ext cx="12848809" cy="468125"/>
          </a:xfrm>
          <a:prstGeom prst="rect">
            <a:avLst/>
          </a:prstGeom>
        </p:spPr>
        <p:txBody>
          <a:bodyPr anchor="t" rtlCol="false" tIns="0" lIns="0" bIns="0" rIns="0">
            <a:spAutoFit/>
          </a:bodyPr>
          <a:lstStyle/>
          <a:p>
            <a:pPr algn="ctr">
              <a:lnSpc>
                <a:spcPts val="3661"/>
              </a:lnSpc>
            </a:pPr>
            <a:r>
              <a:rPr lang="en-US" sz="2653" spc="34">
                <a:solidFill>
                  <a:srgbClr val="231F20"/>
                </a:solidFill>
                <a:latin typeface="Open Sans Bold"/>
              </a:rPr>
              <a:t>01057059</a:t>
            </a:r>
            <a:r>
              <a:rPr lang="en-US" sz="2653" spc="34">
                <a:solidFill>
                  <a:srgbClr val="231F20"/>
                </a:solidFill>
                <a:ea typeface="Open Sans"/>
              </a:rPr>
              <a:t>（康維成）01057057（蔡金保）</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0">
            <a:off x="0" y="-72330"/>
            <a:ext cx="18287996" cy="3158430"/>
          </a:xfrm>
          <a:custGeom>
            <a:avLst/>
            <a:gdLst/>
            <a:ahLst/>
            <a:cxnLst/>
            <a:rect r="r" b="b" t="t" l="l"/>
            <a:pathLst>
              <a:path h="3158430" w="18287996">
                <a:moveTo>
                  <a:pt x="0" y="0"/>
                </a:moveTo>
                <a:lnTo>
                  <a:pt x="18287996" y="0"/>
                </a:lnTo>
                <a:lnTo>
                  <a:pt x="18287996" y="3158430"/>
                </a:lnTo>
                <a:lnTo>
                  <a:pt x="0" y="31584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51022" y="-4729397"/>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2611" b="0"/>
            </a:stretch>
          </a:blipFill>
        </p:spPr>
      </p:sp>
      <p:sp>
        <p:nvSpPr>
          <p:cNvPr name="Freeform 5" id="5"/>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5">
              <a:extLst>
                <a:ext uri="{96DAC541-7B7A-43D3-8B79-37D633B846F1}">
                  <asvg:svgBlip xmlns:asvg="http://schemas.microsoft.com/office/drawing/2016/SVG/main" r:embed="rId6"/>
                </a:ext>
              </a:extLst>
            </a:blip>
            <a:stretch>
              <a:fillRect l="0" t="0" r="-2611" b="0"/>
            </a:stretch>
          </a:blipFill>
        </p:spPr>
      </p:sp>
      <p:sp>
        <p:nvSpPr>
          <p:cNvPr name="TextBox 6" id="6"/>
          <p:cNvSpPr txBox="true"/>
          <p:nvPr/>
        </p:nvSpPr>
        <p:spPr>
          <a:xfrm rot="0">
            <a:off x="2510357" y="781050"/>
            <a:ext cx="12417854" cy="1282125"/>
          </a:xfrm>
          <a:prstGeom prst="rect">
            <a:avLst/>
          </a:prstGeom>
        </p:spPr>
        <p:txBody>
          <a:bodyPr anchor="t" rtlCol="false" tIns="0" lIns="0" bIns="0" rIns="0">
            <a:spAutoFit/>
          </a:bodyPr>
          <a:lstStyle/>
          <a:p>
            <a:pPr algn="ctr">
              <a:lnSpc>
                <a:spcPts val="9426"/>
              </a:lnSpc>
            </a:pPr>
            <a:r>
              <a:rPr lang="en-US" sz="6830" spc="669">
                <a:solidFill>
                  <a:srgbClr val="FFFFFF"/>
                </a:solidFill>
                <a:latin typeface="Oswald Bold"/>
              </a:rPr>
              <a:t>PROBLEMS AND SOLUTION</a:t>
            </a:r>
          </a:p>
        </p:txBody>
      </p:sp>
      <p:sp>
        <p:nvSpPr>
          <p:cNvPr name="Freeform 7" id="7"/>
          <p:cNvSpPr/>
          <p:nvPr/>
        </p:nvSpPr>
        <p:spPr>
          <a:xfrm flipH="false" flipV="false" rot="0">
            <a:off x="1844761" y="3890924"/>
            <a:ext cx="9231722" cy="4307506"/>
          </a:xfrm>
          <a:custGeom>
            <a:avLst/>
            <a:gdLst/>
            <a:ahLst/>
            <a:cxnLst/>
            <a:rect r="r" b="b" t="t" l="l"/>
            <a:pathLst>
              <a:path h="4307506" w="9231722">
                <a:moveTo>
                  <a:pt x="0" y="0"/>
                </a:moveTo>
                <a:lnTo>
                  <a:pt x="9231722" y="0"/>
                </a:lnTo>
                <a:lnTo>
                  <a:pt x="9231722" y="4307506"/>
                </a:lnTo>
                <a:lnTo>
                  <a:pt x="0" y="43075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303739" y="4187211"/>
            <a:ext cx="8900334" cy="1045921"/>
          </a:xfrm>
          <a:prstGeom prst="rect">
            <a:avLst/>
          </a:prstGeom>
        </p:spPr>
        <p:txBody>
          <a:bodyPr anchor="t" rtlCol="false" tIns="0" lIns="0" bIns="0" rIns="0">
            <a:spAutoFit/>
          </a:bodyPr>
          <a:lstStyle/>
          <a:p>
            <a:pPr algn="l" marL="452892" indent="-150964" lvl="2">
              <a:lnSpc>
                <a:spcPts val="2734"/>
              </a:lnSpc>
              <a:buFont typeface="Arial"/>
              <a:buChar char="⚬"/>
            </a:pPr>
            <a:r>
              <a:rPr lang="en-US" sz="1980" spc="194">
                <a:solidFill>
                  <a:srgbClr val="231F20"/>
                </a:solidFill>
                <a:latin typeface="DM Sans"/>
              </a:rPr>
              <a:t>Seek Slider for song duration</a:t>
            </a:r>
          </a:p>
          <a:p>
            <a:pPr algn="l" marL="452892" indent="-150964" lvl="2">
              <a:lnSpc>
                <a:spcPts val="2734"/>
              </a:lnSpc>
              <a:buFont typeface="Arial"/>
              <a:buChar char="⚬"/>
            </a:pPr>
            <a:r>
              <a:rPr lang="en-US" sz="1980" spc="194">
                <a:solidFill>
                  <a:srgbClr val="231F20"/>
                </a:solidFill>
                <a:latin typeface="DM Sans"/>
              </a:rPr>
              <a:t>File Uploading for (MP3 Files)</a:t>
            </a:r>
          </a:p>
          <a:p>
            <a:pPr algn="l" marL="452892" indent="-150964" lvl="2">
              <a:lnSpc>
                <a:spcPts val="2734"/>
              </a:lnSpc>
              <a:buFont typeface="Arial"/>
              <a:buChar char="⚬"/>
            </a:pPr>
            <a:r>
              <a:rPr lang="en-US" sz="1980" spc="194">
                <a:solidFill>
                  <a:srgbClr val="231F20"/>
                </a:solidFill>
                <a:latin typeface="DM Sans"/>
              </a:rPr>
              <a:t>JavaFX UI</a:t>
            </a:r>
          </a:p>
        </p:txBody>
      </p:sp>
      <p:sp>
        <p:nvSpPr>
          <p:cNvPr name="Freeform 9" id="9"/>
          <p:cNvSpPr/>
          <p:nvPr/>
        </p:nvSpPr>
        <p:spPr>
          <a:xfrm flipH="false" flipV="false" rot="0">
            <a:off x="2163000" y="3442596"/>
            <a:ext cx="4473739" cy="636748"/>
          </a:xfrm>
          <a:custGeom>
            <a:avLst/>
            <a:gdLst/>
            <a:ahLst/>
            <a:cxnLst/>
            <a:rect r="r" b="b" t="t" l="l"/>
            <a:pathLst>
              <a:path h="636748" w="4473739">
                <a:moveTo>
                  <a:pt x="0" y="0"/>
                </a:moveTo>
                <a:lnTo>
                  <a:pt x="4473739" y="0"/>
                </a:lnTo>
                <a:lnTo>
                  <a:pt x="4473739" y="636748"/>
                </a:lnTo>
                <a:lnTo>
                  <a:pt x="0" y="6367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2907620" y="3385446"/>
            <a:ext cx="2984499" cy="955257"/>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Italics"/>
              </a:rPr>
              <a:t>Problems</a:t>
            </a:r>
          </a:p>
        </p:txBody>
      </p:sp>
      <p:sp>
        <p:nvSpPr>
          <p:cNvPr name="TextBox 11" id="11"/>
          <p:cNvSpPr txBox="true"/>
          <p:nvPr/>
        </p:nvSpPr>
        <p:spPr>
          <a:xfrm rot="0">
            <a:off x="6756046" y="6899520"/>
            <a:ext cx="8512431" cy="2753487"/>
          </a:xfrm>
          <a:prstGeom prst="rect">
            <a:avLst/>
          </a:prstGeom>
        </p:spPr>
        <p:txBody>
          <a:bodyPr anchor="t" rtlCol="false" tIns="0" lIns="0" bIns="0" rIns="0">
            <a:spAutoFit/>
          </a:bodyPr>
          <a:lstStyle/>
          <a:p>
            <a:pPr algn="l" marL="452892" indent="-150964" lvl="2">
              <a:lnSpc>
                <a:spcPts val="2734"/>
              </a:lnSpc>
              <a:buFont typeface="Arial"/>
              <a:buChar char="⚬"/>
            </a:pPr>
            <a:r>
              <a:rPr lang="en-US" sz="1980" spc="194">
                <a:solidFill>
                  <a:srgbClr val="231F20"/>
                </a:solidFill>
                <a:latin typeface="DM Sans"/>
              </a:rPr>
              <a:t>For seek slider, we have to first make a function getTotalDuration function and updateRemainingTime so that every time the media is playing the remaining time is updated every seconds</a:t>
            </a:r>
          </a:p>
          <a:p>
            <a:pPr algn="l" marL="452892" indent="-150964" lvl="2">
              <a:lnSpc>
                <a:spcPts val="2734"/>
              </a:lnSpc>
              <a:buFont typeface="Arial"/>
              <a:buChar char="⚬"/>
            </a:pPr>
            <a:r>
              <a:rPr lang="en-US" sz="1980" spc="194">
                <a:solidFill>
                  <a:srgbClr val="231F20"/>
                </a:solidFill>
                <a:latin typeface="DM Sans"/>
              </a:rPr>
              <a:t>We must use javaFx FileChooser and FolderChooser to be able to choose mp3 files.</a:t>
            </a:r>
          </a:p>
          <a:p>
            <a:pPr algn="l" marL="452892" indent="-150964" lvl="2">
              <a:lnSpc>
                <a:spcPts val="2734"/>
              </a:lnSpc>
              <a:buFont typeface="Arial"/>
              <a:buChar char="⚬"/>
            </a:pPr>
            <a:r>
              <a:rPr lang="en-US" sz="1980" spc="194">
                <a:solidFill>
                  <a:srgbClr val="231F20"/>
                </a:solidFill>
                <a:latin typeface="DM Sans"/>
              </a:rPr>
              <a:t>We are a little bit struggling while making the ui because we are still new to javaFX</a:t>
            </a:r>
          </a:p>
        </p:txBody>
      </p:sp>
      <p:sp>
        <p:nvSpPr>
          <p:cNvPr name="Freeform 12" id="12"/>
          <p:cNvSpPr/>
          <p:nvPr/>
        </p:nvSpPr>
        <p:spPr>
          <a:xfrm flipH="false" flipV="false" rot="0">
            <a:off x="6456044" y="6692492"/>
            <a:ext cx="9428815" cy="4307510"/>
          </a:xfrm>
          <a:custGeom>
            <a:avLst/>
            <a:gdLst/>
            <a:ahLst/>
            <a:cxnLst/>
            <a:rect r="r" b="b" t="t" l="l"/>
            <a:pathLst>
              <a:path h="4307510" w="9428815">
                <a:moveTo>
                  <a:pt x="0" y="0"/>
                </a:moveTo>
                <a:lnTo>
                  <a:pt x="9428815" y="0"/>
                </a:lnTo>
                <a:lnTo>
                  <a:pt x="9428815" y="4307510"/>
                </a:lnTo>
                <a:lnTo>
                  <a:pt x="0" y="43075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0454472" y="6253688"/>
            <a:ext cx="4473739" cy="636748"/>
          </a:xfrm>
          <a:custGeom>
            <a:avLst/>
            <a:gdLst/>
            <a:ahLst/>
            <a:cxnLst/>
            <a:rect r="r" b="b" t="t" l="l"/>
            <a:pathLst>
              <a:path h="636748" w="4473739">
                <a:moveTo>
                  <a:pt x="0" y="0"/>
                </a:moveTo>
                <a:lnTo>
                  <a:pt x="4473739" y="0"/>
                </a:lnTo>
                <a:lnTo>
                  <a:pt x="4473739" y="636748"/>
                </a:lnTo>
                <a:lnTo>
                  <a:pt x="0" y="6367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0505272" y="6196538"/>
            <a:ext cx="4372139" cy="963371"/>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Italics"/>
              </a:rPr>
              <a:t>Solution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TextBox 4" id="4"/>
          <p:cNvSpPr txBox="true"/>
          <p:nvPr/>
        </p:nvSpPr>
        <p:spPr>
          <a:xfrm rot="0">
            <a:off x="6438900" y="2394304"/>
            <a:ext cx="5410200" cy="1091267"/>
          </a:xfrm>
          <a:prstGeom prst="rect">
            <a:avLst/>
          </a:prstGeom>
        </p:spPr>
        <p:txBody>
          <a:bodyPr anchor="t" rtlCol="false" tIns="0" lIns="0" bIns="0" rIns="0">
            <a:spAutoFit/>
          </a:bodyPr>
          <a:lstStyle/>
          <a:p>
            <a:pPr algn="l">
              <a:lnSpc>
                <a:spcPts val="13015"/>
              </a:lnSpc>
            </a:pPr>
            <a:r>
              <a:rPr lang="en-US" sz="16600" spc="924">
                <a:solidFill>
                  <a:srgbClr val="231F20"/>
                </a:solidFill>
                <a:latin typeface="Oswald Bold"/>
              </a:rPr>
              <a:t>DEMO</a:t>
            </a:r>
          </a:p>
        </p:txBody>
      </p:sp>
      <p:sp>
        <p:nvSpPr>
          <p:cNvPr name="Freeform 5" id="5"/>
          <p:cNvSpPr/>
          <p:nvPr/>
        </p:nvSpPr>
        <p:spPr>
          <a:xfrm flipH="false" flipV="false" rot="0">
            <a:off x="-224419" y="-1421351"/>
            <a:ext cx="3086101" cy="3158431"/>
          </a:xfrm>
          <a:custGeom>
            <a:avLst/>
            <a:gdLst/>
            <a:ahLst/>
            <a:cxnLst/>
            <a:rect r="r" b="b" t="t" l="l"/>
            <a:pathLst>
              <a:path h="3158431" w="3086101">
                <a:moveTo>
                  <a:pt x="0" y="0"/>
                </a:moveTo>
                <a:lnTo>
                  <a:pt x="3086101" y="0"/>
                </a:lnTo>
                <a:lnTo>
                  <a:pt x="3086101" y="3158430"/>
                </a:lnTo>
                <a:lnTo>
                  <a:pt x="0" y="3158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303987" y="4606079"/>
            <a:ext cx="5842881" cy="1017691"/>
          </a:xfrm>
          <a:prstGeom prst="rect">
            <a:avLst/>
          </a:prstGeom>
        </p:spPr>
        <p:txBody>
          <a:bodyPr anchor="t" rtlCol="false" tIns="0" lIns="0" bIns="0" rIns="0">
            <a:spAutoFit/>
          </a:bodyPr>
          <a:lstStyle/>
          <a:p>
            <a:pPr algn="ctr">
              <a:lnSpc>
                <a:spcPts val="4113"/>
              </a:lnSpc>
            </a:pPr>
            <a:r>
              <a:rPr lang="en-US" sz="2981" spc="26">
                <a:solidFill>
                  <a:srgbClr val="231F20"/>
                </a:solidFill>
                <a:latin typeface="DM Sans Bold"/>
              </a:rPr>
              <a:t>Youtube </a:t>
            </a:r>
          </a:p>
          <a:p>
            <a:pPr algn="ctr">
              <a:lnSpc>
                <a:spcPts val="4113"/>
              </a:lnSpc>
              <a:spcBef>
                <a:spcPct val="0"/>
              </a:spcBef>
            </a:pPr>
            <a:r>
              <a:rPr lang="en-US" sz="2981" spc="29" u="sng">
                <a:solidFill>
                  <a:srgbClr val="0000FF"/>
                </a:solidFill>
                <a:latin typeface="DM Sans Bold Italics"/>
              </a:rPr>
              <a:t>https://youtu.be/22MVv1zyI9U</a:t>
            </a:r>
          </a:p>
        </p:txBody>
      </p:sp>
      <p:sp>
        <p:nvSpPr>
          <p:cNvPr name="TextBox 7" id="7"/>
          <p:cNvSpPr txBox="true"/>
          <p:nvPr/>
        </p:nvSpPr>
        <p:spPr>
          <a:xfrm rot="0">
            <a:off x="5468987" y="5939465"/>
            <a:ext cx="7528531" cy="2046378"/>
          </a:xfrm>
          <a:prstGeom prst="rect">
            <a:avLst/>
          </a:prstGeom>
        </p:spPr>
        <p:txBody>
          <a:bodyPr anchor="t" rtlCol="false" tIns="0" lIns="0" bIns="0" rIns="0">
            <a:spAutoFit/>
          </a:bodyPr>
          <a:lstStyle/>
          <a:p>
            <a:pPr algn="ctr">
              <a:lnSpc>
                <a:spcPts val="4113"/>
              </a:lnSpc>
              <a:spcBef>
                <a:spcPct val="0"/>
              </a:spcBef>
            </a:pPr>
            <a:r>
              <a:rPr lang="en-US" sz="2981" spc="29">
                <a:solidFill>
                  <a:srgbClr val="231F20"/>
                </a:solidFill>
                <a:latin typeface="DM Sans Bold"/>
              </a:rPr>
              <a:t>Alternative </a:t>
            </a:r>
            <a:r>
              <a:rPr lang="en-US" sz="2981" spc="29" u="sng">
                <a:solidFill>
                  <a:srgbClr val="0000FF"/>
                </a:solidFill>
                <a:latin typeface="DM Sans Bold Italics"/>
              </a:rPr>
              <a:t>https://drive.google.com/file/d/1cJ_5tRXyHRmAqIewNIRBE-YFSTd9aZfs/view?usp=sharing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5443"/>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2611" b="0"/>
            </a:stretch>
          </a:blipFill>
        </p:spPr>
      </p:sp>
      <p:sp>
        <p:nvSpPr>
          <p:cNvPr name="TextBox 4" id="4"/>
          <p:cNvSpPr txBox="true"/>
          <p:nvPr/>
        </p:nvSpPr>
        <p:spPr>
          <a:xfrm rot="0">
            <a:off x="1275041" y="2285466"/>
            <a:ext cx="6116038" cy="4210858"/>
          </a:xfrm>
          <a:prstGeom prst="rect">
            <a:avLst/>
          </a:prstGeom>
        </p:spPr>
        <p:txBody>
          <a:bodyPr anchor="t" rtlCol="false" tIns="0" lIns="0" bIns="0" rIns="0">
            <a:spAutoFit/>
          </a:bodyPr>
          <a:lstStyle/>
          <a:p>
            <a:pPr algn="l">
              <a:lnSpc>
                <a:spcPts val="16051"/>
              </a:lnSpc>
            </a:pPr>
            <a:r>
              <a:rPr lang="en-US" sz="11630" spc="1138">
                <a:solidFill>
                  <a:srgbClr val="231F20"/>
                </a:solidFill>
                <a:latin typeface="Oswald Bold"/>
              </a:rPr>
              <a:t>THANK YOU</a:t>
            </a:r>
          </a:p>
        </p:txBody>
      </p:sp>
      <p:sp>
        <p:nvSpPr>
          <p:cNvPr name="Freeform 5" id="5"/>
          <p:cNvSpPr/>
          <p:nvPr/>
        </p:nvSpPr>
        <p:spPr>
          <a:xfrm flipH="true" flipV="false" rot="0">
            <a:off x="-4254154" y="7476061"/>
            <a:ext cx="11950353" cy="3564478"/>
          </a:xfrm>
          <a:custGeom>
            <a:avLst/>
            <a:gdLst/>
            <a:ahLst/>
            <a:cxnLst/>
            <a:rect r="r" b="b" t="t" l="l"/>
            <a:pathLst>
              <a:path h="3564478" w="11950353">
                <a:moveTo>
                  <a:pt x="11950353" y="0"/>
                </a:moveTo>
                <a:lnTo>
                  <a:pt x="0" y="0"/>
                </a:lnTo>
                <a:lnTo>
                  <a:pt x="0" y="3564478"/>
                </a:lnTo>
                <a:lnTo>
                  <a:pt x="11950353" y="3564478"/>
                </a:lnTo>
                <a:lnTo>
                  <a:pt x="11950353" y="0"/>
                </a:lnTo>
                <a:close/>
              </a:path>
            </a:pathLst>
          </a:custGeom>
          <a:blipFill>
            <a:blip r:embed="rId5">
              <a:extLst>
                <a:ext uri="{96DAC541-7B7A-43D3-8B79-37D633B846F1}">
                  <asvg:svgBlip xmlns:asvg="http://schemas.microsoft.com/office/drawing/2016/SVG/main" r:embed="rId6"/>
                </a:ext>
              </a:extLst>
            </a:blip>
            <a:stretch>
              <a:fillRect l="0" t="0" r="0" b="-235262"/>
            </a:stretch>
          </a:blipFill>
        </p:spPr>
      </p:sp>
      <p:sp>
        <p:nvSpPr>
          <p:cNvPr name="TextBox 6" id="6"/>
          <p:cNvSpPr txBox="true"/>
          <p:nvPr/>
        </p:nvSpPr>
        <p:spPr>
          <a:xfrm rot="0">
            <a:off x="1371600" y="6287789"/>
            <a:ext cx="7541040" cy="340639"/>
          </a:xfrm>
          <a:prstGeom prst="rect">
            <a:avLst/>
          </a:prstGeom>
        </p:spPr>
        <p:txBody>
          <a:bodyPr anchor="t" rtlCol="false" tIns="0" lIns="0" bIns="0" rIns="0">
            <a:spAutoFit/>
          </a:bodyPr>
          <a:lstStyle/>
          <a:p>
            <a:pPr algn="l">
              <a:lnSpc>
                <a:spcPts val="2745"/>
              </a:lnSpc>
            </a:pPr>
            <a:r>
              <a:rPr lang="en-US" sz="1961">
                <a:solidFill>
                  <a:srgbClr val="100F0D"/>
                </a:solidFill>
                <a:latin typeface="Montserrat Light"/>
              </a:rPr>
              <a:t>GITHUB LINK: </a:t>
            </a:r>
            <a:r>
              <a:rPr lang="en-US" sz="1961">
                <a:solidFill>
                  <a:srgbClr val="0000FF"/>
                </a:solidFill>
                <a:latin typeface="Montserrat Light"/>
              </a:rPr>
              <a:t>https://github.com/01057057kim/MusicPlayer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Freeform 3" id="3"/>
          <p:cNvSpPr/>
          <p:nvPr/>
        </p:nvSpPr>
        <p:spPr>
          <a:xfrm flipH="false" flipV="false" rot="0">
            <a:off x="5019320" y="2829367"/>
            <a:ext cx="3086100" cy="6565505"/>
          </a:xfrm>
          <a:custGeom>
            <a:avLst/>
            <a:gdLst/>
            <a:ahLst/>
            <a:cxnLst/>
            <a:rect r="r" b="b" t="t" l="l"/>
            <a:pathLst>
              <a:path h="6565505" w="3086100">
                <a:moveTo>
                  <a:pt x="0" y="0"/>
                </a:moveTo>
                <a:lnTo>
                  <a:pt x="3086100" y="0"/>
                </a:lnTo>
                <a:lnTo>
                  <a:pt x="3086100" y="6565504"/>
                </a:lnTo>
                <a:lnTo>
                  <a:pt x="0" y="6565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80992" y="865544"/>
            <a:ext cx="7416941" cy="1855177"/>
          </a:xfrm>
          <a:prstGeom prst="rect">
            <a:avLst/>
          </a:prstGeom>
        </p:spPr>
        <p:txBody>
          <a:bodyPr anchor="t" rtlCol="false" tIns="0" lIns="0" bIns="0" rIns="0">
            <a:spAutoFit/>
          </a:bodyPr>
          <a:lstStyle/>
          <a:p>
            <a:pPr algn="ctr">
              <a:lnSpc>
                <a:spcPts val="13773"/>
              </a:lnSpc>
            </a:pPr>
            <a:r>
              <a:rPr lang="en-US" sz="9980" spc="977">
                <a:solidFill>
                  <a:srgbClr val="231F20"/>
                </a:solidFill>
                <a:latin typeface="Oswald Bold"/>
              </a:rPr>
              <a:t>CONTENT</a:t>
            </a:r>
          </a:p>
        </p:txBody>
      </p:sp>
      <p:sp>
        <p:nvSpPr>
          <p:cNvPr name="Freeform 5" id="5"/>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6">
              <a:extLst>
                <a:ext uri="{96DAC541-7B7A-43D3-8B79-37D633B846F1}">
                  <asvg:svgBlip xmlns:asvg="http://schemas.microsoft.com/office/drawing/2016/SVG/main" r:embed="rId7"/>
                </a:ext>
              </a:extLst>
            </a:blip>
            <a:stretch>
              <a:fillRect l="0" t="0" r="0" b="-299999"/>
            </a:stretch>
          </a:blipFill>
        </p:spPr>
      </p:sp>
      <p:sp>
        <p:nvSpPr>
          <p:cNvPr name="TextBox 6" id="6"/>
          <p:cNvSpPr txBox="true"/>
          <p:nvPr/>
        </p:nvSpPr>
        <p:spPr>
          <a:xfrm rot="0">
            <a:off x="5231353" y="3215660"/>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01</a:t>
            </a:r>
          </a:p>
        </p:txBody>
      </p:sp>
      <p:sp>
        <p:nvSpPr>
          <p:cNvPr name="TextBox 7" id="7"/>
          <p:cNvSpPr txBox="true"/>
          <p:nvPr/>
        </p:nvSpPr>
        <p:spPr>
          <a:xfrm rot="0">
            <a:off x="5231353" y="4012779"/>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02</a:t>
            </a:r>
          </a:p>
        </p:txBody>
      </p:sp>
      <p:sp>
        <p:nvSpPr>
          <p:cNvPr name="TextBox 8" id="8"/>
          <p:cNvSpPr txBox="true"/>
          <p:nvPr/>
        </p:nvSpPr>
        <p:spPr>
          <a:xfrm rot="0">
            <a:off x="5231353" y="4893936"/>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03</a:t>
            </a:r>
          </a:p>
        </p:txBody>
      </p:sp>
      <p:sp>
        <p:nvSpPr>
          <p:cNvPr name="TextBox 9" id="9"/>
          <p:cNvSpPr txBox="true"/>
          <p:nvPr/>
        </p:nvSpPr>
        <p:spPr>
          <a:xfrm rot="0">
            <a:off x="5231353" y="5691055"/>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04</a:t>
            </a:r>
          </a:p>
        </p:txBody>
      </p:sp>
      <p:sp>
        <p:nvSpPr>
          <p:cNvPr name="TextBox 10" id="10"/>
          <p:cNvSpPr txBox="true"/>
          <p:nvPr/>
        </p:nvSpPr>
        <p:spPr>
          <a:xfrm rot="0">
            <a:off x="5250954" y="6483432"/>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05</a:t>
            </a:r>
          </a:p>
        </p:txBody>
      </p:sp>
      <p:sp>
        <p:nvSpPr>
          <p:cNvPr name="TextBox 11" id="11"/>
          <p:cNvSpPr txBox="true"/>
          <p:nvPr/>
        </p:nvSpPr>
        <p:spPr>
          <a:xfrm rot="0">
            <a:off x="5250954" y="7314396"/>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06</a:t>
            </a:r>
          </a:p>
        </p:txBody>
      </p:sp>
      <p:sp>
        <p:nvSpPr>
          <p:cNvPr name="TextBox 12" id="12"/>
          <p:cNvSpPr txBox="true"/>
          <p:nvPr/>
        </p:nvSpPr>
        <p:spPr>
          <a:xfrm rot="0">
            <a:off x="5250954" y="8164689"/>
            <a:ext cx="937219" cy="666750"/>
          </a:xfrm>
          <a:prstGeom prst="rect">
            <a:avLst/>
          </a:prstGeom>
        </p:spPr>
        <p:txBody>
          <a:bodyPr anchor="t" rtlCol="false" tIns="0" lIns="0" bIns="0" rIns="0">
            <a:spAutoFit/>
          </a:bodyPr>
          <a:lstStyle/>
          <a:p>
            <a:pPr algn="ctr">
              <a:lnSpc>
                <a:spcPts val="5125"/>
              </a:lnSpc>
            </a:pPr>
            <a:r>
              <a:rPr lang="en-US" sz="4271">
                <a:solidFill>
                  <a:srgbClr val="363636"/>
                </a:solidFill>
                <a:latin typeface="Oswald Bold Italics"/>
              </a:rPr>
              <a:t>07</a:t>
            </a:r>
          </a:p>
        </p:txBody>
      </p:sp>
      <p:sp>
        <p:nvSpPr>
          <p:cNvPr name="TextBox 13" id="13"/>
          <p:cNvSpPr txBox="true"/>
          <p:nvPr/>
        </p:nvSpPr>
        <p:spPr>
          <a:xfrm rot="0">
            <a:off x="6607430" y="3295037"/>
            <a:ext cx="7626443"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SYSTEM OVERVIEW</a:t>
            </a:r>
          </a:p>
        </p:txBody>
      </p:sp>
      <p:sp>
        <p:nvSpPr>
          <p:cNvPr name="TextBox 14" id="14"/>
          <p:cNvSpPr txBox="true"/>
          <p:nvPr/>
        </p:nvSpPr>
        <p:spPr>
          <a:xfrm rot="0">
            <a:off x="6607430" y="4117830"/>
            <a:ext cx="6076629"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SYSTEM FEATURES</a:t>
            </a:r>
          </a:p>
        </p:txBody>
      </p:sp>
      <p:sp>
        <p:nvSpPr>
          <p:cNvPr name="TextBox 15" id="15"/>
          <p:cNvSpPr txBox="true"/>
          <p:nvPr/>
        </p:nvSpPr>
        <p:spPr>
          <a:xfrm rot="0">
            <a:off x="6607430" y="5009345"/>
            <a:ext cx="8209281"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SYSTEM REQUIREMENTS AND ACHIEVEMENT</a:t>
            </a:r>
          </a:p>
        </p:txBody>
      </p:sp>
      <p:sp>
        <p:nvSpPr>
          <p:cNvPr name="TextBox 16" id="16"/>
          <p:cNvSpPr txBox="true"/>
          <p:nvPr/>
        </p:nvSpPr>
        <p:spPr>
          <a:xfrm rot="0">
            <a:off x="6607430" y="5803563"/>
            <a:ext cx="7626443"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SYSTEM DESIGN (STRUCTURE DIAGRAM)</a:t>
            </a:r>
          </a:p>
        </p:txBody>
      </p:sp>
      <p:sp>
        <p:nvSpPr>
          <p:cNvPr name="TextBox 17" id="17"/>
          <p:cNvSpPr txBox="true"/>
          <p:nvPr/>
        </p:nvSpPr>
        <p:spPr>
          <a:xfrm rot="0">
            <a:off x="6607430" y="6604407"/>
            <a:ext cx="6076629"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USER INTERFACE</a:t>
            </a:r>
          </a:p>
        </p:txBody>
      </p:sp>
      <p:sp>
        <p:nvSpPr>
          <p:cNvPr name="TextBox 18" id="18"/>
          <p:cNvSpPr txBox="true"/>
          <p:nvPr/>
        </p:nvSpPr>
        <p:spPr>
          <a:xfrm rot="0">
            <a:off x="6607430" y="7396784"/>
            <a:ext cx="5790503"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WORK DIVISION</a:t>
            </a:r>
          </a:p>
        </p:txBody>
      </p:sp>
      <p:sp>
        <p:nvSpPr>
          <p:cNvPr name="TextBox 19" id="19"/>
          <p:cNvSpPr txBox="true"/>
          <p:nvPr/>
        </p:nvSpPr>
        <p:spPr>
          <a:xfrm rot="0">
            <a:off x="6607430" y="8241165"/>
            <a:ext cx="6076629" cy="456648"/>
          </a:xfrm>
          <a:prstGeom prst="rect">
            <a:avLst/>
          </a:prstGeom>
        </p:spPr>
        <p:txBody>
          <a:bodyPr anchor="t" rtlCol="false" tIns="0" lIns="0" bIns="0" rIns="0">
            <a:spAutoFit/>
          </a:bodyPr>
          <a:lstStyle/>
          <a:p>
            <a:pPr algn="l">
              <a:lnSpc>
                <a:spcPts val="3483"/>
              </a:lnSpc>
            </a:pPr>
            <a:r>
              <a:rPr lang="en-US" sz="2524" spc="246">
                <a:solidFill>
                  <a:srgbClr val="231F20"/>
                </a:solidFill>
                <a:latin typeface="DM Sans"/>
              </a:rPr>
              <a:t>PROBLEMS AND SOLUTIONS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662994" y="265144"/>
            <a:ext cx="4296549" cy="9642576"/>
          </a:xfrm>
          <a:custGeom>
            <a:avLst/>
            <a:gdLst/>
            <a:ahLst/>
            <a:cxnLst/>
            <a:rect r="r" b="b" t="t" l="l"/>
            <a:pathLst>
              <a:path h="9642576" w="4296549">
                <a:moveTo>
                  <a:pt x="0" y="0"/>
                </a:moveTo>
                <a:lnTo>
                  <a:pt x="4296549" y="0"/>
                </a:lnTo>
                <a:lnTo>
                  <a:pt x="4296549" y="9642576"/>
                </a:lnTo>
                <a:lnTo>
                  <a:pt x="0" y="964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22080" y="1060055"/>
            <a:ext cx="5642121" cy="8229600"/>
          </a:xfrm>
          <a:custGeom>
            <a:avLst/>
            <a:gdLst/>
            <a:ahLst/>
            <a:cxnLst/>
            <a:rect r="r" b="b" t="t" l="l"/>
            <a:pathLst>
              <a:path h="8229600" w="5642121">
                <a:moveTo>
                  <a:pt x="0" y="0"/>
                </a:moveTo>
                <a:lnTo>
                  <a:pt x="5642121" y="0"/>
                </a:lnTo>
                <a:lnTo>
                  <a:pt x="5642121" y="8229600"/>
                </a:lnTo>
                <a:lnTo>
                  <a:pt x="0" y="8229600"/>
                </a:lnTo>
                <a:lnTo>
                  <a:pt x="0" y="0"/>
                </a:lnTo>
                <a:close/>
              </a:path>
            </a:pathLst>
          </a:custGeom>
          <a:blipFill>
            <a:blip r:embed="rId5"/>
            <a:stretch>
              <a:fillRect l="-22547" t="0" r="-23312" b="0"/>
            </a:stretch>
          </a:blipFill>
        </p:spPr>
      </p:sp>
      <p:sp>
        <p:nvSpPr>
          <p:cNvPr name="Freeform 5" id="5"/>
          <p:cNvSpPr/>
          <p:nvPr/>
        </p:nvSpPr>
        <p:spPr>
          <a:xfrm flipH="false" flipV="false" rot="0">
            <a:off x="2008841" y="50574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6"/>
            <a:stretch>
              <a:fillRect l="0" t="-86724" r="0" b="-266"/>
            </a:stretch>
          </a:blipFill>
        </p:spPr>
      </p:sp>
      <p:sp>
        <p:nvSpPr>
          <p:cNvPr name="Freeform 6" id="6"/>
          <p:cNvSpPr/>
          <p:nvPr/>
        </p:nvSpPr>
        <p:spPr>
          <a:xfrm flipH="false" flipV="false" rot="0">
            <a:off x="2008841" y="3575185"/>
            <a:ext cx="9610044" cy="2171118"/>
          </a:xfrm>
          <a:custGeom>
            <a:avLst/>
            <a:gdLst/>
            <a:ahLst/>
            <a:cxnLst/>
            <a:rect r="r" b="b" t="t" l="l"/>
            <a:pathLst>
              <a:path h="2171118" w="9610044">
                <a:moveTo>
                  <a:pt x="0" y="0"/>
                </a:moveTo>
                <a:lnTo>
                  <a:pt x="9610044" y="0"/>
                </a:lnTo>
                <a:lnTo>
                  <a:pt x="9610044" y="2171118"/>
                </a:lnTo>
                <a:lnTo>
                  <a:pt x="0" y="21711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340885" y="39019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9">
              <a:extLst>
                <a:ext uri="{96DAC541-7B7A-43D3-8B79-37D633B846F1}">
                  <asvg:svgBlip xmlns:asvg="http://schemas.microsoft.com/office/drawing/2016/SVG/main" r:embed="rId10"/>
                </a:ext>
              </a:extLst>
            </a:blip>
            <a:stretch>
              <a:fillRect l="0" t="0" r="-1475" b="0"/>
            </a:stretch>
          </a:blipFill>
        </p:spPr>
      </p:sp>
      <p:sp>
        <p:nvSpPr>
          <p:cNvPr name="Freeform 8" id="8"/>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6"/>
            <a:stretch>
              <a:fillRect l="0" t="-86724" r="0" b="-266"/>
            </a:stretch>
          </a:blipFill>
        </p:spPr>
      </p:sp>
      <p:sp>
        <p:nvSpPr>
          <p:cNvPr name="Freeform 9" id="9"/>
          <p:cNvSpPr/>
          <p:nvPr/>
        </p:nvSpPr>
        <p:spPr>
          <a:xfrm flipH="false" flipV="false" rot="0">
            <a:off x="2008841" y="5956327"/>
            <a:ext cx="9610044" cy="2171118"/>
          </a:xfrm>
          <a:custGeom>
            <a:avLst/>
            <a:gdLst/>
            <a:ahLst/>
            <a:cxnLst/>
            <a:rect r="r" b="b" t="t" l="l"/>
            <a:pathLst>
              <a:path h="2171118" w="9610044">
                <a:moveTo>
                  <a:pt x="0" y="0"/>
                </a:moveTo>
                <a:lnTo>
                  <a:pt x="9610044" y="0"/>
                </a:lnTo>
                <a:lnTo>
                  <a:pt x="9610044" y="2171118"/>
                </a:lnTo>
                <a:lnTo>
                  <a:pt x="0" y="21711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897352" y="6489439"/>
            <a:ext cx="7132181" cy="816002"/>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Make a playlist of songs according to the users choices</a:t>
            </a:r>
          </a:p>
        </p:txBody>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l="0" t="0" r="-2611" b="0"/>
            </a:stretch>
          </a:blipFill>
        </p:spPr>
      </p:sp>
      <p:sp>
        <p:nvSpPr>
          <p:cNvPr name="Freeform 12" id="12"/>
          <p:cNvSpPr/>
          <p:nvPr/>
        </p:nvSpPr>
        <p:spPr>
          <a:xfrm flipH="false" flipV="false" rot="0">
            <a:off x="2195726" y="6301161"/>
            <a:ext cx="1309079" cy="1287807"/>
          </a:xfrm>
          <a:custGeom>
            <a:avLst/>
            <a:gdLst/>
            <a:ahLst/>
            <a:cxnLst/>
            <a:rect r="r" b="b" t="t" l="l"/>
            <a:pathLst>
              <a:path h="1287807" w="1309079">
                <a:moveTo>
                  <a:pt x="0" y="0"/>
                </a:moveTo>
                <a:lnTo>
                  <a:pt x="1309079" y="0"/>
                </a:lnTo>
                <a:lnTo>
                  <a:pt x="1309079" y="1287807"/>
                </a:lnTo>
                <a:lnTo>
                  <a:pt x="0" y="1287807"/>
                </a:lnTo>
                <a:lnTo>
                  <a:pt x="0" y="0"/>
                </a:lnTo>
                <a:close/>
              </a:path>
            </a:pathLst>
          </a:custGeom>
          <a:blipFill>
            <a:blip r:embed="rId13">
              <a:extLst>
                <a:ext uri="{96DAC541-7B7A-43D3-8B79-37D633B846F1}">
                  <asvg:svgBlip xmlns:asvg="http://schemas.microsoft.com/office/drawing/2016/SVG/main" r:embed="rId14"/>
                </a:ext>
              </a:extLst>
            </a:blip>
            <a:stretch>
              <a:fillRect l="0" t="0" r="0" b="-1651"/>
            </a:stretch>
          </a:blipFill>
        </p:spPr>
      </p:sp>
      <p:sp>
        <p:nvSpPr>
          <p:cNvPr name="TextBox 13" id="13"/>
          <p:cNvSpPr txBox="true"/>
          <p:nvPr/>
        </p:nvSpPr>
        <p:spPr>
          <a:xfrm rot="0">
            <a:off x="2142191" y="755255"/>
            <a:ext cx="7416941" cy="3011069"/>
          </a:xfrm>
          <a:prstGeom prst="rect">
            <a:avLst/>
          </a:prstGeom>
        </p:spPr>
        <p:txBody>
          <a:bodyPr anchor="t" rtlCol="false" tIns="0" lIns="0" bIns="0" rIns="0">
            <a:spAutoFit/>
          </a:bodyPr>
          <a:lstStyle/>
          <a:p>
            <a:pPr algn="l">
              <a:lnSpc>
                <a:spcPts val="11429"/>
              </a:lnSpc>
            </a:pPr>
            <a:r>
              <a:rPr lang="en-US" sz="8282" spc="811">
                <a:solidFill>
                  <a:srgbClr val="231F20"/>
                </a:solidFill>
                <a:latin typeface="Oswald Bold"/>
              </a:rPr>
              <a:t>SYSTEM OVERVIEW</a:t>
            </a:r>
          </a:p>
        </p:txBody>
      </p:sp>
      <p:sp>
        <p:nvSpPr>
          <p:cNvPr name="TextBox 14" id="14"/>
          <p:cNvSpPr txBox="true"/>
          <p:nvPr/>
        </p:nvSpPr>
        <p:spPr>
          <a:xfrm rot="0">
            <a:off x="3893716" y="4143779"/>
            <a:ext cx="7132181" cy="816002"/>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Let the users upload their songs from their own library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8" y="0"/>
                </a:lnTo>
                <a:lnTo>
                  <a:pt x="21273218"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13305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724" r="0" b="-266"/>
            </a:stretch>
          </a:blipFill>
        </p:spPr>
      </p:sp>
      <p:sp>
        <p:nvSpPr>
          <p:cNvPr name="Freeform 5" id="5"/>
          <p:cNvSpPr/>
          <p:nvPr/>
        </p:nvSpPr>
        <p:spPr>
          <a:xfrm flipH="false" flipV="false" rot="0">
            <a:off x="11900353" y="4494425"/>
            <a:ext cx="4113179" cy="4271160"/>
          </a:xfrm>
          <a:custGeom>
            <a:avLst/>
            <a:gdLst/>
            <a:ahLst/>
            <a:cxnLst/>
            <a:rect r="r" b="b" t="t" l="l"/>
            <a:pathLst>
              <a:path h="4271160" w="4113179">
                <a:moveTo>
                  <a:pt x="0" y="0"/>
                </a:moveTo>
                <a:lnTo>
                  <a:pt x="4113179" y="0"/>
                </a:lnTo>
                <a:lnTo>
                  <a:pt x="4113179" y="4271160"/>
                </a:lnTo>
                <a:lnTo>
                  <a:pt x="0" y="4271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080191"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724" r="0" b="-266"/>
            </a:stretch>
          </a:blipFill>
        </p:spPr>
      </p:sp>
      <p:sp>
        <p:nvSpPr>
          <p:cNvPr name="Freeform 7" id="7"/>
          <p:cNvSpPr/>
          <p:nvPr/>
        </p:nvSpPr>
        <p:spPr>
          <a:xfrm flipH="false" flipV="false" rot="0">
            <a:off x="7095033" y="4494425"/>
            <a:ext cx="4113179" cy="4271160"/>
          </a:xfrm>
          <a:custGeom>
            <a:avLst/>
            <a:gdLst/>
            <a:ahLst/>
            <a:cxnLst/>
            <a:rect r="r" b="b" t="t" l="l"/>
            <a:pathLst>
              <a:path h="4271160" w="4113179">
                <a:moveTo>
                  <a:pt x="0" y="0"/>
                </a:moveTo>
                <a:lnTo>
                  <a:pt x="4113179" y="0"/>
                </a:lnTo>
                <a:lnTo>
                  <a:pt x="4113179" y="4271160"/>
                </a:lnTo>
                <a:lnTo>
                  <a:pt x="0" y="4271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724" r="0" b="-266"/>
            </a:stretch>
          </a:blipFill>
        </p:spPr>
      </p:sp>
      <p:sp>
        <p:nvSpPr>
          <p:cNvPr name="Freeform 9" id="9"/>
          <p:cNvSpPr/>
          <p:nvPr/>
        </p:nvSpPr>
        <p:spPr>
          <a:xfrm flipH="false" flipV="false" rot="0">
            <a:off x="2289311" y="4494425"/>
            <a:ext cx="4113179" cy="4271160"/>
          </a:xfrm>
          <a:custGeom>
            <a:avLst/>
            <a:gdLst/>
            <a:ahLst/>
            <a:cxnLst/>
            <a:rect r="r" b="b" t="t" l="l"/>
            <a:pathLst>
              <a:path h="4271160" w="4113179">
                <a:moveTo>
                  <a:pt x="0" y="0"/>
                </a:moveTo>
                <a:lnTo>
                  <a:pt x="4113179" y="0"/>
                </a:lnTo>
                <a:lnTo>
                  <a:pt x="4113179" y="4271160"/>
                </a:lnTo>
                <a:lnTo>
                  <a:pt x="0" y="4271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5887" y="3653528"/>
            <a:ext cx="2040024" cy="2049168"/>
          </a:xfrm>
          <a:custGeom>
            <a:avLst/>
            <a:gdLst/>
            <a:ahLst/>
            <a:cxnLst/>
            <a:rect r="r" b="b" t="t" l="l"/>
            <a:pathLst>
              <a:path h="2049168" w="2040024">
                <a:moveTo>
                  <a:pt x="0" y="0"/>
                </a:moveTo>
                <a:lnTo>
                  <a:pt x="2040024" y="0"/>
                </a:lnTo>
                <a:lnTo>
                  <a:pt x="2040024" y="2049168"/>
                </a:lnTo>
                <a:lnTo>
                  <a:pt x="0" y="20491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8124188" y="3653528"/>
            <a:ext cx="2040024" cy="2049168"/>
          </a:xfrm>
          <a:custGeom>
            <a:avLst/>
            <a:gdLst/>
            <a:ahLst/>
            <a:cxnLst/>
            <a:rect r="r" b="b" t="t" l="l"/>
            <a:pathLst>
              <a:path h="2049168" w="2040024">
                <a:moveTo>
                  <a:pt x="0" y="0"/>
                </a:moveTo>
                <a:lnTo>
                  <a:pt x="2040024" y="0"/>
                </a:lnTo>
                <a:lnTo>
                  <a:pt x="2040024" y="2049168"/>
                </a:lnTo>
                <a:lnTo>
                  <a:pt x="0" y="20491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2938280" y="3653528"/>
            <a:ext cx="2040024" cy="2049168"/>
          </a:xfrm>
          <a:custGeom>
            <a:avLst/>
            <a:gdLst/>
            <a:ahLst/>
            <a:cxnLst/>
            <a:rect r="r" b="b" t="t" l="l"/>
            <a:pathLst>
              <a:path h="2049168" w="2040024">
                <a:moveTo>
                  <a:pt x="0" y="0"/>
                </a:moveTo>
                <a:lnTo>
                  <a:pt x="2040024" y="0"/>
                </a:lnTo>
                <a:lnTo>
                  <a:pt x="2040024" y="2049168"/>
                </a:lnTo>
                <a:lnTo>
                  <a:pt x="0" y="20491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629276" y="4096518"/>
            <a:ext cx="1046982" cy="1046982"/>
          </a:xfrm>
          <a:custGeom>
            <a:avLst/>
            <a:gdLst/>
            <a:ahLst/>
            <a:cxnLst/>
            <a:rect r="r" b="b" t="t" l="l"/>
            <a:pathLst>
              <a:path h="1046982" w="1046982">
                <a:moveTo>
                  <a:pt x="0" y="0"/>
                </a:moveTo>
                <a:lnTo>
                  <a:pt x="1046982" y="0"/>
                </a:lnTo>
                <a:lnTo>
                  <a:pt x="1046982" y="1046982"/>
                </a:lnTo>
                <a:lnTo>
                  <a:pt x="0" y="10469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3568211" y="4096518"/>
            <a:ext cx="1555379" cy="855458"/>
          </a:xfrm>
          <a:custGeom>
            <a:avLst/>
            <a:gdLst/>
            <a:ahLst/>
            <a:cxnLst/>
            <a:rect r="r" b="b" t="t" l="l"/>
            <a:pathLst>
              <a:path h="855458" w="1555379">
                <a:moveTo>
                  <a:pt x="0" y="0"/>
                </a:moveTo>
                <a:lnTo>
                  <a:pt x="1555379" y="0"/>
                </a:lnTo>
                <a:lnTo>
                  <a:pt x="1555379" y="855458"/>
                </a:lnTo>
                <a:lnTo>
                  <a:pt x="0" y="855458"/>
                </a:lnTo>
                <a:lnTo>
                  <a:pt x="0" y="0"/>
                </a:lnTo>
                <a:close/>
              </a:path>
            </a:pathLst>
          </a:custGeom>
          <a:blipFill>
            <a:blip r:embed="rId12">
              <a:extLst>
                <a:ext uri="{96DAC541-7B7A-43D3-8B79-37D633B846F1}">
                  <asvg:svgBlip xmlns:asvg="http://schemas.microsoft.com/office/drawing/2016/SVG/main" r:embed="rId13"/>
                </a:ext>
              </a:extLst>
            </a:blip>
            <a:stretch>
              <a:fillRect l="0" t="0" r="0" b="-81818"/>
            </a:stretch>
          </a:blipFill>
        </p:spPr>
      </p:sp>
      <p:sp>
        <p:nvSpPr>
          <p:cNvPr name="Freeform 15" id="15"/>
          <p:cNvSpPr/>
          <p:nvPr/>
        </p:nvSpPr>
        <p:spPr>
          <a:xfrm flipH="false" flipV="false" rot="5400000">
            <a:off x="13399879" y="3953128"/>
            <a:ext cx="1125211" cy="1333763"/>
          </a:xfrm>
          <a:custGeom>
            <a:avLst/>
            <a:gdLst/>
            <a:ahLst/>
            <a:cxnLst/>
            <a:rect r="r" b="b" t="t" l="l"/>
            <a:pathLst>
              <a:path h="1333763" w="1125211">
                <a:moveTo>
                  <a:pt x="0" y="0"/>
                </a:moveTo>
                <a:lnTo>
                  <a:pt x="1125211" y="0"/>
                </a:lnTo>
                <a:lnTo>
                  <a:pt x="1125211" y="1333763"/>
                </a:lnTo>
                <a:lnTo>
                  <a:pt x="0" y="1333763"/>
                </a:lnTo>
                <a:lnTo>
                  <a:pt x="0" y="0"/>
                </a:lnTo>
                <a:close/>
              </a:path>
            </a:pathLst>
          </a:custGeom>
          <a:blipFill>
            <a:blip r:embed="rId14">
              <a:extLst>
                <a:ext uri="{96DAC541-7B7A-43D3-8B79-37D633B846F1}">
                  <asvg:svgBlip xmlns:asvg="http://schemas.microsoft.com/office/drawing/2016/SVG/main" r:embed="rId15"/>
                </a:ext>
              </a:extLst>
            </a:blip>
            <a:stretch>
              <a:fillRect l="0" t="0" r="-18534" b="0"/>
            </a:stretch>
          </a:blipFill>
        </p:spPr>
      </p:sp>
      <p:sp>
        <p:nvSpPr>
          <p:cNvPr name="TextBox 16" id="16"/>
          <p:cNvSpPr txBox="true"/>
          <p:nvPr/>
        </p:nvSpPr>
        <p:spPr>
          <a:xfrm rot="0">
            <a:off x="2316755" y="1022631"/>
            <a:ext cx="13669735" cy="1756063"/>
          </a:xfrm>
          <a:prstGeom prst="rect">
            <a:avLst/>
          </a:prstGeom>
        </p:spPr>
        <p:txBody>
          <a:bodyPr anchor="t" rtlCol="false" tIns="0" lIns="0" bIns="0" rIns="0">
            <a:spAutoFit/>
          </a:bodyPr>
          <a:lstStyle/>
          <a:p>
            <a:pPr algn="ctr">
              <a:lnSpc>
                <a:spcPts val="13014"/>
              </a:lnSpc>
            </a:pPr>
            <a:r>
              <a:rPr lang="en-US" sz="9431" spc="924">
                <a:solidFill>
                  <a:srgbClr val="231F20"/>
                </a:solidFill>
                <a:latin typeface="Oswald Bold"/>
              </a:rPr>
              <a:t>SYSTEM FEATURES</a:t>
            </a:r>
          </a:p>
        </p:txBody>
      </p:sp>
      <p:sp>
        <p:nvSpPr>
          <p:cNvPr name="TextBox 17" id="17"/>
          <p:cNvSpPr txBox="true"/>
          <p:nvPr/>
        </p:nvSpPr>
        <p:spPr>
          <a:xfrm rot="0">
            <a:off x="2580860" y="5934149"/>
            <a:ext cx="3542623" cy="8845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allow users to open specific MP3 files or entire folders containing music</a:t>
            </a:r>
          </a:p>
        </p:txBody>
      </p:sp>
      <p:sp>
        <p:nvSpPr>
          <p:cNvPr name="TextBox 18" id="18"/>
          <p:cNvSpPr txBox="true"/>
          <p:nvPr/>
        </p:nvSpPr>
        <p:spPr>
          <a:xfrm rot="0">
            <a:off x="7381455" y="6029911"/>
            <a:ext cx="3542623" cy="8845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allows users to start or pause the playback of the selected song</a:t>
            </a:r>
          </a:p>
        </p:txBody>
      </p:sp>
      <p:sp>
        <p:nvSpPr>
          <p:cNvPr name="TextBox 19" id="19"/>
          <p:cNvSpPr txBox="true"/>
          <p:nvPr/>
        </p:nvSpPr>
        <p:spPr>
          <a:xfrm rot="0">
            <a:off x="12191172" y="5607446"/>
            <a:ext cx="3542623" cy="20656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seek bar and time indicators that display the current position within the playing song. Users are be able to drag the seek bar to seek forward or backward within the song</a:t>
            </a:r>
          </a:p>
        </p:txBody>
      </p:sp>
      <p:sp>
        <p:nvSpPr>
          <p:cNvPr name="TextBox 20" id="20"/>
          <p:cNvSpPr txBox="true"/>
          <p:nvPr/>
        </p:nvSpPr>
        <p:spPr>
          <a:xfrm rot="0">
            <a:off x="2858454" y="7724664"/>
            <a:ext cx="2974893" cy="577978"/>
          </a:xfrm>
          <a:prstGeom prst="rect">
            <a:avLst/>
          </a:prstGeom>
        </p:spPr>
        <p:txBody>
          <a:bodyPr anchor="t" rtlCol="false" tIns="0" lIns="0" bIns="0" rIns="0">
            <a:spAutoFit/>
          </a:bodyPr>
          <a:lstStyle/>
          <a:p>
            <a:pPr algn="ctr">
              <a:lnSpc>
                <a:spcPts val="4208"/>
              </a:lnSpc>
            </a:pPr>
            <a:r>
              <a:rPr lang="en-US" sz="3049" spc="298">
                <a:solidFill>
                  <a:srgbClr val="FDFBFB"/>
                </a:solidFill>
                <a:latin typeface="Oswald"/>
              </a:rPr>
              <a:t>FILE UPLOAD</a:t>
            </a:r>
          </a:p>
        </p:txBody>
      </p:sp>
      <p:sp>
        <p:nvSpPr>
          <p:cNvPr name="TextBox 21" id="21"/>
          <p:cNvSpPr txBox="true"/>
          <p:nvPr/>
        </p:nvSpPr>
        <p:spPr>
          <a:xfrm rot="0">
            <a:off x="7665320" y="7724664"/>
            <a:ext cx="2974893" cy="577978"/>
          </a:xfrm>
          <a:prstGeom prst="rect">
            <a:avLst/>
          </a:prstGeom>
        </p:spPr>
        <p:txBody>
          <a:bodyPr anchor="t" rtlCol="false" tIns="0" lIns="0" bIns="0" rIns="0">
            <a:spAutoFit/>
          </a:bodyPr>
          <a:lstStyle/>
          <a:p>
            <a:pPr algn="ctr">
              <a:lnSpc>
                <a:spcPts val="4208"/>
              </a:lnSpc>
            </a:pPr>
            <a:r>
              <a:rPr lang="en-US" sz="3049" spc="298">
                <a:solidFill>
                  <a:srgbClr val="FDFBFB"/>
                </a:solidFill>
                <a:latin typeface="Oswald"/>
              </a:rPr>
              <a:t>PLAY AND PAUSE</a:t>
            </a:r>
          </a:p>
        </p:txBody>
      </p:sp>
      <p:sp>
        <p:nvSpPr>
          <p:cNvPr name="TextBox 22" id="22"/>
          <p:cNvSpPr txBox="true"/>
          <p:nvPr/>
        </p:nvSpPr>
        <p:spPr>
          <a:xfrm rot="0">
            <a:off x="12475037" y="7724664"/>
            <a:ext cx="2974893" cy="577978"/>
          </a:xfrm>
          <a:prstGeom prst="rect">
            <a:avLst/>
          </a:prstGeom>
        </p:spPr>
        <p:txBody>
          <a:bodyPr anchor="t" rtlCol="false" tIns="0" lIns="0" bIns="0" rIns="0">
            <a:spAutoFit/>
          </a:bodyPr>
          <a:lstStyle/>
          <a:p>
            <a:pPr algn="ctr">
              <a:lnSpc>
                <a:spcPts val="4208"/>
              </a:lnSpc>
            </a:pPr>
            <a:r>
              <a:rPr lang="en-US" sz="3049" spc="298">
                <a:solidFill>
                  <a:srgbClr val="FDFBFB"/>
                </a:solidFill>
                <a:latin typeface="Oswald"/>
              </a:rPr>
              <a:t>TIME CONTROL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2">
              <a:extLst>
                <a:ext uri="{96DAC541-7B7A-43D3-8B79-37D633B846F1}">
                  <asvg:svgBlip xmlns:asvg="http://schemas.microsoft.com/office/drawing/2016/SVG/main" r:embed="rId3"/>
                </a:ext>
              </a:extLst>
            </a:blip>
            <a:stretch>
              <a:fillRect l="0" t="0" r="0" b="-299999"/>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2611" b="0"/>
            </a:stretch>
          </a:blipFill>
        </p:spPr>
      </p:sp>
      <p:sp>
        <p:nvSpPr>
          <p:cNvPr name="TextBox 4" id="4"/>
          <p:cNvSpPr txBox="true"/>
          <p:nvPr/>
        </p:nvSpPr>
        <p:spPr>
          <a:xfrm rot="0">
            <a:off x="2685042" y="1221265"/>
            <a:ext cx="5996668" cy="1756063"/>
          </a:xfrm>
          <a:prstGeom prst="rect">
            <a:avLst/>
          </a:prstGeom>
        </p:spPr>
        <p:txBody>
          <a:bodyPr anchor="t" rtlCol="false" tIns="0" lIns="0" bIns="0" rIns="0">
            <a:spAutoFit/>
          </a:bodyPr>
          <a:lstStyle/>
          <a:p>
            <a:pPr algn="ctr">
              <a:lnSpc>
                <a:spcPts val="13014"/>
              </a:lnSpc>
            </a:pPr>
            <a:r>
              <a:rPr lang="en-US" sz="9431" spc="924">
                <a:solidFill>
                  <a:srgbClr val="231F20"/>
                </a:solidFill>
                <a:latin typeface="Oswald Bold"/>
              </a:rPr>
              <a:t>LIBRARY</a:t>
            </a:r>
          </a:p>
        </p:txBody>
      </p:sp>
      <p:sp>
        <p:nvSpPr>
          <p:cNvPr name="Freeform 5" id="5"/>
          <p:cNvSpPr/>
          <p:nvPr/>
        </p:nvSpPr>
        <p:spPr>
          <a:xfrm flipH="false" flipV="false" rot="0">
            <a:off x="2685042" y="8224813"/>
            <a:ext cx="5388409" cy="647719"/>
          </a:xfrm>
          <a:custGeom>
            <a:avLst/>
            <a:gdLst/>
            <a:ahLst/>
            <a:cxnLst/>
            <a:rect r="r" b="b" t="t" l="l"/>
            <a:pathLst>
              <a:path h="647719" w="5388409">
                <a:moveTo>
                  <a:pt x="0" y="0"/>
                </a:moveTo>
                <a:lnTo>
                  <a:pt x="5388409" y="0"/>
                </a:lnTo>
                <a:lnTo>
                  <a:pt x="5388409" y="647719"/>
                </a:lnTo>
                <a:lnTo>
                  <a:pt x="0" y="647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36674" y="8262653"/>
            <a:ext cx="4685144"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JavaFX.applications </a:t>
            </a:r>
          </a:p>
        </p:txBody>
      </p:sp>
      <p:sp>
        <p:nvSpPr>
          <p:cNvPr name="Freeform 7" id="7"/>
          <p:cNvSpPr/>
          <p:nvPr/>
        </p:nvSpPr>
        <p:spPr>
          <a:xfrm flipH="false" flipV="false" rot="0">
            <a:off x="3286708" y="6476981"/>
            <a:ext cx="4786744" cy="647719"/>
          </a:xfrm>
          <a:custGeom>
            <a:avLst/>
            <a:gdLst/>
            <a:ahLst/>
            <a:cxnLst/>
            <a:rect r="r" b="b" t="t" l="l"/>
            <a:pathLst>
              <a:path h="647719" w="4786744">
                <a:moveTo>
                  <a:pt x="0" y="0"/>
                </a:moveTo>
                <a:lnTo>
                  <a:pt x="4786744" y="0"/>
                </a:lnTo>
                <a:lnTo>
                  <a:pt x="4786744" y="647719"/>
                </a:lnTo>
                <a:lnTo>
                  <a:pt x="0" y="6477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697542" y="6448425"/>
            <a:ext cx="4150661"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JavaFX.beans</a:t>
            </a:r>
          </a:p>
        </p:txBody>
      </p:sp>
      <p:sp>
        <p:nvSpPr>
          <p:cNvPr name="Freeform 9" id="9"/>
          <p:cNvSpPr/>
          <p:nvPr/>
        </p:nvSpPr>
        <p:spPr>
          <a:xfrm flipH="false" flipV="false" rot="0">
            <a:off x="2980580" y="7315181"/>
            <a:ext cx="5099699" cy="647719"/>
          </a:xfrm>
          <a:custGeom>
            <a:avLst/>
            <a:gdLst/>
            <a:ahLst/>
            <a:cxnLst/>
            <a:rect r="r" b="b" t="t" l="l"/>
            <a:pathLst>
              <a:path h="647719" w="5099699">
                <a:moveTo>
                  <a:pt x="0" y="0"/>
                </a:moveTo>
                <a:lnTo>
                  <a:pt x="5099699" y="0"/>
                </a:lnTo>
                <a:lnTo>
                  <a:pt x="5099699" y="647719"/>
                </a:lnTo>
                <a:lnTo>
                  <a:pt x="0" y="6477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316094" y="7310915"/>
            <a:ext cx="4428672"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JavaFX.scene</a:t>
            </a:r>
          </a:p>
        </p:txBody>
      </p:sp>
      <p:sp>
        <p:nvSpPr>
          <p:cNvPr name="Freeform 11" id="11"/>
          <p:cNvSpPr/>
          <p:nvPr/>
        </p:nvSpPr>
        <p:spPr>
          <a:xfrm flipH="false" flipV="false" rot="0">
            <a:off x="4491814" y="3934080"/>
            <a:ext cx="3591879" cy="647719"/>
          </a:xfrm>
          <a:custGeom>
            <a:avLst/>
            <a:gdLst/>
            <a:ahLst/>
            <a:cxnLst/>
            <a:rect r="r" b="b" t="t" l="l"/>
            <a:pathLst>
              <a:path h="647719" w="3591879">
                <a:moveTo>
                  <a:pt x="0" y="0"/>
                </a:moveTo>
                <a:lnTo>
                  <a:pt x="3591879" y="0"/>
                </a:lnTo>
                <a:lnTo>
                  <a:pt x="3591879" y="647719"/>
                </a:lnTo>
                <a:lnTo>
                  <a:pt x="0" y="6477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739618" y="3876930"/>
            <a:ext cx="3089213"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Java.util</a:t>
            </a:r>
          </a:p>
        </p:txBody>
      </p:sp>
      <p:sp>
        <p:nvSpPr>
          <p:cNvPr name="Freeform 13" id="13"/>
          <p:cNvSpPr/>
          <p:nvPr/>
        </p:nvSpPr>
        <p:spPr>
          <a:xfrm flipH="false" flipV="false" rot="0">
            <a:off x="4889466" y="3113244"/>
            <a:ext cx="3190813" cy="647719"/>
          </a:xfrm>
          <a:custGeom>
            <a:avLst/>
            <a:gdLst/>
            <a:ahLst/>
            <a:cxnLst/>
            <a:rect r="r" b="b" t="t" l="l"/>
            <a:pathLst>
              <a:path h="647719" w="3190813">
                <a:moveTo>
                  <a:pt x="0" y="0"/>
                </a:moveTo>
                <a:lnTo>
                  <a:pt x="3190813" y="0"/>
                </a:lnTo>
                <a:lnTo>
                  <a:pt x="3190813" y="647719"/>
                </a:lnTo>
                <a:lnTo>
                  <a:pt x="0" y="6477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5115272" y="3056094"/>
            <a:ext cx="2732930"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Java.io</a:t>
            </a:r>
          </a:p>
        </p:txBody>
      </p:sp>
      <p:sp>
        <p:nvSpPr>
          <p:cNvPr name="Freeform 15" id="15"/>
          <p:cNvSpPr/>
          <p:nvPr/>
        </p:nvSpPr>
        <p:spPr>
          <a:xfrm flipH="false" flipV="false" rot="0">
            <a:off x="4033510" y="4800581"/>
            <a:ext cx="4043356" cy="647719"/>
          </a:xfrm>
          <a:custGeom>
            <a:avLst/>
            <a:gdLst/>
            <a:ahLst/>
            <a:cxnLst/>
            <a:rect r="r" b="b" t="t" l="l"/>
            <a:pathLst>
              <a:path h="647719" w="4043356">
                <a:moveTo>
                  <a:pt x="0" y="0"/>
                </a:moveTo>
                <a:lnTo>
                  <a:pt x="4043356" y="0"/>
                </a:lnTo>
                <a:lnTo>
                  <a:pt x="4043356" y="647719"/>
                </a:lnTo>
                <a:lnTo>
                  <a:pt x="0" y="64771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4357924" y="4828668"/>
            <a:ext cx="3490279"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JavaFX.util</a:t>
            </a:r>
          </a:p>
        </p:txBody>
      </p:sp>
      <p:sp>
        <p:nvSpPr>
          <p:cNvPr name="Freeform 17" id="17"/>
          <p:cNvSpPr/>
          <p:nvPr/>
        </p:nvSpPr>
        <p:spPr>
          <a:xfrm flipH="false" flipV="false" rot="0">
            <a:off x="3652510" y="5638781"/>
            <a:ext cx="4431184" cy="647719"/>
          </a:xfrm>
          <a:custGeom>
            <a:avLst/>
            <a:gdLst/>
            <a:ahLst/>
            <a:cxnLst/>
            <a:rect r="r" b="b" t="t" l="l"/>
            <a:pathLst>
              <a:path h="647719" w="4431184">
                <a:moveTo>
                  <a:pt x="0" y="0"/>
                </a:moveTo>
                <a:lnTo>
                  <a:pt x="4431184" y="0"/>
                </a:lnTo>
                <a:lnTo>
                  <a:pt x="4431184" y="647719"/>
                </a:lnTo>
                <a:lnTo>
                  <a:pt x="0" y="64771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8" id="18"/>
          <p:cNvSpPr txBox="true"/>
          <p:nvPr/>
        </p:nvSpPr>
        <p:spPr>
          <a:xfrm rot="0">
            <a:off x="4013400" y="5567078"/>
            <a:ext cx="3834802"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JavaFX.stage</a:t>
            </a:r>
          </a:p>
        </p:txBody>
      </p:sp>
      <p:sp>
        <p:nvSpPr>
          <p:cNvPr name="Freeform 19" id="19"/>
          <p:cNvSpPr/>
          <p:nvPr/>
        </p:nvSpPr>
        <p:spPr>
          <a:xfrm flipH="false" flipV="false" rot="0">
            <a:off x="8458200" y="1638300"/>
            <a:ext cx="7234232" cy="7234232"/>
          </a:xfrm>
          <a:custGeom>
            <a:avLst/>
            <a:gdLst/>
            <a:ahLst/>
            <a:cxnLst/>
            <a:rect r="r" b="b" t="t" l="l"/>
            <a:pathLst>
              <a:path h="7234232" w="7234232">
                <a:moveTo>
                  <a:pt x="0" y="0"/>
                </a:moveTo>
                <a:lnTo>
                  <a:pt x="7234232" y="0"/>
                </a:lnTo>
                <a:lnTo>
                  <a:pt x="7234232" y="7234232"/>
                </a:lnTo>
                <a:lnTo>
                  <a:pt x="0" y="7234232"/>
                </a:lnTo>
                <a:lnTo>
                  <a:pt x="0" y="0"/>
                </a:lnTo>
                <a:close/>
              </a:path>
            </a:pathLst>
          </a:custGeom>
          <a:blipFill>
            <a:blip r:embed="rId20"/>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13167641" y="4007141"/>
            <a:ext cx="4176877" cy="1744742"/>
          </a:xfrm>
          <a:prstGeom prst="rect">
            <a:avLst/>
          </a:prstGeom>
        </p:spPr>
        <p:txBody>
          <a:bodyPr anchor="t" rtlCol="false" tIns="0" lIns="0" bIns="0" rIns="0">
            <a:spAutoFit/>
          </a:bodyPr>
          <a:lstStyle/>
          <a:p>
            <a:pPr algn="ctr">
              <a:lnSpc>
                <a:spcPts val="2774"/>
              </a:lnSpc>
            </a:pPr>
            <a:r>
              <a:rPr lang="en-US" sz="2010" spc="196">
                <a:solidFill>
                  <a:srgbClr val="231F20"/>
                </a:solidFill>
                <a:latin typeface="DM Sans"/>
              </a:rPr>
              <a:t>We make sure that the UI of the program to prioritize simplicity and intuitive interaction with visually appealing layout</a:t>
            </a:r>
          </a:p>
        </p:txBody>
      </p:sp>
      <p:sp>
        <p:nvSpPr>
          <p:cNvPr name="TextBox 4" id="4"/>
          <p:cNvSpPr txBox="true"/>
          <p:nvPr/>
        </p:nvSpPr>
        <p:spPr>
          <a:xfrm rot="0">
            <a:off x="6138875" y="4004436"/>
            <a:ext cx="6254887" cy="1401842"/>
          </a:xfrm>
          <a:prstGeom prst="rect">
            <a:avLst/>
          </a:prstGeom>
        </p:spPr>
        <p:txBody>
          <a:bodyPr anchor="t" rtlCol="false" tIns="0" lIns="0" bIns="0" rIns="0">
            <a:spAutoFit/>
          </a:bodyPr>
          <a:lstStyle/>
          <a:p>
            <a:pPr algn="ctr">
              <a:lnSpc>
                <a:spcPts val="2774"/>
              </a:lnSpc>
            </a:pPr>
            <a:r>
              <a:rPr lang="en-US" sz="2010" spc="196">
                <a:solidFill>
                  <a:srgbClr val="231F20"/>
                </a:solidFill>
                <a:latin typeface="DM Sans"/>
              </a:rPr>
              <a:t>We are able to let the users to adjust the volume, songs playback time, allowing users to navigate through their music playlist effortlessly</a:t>
            </a:r>
          </a:p>
        </p:txBody>
      </p:sp>
      <p:sp>
        <p:nvSpPr>
          <p:cNvPr name="TextBox 5" id="5"/>
          <p:cNvSpPr txBox="true"/>
          <p:nvPr/>
        </p:nvSpPr>
        <p:spPr>
          <a:xfrm rot="0">
            <a:off x="1830975" y="4007141"/>
            <a:ext cx="3360904" cy="1058942"/>
          </a:xfrm>
          <a:prstGeom prst="rect">
            <a:avLst/>
          </a:prstGeom>
        </p:spPr>
        <p:txBody>
          <a:bodyPr anchor="t" rtlCol="false" tIns="0" lIns="0" bIns="0" rIns="0">
            <a:spAutoFit/>
          </a:bodyPr>
          <a:lstStyle/>
          <a:p>
            <a:pPr algn="ctr">
              <a:lnSpc>
                <a:spcPts val="2774"/>
              </a:lnSpc>
            </a:pPr>
            <a:r>
              <a:rPr lang="en-US" sz="2010" spc="196">
                <a:solidFill>
                  <a:srgbClr val="231F20"/>
                </a:solidFill>
                <a:latin typeface="DM Sans"/>
              </a:rPr>
              <a:t>We accomplished this features and applied it to our systems</a:t>
            </a:r>
          </a:p>
        </p:txBody>
      </p:sp>
      <p:sp>
        <p:nvSpPr>
          <p:cNvPr name="Freeform 6" id="6"/>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024816" y="5501099"/>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9561" b="0"/>
            </a:stretch>
          </a:blipFill>
        </p:spPr>
      </p:sp>
      <p:sp>
        <p:nvSpPr>
          <p:cNvPr name="Freeform 9" id="9"/>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2106315" y="7936159"/>
            <a:ext cx="1104804" cy="1121111"/>
          </a:xfrm>
          <a:custGeom>
            <a:avLst/>
            <a:gdLst/>
            <a:ahLst/>
            <a:cxnLst/>
            <a:rect r="r" b="b" t="t" l="l"/>
            <a:pathLst>
              <a:path h="1121111" w="1104804">
                <a:moveTo>
                  <a:pt x="0" y="0"/>
                </a:moveTo>
                <a:lnTo>
                  <a:pt x="1104804" y="0"/>
                </a:lnTo>
                <a:lnTo>
                  <a:pt x="1104804"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l="0" t="0" r="-1476" b="0"/>
            </a:stretch>
          </a:blipFill>
        </p:spPr>
      </p:sp>
      <p:sp>
        <p:nvSpPr>
          <p:cNvPr name="Freeform 12" id="12"/>
          <p:cNvSpPr/>
          <p:nvPr/>
        </p:nvSpPr>
        <p:spPr>
          <a:xfrm flipH="false" flipV="false" rot="0">
            <a:off x="1774426" y="3206190"/>
            <a:ext cx="3474003" cy="647719"/>
          </a:xfrm>
          <a:custGeom>
            <a:avLst/>
            <a:gdLst/>
            <a:ahLst/>
            <a:cxnLst/>
            <a:rect r="r" b="b" t="t" l="l"/>
            <a:pathLst>
              <a:path h="647719" w="3474003">
                <a:moveTo>
                  <a:pt x="0" y="0"/>
                </a:moveTo>
                <a:lnTo>
                  <a:pt x="3474003" y="0"/>
                </a:lnTo>
                <a:lnTo>
                  <a:pt x="3474003" y="647719"/>
                </a:lnTo>
                <a:lnTo>
                  <a:pt x="0" y="6477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2019178" y="3251341"/>
            <a:ext cx="2984499" cy="1008888"/>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Upload File</a:t>
            </a:r>
          </a:p>
        </p:txBody>
      </p:sp>
      <p:sp>
        <p:nvSpPr>
          <p:cNvPr name="TextBox 14" id="14"/>
          <p:cNvSpPr txBox="true"/>
          <p:nvPr/>
        </p:nvSpPr>
        <p:spPr>
          <a:xfrm rot="0">
            <a:off x="1196940" y="982132"/>
            <a:ext cx="14933438" cy="12810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REQUIREMENTS AND ACHIEVEMENTS</a:t>
            </a:r>
          </a:p>
        </p:txBody>
      </p:sp>
      <p:sp>
        <p:nvSpPr>
          <p:cNvPr name="Freeform 15" id="15"/>
          <p:cNvSpPr/>
          <p:nvPr/>
        </p:nvSpPr>
        <p:spPr>
          <a:xfrm flipH="false" flipV="false" rot="0">
            <a:off x="7188434" y="3206190"/>
            <a:ext cx="3911131" cy="647719"/>
          </a:xfrm>
          <a:custGeom>
            <a:avLst/>
            <a:gdLst/>
            <a:ahLst/>
            <a:cxnLst/>
            <a:rect r="r" b="b" t="t" l="l"/>
            <a:pathLst>
              <a:path h="647719" w="3911131">
                <a:moveTo>
                  <a:pt x="0" y="0"/>
                </a:moveTo>
                <a:lnTo>
                  <a:pt x="3911131" y="0"/>
                </a:lnTo>
                <a:lnTo>
                  <a:pt x="3911131" y="647719"/>
                </a:lnTo>
                <a:lnTo>
                  <a:pt x="0" y="6477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7341232" y="3236368"/>
            <a:ext cx="3605536" cy="1319294"/>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Song Adjustment</a:t>
            </a:r>
          </a:p>
        </p:txBody>
      </p:sp>
      <p:sp>
        <p:nvSpPr>
          <p:cNvPr name="Freeform 17" id="17"/>
          <p:cNvSpPr/>
          <p:nvPr/>
        </p:nvSpPr>
        <p:spPr>
          <a:xfrm flipH="false" flipV="false" rot="0">
            <a:off x="13402511" y="3206190"/>
            <a:ext cx="3707138" cy="647719"/>
          </a:xfrm>
          <a:custGeom>
            <a:avLst/>
            <a:gdLst/>
            <a:ahLst/>
            <a:cxnLst/>
            <a:rect r="r" b="b" t="t" l="l"/>
            <a:pathLst>
              <a:path h="647719" w="3707138">
                <a:moveTo>
                  <a:pt x="0" y="0"/>
                </a:moveTo>
                <a:lnTo>
                  <a:pt x="3707138" y="0"/>
                </a:lnTo>
                <a:lnTo>
                  <a:pt x="3707138" y="647719"/>
                </a:lnTo>
                <a:lnTo>
                  <a:pt x="0" y="64771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8" id="18"/>
          <p:cNvSpPr txBox="true"/>
          <p:nvPr/>
        </p:nvSpPr>
        <p:spPr>
          <a:xfrm rot="0">
            <a:off x="13549935" y="3227088"/>
            <a:ext cx="3412289" cy="1573745"/>
          </a:xfrm>
          <a:prstGeom prst="rect">
            <a:avLst/>
          </a:prstGeom>
        </p:spPr>
        <p:txBody>
          <a:bodyPr anchor="t" rtlCol="false" tIns="0" lIns="0" bIns="0" rIns="0">
            <a:spAutoFit/>
          </a:bodyPr>
          <a:lstStyle/>
          <a:p>
            <a:pPr algn="ctr">
              <a:lnSpc>
                <a:spcPts val="4113"/>
              </a:lnSpc>
            </a:pPr>
            <a:r>
              <a:rPr lang="en-US" sz="2981" spc="28">
                <a:solidFill>
                  <a:srgbClr val="FFFFFF"/>
                </a:solidFill>
                <a:latin typeface="DM Sans Bold"/>
              </a:rPr>
              <a:t>User-Friendly UI</a:t>
            </a:r>
          </a:p>
        </p:txBody>
      </p:sp>
      <p:sp>
        <p:nvSpPr>
          <p:cNvPr name="Freeform 19" id="19"/>
          <p:cNvSpPr/>
          <p:nvPr/>
        </p:nvSpPr>
        <p:spPr>
          <a:xfrm flipH="false" flipV="false" rot="0">
            <a:off x="14479722" y="-4833750"/>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17">
              <a:extLst>
                <a:ext uri="{96DAC541-7B7A-43D3-8B79-37D633B846F1}">
                  <asvg:svgBlip xmlns:asvg="http://schemas.microsoft.com/office/drawing/2016/SVG/main" r:embed="rId18"/>
                </a:ext>
              </a:extLst>
            </a:blip>
            <a:stretch>
              <a:fillRect l="0" t="0" r="-2611" b="0"/>
            </a:stretch>
          </a:blipFill>
        </p:spPr>
      </p:sp>
      <p:sp>
        <p:nvSpPr>
          <p:cNvPr name="Freeform 20" id="20"/>
          <p:cNvSpPr/>
          <p:nvPr/>
        </p:nvSpPr>
        <p:spPr>
          <a:xfrm flipH="false" flipV="false" rot="-4176364">
            <a:off x="-4105129" y="6530238"/>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17">
              <a:extLst>
                <a:ext uri="{96DAC541-7B7A-43D3-8B79-37D633B846F1}">
                  <asvg:svgBlip xmlns:asvg="http://schemas.microsoft.com/office/drawing/2016/SVG/main" r:embed="rId18"/>
                </a:ext>
              </a:extLst>
            </a:blip>
            <a:stretch>
              <a:fillRect l="0" t="0" r="-2611" b="0"/>
            </a:stretch>
          </a:blipFill>
        </p:spPr>
      </p:sp>
      <p:sp>
        <p:nvSpPr>
          <p:cNvPr name="Freeform 21" id="21"/>
          <p:cNvSpPr/>
          <p:nvPr/>
        </p:nvSpPr>
        <p:spPr>
          <a:xfrm flipH="false" flipV="false" rot="0">
            <a:off x="4985847" y="7842575"/>
            <a:ext cx="1286871" cy="1308279"/>
          </a:xfrm>
          <a:custGeom>
            <a:avLst/>
            <a:gdLst/>
            <a:ahLst/>
            <a:cxnLst/>
            <a:rect r="r" b="b" t="t" l="l"/>
            <a:pathLst>
              <a:path h="1308279" w="1286871">
                <a:moveTo>
                  <a:pt x="0" y="0"/>
                </a:moveTo>
                <a:lnTo>
                  <a:pt x="1286871" y="0"/>
                </a:lnTo>
                <a:lnTo>
                  <a:pt x="1286871" y="1308279"/>
                </a:lnTo>
                <a:lnTo>
                  <a:pt x="0" y="1308279"/>
                </a:lnTo>
                <a:lnTo>
                  <a:pt x="0" y="0"/>
                </a:lnTo>
                <a:close/>
              </a:path>
            </a:pathLst>
          </a:custGeom>
          <a:blipFill>
            <a:blip r:embed="rId19">
              <a:extLst>
                <a:ext uri="{96DAC541-7B7A-43D3-8B79-37D633B846F1}">
                  <asvg:svgBlip xmlns:asvg="http://schemas.microsoft.com/office/drawing/2016/SVG/main" r:embed="rId20"/>
                </a:ext>
              </a:extLst>
            </a:blip>
            <a:stretch>
              <a:fillRect l="0" t="0" r="-1663"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077230" y="-934041"/>
            <a:ext cx="3786310" cy="2068272"/>
          </a:xfrm>
          <a:custGeom>
            <a:avLst/>
            <a:gdLst/>
            <a:ahLst/>
            <a:cxnLst/>
            <a:rect r="r" b="b" t="t" l="l"/>
            <a:pathLst>
              <a:path h="2068272" w="3786310">
                <a:moveTo>
                  <a:pt x="0" y="0"/>
                </a:moveTo>
                <a:lnTo>
                  <a:pt x="3786310" y="0"/>
                </a:lnTo>
                <a:lnTo>
                  <a:pt x="3786310" y="2068272"/>
                </a:lnTo>
                <a:lnTo>
                  <a:pt x="0" y="2068272"/>
                </a:lnTo>
                <a:lnTo>
                  <a:pt x="0" y="0"/>
                </a:lnTo>
                <a:close/>
              </a:path>
            </a:pathLst>
          </a:custGeom>
          <a:blipFill>
            <a:blip r:embed="rId2">
              <a:extLst>
                <a:ext uri="{96DAC541-7B7A-43D3-8B79-37D633B846F1}">
                  <asvg:svgBlip xmlns:asvg="http://schemas.microsoft.com/office/drawing/2016/SVG/main" r:embed="rId3"/>
                </a:ext>
              </a:extLst>
            </a:blip>
            <a:stretch>
              <a:fillRect l="0" t="0" r="0" b="-83066"/>
            </a:stretch>
          </a:blipFill>
        </p:spPr>
      </p:sp>
      <p:sp>
        <p:nvSpPr>
          <p:cNvPr name="TextBox 3" id="3"/>
          <p:cNvSpPr txBox="true"/>
          <p:nvPr/>
        </p:nvSpPr>
        <p:spPr>
          <a:xfrm rot="0">
            <a:off x="15443894" y="-48956"/>
            <a:ext cx="2600761" cy="1183187"/>
          </a:xfrm>
          <a:prstGeom prst="rect">
            <a:avLst/>
          </a:prstGeom>
        </p:spPr>
        <p:txBody>
          <a:bodyPr anchor="t" rtlCol="false" tIns="0" lIns="0" bIns="0" rIns="0">
            <a:spAutoFit/>
          </a:bodyPr>
          <a:lstStyle/>
          <a:p>
            <a:pPr algn="ctr">
              <a:lnSpc>
                <a:spcPts val="4571"/>
              </a:lnSpc>
            </a:pPr>
            <a:r>
              <a:rPr lang="en-US" sz="3312" spc="324">
                <a:solidFill>
                  <a:srgbClr val="000000"/>
                </a:solidFill>
                <a:latin typeface="Oswald Bold"/>
              </a:rPr>
              <a:t>STRUCTURE DIAGRAM</a:t>
            </a:r>
          </a:p>
        </p:txBody>
      </p:sp>
      <p:sp>
        <p:nvSpPr>
          <p:cNvPr name="TextBox 4" id="4"/>
          <p:cNvSpPr txBox="true"/>
          <p:nvPr/>
        </p:nvSpPr>
        <p:spPr>
          <a:xfrm rot="0">
            <a:off x="7466464" y="1357377"/>
            <a:ext cx="2540440"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START MENU</a:t>
            </a:r>
          </a:p>
        </p:txBody>
      </p:sp>
      <p:sp>
        <p:nvSpPr>
          <p:cNvPr name="Freeform 5" id="5"/>
          <p:cNvSpPr/>
          <p:nvPr/>
        </p:nvSpPr>
        <p:spPr>
          <a:xfrm flipH="false" flipV="false" rot="0">
            <a:off x="7064155" y="1010097"/>
            <a:ext cx="4307509" cy="4307506"/>
          </a:xfrm>
          <a:custGeom>
            <a:avLst/>
            <a:gdLst/>
            <a:ahLst/>
            <a:cxnLst/>
            <a:rect r="r" b="b" t="t" l="l"/>
            <a:pathLst>
              <a:path h="4307506" w="4307509">
                <a:moveTo>
                  <a:pt x="0" y="0"/>
                </a:moveTo>
                <a:lnTo>
                  <a:pt x="4307509" y="0"/>
                </a:lnTo>
                <a:lnTo>
                  <a:pt x="4307509" y="4307506"/>
                </a:lnTo>
                <a:lnTo>
                  <a:pt x="0" y="4307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50847" y="3164161"/>
            <a:ext cx="2540439"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UPLOAD</a:t>
            </a:r>
          </a:p>
        </p:txBody>
      </p:sp>
      <p:sp>
        <p:nvSpPr>
          <p:cNvPr name="Freeform 7" id="7"/>
          <p:cNvSpPr/>
          <p:nvPr/>
        </p:nvSpPr>
        <p:spPr>
          <a:xfrm flipH="false" flipV="false" rot="0">
            <a:off x="7582617" y="2835931"/>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7342" y="4344675"/>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82930" y="4616528"/>
            <a:ext cx="2540439"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REMOVE</a:t>
            </a:r>
          </a:p>
        </p:txBody>
      </p:sp>
      <p:sp>
        <p:nvSpPr>
          <p:cNvPr name="Freeform 10" id="10"/>
          <p:cNvSpPr/>
          <p:nvPr/>
        </p:nvSpPr>
        <p:spPr>
          <a:xfrm flipH="false" flipV="false" rot="0">
            <a:off x="8447007" y="2252641"/>
            <a:ext cx="579353" cy="680118"/>
          </a:xfrm>
          <a:custGeom>
            <a:avLst/>
            <a:gdLst/>
            <a:ahLst/>
            <a:cxnLst/>
            <a:rect r="r" b="b" t="t" l="l"/>
            <a:pathLst>
              <a:path h="680118" w="579353">
                <a:moveTo>
                  <a:pt x="0" y="0"/>
                </a:moveTo>
                <a:lnTo>
                  <a:pt x="579353" y="0"/>
                </a:lnTo>
                <a:lnTo>
                  <a:pt x="579353" y="680118"/>
                </a:lnTo>
                <a:lnTo>
                  <a:pt x="0" y="6801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601667" y="5154039"/>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7450847" y="5582662"/>
            <a:ext cx="2540439" cy="422458"/>
          </a:xfrm>
          <a:prstGeom prst="rect">
            <a:avLst/>
          </a:prstGeom>
        </p:spPr>
        <p:txBody>
          <a:bodyPr anchor="t" rtlCol="false" tIns="0" lIns="0" bIns="0" rIns="0">
            <a:spAutoFit/>
          </a:bodyPr>
          <a:lstStyle/>
          <a:p>
            <a:pPr algn="ctr">
              <a:lnSpc>
                <a:spcPts val="3247"/>
              </a:lnSpc>
            </a:pPr>
            <a:r>
              <a:rPr lang="en-US" sz="2353" spc="229">
                <a:solidFill>
                  <a:srgbClr val="FFFFFF"/>
                </a:solidFill>
                <a:latin typeface="Oswald Bold"/>
              </a:rPr>
              <a:t>PLAY/PAUSE</a:t>
            </a:r>
          </a:p>
        </p:txBody>
      </p:sp>
      <p:sp>
        <p:nvSpPr>
          <p:cNvPr name="Freeform 13" id="13"/>
          <p:cNvSpPr/>
          <p:nvPr/>
        </p:nvSpPr>
        <p:spPr>
          <a:xfrm flipH="false" flipV="false" rot="0">
            <a:off x="4186936" y="4905508"/>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885004" y="5164396"/>
            <a:ext cx="2540439"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NEXT</a:t>
            </a:r>
          </a:p>
        </p:txBody>
      </p:sp>
      <p:sp>
        <p:nvSpPr>
          <p:cNvPr name="Freeform 15" id="15"/>
          <p:cNvSpPr/>
          <p:nvPr/>
        </p:nvSpPr>
        <p:spPr>
          <a:xfrm flipH="false" flipV="false" rot="0">
            <a:off x="10934324" y="4876933"/>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768366" y="5231356"/>
            <a:ext cx="2540439" cy="496658"/>
          </a:xfrm>
          <a:prstGeom prst="rect">
            <a:avLst/>
          </a:prstGeom>
        </p:spPr>
        <p:txBody>
          <a:bodyPr anchor="t" rtlCol="false" tIns="0" lIns="0" bIns="0" rIns="0">
            <a:spAutoFit/>
          </a:bodyPr>
          <a:lstStyle/>
          <a:p>
            <a:pPr algn="ctr">
              <a:lnSpc>
                <a:spcPts val="3798"/>
              </a:lnSpc>
            </a:pPr>
            <a:r>
              <a:rPr lang="en-US" sz="2752" spc="269">
                <a:solidFill>
                  <a:srgbClr val="FFFFFF"/>
                </a:solidFill>
                <a:latin typeface="Oswald Bold"/>
              </a:rPr>
              <a:t>PREVIOUS</a:t>
            </a:r>
          </a:p>
        </p:txBody>
      </p:sp>
      <p:sp>
        <p:nvSpPr>
          <p:cNvPr name="Freeform 17" id="17"/>
          <p:cNvSpPr/>
          <p:nvPr/>
        </p:nvSpPr>
        <p:spPr>
          <a:xfrm flipH="false" flipV="false" rot="0">
            <a:off x="10900136" y="4895983"/>
            <a:ext cx="4307507" cy="4307514"/>
          </a:xfrm>
          <a:custGeom>
            <a:avLst/>
            <a:gdLst/>
            <a:ahLst/>
            <a:cxnLst/>
            <a:rect r="r" b="b" t="t" l="l"/>
            <a:pathLst>
              <a:path h="4307514" w="4307507">
                <a:moveTo>
                  <a:pt x="0" y="0"/>
                </a:moveTo>
                <a:lnTo>
                  <a:pt x="4307506" y="0"/>
                </a:lnTo>
                <a:lnTo>
                  <a:pt x="4307506"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4531555" y="4392300"/>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14399785" y="4720530"/>
            <a:ext cx="2540439"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CLEAR</a:t>
            </a:r>
          </a:p>
        </p:txBody>
      </p:sp>
      <p:sp>
        <p:nvSpPr>
          <p:cNvPr name="Freeform 20" id="20"/>
          <p:cNvSpPr/>
          <p:nvPr/>
        </p:nvSpPr>
        <p:spPr>
          <a:xfrm flipH="false" flipV="false" rot="0">
            <a:off x="10112153" y="7799916"/>
            <a:ext cx="4295968" cy="4307514"/>
          </a:xfrm>
          <a:custGeom>
            <a:avLst/>
            <a:gdLst/>
            <a:ahLst/>
            <a:cxnLst/>
            <a:rect r="r" b="b" t="t" l="l"/>
            <a:pathLst>
              <a:path h="4307514" w="4295968">
                <a:moveTo>
                  <a:pt x="0" y="0"/>
                </a:moveTo>
                <a:lnTo>
                  <a:pt x="4295968" y="0"/>
                </a:lnTo>
                <a:lnTo>
                  <a:pt x="4295968" y="4307514"/>
                </a:lnTo>
                <a:lnTo>
                  <a:pt x="0" y="43075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10084054" y="7944980"/>
            <a:ext cx="2241648" cy="972908"/>
          </a:xfrm>
          <a:prstGeom prst="rect">
            <a:avLst/>
          </a:prstGeom>
        </p:spPr>
        <p:txBody>
          <a:bodyPr anchor="t" rtlCol="false" tIns="0" lIns="0" bIns="0" rIns="0">
            <a:spAutoFit/>
          </a:bodyPr>
          <a:lstStyle/>
          <a:p>
            <a:pPr algn="ctr">
              <a:lnSpc>
                <a:spcPts val="3798"/>
              </a:lnSpc>
            </a:pPr>
            <a:r>
              <a:rPr lang="en-US" sz="2752" spc="269">
                <a:solidFill>
                  <a:srgbClr val="FFFFFF"/>
                </a:solidFill>
                <a:latin typeface="Oswald Bold"/>
              </a:rPr>
              <a:t>TIME ELAPSED</a:t>
            </a:r>
          </a:p>
        </p:txBody>
      </p:sp>
      <p:sp>
        <p:nvSpPr>
          <p:cNvPr name="Freeform 22" id="22"/>
          <p:cNvSpPr/>
          <p:nvPr/>
        </p:nvSpPr>
        <p:spPr>
          <a:xfrm flipH="false" flipV="false" rot="0">
            <a:off x="13290142" y="2006328"/>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3158372" y="2334558"/>
            <a:ext cx="2540439" cy="563619"/>
          </a:xfrm>
          <a:prstGeom prst="rect">
            <a:avLst/>
          </a:prstGeom>
        </p:spPr>
        <p:txBody>
          <a:bodyPr anchor="t" rtlCol="false" tIns="0" lIns="0" bIns="0" rIns="0">
            <a:spAutoFit/>
          </a:bodyPr>
          <a:lstStyle/>
          <a:p>
            <a:pPr algn="ctr">
              <a:lnSpc>
                <a:spcPts val="4213"/>
              </a:lnSpc>
            </a:pPr>
            <a:r>
              <a:rPr lang="en-US" sz="3052" spc="299">
                <a:solidFill>
                  <a:srgbClr val="FFFFFF"/>
                </a:solidFill>
                <a:latin typeface="Oswald Bold"/>
              </a:rPr>
              <a:t>VOLUME</a:t>
            </a:r>
          </a:p>
        </p:txBody>
      </p:sp>
      <p:sp>
        <p:nvSpPr>
          <p:cNvPr name="Freeform 24" id="24"/>
          <p:cNvSpPr/>
          <p:nvPr/>
        </p:nvSpPr>
        <p:spPr>
          <a:xfrm flipH="false" flipV="false" rot="0">
            <a:off x="1641475" y="489214"/>
            <a:ext cx="6092423" cy="4001731"/>
          </a:xfrm>
          <a:custGeom>
            <a:avLst/>
            <a:gdLst/>
            <a:ahLst/>
            <a:cxnLst/>
            <a:rect r="r" b="b" t="t" l="l"/>
            <a:pathLst>
              <a:path h="4001731" w="6092423">
                <a:moveTo>
                  <a:pt x="0" y="0"/>
                </a:moveTo>
                <a:lnTo>
                  <a:pt x="6092423" y="0"/>
                </a:lnTo>
                <a:lnTo>
                  <a:pt x="6092423" y="4001731"/>
                </a:lnTo>
                <a:lnTo>
                  <a:pt x="0" y="40017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0301042" y="-1228653"/>
            <a:ext cx="3944674" cy="3899261"/>
          </a:xfrm>
          <a:custGeom>
            <a:avLst/>
            <a:gdLst/>
            <a:ahLst/>
            <a:cxnLst/>
            <a:rect r="r" b="b" t="t" l="l"/>
            <a:pathLst>
              <a:path h="3899261" w="3944674">
                <a:moveTo>
                  <a:pt x="0" y="0"/>
                </a:moveTo>
                <a:lnTo>
                  <a:pt x="3944675" y="0"/>
                </a:lnTo>
                <a:lnTo>
                  <a:pt x="3944675" y="3899261"/>
                </a:lnTo>
                <a:lnTo>
                  <a:pt x="0" y="38992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false" flipV="false" rot="0">
            <a:off x="3636505" y="1042330"/>
            <a:ext cx="4100964" cy="4137817"/>
          </a:xfrm>
          <a:custGeom>
            <a:avLst/>
            <a:gdLst/>
            <a:ahLst/>
            <a:cxnLst/>
            <a:rect r="r" b="b" t="t" l="l"/>
            <a:pathLst>
              <a:path h="4137817" w="4100964">
                <a:moveTo>
                  <a:pt x="0" y="0"/>
                </a:moveTo>
                <a:lnTo>
                  <a:pt x="4100963" y="0"/>
                </a:lnTo>
                <a:lnTo>
                  <a:pt x="4100963" y="4137817"/>
                </a:lnTo>
                <a:lnTo>
                  <a:pt x="0" y="413781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9704770" y="964930"/>
            <a:ext cx="6573314" cy="3634680"/>
          </a:xfrm>
          <a:custGeom>
            <a:avLst/>
            <a:gdLst/>
            <a:ahLst/>
            <a:cxnLst/>
            <a:rect r="r" b="b" t="t" l="l"/>
            <a:pathLst>
              <a:path h="3634680" w="6573314">
                <a:moveTo>
                  <a:pt x="0" y="0"/>
                </a:moveTo>
                <a:lnTo>
                  <a:pt x="6573314" y="0"/>
                </a:lnTo>
                <a:lnTo>
                  <a:pt x="6573314" y="3634680"/>
                </a:lnTo>
                <a:lnTo>
                  <a:pt x="0" y="363468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8" id="28"/>
          <p:cNvSpPr/>
          <p:nvPr/>
        </p:nvSpPr>
        <p:spPr>
          <a:xfrm flipH="false" flipV="false" rot="0">
            <a:off x="9382748" y="991656"/>
            <a:ext cx="4069387" cy="4108032"/>
          </a:xfrm>
          <a:custGeom>
            <a:avLst/>
            <a:gdLst/>
            <a:ahLst/>
            <a:cxnLst/>
            <a:rect r="r" b="b" t="t" l="l"/>
            <a:pathLst>
              <a:path h="4108032" w="4069387">
                <a:moveTo>
                  <a:pt x="0" y="0"/>
                </a:moveTo>
                <a:lnTo>
                  <a:pt x="4069387" y="0"/>
                </a:lnTo>
                <a:lnTo>
                  <a:pt x="4069387" y="4108032"/>
                </a:lnTo>
                <a:lnTo>
                  <a:pt x="0" y="410803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9" id="29"/>
          <p:cNvSpPr txBox="true"/>
          <p:nvPr/>
        </p:nvSpPr>
        <p:spPr>
          <a:xfrm rot="0">
            <a:off x="7659744" y="4851765"/>
            <a:ext cx="2122646"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play()     pause()</a:t>
            </a:r>
          </a:p>
        </p:txBody>
      </p:sp>
      <p:sp>
        <p:nvSpPr>
          <p:cNvPr name="Freeform 30" id="30"/>
          <p:cNvSpPr/>
          <p:nvPr/>
        </p:nvSpPr>
        <p:spPr>
          <a:xfrm flipH="false" flipV="false" rot="0">
            <a:off x="8530348" y="2166581"/>
            <a:ext cx="3158409" cy="3086103"/>
          </a:xfrm>
          <a:custGeom>
            <a:avLst/>
            <a:gdLst/>
            <a:ahLst/>
            <a:cxnLst/>
            <a:rect r="r" b="b" t="t" l="l"/>
            <a:pathLst>
              <a:path h="3086103" w="3158409">
                <a:moveTo>
                  <a:pt x="0" y="0"/>
                </a:moveTo>
                <a:lnTo>
                  <a:pt x="3158409" y="0"/>
                </a:lnTo>
                <a:lnTo>
                  <a:pt x="3158409" y="3086104"/>
                </a:lnTo>
                <a:lnTo>
                  <a:pt x="0" y="30861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31" id="31"/>
          <p:cNvSpPr/>
          <p:nvPr/>
        </p:nvSpPr>
        <p:spPr>
          <a:xfrm flipH="false" flipV="false" rot="0">
            <a:off x="8461194" y="3687587"/>
            <a:ext cx="4327823" cy="4346996"/>
          </a:xfrm>
          <a:custGeom>
            <a:avLst/>
            <a:gdLst/>
            <a:ahLst/>
            <a:cxnLst/>
            <a:rect r="r" b="b" t="t" l="l"/>
            <a:pathLst>
              <a:path h="4346996" w="4327823">
                <a:moveTo>
                  <a:pt x="0" y="0"/>
                </a:moveTo>
                <a:lnTo>
                  <a:pt x="4327823" y="0"/>
                </a:lnTo>
                <a:lnTo>
                  <a:pt x="4327823" y="4346996"/>
                </a:lnTo>
                <a:lnTo>
                  <a:pt x="0" y="434699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2" id="32"/>
          <p:cNvSpPr/>
          <p:nvPr/>
        </p:nvSpPr>
        <p:spPr>
          <a:xfrm flipH="false" flipV="false" rot="0">
            <a:off x="4438138" y="3838652"/>
            <a:ext cx="4323283" cy="4342969"/>
          </a:xfrm>
          <a:custGeom>
            <a:avLst/>
            <a:gdLst/>
            <a:ahLst/>
            <a:cxnLst/>
            <a:rect r="r" b="b" t="t" l="l"/>
            <a:pathLst>
              <a:path h="4342969" w="4323283">
                <a:moveTo>
                  <a:pt x="0" y="0"/>
                </a:moveTo>
                <a:lnTo>
                  <a:pt x="4323282" y="0"/>
                </a:lnTo>
                <a:lnTo>
                  <a:pt x="4323282" y="4342969"/>
                </a:lnTo>
                <a:lnTo>
                  <a:pt x="0" y="434296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3" id="33"/>
          <p:cNvSpPr/>
          <p:nvPr/>
        </p:nvSpPr>
        <p:spPr>
          <a:xfrm flipH="false" flipV="false" rot="0">
            <a:off x="5434658" y="7799916"/>
            <a:ext cx="4307505" cy="4307514"/>
          </a:xfrm>
          <a:custGeom>
            <a:avLst/>
            <a:gdLst/>
            <a:ahLst/>
            <a:cxnLst/>
            <a:rect r="r" b="b" t="t" l="l"/>
            <a:pathLst>
              <a:path h="4307514" w="4307505">
                <a:moveTo>
                  <a:pt x="0" y="0"/>
                </a:moveTo>
                <a:lnTo>
                  <a:pt x="4307505" y="0"/>
                </a:lnTo>
                <a:lnTo>
                  <a:pt x="4307505" y="4307514"/>
                </a:lnTo>
                <a:lnTo>
                  <a:pt x="0" y="4307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6343850" y="5362334"/>
            <a:ext cx="1319281" cy="750904"/>
          </a:xfrm>
          <a:custGeom>
            <a:avLst/>
            <a:gdLst/>
            <a:ahLst/>
            <a:cxnLst/>
            <a:rect r="r" b="b" t="t" l="l"/>
            <a:pathLst>
              <a:path h="750904" w="1319281">
                <a:moveTo>
                  <a:pt x="0" y="0"/>
                </a:moveTo>
                <a:lnTo>
                  <a:pt x="1319281" y="0"/>
                </a:lnTo>
                <a:lnTo>
                  <a:pt x="1319281" y="750904"/>
                </a:lnTo>
                <a:lnTo>
                  <a:pt x="0" y="75090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5" id="35"/>
          <p:cNvSpPr/>
          <p:nvPr/>
        </p:nvSpPr>
        <p:spPr>
          <a:xfrm flipH="false" flipV="false" rot="0">
            <a:off x="9715821" y="5385800"/>
            <a:ext cx="1315342" cy="740977"/>
          </a:xfrm>
          <a:custGeom>
            <a:avLst/>
            <a:gdLst/>
            <a:ahLst/>
            <a:cxnLst/>
            <a:rect r="r" b="b" t="t" l="l"/>
            <a:pathLst>
              <a:path h="740977" w="1315342">
                <a:moveTo>
                  <a:pt x="0" y="0"/>
                </a:moveTo>
                <a:lnTo>
                  <a:pt x="1315341" y="0"/>
                </a:lnTo>
                <a:lnTo>
                  <a:pt x="1315341" y="740978"/>
                </a:lnTo>
                <a:lnTo>
                  <a:pt x="0" y="740978"/>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36" id="36"/>
          <p:cNvSpPr txBox="true"/>
          <p:nvPr/>
        </p:nvSpPr>
        <p:spPr>
          <a:xfrm rot="-1107237">
            <a:off x="4116558" y="4121945"/>
            <a:ext cx="3102542"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currentSongIndex + 1</a:t>
            </a:r>
          </a:p>
        </p:txBody>
      </p:sp>
      <p:sp>
        <p:nvSpPr>
          <p:cNvPr name="TextBox 37" id="37"/>
          <p:cNvSpPr txBox="true"/>
          <p:nvPr/>
        </p:nvSpPr>
        <p:spPr>
          <a:xfrm rot="-544399">
            <a:off x="3029071" y="3427841"/>
            <a:ext cx="3300042"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remove(selectedIndex)</a:t>
            </a:r>
          </a:p>
        </p:txBody>
      </p:sp>
      <p:sp>
        <p:nvSpPr>
          <p:cNvPr name="Freeform 38" id="38"/>
          <p:cNvSpPr/>
          <p:nvPr/>
        </p:nvSpPr>
        <p:spPr>
          <a:xfrm flipH="false" flipV="false" rot="0">
            <a:off x="4569920" y="1450713"/>
            <a:ext cx="3269405" cy="1807801"/>
          </a:xfrm>
          <a:custGeom>
            <a:avLst/>
            <a:gdLst/>
            <a:ahLst/>
            <a:cxnLst/>
            <a:rect r="r" b="b" t="t" l="l"/>
            <a:pathLst>
              <a:path h="1807801" w="3269405">
                <a:moveTo>
                  <a:pt x="0" y="0"/>
                </a:moveTo>
                <a:lnTo>
                  <a:pt x="3269404" y="0"/>
                </a:lnTo>
                <a:lnTo>
                  <a:pt x="3269404" y="1807800"/>
                </a:lnTo>
                <a:lnTo>
                  <a:pt x="0" y="1807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AutoShape 39" id="39"/>
          <p:cNvSpPr/>
          <p:nvPr/>
        </p:nvSpPr>
        <p:spPr>
          <a:xfrm flipH="true" flipV="true">
            <a:off x="3263025" y="1298456"/>
            <a:ext cx="1330180" cy="1391203"/>
          </a:xfrm>
          <a:prstGeom prst="line">
            <a:avLst/>
          </a:prstGeom>
          <a:ln cap="flat" w="38100">
            <a:solidFill>
              <a:srgbClr val="FFFFFF"/>
            </a:solidFill>
            <a:prstDash val="solid"/>
            <a:headEnd type="none" len="sm" w="sm"/>
            <a:tailEnd type="none" len="sm" w="sm"/>
          </a:ln>
        </p:spPr>
      </p:sp>
      <p:sp>
        <p:nvSpPr>
          <p:cNvPr name="AutoShape 40" id="40"/>
          <p:cNvSpPr/>
          <p:nvPr/>
        </p:nvSpPr>
        <p:spPr>
          <a:xfrm flipH="true" flipV="true">
            <a:off x="2255732" y="2391708"/>
            <a:ext cx="2314187" cy="278901"/>
          </a:xfrm>
          <a:prstGeom prst="line">
            <a:avLst/>
          </a:prstGeom>
          <a:ln cap="flat" w="38100">
            <a:solidFill>
              <a:srgbClr val="FFFFFF"/>
            </a:solidFill>
            <a:prstDash val="solid"/>
            <a:headEnd type="none" len="sm" w="sm"/>
            <a:tailEnd type="none" len="sm" w="sm"/>
          </a:ln>
        </p:spPr>
      </p:sp>
      <p:sp>
        <p:nvSpPr>
          <p:cNvPr name="AutoShape 41" id="41"/>
          <p:cNvSpPr/>
          <p:nvPr/>
        </p:nvSpPr>
        <p:spPr>
          <a:xfrm flipH="true">
            <a:off x="2532761" y="2670608"/>
            <a:ext cx="2037158" cy="550702"/>
          </a:xfrm>
          <a:prstGeom prst="line">
            <a:avLst/>
          </a:prstGeom>
          <a:ln cap="flat" w="38100">
            <a:solidFill>
              <a:srgbClr val="FFFFFF"/>
            </a:solidFill>
            <a:prstDash val="solid"/>
            <a:headEnd type="none" len="sm" w="sm"/>
            <a:tailEnd type="none" len="sm" w="sm"/>
          </a:ln>
        </p:spPr>
      </p:sp>
      <p:sp>
        <p:nvSpPr>
          <p:cNvPr name="TextBox 42" id="42"/>
          <p:cNvSpPr txBox="true"/>
          <p:nvPr/>
        </p:nvSpPr>
        <p:spPr>
          <a:xfrm rot="0">
            <a:off x="1641475" y="1018257"/>
            <a:ext cx="1621550" cy="503247"/>
          </a:xfrm>
          <a:prstGeom prst="rect">
            <a:avLst/>
          </a:prstGeom>
        </p:spPr>
        <p:txBody>
          <a:bodyPr anchor="t" rtlCol="false" tIns="0" lIns="0" bIns="0" rIns="0">
            <a:spAutoFit/>
          </a:bodyPr>
          <a:lstStyle/>
          <a:p>
            <a:pPr algn="ctr">
              <a:lnSpc>
                <a:spcPts val="4113"/>
              </a:lnSpc>
              <a:spcBef>
                <a:spcPct val="0"/>
              </a:spcBef>
            </a:pPr>
            <a:r>
              <a:rPr lang="en-US" sz="2981" spc="29">
                <a:solidFill>
                  <a:srgbClr val="FFFFFF"/>
                </a:solidFill>
                <a:latin typeface="DM Sans Bold"/>
              </a:rPr>
              <a:t>SHUFFLE</a:t>
            </a:r>
          </a:p>
        </p:txBody>
      </p:sp>
      <p:sp>
        <p:nvSpPr>
          <p:cNvPr name="TextBox 43" id="43"/>
          <p:cNvSpPr txBox="true"/>
          <p:nvPr/>
        </p:nvSpPr>
        <p:spPr>
          <a:xfrm rot="0">
            <a:off x="735406" y="2092596"/>
            <a:ext cx="1414544" cy="503247"/>
          </a:xfrm>
          <a:prstGeom prst="rect">
            <a:avLst/>
          </a:prstGeom>
        </p:spPr>
        <p:txBody>
          <a:bodyPr anchor="t" rtlCol="false" tIns="0" lIns="0" bIns="0" rIns="0">
            <a:spAutoFit/>
          </a:bodyPr>
          <a:lstStyle/>
          <a:p>
            <a:pPr algn="ctr">
              <a:lnSpc>
                <a:spcPts val="4113"/>
              </a:lnSpc>
              <a:spcBef>
                <a:spcPct val="0"/>
              </a:spcBef>
            </a:pPr>
            <a:r>
              <a:rPr lang="en-US" sz="2981" spc="29">
                <a:solidFill>
                  <a:srgbClr val="FFFFFF"/>
                </a:solidFill>
                <a:latin typeface="DM Sans Bold"/>
              </a:rPr>
              <a:t>REPEAT</a:t>
            </a:r>
          </a:p>
        </p:txBody>
      </p:sp>
      <p:sp>
        <p:nvSpPr>
          <p:cNvPr name="TextBox 44" id="44"/>
          <p:cNvSpPr txBox="true"/>
          <p:nvPr/>
        </p:nvSpPr>
        <p:spPr>
          <a:xfrm rot="0">
            <a:off x="960982" y="3003847"/>
            <a:ext cx="1514529" cy="503247"/>
          </a:xfrm>
          <a:prstGeom prst="rect">
            <a:avLst/>
          </a:prstGeom>
        </p:spPr>
        <p:txBody>
          <a:bodyPr anchor="t" rtlCol="false" tIns="0" lIns="0" bIns="0" rIns="0">
            <a:spAutoFit/>
          </a:bodyPr>
          <a:lstStyle/>
          <a:p>
            <a:pPr algn="ctr">
              <a:lnSpc>
                <a:spcPts val="4113"/>
              </a:lnSpc>
              <a:spcBef>
                <a:spcPct val="0"/>
              </a:spcBef>
            </a:pPr>
            <a:r>
              <a:rPr lang="en-US" sz="2981" spc="29">
                <a:solidFill>
                  <a:srgbClr val="FFFFFF"/>
                </a:solidFill>
                <a:latin typeface="DM Sans Bold"/>
              </a:rPr>
              <a:t>SEARCH</a:t>
            </a:r>
          </a:p>
        </p:txBody>
      </p:sp>
      <p:sp>
        <p:nvSpPr>
          <p:cNvPr name="Freeform 45" id="45"/>
          <p:cNvSpPr/>
          <p:nvPr/>
        </p:nvSpPr>
        <p:spPr>
          <a:xfrm flipH="false" flipV="false" rot="0">
            <a:off x="804837" y="2826751"/>
            <a:ext cx="3633301" cy="3633308"/>
          </a:xfrm>
          <a:custGeom>
            <a:avLst/>
            <a:gdLst/>
            <a:ahLst/>
            <a:cxnLst/>
            <a:rect r="r" b="b" t="t" l="l"/>
            <a:pathLst>
              <a:path h="3633308" w="3633301">
                <a:moveTo>
                  <a:pt x="0" y="0"/>
                </a:moveTo>
                <a:lnTo>
                  <a:pt x="3633301" y="0"/>
                </a:lnTo>
                <a:lnTo>
                  <a:pt x="3633301" y="3633308"/>
                </a:lnTo>
                <a:lnTo>
                  <a:pt x="0" y="3633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6" id="46"/>
          <p:cNvSpPr/>
          <p:nvPr/>
        </p:nvSpPr>
        <p:spPr>
          <a:xfrm flipH="false" flipV="false" rot="0">
            <a:off x="553635" y="1892979"/>
            <a:ext cx="3633301" cy="3633308"/>
          </a:xfrm>
          <a:custGeom>
            <a:avLst/>
            <a:gdLst/>
            <a:ahLst/>
            <a:cxnLst/>
            <a:rect r="r" b="b" t="t" l="l"/>
            <a:pathLst>
              <a:path h="3633308" w="3633301">
                <a:moveTo>
                  <a:pt x="0" y="0"/>
                </a:moveTo>
                <a:lnTo>
                  <a:pt x="3633301" y="0"/>
                </a:lnTo>
                <a:lnTo>
                  <a:pt x="3633301" y="3633308"/>
                </a:lnTo>
                <a:lnTo>
                  <a:pt x="0" y="3633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7" id="47"/>
          <p:cNvSpPr/>
          <p:nvPr/>
        </p:nvSpPr>
        <p:spPr>
          <a:xfrm flipH="false" flipV="false" rot="0">
            <a:off x="1596176" y="828288"/>
            <a:ext cx="3633301" cy="3633308"/>
          </a:xfrm>
          <a:custGeom>
            <a:avLst/>
            <a:gdLst/>
            <a:ahLst/>
            <a:cxnLst/>
            <a:rect r="r" b="b" t="t" l="l"/>
            <a:pathLst>
              <a:path h="3633308" w="3633301">
                <a:moveTo>
                  <a:pt x="0" y="0"/>
                </a:moveTo>
                <a:lnTo>
                  <a:pt x="3633300" y="0"/>
                </a:lnTo>
                <a:lnTo>
                  <a:pt x="3633300" y="3633308"/>
                </a:lnTo>
                <a:lnTo>
                  <a:pt x="0" y="3633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8" id="48"/>
          <p:cNvSpPr/>
          <p:nvPr/>
        </p:nvSpPr>
        <p:spPr>
          <a:xfrm flipH="false" flipV="false" rot="1362786">
            <a:off x="4984103" y="616211"/>
            <a:ext cx="3374152" cy="1865720"/>
          </a:xfrm>
          <a:custGeom>
            <a:avLst/>
            <a:gdLst/>
            <a:ahLst/>
            <a:cxnLst/>
            <a:rect r="r" b="b" t="t" l="l"/>
            <a:pathLst>
              <a:path h="1865720" w="3374152">
                <a:moveTo>
                  <a:pt x="0" y="0"/>
                </a:moveTo>
                <a:lnTo>
                  <a:pt x="3374153" y="0"/>
                </a:lnTo>
                <a:lnTo>
                  <a:pt x="3374153" y="1865720"/>
                </a:lnTo>
                <a:lnTo>
                  <a:pt x="0" y="186572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9" id="49"/>
          <p:cNvSpPr txBox="true"/>
          <p:nvPr/>
        </p:nvSpPr>
        <p:spPr>
          <a:xfrm rot="0">
            <a:off x="5418096" y="7944980"/>
            <a:ext cx="2241648" cy="972908"/>
          </a:xfrm>
          <a:prstGeom prst="rect">
            <a:avLst/>
          </a:prstGeom>
        </p:spPr>
        <p:txBody>
          <a:bodyPr anchor="t" rtlCol="false" tIns="0" lIns="0" bIns="0" rIns="0">
            <a:spAutoFit/>
          </a:bodyPr>
          <a:lstStyle/>
          <a:p>
            <a:pPr algn="ctr">
              <a:lnSpc>
                <a:spcPts val="3798"/>
              </a:lnSpc>
            </a:pPr>
            <a:r>
              <a:rPr lang="en-US" sz="2752" spc="269">
                <a:solidFill>
                  <a:srgbClr val="FFFFFF"/>
                </a:solidFill>
                <a:latin typeface="Oswald Bold"/>
              </a:rPr>
              <a:t>SONG</a:t>
            </a:r>
          </a:p>
          <a:p>
            <a:pPr algn="ctr">
              <a:lnSpc>
                <a:spcPts val="3798"/>
              </a:lnSpc>
            </a:pPr>
            <a:r>
              <a:rPr lang="en-US" sz="2752" spc="269">
                <a:solidFill>
                  <a:srgbClr val="FFFFFF"/>
                </a:solidFill>
                <a:latin typeface="Oswald Bold"/>
              </a:rPr>
              <a:t>NAME</a:t>
            </a:r>
          </a:p>
        </p:txBody>
      </p:sp>
      <p:sp>
        <p:nvSpPr>
          <p:cNvPr name="TextBox 50" id="50"/>
          <p:cNvSpPr txBox="true"/>
          <p:nvPr/>
        </p:nvSpPr>
        <p:spPr>
          <a:xfrm rot="0">
            <a:off x="9155423" y="2397005"/>
            <a:ext cx="2446656" cy="362798"/>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updateSongList()</a:t>
            </a:r>
          </a:p>
        </p:txBody>
      </p:sp>
      <p:sp>
        <p:nvSpPr>
          <p:cNvPr name="TextBox 51" id="51"/>
          <p:cNvSpPr txBox="true"/>
          <p:nvPr/>
        </p:nvSpPr>
        <p:spPr>
          <a:xfrm rot="879927">
            <a:off x="11223995" y="1666247"/>
            <a:ext cx="1793237" cy="360742"/>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setVolume()</a:t>
            </a:r>
          </a:p>
        </p:txBody>
      </p:sp>
      <p:sp>
        <p:nvSpPr>
          <p:cNvPr name="TextBox 52" id="52"/>
          <p:cNvSpPr txBox="true"/>
          <p:nvPr/>
        </p:nvSpPr>
        <p:spPr>
          <a:xfrm rot="578895">
            <a:off x="11760514" y="3624898"/>
            <a:ext cx="3102542"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fileList.clear()</a:t>
            </a:r>
          </a:p>
        </p:txBody>
      </p:sp>
      <p:sp>
        <p:nvSpPr>
          <p:cNvPr name="TextBox 53" id="53"/>
          <p:cNvSpPr txBox="true"/>
          <p:nvPr/>
        </p:nvSpPr>
        <p:spPr>
          <a:xfrm rot="0">
            <a:off x="3298020" y="7021171"/>
            <a:ext cx="3714406"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getFormattedSongName()</a:t>
            </a:r>
          </a:p>
        </p:txBody>
      </p:sp>
      <p:sp>
        <p:nvSpPr>
          <p:cNvPr name="TextBox 54" id="54"/>
          <p:cNvSpPr txBox="true"/>
          <p:nvPr/>
        </p:nvSpPr>
        <p:spPr>
          <a:xfrm rot="0">
            <a:off x="10373492" y="7021171"/>
            <a:ext cx="3714406" cy="372110"/>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updateRemainingTime()</a:t>
            </a:r>
          </a:p>
        </p:txBody>
      </p:sp>
      <p:sp>
        <p:nvSpPr>
          <p:cNvPr name="TextBox 55" id="55"/>
          <p:cNvSpPr txBox="true"/>
          <p:nvPr/>
        </p:nvSpPr>
        <p:spPr>
          <a:xfrm rot="1116532">
            <a:off x="10566810" y="4179930"/>
            <a:ext cx="2846804" cy="362798"/>
          </a:xfrm>
          <a:prstGeom prst="rect">
            <a:avLst/>
          </a:prstGeom>
        </p:spPr>
        <p:txBody>
          <a:bodyPr anchor="t" rtlCol="false" tIns="0" lIns="0" bIns="0" rIns="0">
            <a:spAutoFit/>
          </a:bodyPr>
          <a:lstStyle/>
          <a:p>
            <a:pPr algn="ctr">
              <a:lnSpc>
                <a:spcPts val="2859"/>
              </a:lnSpc>
            </a:pPr>
            <a:r>
              <a:rPr lang="en-US" sz="2199">
                <a:solidFill>
                  <a:srgbClr val="FFFFFF"/>
                </a:solidFill>
                <a:latin typeface="Open Sauce"/>
              </a:rPr>
              <a:t>currentSongIndex - 1</a:t>
            </a:r>
          </a:p>
        </p:txBody>
      </p:sp>
      <p:sp>
        <p:nvSpPr>
          <p:cNvPr name="TextBox 56" id="56"/>
          <p:cNvSpPr txBox="true"/>
          <p:nvPr/>
        </p:nvSpPr>
        <p:spPr>
          <a:xfrm rot="0">
            <a:off x="3992446" y="572080"/>
            <a:ext cx="2050703" cy="503328"/>
          </a:xfrm>
          <a:prstGeom prst="rect">
            <a:avLst/>
          </a:prstGeom>
        </p:spPr>
        <p:txBody>
          <a:bodyPr anchor="t" rtlCol="false" tIns="0" lIns="0" bIns="0" rIns="0">
            <a:spAutoFit/>
          </a:bodyPr>
          <a:lstStyle/>
          <a:p>
            <a:pPr algn="ctr">
              <a:lnSpc>
                <a:spcPts val="4113"/>
              </a:lnSpc>
              <a:spcBef>
                <a:spcPct val="0"/>
              </a:spcBef>
            </a:pPr>
            <a:r>
              <a:rPr lang="en-US" sz="2981" spc="29">
                <a:solidFill>
                  <a:srgbClr val="FFFFFF"/>
                </a:solidFill>
                <a:latin typeface="DM Sans Bold"/>
              </a:rPr>
              <a:t>EQUALIZER</a:t>
            </a:r>
          </a:p>
        </p:txBody>
      </p:sp>
      <p:sp>
        <p:nvSpPr>
          <p:cNvPr name="AutoShape 57" id="57"/>
          <p:cNvSpPr/>
          <p:nvPr/>
        </p:nvSpPr>
        <p:spPr>
          <a:xfrm flipV="true">
            <a:off x="3928115" y="571212"/>
            <a:ext cx="2276507" cy="0"/>
          </a:xfrm>
          <a:prstGeom prst="line">
            <a:avLst/>
          </a:prstGeom>
          <a:ln cap="flat" w="9525">
            <a:solidFill>
              <a:srgbClr val="FFFFFF"/>
            </a:solidFill>
            <a:prstDash val="solid"/>
            <a:headEnd type="none" len="sm" w="sm"/>
            <a:tailEnd type="none" len="sm" w="sm"/>
          </a:ln>
        </p:spPr>
      </p:sp>
      <p:sp>
        <p:nvSpPr>
          <p:cNvPr name="AutoShape 58" id="58"/>
          <p:cNvSpPr/>
          <p:nvPr/>
        </p:nvSpPr>
        <p:spPr>
          <a:xfrm flipV="true">
            <a:off x="6204622" y="556304"/>
            <a:ext cx="0" cy="596977"/>
          </a:xfrm>
          <a:prstGeom prst="line">
            <a:avLst/>
          </a:prstGeom>
          <a:ln cap="flat" w="9525">
            <a:solidFill>
              <a:srgbClr val="FFFFFF"/>
            </a:solidFill>
            <a:prstDash val="solid"/>
            <a:headEnd type="none" len="sm" w="sm"/>
            <a:tailEnd type="none" len="sm" w="sm"/>
          </a:ln>
        </p:spPr>
      </p:sp>
      <p:sp>
        <p:nvSpPr>
          <p:cNvPr name="AutoShape 59" id="59"/>
          <p:cNvSpPr/>
          <p:nvPr/>
        </p:nvSpPr>
        <p:spPr>
          <a:xfrm>
            <a:off x="3909065" y="1153281"/>
            <a:ext cx="2314607" cy="0"/>
          </a:xfrm>
          <a:prstGeom prst="line">
            <a:avLst/>
          </a:prstGeom>
          <a:ln cap="flat" w="9525">
            <a:solidFill>
              <a:srgbClr val="FFFFFF"/>
            </a:solidFill>
            <a:prstDash val="solid"/>
            <a:headEnd type="none" len="sm" w="sm"/>
            <a:tailEnd type="none" len="sm" w="sm"/>
          </a:ln>
        </p:spPr>
      </p:sp>
      <p:sp>
        <p:nvSpPr>
          <p:cNvPr name="AutoShape 60" id="60"/>
          <p:cNvSpPr/>
          <p:nvPr/>
        </p:nvSpPr>
        <p:spPr>
          <a:xfrm flipV="true">
            <a:off x="3928115" y="556304"/>
            <a:ext cx="0" cy="596977"/>
          </a:xfrm>
          <a:prstGeom prst="line">
            <a:avLst/>
          </a:prstGeom>
          <a:ln cap="flat" w="9525">
            <a:solidFill>
              <a:srgbClr val="FFFFFF"/>
            </a:solidFill>
            <a:prstDash val="solid"/>
            <a:headEnd type="none" len="sm" w="sm"/>
            <a:tailEnd type="none" len="sm" w="sm"/>
          </a:ln>
        </p:spPr>
      </p:sp>
      <p:sp>
        <p:nvSpPr>
          <p:cNvPr name="TextBox 61" id="61"/>
          <p:cNvSpPr txBox="true"/>
          <p:nvPr/>
        </p:nvSpPr>
        <p:spPr>
          <a:xfrm rot="-1067985">
            <a:off x="2530716" y="2928667"/>
            <a:ext cx="2032895" cy="292632"/>
          </a:xfrm>
          <a:prstGeom prst="rect">
            <a:avLst/>
          </a:prstGeom>
        </p:spPr>
        <p:txBody>
          <a:bodyPr anchor="t" rtlCol="false" tIns="0" lIns="0" bIns="0" rIns="0">
            <a:spAutoFit/>
          </a:bodyPr>
          <a:lstStyle/>
          <a:p>
            <a:pPr algn="ctr">
              <a:lnSpc>
                <a:spcPts val="2458"/>
              </a:lnSpc>
              <a:spcBef>
                <a:spcPct val="0"/>
              </a:spcBef>
            </a:pPr>
            <a:r>
              <a:rPr lang="en-US" sz="1781" spc="17">
                <a:solidFill>
                  <a:srgbClr val="FFFFFF"/>
                </a:solidFill>
                <a:latin typeface="DM Sans"/>
              </a:rPr>
              <a:t>filterSongList()</a:t>
            </a:r>
          </a:p>
        </p:txBody>
      </p:sp>
      <p:sp>
        <p:nvSpPr>
          <p:cNvPr name="TextBox 62" id="62"/>
          <p:cNvSpPr txBox="true"/>
          <p:nvPr/>
        </p:nvSpPr>
        <p:spPr>
          <a:xfrm rot="1959037">
            <a:off x="4984547" y="1884837"/>
            <a:ext cx="2032895" cy="292632"/>
          </a:xfrm>
          <a:prstGeom prst="rect">
            <a:avLst/>
          </a:prstGeom>
        </p:spPr>
        <p:txBody>
          <a:bodyPr anchor="t" rtlCol="false" tIns="0" lIns="0" bIns="0" rIns="0">
            <a:spAutoFit/>
          </a:bodyPr>
          <a:lstStyle/>
          <a:p>
            <a:pPr algn="ctr">
              <a:lnSpc>
                <a:spcPts val="2458"/>
              </a:lnSpc>
              <a:spcBef>
                <a:spcPct val="0"/>
              </a:spcBef>
            </a:pPr>
            <a:r>
              <a:rPr lang="en-US" sz="1781" spc="17">
                <a:solidFill>
                  <a:srgbClr val="FFFFFF"/>
                </a:solidFill>
                <a:latin typeface="DM Sans"/>
              </a:rPr>
              <a:t>openEqualizer()</a:t>
            </a:r>
          </a:p>
        </p:txBody>
      </p:sp>
      <p:sp>
        <p:nvSpPr>
          <p:cNvPr name="TextBox 63" id="63"/>
          <p:cNvSpPr txBox="true"/>
          <p:nvPr/>
        </p:nvSpPr>
        <p:spPr>
          <a:xfrm rot="2700000">
            <a:off x="3236436" y="1783155"/>
            <a:ext cx="1840849" cy="277212"/>
          </a:xfrm>
          <a:prstGeom prst="rect">
            <a:avLst/>
          </a:prstGeom>
        </p:spPr>
        <p:txBody>
          <a:bodyPr anchor="t" rtlCol="false" tIns="0" lIns="0" bIns="0" rIns="0">
            <a:spAutoFit/>
          </a:bodyPr>
          <a:lstStyle/>
          <a:p>
            <a:pPr algn="ctr">
              <a:lnSpc>
                <a:spcPts val="2226"/>
              </a:lnSpc>
              <a:spcBef>
                <a:spcPct val="0"/>
              </a:spcBef>
            </a:pPr>
            <a:r>
              <a:rPr lang="en-US" sz="1613" spc="15">
                <a:solidFill>
                  <a:srgbClr val="FFFFFF"/>
                </a:solidFill>
                <a:latin typeface="DM Sans"/>
              </a:rPr>
              <a:t>shuffle(playList)</a:t>
            </a:r>
          </a:p>
        </p:txBody>
      </p:sp>
      <p:sp>
        <p:nvSpPr>
          <p:cNvPr name="TextBox 64" id="64"/>
          <p:cNvSpPr txBox="true"/>
          <p:nvPr/>
        </p:nvSpPr>
        <p:spPr>
          <a:xfrm rot="514652">
            <a:off x="2345475" y="2162119"/>
            <a:ext cx="2032895" cy="292632"/>
          </a:xfrm>
          <a:prstGeom prst="rect">
            <a:avLst/>
          </a:prstGeom>
        </p:spPr>
        <p:txBody>
          <a:bodyPr anchor="t" rtlCol="false" tIns="0" lIns="0" bIns="0" rIns="0">
            <a:spAutoFit/>
          </a:bodyPr>
          <a:lstStyle/>
          <a:p>
            <a:pPr algn="ctr">
              <a:lnSpc>
                <a:spcPts val="2458"/>
              </a:lnSpc>
              <a:spcBef>
                <a:spcPct val="0"/>
              </a:spcBef>
            </a:pPr>
            <a:r>
              <a:rPr lang="en-US" sz="1781" spc="17">
                <a:solidFill>
                  <a:srgbClr val="FFFFFF"/>
                </a:solidFill>
                <a:latin typeface="DM Sans"/>
              </a:rPr>
              <a:t>repeatEnable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422469" y="-1084737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Freeform 3" id="3"/>
          <p:cNvSpPr/>
          <p:nvPr/>
        </p:nvSpPr>
        <p:spPr>
          <a:xfrm flipH="false" flipV="false" rot="0">
            <a:off x="15098016" y="6404914"/>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Freeform 4" id="4"/>
          <p:cNvSpPr/>
          <p:nvPr/>
        </p:nvSpPr>
        <p:spPr>
          <a:xfrm flipH="false" flipV="false" rot="0">
            <a:off x="2570536" y="2043104"/>
            <a:ext cx="12945302" cy="7837518"/>
          </a:xfrm>
          <a:custGeom>
            <a:avLst/>
            <a:gdLst/>
            <a:ahLst/>
            <a:cxnLst/>
            <a:rect r="r" b="b" t="t" l="l"/>
            <a:pathLst>
              <a:path h="7837518" w="12945302">
                <a:moveTo>
                  <a:pt x="0" y="0"/>
                </a:moveTo>
                <a:lnTo>
                  <a:pt x="12945301" y="0"/>
                </a:lnTo>
                <a:lnTo>
                  <a:pt x="12945301" y="7837518"/>
                </a:lnTo>
                <a:lnTo>
                  <a:pt x="0" y="7837518"/>
                </a:lnTo>
                <a:lnTo>
                  <a:pt x="0" y="0"/>
                </a:lnTo>
                <a:close/>
              </a:path>
            </a:pathLst>
          </a:custGeom>
          <a:blipFill>
            <a:blip r:embed="rId4"/>
            <a:stretch>
              <a:fillRect l="0" t="0" r="0" b="0"/>
            </a:stretch>
          </a:blipFill>
        </p:spPr>
      </p:sp>
      <p:sp>
        <p:nvSpPr>
          <p:cNvPr name="TextBox 5" id="5"/>
          <p:cNvSpPr txBox="true"/>
          <p:nvPr/>
        </p:nvSpPr>
        <p:spPr>
          <a:xfrm rot="0">
            <a:off x="4293765" y="328253"/>
            <a:ext cx="10600258" cy="1873967"/>
          </a:xfrm>
          <a:prstGeom prst="rect">
            <a:avLst/>
          </a:prstGeom>
        </p:spPr>
        <p:txBody>
          <a:bodyPr anchor="t" rtlCol="false" tIns="0" lIns="0" bIns="0" rIns="0">
            <a:spAutoFit/>
          </a:bodyPr>
          <a:lstStyle/>
          <a:p>
            <a:pPr algn="l">
              <a:lnSpc>
                <a:spcPts val="13947"/>
              </a:lnSpc>
            </a:pPr>
            <a:r>
              <a:rPr lang="en-US" sz="10107" spc="989">
                <a:solidFill>
                  <a:srgbClr val="FFFFFF"/>
                </a:solidFill>
                <a:latin typeface="Oswald Bold"/>
              </a:rPr>
              <a:t>USER INTERFACE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2611" b="0"/>
            </a:stretch>
          </a:blipFill>
        </p:spPr>
      </p:sp>
      <p:sp>
        <p:nvSpPr>
          <p:cNvPr name="TextBox 4" id="4"/>
          <p:cNvSpPr txBox="true"/>
          <p:nvPr/>
        </p:nvSpPr>
        <p:spPr>
          <a:xfrm rot="0">
            <a:off x="2110867" y="899967"/>
            <a:ext cx="9537014" cy="1756063"/>
          </a:xfrm>
          <a:prstGeom prst="rect">
            <a:avLst/>
          </a:prstGeom>
        </p:spPr>
        <p:txBody>
          <a:bodyPr anchor="t" rtlCol="false" tIns="0" lIns="0" bIns="0" rIns="0">
            <a:spAutoFit/>
          </a:bodyPr>
          <a:lstStyle/>
          <a:p>
            <a:pPr algn="l">
              <a:lnSpc>
                <a:spcPts val="13014"/>
              </a:lnSpc>
            </a:pPr>
            <a:r>
              <a:rPr lang="en-US" sz="9431" spc="924">
                <a:solidFill>
                  <a:srgbClr val="231F20"/>
                </a:solidFill>
                <a:latin typeface="Oswald Bold"/>
              </a:rPr>
              <a:t>WORK DIVISION</a:t>
            </a:r>
          </a:p>
        </p:txBody>
      </p:sp>
      <p:sp>
        <p:nvSpPr>
          <p:cNvPr name="Freeform 5" id="5"/>
          <p:cNvSpPr/>
          <p:nvPr/>
        </p:nvSpPr>
        <p:spPr>
          <a:xfrm flipH="false" flipV="false" rot="0">
            <a:off x="-224419" y="-1421351"/>
            <a:ext cx="3086101" cy="3158431"/>
          </a:xfrm>
          <a:custGeom>
            <a:avLst/>
            <a:gdLst/>
            <a:ahLst/>
            <a:cxnLst/>
            <a:rect r="r" b="b" t="t" l="l"/>
            <a:pathLst>
              <a:path h="3158431" w="3086101">
                <a:moveTo>
                  <a:pt x="0" y="0"/>
                </a:moveTo>
                <a:lnTo>
                  <a:pt x="3086101" y="0"/>
                </a:lnTo>
                <a:lnTo>
                  <a:pt x="3086101" y="3158430"/>
                </a:lnTo>
                <a:lnTo>
                  <a:pt x="0" y="3158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10867" y="3327376"/>
            <a:ext cx="7203130" cy="2892551"/>
          </a:xfrm>
          <a:custGeom>
            <a:avLst/>
            <a:gdLst/>
            <a:ahLst/>
            <a:cxnLst/>
            <a:rect r="r" b="b" t="t" l="l"/>
            <a:pathLst>
              <a:path h="2892551" w="7203130">
                <a:moveTo>
                  <a:pt x="0" y="0"/>
                </a:moveTo>
                <a:lnTo>
                  <a:pt x="7203130" y="0"/>
                </a:lnTo>
                <a:lnTo>
                  <a:pt x="7203130" y="2892551"/>
                </a:lnTo>
                <a:lnTo>
                  <a:pt x="0" y="28925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462931" y="3945396"/>
            <a:ext cx="5743228" cy="1409882"/>
          </a:xfrm>
          <a:prstGeom prst="rect">
            <a:avLst/>
          </a:prstGeom>
        </p:spPr>
        <p:txBody>
          <a:bodyPr anchor="t" rtlCol="false" tIns="0" lIns="0" bIns="0" rIns="0">
            <a:spAutoFit/>
          </a:bodyPr>
          <a:lstStyle/>
          <a:p>
            <a:pPr algn="l">
              <a:lnSpc>
                <a:spcPts val="2745"/>
              </a:lnSpc>
            </a:pPr>
            <a:r>
              <a:rPr lang="en-US" sz="1961">
                <a:solidFill>
                  <a:srgbClr val="100F0D"/>
                </a:solidFill>
                <a:latin typeface="Montserrat Light"/>
              </a:rPr>
              <a:t>Main Program</a:t>
            </a:r>
          </a:p>
          <a:p>
            <a:pPr algn="l">
              <a:lnSpc>
                <a:spcPts val="2745"/>
              </a:lnSpc>
            </a:pPr>
            <a:r>
              <a:rPr lang="en-US" sz="1961">
                <a:solidFill>
                  <a:srgbClr val="100F0D"/>
                </a:solidFill>
                <a:latin typeface="Montserrat Light"/>
              </a:rPr>
              <a:t>Button Functionality</a:t>
            </a:r>
          </a:p>
          <a:p>
            <a:pPr algn="l">
              <a:lnSpc>
                <a:spcPts val="2745"/>
              </a:lnSpc>
            </a:pPr>
            <a:r>
              <a:rPr lang="en-US" sz="1961">
                <a:solidFill>
                  <a:srgbClr val="100F0D"/>
                </a:solidFill>
                <a:latin typeface="Montserrat Light"/>
              </a:rPr>
              <a:t>Time Adjustment</a:t>
            </a:r>
          </a:p>
          <a:p>
            <a:pPr algn="l">
              <a:lnSpc>
                <a:spcPts val="2745"/>
              </a:lnSpc>
            </a:pPr>
            <a:r>
              <a:rPr lang="en-US" sz="1961">
                <a:solidFill>
                  <a:srgbClr val="100F0D"/>
                </a:solidFill>
                <a:latin typeface="Montserrat Light"/>
              </a:rPr>
              <a:t>Song List Function</a:t>
            </a:r>
          </a:p>
        </p:txBody>
      </p:sp>
      <p:sp>
        <p:nvSpPr>
          <p:cNvPr name="TextBox 8" id="8"/>
          <p:cNvSpPr txBox="true"/>
          <p:nvPr/>
        </p:nvSpPr>
        <p:spPr>
          <a:xfrm rot="0">
            <a:off x="2501734" y="3391497"/>
            <a:ext cx="6047579" cy="551840"/>
          </a:xfrm>
          <a:prstGeom prst="rect">
            <a:avLst/>
          </a:prstGeom>
        </p:spPr>
        <p:txBody>
          <a:bodyPr anchor="t" rtlCol="false" tIns="0" lIns="0" bIns="0" rIns="0">
            <a:spAutoFit/>
          </a:bodyPr>
          <a:lstStyle/>
          <a:p>
            <a:pPr algn="l">
              <a:lnSpc>
                <a:spcPts val="4176"/>
              </a:lnSpc>
            </a:pPr>
            <a:r>
              <a:rPr lang="en-US" sz="2983">
                <a:solidFill>
                  <a:srgbClr val="000000"/>
                </a:solidFill>
                <a:ea typeface="DM Sans Bold"/>
              </a:rPr>
              <a:t>康維成</a:t>
            </a:r>
          </a:p>
        </p:txBody>
      </p:sp>
      <p:sp>
        <p:nvSpPr>
          <p:cNvPr name="Freeform 9" id="9"/>
          <p:cNvSpPr/>
          <p:nvPr/>
        </p:nvSpPr>
        <p:spPr>
          <a:xfrm flipH="false" flipV="false" rot="0">
            <a:off x="7305284" y="6219927"/>
            <a:ext cx="7680104" cy="2752937"/>
          </a:xfrm>
          <a:custGeom>
            <a:avLst/>
            <a:gdLst/>
            <a:ahLst/>
            <a:cxnLst/>
            <a:rect r="r" b="b" t="t" l="l"/>
            <a:pathLst>
              <a:path h="2752937" w="7680104">
                <a:moveTo>
                  <a:pt x="0" y="0"/>
                </a:moveTo>
                <a:lnTo>
                  <a:pt x="7680104" y="0"/>
                </a:lnTo>
                <a:lnTo>
                  <a:pt x="7680104" y="2752937"/>
                </a:lnTo>
                <a:lnTo>
                  <a:pt x="0" y="27529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7666541" y="6716463"/>
            <a:ext cx="5743228" cy="1712239"/>
          </a:xfrm>
          <a:prstGeom prst="rect">
            <a:avLst/>
          </a:prstGeom>
        </p:spPr>
        <p:txBody>
          <a:bodyPr anchor="t" rtlCol="false" tIns="0" lIns="0" bIns="0" rIns="0">
            <a:spAutoFit/>
          </a:bodyPr>
          <a:lstStyle/>
          <a:p>
            <a:pPr algn="l">
              <a:lnSpc>
                <a:spcPts val="2745"/>
              </a:lnSpc>
            </a:pPr>
            <a:r>
              <a:rPr lang="en-US" sz="1961">
                <a:solidFill>
                  <a:srgbClr val="100F0D"/>
                </a:solidFill>
                <a:latin typeface="Montserrat Light"/>
              </a:rPr>
              <a:t>Main UI</a:t>
            </a:r>
          </a:p>
          <a:p>
            <a:pPr algn="l">
              <a:lnSpc>
                <a:spcPts val="2745"/>
              </a:lnSpc>
            </a:pPr>
            <a:r>
              <a:rPr lang="en-US" sz="1961">
                <a:solidFill>
                  <a:srgbClr val="100F0D"/>
                </a:solidFill>
                <a:latin typeface="Montserrat Light"/>
              </a:rPr>
              <a:t>File / Folder Upload Functionality</a:t>
            </a:r>
          </a:p>
          <a:p>
            <a:pPr algn="l">
              <a:lnSpc>
                <a:spcPts val="2745"/>
              </a:lnSpc>
            </a:pPr>
            <a:r>
              <a:rPr lang="en-US" sz="1961">
                <a:solidFill>
                  <a:srgbClr val="100F0D"/>
                </a:solidFill>
                <a:latin typeface="Montserrat Light"/>
              </a:rPr>
              <a:t>Volume Adjustment</a:t>
            </a:r>
          </a:p>
          <a:p>
            <a:pPr algn="l">
              <a:lnSpc>
                <a:spcPts val="2745"/>
              </a:lnSpc>
            </a:pPr>
            <a:r>
              <a:rPr lang="en-US" sz="1961">
                <a:solidFill>
                  <a:srgbClr val="100F0D"/>
                </a:solidFill>
                <a:latin typeface="Montserrat Light"/>
              </a:rPr>
              <a:t>Shuffle, Repeat, Search, and Equalizer</a:t>
            </a:r>
          </a:p>
          <a:p>
            <a:pPr algn="l">
              <a:lnSpc>
                <a:spcPts val="2745"/>
              </a:lnSpc>
            </a:pPr>
          </a:p>
        </p:txBody>
      </p:sp>
      <p:sp>
        <p:nvSpPr>
          <p:cNvPr name="TextBox 11" id="11"/>
          <p:cNvSpPr txBox="true"/>
          <p:nvPr/>
        </p:nvSpPr>
        <p:spPr>
          <a:xfrm rot="0">
            <a:off x="7666541" y="6250544"/>
            <a:ext cx="6047579" cy="551840"/>
          </a:xfrm>
          <a:prstGeom prst="rect">
            <a:avLst/>
          </a:prstGeom>
        </p:spPr>
        <p:txBody>
          <a:bodyPr anchor="t" rtlCol="false" tIns="0" lIns="0" bIns="0" rIns="0">
            <a:spAutoFit/>
          </a:bodyPr>
          <a:lstStyle/>
          <a:p>
            <a:pPr algn="l">
              <a:lnSpc>
                <a:spcPts val="4176"/>
              </a:lnSpc>
            </a:pPr>
            <a:r>
              <a:rPr lang="en-US" sz="2983">
                <a:solidFill>
                  <a:srgbClr val="000000"/>
                </a:solidFill>
                <a:ea typeface="DM Sans Bold"/>
              </a:rPr>
              <a:t>蔡金保</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DAFlNv_oVo8</dc:identifier>
  <dcterms:modified xsi:type="dcterms:W3CDTF">2011-08-01T06:04:30Z</dcterms:modified>
  <cp:revision>1</cp:revision>
  <dc:title>SHUFFLE</dc:title>
</cp:coreProperties>
</file>