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79"/>
  </p:notesMasterIdLst>
  <p:handoutMasterIdLst>
    <p:handoutMasterId r:id="rId80"/>
  </p:handoutMasterIdLst>
  <p:sldIdLst>
    <p:sldId id="329" r:id="rId2"/>
    <p:sldId id="328" r:id="rId3"/>
    <p:sldId id="330" r:id="rId4"/>
    <p:sldId id="326" r:id="rId5"/>
    <p:sldId id="440" r:id="rId6"/>
    <p:sldId id="441" r:id="rId7"/>
    <p:sldId id="442" r:id="rId8"/>
    <p:sldId id="443" r:id="rId9"/>
    <p:sldId id="445" r:id="rId10"/>
    <p:sldId id="446" r:id="rId11"/>
    <p:sldId id="447" r:id="rId12"/>
    <p:sldId id="448" r:id="rId13"/>
    <p:sldId id="449" r:id="rId14"/>
    <p:sldId id="450" r:id="rId15"/>
    <p:sldId id="451" r:id="rId16"/>
    <p:sldId id="452" r:id="rId17"/>
    <p:sldId id="453" r:id="rId18"/>
    <p:sldId id="454" r:id="rId19"/>
    <p:sldId id="455" r:id="rId20"/>
    <p:sldId id="456" r:id="rId21"/>
    <p:sldId id="457" r:id="rId22"/>
    <p:sldId id="458" r:id="rId23"/>
    <p:sldId id="459" r:id="rId24"/>
    <p:sldId id="460" r:id="rId25"/>
    <p:sldId id="461" r:id="rId26"/>
    <p:sldId id="462" r:id="rId27"/>
    <p:sldId id="463" r:id="rId28"/>
    <p:sldId id="464" r:id="rId29"/>
    <p:sldId id="465" r:id="rId30"/>
    <p:sldId id="466" r:id="rId31"/>
    <p:sldId id="467" r:id="rId32"/>
    <p:sldId id="469" r:id="rId33"/>
    <p:sldId id="468" r:id="rId34"/>
    <p:sldId id="391" r:id="rId35"/>
    <p:sldId id="470" r:id="rId36"/>
    <p:sldId id="471" r:id="rId37"/>
    <p:sldId id="472" r:id="rId38"/>
    <p:sldId id="473" r:id="rId39"/>
    <p:sldId id="474" r:id="rId40"/>
    <p:sldId id="475" r:id="rId41"/>
    <p:sldId id="476" r:id="rId42"/>
    <p:sldId id="477" r:id="rId43"/>
    <p:sldId id="478" r:id="rId44"/>
    <p:sldId id="479" r:id="rId45"/>
    <p:sldId id="480" r:id="rId46"/>
    <p:sldId id="481" r:id="rId47"/>
    <p:sldId id="482" r:id="rId48"/>
    <p:sldId id="483" r:id="rId49"/>
    <p:sldId id="484" r:id="rId50"/>
    <p:sldId id="512" r:id="rId51"/>
    <p:sldId id="485" r:id="rId52"/>
    <p:sldId id="486" r:id="rId53"/>
    <p:sldId id="487" r:id="rId54"/>
    <p:sldId id="488" r:id="rId55"/>
    <p:sldId id="489" r:id="rId56"/>
    <p:sldId id="490" r:id="rId57"/>
    <p:sldId id="491" r:id="rId58"/>
    <p:sldId id="492" r:id="rId59"/>
    <p:sldId id="493" r:id="rId60"/>
    <p:sldId id="494" r:id="rId61"/>
    <p:sldId id="495" r:id="rId62"/>
    <p:sldId id="496" r:id="rId63"/>
    <p:sldId id="498" r:id="rId64"/>
    <p:sldId id="499" r:id="rId65"/>
    <p:sldId id="500" r:id="rId66"/>
    <p:sldId id="501" r:id="rId67"/>
    <p:sldId id="502" r:id="rId68"/>
    <p:sldId id="503" r:id="rId69"/>
    <p:sldId id="504" r:id="rId70"/>
    <p:sldId id="505" r:id="rId71"/>
    <p:sldId id="506" r:id="rId72"/>
    <p:sldId id="507" r:id="rId73"/>
    <p:sldId id="508" r:id="rId74"/>
    <p:sldId id="509" r:id="rId75"/>
    <p:sldId id="510" r:id="rId76"/>
    <p:sldId id="511" r:id="rId77"/>
    <p:sldId id="258" r:id="rId7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46D"/>
    <a:srgbClr val="415783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9" autoAdjust="0"/>
    <p:restoredTop sz="90899" autoAdjust="0"/>
  </p:normalViewPr>
  <p:slideViewPr>
    <p:cSldViewPr>
      <p:cViewPr varScale="1">
        <p:scale>
          <a:sx n="114" d="100"/>
          <a:sy n="114" d="100"/>
        </p:scale>
        <p:origin x="-193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handoutMaster" Target="handoutMasters/handoutMaster1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2018-11-15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2018-11-15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장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61F458D1-4ECC-4CAE-8F2D-89819817AE69}"/>
              </a:ext>
            </a:extLst>
          </p:cNvPr>
          <p:cNvSpPr/>
          <p:nvPr/>
        </p:nvSpPr>
        <p:spPr>
          <a:xfrm>
            <a:off x="0" y="4854575"/>
            <a:ext cx="9144000" cy="200342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0" name="제목 13"/>
          <p:cNvSpPr>
            <a:spLocks noGrp="1"/>
          </p:cNvSpPr>
          <p:nvPr>
            <p:ph type="title"/>
          </p:nvPr>
        </p:nvSpPr>
        <p:spPr>
          <a:xfrm>
            <a:off x="316360" y="5265122"/>
            <a:ext cx="8229600" cy="1332230"/>
          </a:xfrm>
          <a:ln>
            <a:noFill/>
          </a:ln>
        </p:spPr>
        <p:txBody>
          <a:bodyPr>
            <a:normAutofit/>
          </a:bodyPr>
          <a:lstStyle>
            <a:lvl1pPr algn="l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pic>
        <p:nvPicPr>
          <p:cNvPr id="11" name="그림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3189" y="360363"/>
            <a:ext cx="1059872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3457" y="414531"/>
            <a:ext cx="2826261" cy="2609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9087" y="2843355"/>
            <a:ext cx="4913938" cy="175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5705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저작권 안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612453" y="981075"/>
            <a:ext cx="7991475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ko-KR" sz="1600" b="1" dirty="0" smtClean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</a:rPr>
              <a:t>IT </a:t>
            </a:r>
            <a:r>
              <a:rPr lang="en-US" altLang="ko-KR" sz="1600" b="1" dirty="0" err="1" smtClean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</a:rPr>
              <a:t>CookBook</a:t>
            </a:r>
            <a:r>
              <a:rPr lang="en-US" altLang="ko-KR" sz="1600" b="1" dirty="0" smtClean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600" b="1" dirty="0" smtClean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</a:rPr>
              <a:t>자바 프로그래밍 </a:t>
            </a:r>
            <a:r>
              <a:rPr lang="en-US" altLang="ko-KR" sz="1600" b="1" dirty="0" smtClean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</a:rPr>
              <a:t>for Beginner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12453" y="1700213"/>
            <a:ext cx="7655247" cy="1649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/>
            </a:pPr>
            <a:endParaRPr lang="en-US" altLang="ko-KR" sz="1000" dirty="0">
              <a:solidFill>
                <a:srgbClr val="222222"/>
              </a:solidFill>
            </a:endParaRPr>
          </a:p>
          <a:p>
            <a:pPr>
              <a:defRPr/>
            </a:pP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[</a:t>
            </a:r>
            <a:r>
              <a:rPr lang="ko-KR" altLang="en-US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강의교안 이용 안내</a:t>
            </a: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]</a:t>
            </a:r>
          </a:p>
          <a:p>
            <a:pPr>
              <a:defRPr/>
            </a:pPr>
            <a:endParaRPr lang="en-US" altLang="ko-KR" sz="1000" dirty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400" spc="-100" dirty="0" smtClean="0">
                <a:solidFill>
                  <a:prstClr val="black"/>
                </a:solidFill>
              </a:rPr>
              <a:t>본 강의교안의 저작권은 </a:t>
            </a:r>
            <a:r>
              <a:rPr lang="ko-KR" altLang="en-US" sz="1400" b="1" spc="-100" dirty="0" smtClean="0">
                <a:solidFill>
                  <a:prstClr val="black"/>
                </a:solidFill>
              </a:rPr>
              <a:t>우재남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과 </a:t>
            </a:r>
            <a:r>
              <a:rPr lang="ko-KR" altLang="en-US" sz="1400" b="1" spc="-100" dirty="0" err="1" smtClean="0">
                <a:solidFill>
                  <a:prstClr val="black"/>
                </a:solidFill>
              </a:rPr>
              <a:t>한빛아카데미</a:t>
            </a:r>
            <a:r>
              <a:rPr lang="ko-KR" altLang="en-US" sz="1400" b="1" spc="-100" dirty="0" smtClean="0">
                <a:solidFill>
                  <a:prstClr val="black"/>
                </a:solidFill>
              </a:rPr>
              <a:t>㈜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에 있습니다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.</a:t>
            </a: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400" spc="-100" dirty="0" smtClean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400" spc="-100" dirty="0" smtClean="0">
                <a:solidFill>
                  <a:prstClr val="black"/>
                </a:solidFill>
              </a:rPr>
              <a:t>이 자료는 강의 보조자료로 제공되는 것으로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, 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학생들에게 배포되어서는 안 됩니다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. </a:t>
            </a:r>
            <a:endParaRPr lang="ko-KR" altLang="en-US" sz="1400" spc="-100" dirty="0" smtClean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400" spc="-100" dirty="0">
              <a:solidFill>
                <a:prstClr val="black"/>
              </a:solidFill>
            </a:endParaRPr>
          </a:p>
        </p:txBody>
      </p:sp>
      <p:sp>
        <p:nvSpPr>
          <p:cNvPr id="8" name="모서리가 둥근 직사각형 8"/>
          <p:cNvSpPr/>
          <p:nvPr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9A5F3A"/>
              </a:solidFill>
            </a:endParaRPr>
          </a:p>
        </p:txBody>
      </p:sp>
      <p:pic>
        <p:nvPicPr>
          <p:cNvPr id="9" name="Picture 2" descr="C:\Documents and Settings\hanb\바탕 화면\한빛아카데미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2727" y="5928484"/>
            <a:ext cx="1591200" cy="2475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66240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en-US" sz="3200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sz="3000" dirty="0">
              <a:solidFill>
                <a:srgbClr val="005E5C"/>
              </a:solidFill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/28</a:t>
            </a:r>
            <a:endParaRPr lang="en-US" altLang="ko-KR" sz="12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4">
                    <a:lumMod val="50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7870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/42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노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bg2">
              <a:lumMod val="9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/42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mtClean="0"/>
              <a:t>NOTE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309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61F458D1-4ECC-4CAE-8F2D-89819817AE69}"/>
              </a:ext>
            </a:extLst>
          </p:cNvPr>
          <p:cNvSpPr/>
          <p:nvPr/>
        </p:nvSpPr>
        <p:spPr>
          <a:xfrm flipV="1">
            <a:off x="0" y="6128586"/>
            <a:ext cx="9144000" cy="4571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dirty="0" smtClean="0"/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1" name="그림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3189" y="360363"/>
            <a:ext cx="1059872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3457" y="414531"/>
            <a:ext cx="2826261" cy="2609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9087" y="3429802"/>
            <a:ext cx="4913938" cy="175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제목 13">
            <a:extLst>
              <a:ext uri="{FF2B5EF4-FFF2-40B4-BE49-F238E27FC236}">
                <a16:creationId xmlns="" xmlns:a16="http://schemas.microsoft.com/office/drawing/2014/main" id="{F22CECF2-C3E0-4E93-AFDA-E687302D045B}"/>
              </a:ext>
            </a:extLst>
          </p:cNvPr>
          <p:cNvSpPr txBox="1">
            <a:spLocks/>
          </p:cNvSpPr>
          <p:nvPr/>
        </p:nvSpPr>
        <p:spPr bwMode="auto">
          <a:xfrm>
            <a:off x="323850" y="5373018"/>
            <a:ext cx="29464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lang="ko-KR" altLang="en-US" sz="2000" b="1" dirty="0">
                <a:solidFill>
                  <a:schemeClr val="tx1"/>
                </a:solidFill>
                <a:latin typeface="+mj-ea"/>
              </a:rPr>
              <a:t>감사합니다</a:t>
            </a:r>
            <a:r>
              <a:rPr lang="en-US" altLang="ko-KR" sz="2000" b="1" dirty="0">
                <a:solidFill>
                  <a:schemeClr val="tx1"/>
                </a:solidFill>
                <a:latin typeface="+mj-ea"/>
              </a:rPr>
              <a:t>.</a:t>
            </a:r>
            <a:endParaRPr lang="ko-KR" altLang="en-US" sz="2000" b="1" dirty="0">
              <a:solidFill>
                <a:schemeClr val="tx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20084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2018-11-15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15 </a:t>
            </a:r>
            <a:r>
              <a:rPr lang="ko-KR" altLang="en-US" dirty="0"/>
              <a:t>실전 프로젝트</a:t>
            </a:r>
          </a:p>
        </p:txBody>
      </p:sp>
    </p:spTree>
    <p:extLst>
      <p:ext uri="{BB962C8B-B14F-4D97-AF65-F5344CB8AC3E}">
        <p14:creationId xmlns:p14="http://schemas.microsoft.com/office/powerpoint/2010/main" val="25077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친구 연락처 관리 프로그램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smtClean="0"/>
              <a:t>main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사용자의 선택에 따라 해당 기능을 하는 각각의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호출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             </a:t>
            </a:r>
          </a:p>
        </p:txBody>
      </p:sp>
      <p:pic>
        <p:nvPicPr>
          <p:cNvPr id="9" name="그림 8" descr="560.JPG"/>
          <p:cNvPicPr>
            <a:picLocks noChangeAspect="1"/>
          </p:cNvPicPr>
          <p:nvPr/>
        </p:nvPicPr>
        <p:blipFill>
          <a:blip r:embed="rId2" cstate="print"/>
          <a:srcRect b="50000"/>
          <a:stretch>
            <a:fillRect/>
          </a:stretch>
        </p:blipFill>
        <p:spPr>
          <a:xfrm>
            <a:off x="611560" y="1358770"/>
            <a:ext cx="8396604" cy="441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친구 연락처 관리 프로그램</a:t>
            </a:r>
            <a:r>
              <a:rPr lang="en-US" altLang="ko-KR" dirty="0" smtClean="0"/>
              <a:t>(8)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             </a:t>
            </a:r>
          </a:p>
        </p:txBody>
      </p:sp>
      <p:pic>
        <p:nvPicPr>
          <p:cNvPr id="9" name="그림 8" descr="560.JPG"/>
          <p:cNvPicPr>
            <a:picLocks noChangeAspect="1"/>
          </p:cNvPicPr>
          <p:nvPr/>
        </p:nvPicPr>
        <p:blipFill>
          <a:blip r:embed="rId2" cstate="print"/>
          <a:srcRect t="50000"/>
          <a:stretch>
            <a:fillRect/>
          </a:stretch>
        </p:blipFill>
        <p:spPr>
          <a:xfrm>
            <a:off x="566555" y="998730"/>
            <a:ext cx="8225244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친구 연락처 관리 프로그램</a:t>
            </a:r>
            <a:r>
              <a:rPr lang="en-US" altLang="ko-KR" dirty="0" smtClean="0"/>
              <a:t>(9)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ko-KR" altLang="en-US" dirty="0" smtClean="0"/>
              <a:t>❶ </a:t>
            </a:r>
            <a:r>
              <a:rPr lang="en-US" altLang="ko-KR" dirty="0" smtClean="0"/>
              <a:t>3</a:t>
            </a:r>
            <a:r>
              <a:rPr lang="ko-KR" altLang="en-US" sz="1400" dirty="0" smtClean="0"/>
              <a:t>행</a:t>
            </a:r>
          </a:p>
          <a:p>
            <a:pPr lvl="1">
              <a:buNone/>
            </a:pPr>
            <a:r>
              <a:rPr lang="ko-KR" altLang="en-US" dirty="0" smtClean="0"/>
              <a:t>  사용자가 선택하는 번호 저장 위해 </a:t>
            </a:r>
            <a:r>
              <a:rPr lang="en-US" altLang="ko-KR" dirty="0" smtClean="0"/>
              <a:t>select </a:t>
            </a:r>
            <a:r>
              <a:rPr lang="ko-KR" altLang="en-US" dirty="0" smtClean="0"/>
              <a:t>변수를 선언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초깃값으로</a:t>
            </a:r>
            <a:r>
              <a:rPr lang="ko-KR" altLang="en-US" dirty="0" smtClean="0"/>
              <a:t> “</a:t>
            </a:r>
            <a:r>
              <a:rPr lang="en-US" altLang="ko-KR" dirty="0" smtClean="0"/>
              <a:t>4</a:t>
            </a:r>
            <a:r>
              <a:rPr lang="ko-KR" altLang="en-US" dirty="0" smtClean="0"/>
              <a:t>”</a:t>
            </a:r>
            <a:r>
              <a:rPr lang="en-US" altLang="ko-KR" dirty="0" smtClean="0"/>
              <a:t>(</a:t>
            </a:r>
            <a:r>
              <a:rPr lang="ko-KR" altLang="en-US" dirty="0" smtClean="0"/>
              <a:t>종료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아닌 아무 값이나 넣음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여기서는  “ ”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넣었음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r>
              <a:rPr lang="ko-KR" altLang="en-US" dirty="0" smtClean="0"/>
              <a:t>❷ </a:t>
            </a:r>
            <a:r>
              <a:rPr lang="en-US" altLang="ko-KR" dirty="0" smtClean="0"/>
              <a:t>6</a:t>
            </a:r>
            <a:r>
              <a:rPr lang="ko-KR" altLang="en-US" sz="1400" dirty="0" smtClean="0"/>
              <a:t>행</a:t>
            </a:r>
          </a:p>
          <a:p>
            <a:pPr lvl="1">
              <a:buNone/>
            </a:pPr>
            <a:r>
              <a:rPr lang="ko-KR" altLang="en-US" dirty="0" smtClean="0"/>
              <a:t>  사용자가 입력한 값이 “</a:t>
            </a:r>
            <a:r>
              <a:rPr lang="en-US" altLang="ko-KR" dirty="0" smtClean="0"/>
              <a:t>4</a:t>
            </a:r>
            <a:r>
              <a:rPr lang="ko-KR" altLang="en-US" dirty="0" smtClean="0"/>
              <a:t>”가 아닌 동안에는 계속 반복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r>
              <a:rPr lang="ko-KR" altLang="en-US" dirty="0" smtClean="0"/>
              <a:t>❸ </a:t>
            </a:r>
            <a:r>
              <a:rPr lang="en-US" altLang="ko-KR" dirty="0" smtClean="0"/>
              <a:t>7</a:t>
            </a:r>
            <a:r>
              <a:rPr lang="en-US" altLang="ko-KR" sz="1400" dirty="0" smtClean="0"/>
              <a:t>, </a:t>
            </a:r>
            <a:r>
              <a:rPr lang="en-US" altLang="ko-KR" dirty="0" smtClean="0"/>
              <a:t>8</a:t>
            </a:r>
            <a:r>
              <a:rPr lang="ko-KR" altLang="en-US" sz="1400" dirty="0" smtClean="0"/>
              <a:t>행</a:t>
            </a:r>
          </a:p>
          <a:p>
            <a:pPr lvl="1">
              <a:buNone/>
            </a:pPr>
            <a:r>
              <a:rPr lang="en-US" altLang="ko-KR" dirty="0" smtClean="0"/>
              <a:t>  7</a:t>
            </a:r>
            <a:r>
              <a:rPr lang="ko-KR" altLang="en-US" dirty="0" smtClean="0"/>
              <a:t>행에서는 사용자에게 보여줄 메뉴 출력</a:t>
            </a:r>
            <a:r>
              <a:rPr lang="en-US" altLang="ko-KR" dirty="0" smtClean="0"/>
              <a:t>, 8</a:t>
            </a:r>
            <a:r>
              <a:rPr lang="ko-KR" altLang="en-US" dirty="0" smtClean="0"/>
              <a:t>행에서는 사용자로부터 </a:t>
            </a:r>
            <a:r>
              <a:rPr lang="en-US" altLang="ko-KR" dirty="0" smtClean="0"/>
              <a:t>1~4</a:t>
            </a:r>
            <a:r>
              <a:rPr lang="ko-KR" altLang="en-US" dirty="0" smtClean="0"/>
              <a:t>의 입력 값 받음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r>
              <a:rPr lang="ko-KR" altLang="en-US" dirty="0" smtClean="0"/>
              <a:t>❹ </a:t>
            </a:r>
            <a:r>
              <a:rPr lang="en-US" altLang="ko-KR" dirty="0" smtClean="0"/>
              <a:t>10</a:t>
            </a:r>
            <a:r>
              <a:rPr lang="en-US" altLang="ko-KR" sz="1400" dirty="0" smtClean="0"/>
              <a:t>~</a:t>
            </a:r>
            <a:r>
              <a:rPr lang="en-US" altLang="ko-KR" dirty="0" smtClean="0"/>
              <a:t>24</a:t>
            </a:r>
            <a:r>
              <a:rPr lang="ko-KR" altLang="en-US" sz="1400" dirty="0" smtClean="0"/>
              <a:t>행</a:t>
            </a:r>
          </a:p>
          <a:p>
            <a:pPr lvl="1">
              <a:buNone/>
            </a:pPr>
            <a:r>
              <a:rPr lang="ko-KR" altLang="en-US" dirty="0" smtClean="0"/>
              <a:t>  사용자가 입력한 값에 따라 각각 다른 기능 하는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호출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사용자가 </a:t>
            </a:r>
            <a:r>
              <a:rPr lang="en-US" altLang="ko-KR" dirty="0" smtClean="0"/>
              <a:t>4</a:t>
            </a:r>
            <a:r>
              <a:rPr lang="ko-KR" altLang="en-US" dirty="0" smtClean="0"/>
              <a:t>를 입력하면 </a:t>
            </a:r>
            <a:r>
              <a:rPr lang="en-US" altLang="ko-KR" dirty="0" smtClean="0"/>
              <a:t>21</a:t>
            </a:r>
            <a:r>
              <a:rPr lang="ko-KR" altLang="en-US" dirty="0" smtClean="0"/>
              <a:t>행의 </a:t>
            </a:r>
            <a:r>
              <a:rPr lang="en-US" altLang="ko-KR" dirty="0" smtClean="0"/>
              <a:t>return </a:t>
            </a:r>
            <a:r>
              <a:rPr lang="ko-KR" altLang="en-US" dirty="0" smtClean="0"/>
              <a:t>문에 의해 프로그램 종료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또한 사용자가 </a:t>
            </a:r>
            <a:r>
              <a:rPr lang="en-US" altLang="ko-KR" dirty="0" smtClean="0"/>
              <a:t>1~4 </a:t>
            </a:r>
            <a:r>
              <a:rPr lang="ko-KR" altLang="en-US" dirty="0" smtClean="0"/>
              <a:t>이외의 값을 입력하면 </a:t>
            </a:r>
            <a:r>
              <a:rPr lang="en-US" altLang="ko-KR" dirty="0" smtClean="0"/>
              <a:t>23</a:t>
            </a:r>
            <a:r>
              <a:rPr lang="ko-KR" altLang="en-US" dirty="0" smtClean="0"/>
              <a:t>행의 오류 메시지 출력 다시 </a:t>
            </a:r>
            <a:r>
              <a:rPr lang="en-US" altLang="ko-KR" dirty="0" smtClean="0"/>
              <a:t>6</a:t>
            </a:r>
            <a:r>
              <a:rPr lang="ko-KR" altLang="en-US" dirty="0" smtClean="0"/>
              <a:t>행으로 가서 처음부터 반복</a:t>
            </a:r>
            <a:r>
              <a:rPr lang="en-US" altLang="ko-KR" dirty="0" smtClean="0"/>
              <a:t>. </a:t>
            </a:r>
            <a:r>
              <a:rPr lang="ko-KR" altLang="en-US" dirty="0" smtClean="0"/>
              <a:t> </a:t>
            </a:r>
            <a:r>
              <a:rPr lang="en-US" altLang="ko-KR" dirty="0" smtClean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친구 연락처 관리 프로그램</a:t>
            </a:r>
            <a:r>
              <a:rPr lang="en-US" altLang="ko-KR" dirty="0" smtClean="0"/>
              <a:t>(10)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초기 메뉴 출력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사용자가 무엇을 입력해야 할지 설명해주는 메뉴 출력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3~7</a:t>
            </a:r>
            <a:r>
              <a:rPr lang="ko-KR" altLang="en-US" dirty="0" smtClean="0"/>
              <a:t>행에서 사용자가 선택할 수 있는 메뉴를 화면에 도움말로 출력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사용자는 이 메뉴 화면을 보고 원하는 기능 선택</a:t>
            </a:r>
            <a:endParaRPr lang="en-US" altLang="ko-KR" dirty="0" smtClean="0"/>
          </a:p>
        </p:txBody>
      </p:sp>
      <p:pic>
        <p:nvPicPr>
          <p:cNvPr id="9" name="그림 8" descr="56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545" y="1313765"/>
            <a:ext cx="8396604" cy="305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친구 연락처 관리 프로그램</a:t>
            </a:r>
            <a:r>
              <a:rPr lang="en-US" altLang="ko-KR" dirty="0" smtClean="0"/>
              <a:t>(11)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연락처 출력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번을 선택하면 연락처 파일에 입력된 내용 읽어와 출력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9" name="그림 8" descr="560.JPG"/>
          <p:cNvPicPr>
            <a:picLocks noChangeAspect="1"/>
          </p:cNvPicPr>
          <p:nvPr/>
        </p:nvPicPr>
        <p:blipFill>
          <a:blip r:embed="rId2" cstate="print"/>
          <a:srcRect b="49398"/>
          <a:stretch>
            <a:fillRect/>
          </a:stretch>
        </p:blipFill>
        <p:spPr>
          <a:xfrm>
            <a:off x="701570" y="1223755"/>
            <a:ext cx="8055895" cy="508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친구 연락처 관리 프로그램</a:t>
            </a:r>
            <a:r>
              <a:rPr lang="en-US" altLang="ko-KR" dirty="0" smtClean="0"/>
              <a:t>(12)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9" name="그림 8" descr="560.JPG"/>
          <p:cNvPicPr>
            <a:picLocks noChangeAspect="1"/>
          </p:cNvPicPr>
          <p:nvPr/>
        </p:nvPicPr>
        <p:blipFill>
          <a:blip r:embed="rId2" cstate="print"/>
          <a:srcRect t="50164"/>
          <a:stretch>
            <a:fillRect/>
          </a:stretch>
        </p:blipFill>
        <p:spPr>
          <a:xfrm>
            <a:off x="701570" y="998730"/>
            <a:ext cx="8107335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친구 연락처 관리 프로그램</a:t>
            </a:r>
            <a:r>
              <a:rPr lang="en-US" altLang="ko-KR" dirty="0" smtClean="0"/>
              <a:t>(13)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pPr lvl="1">
              <a:buNone/>
            </a:pPr>
            <a:r>
              <a:rPr lang="ko-KR" altLang="en-US" dirty="0" smtClean="0"/>
              <a:t>❶ </a:t>
            </a:r>
            <a:r>
              <a:rPr lang="en-US" altLang="ko-KR" dirty="0" smtClean="0"/>
              <a:t>2</a:t>
            </a:r>
            <a:r>
              <a:rPr lang="ko-KR" altLang="en-US" dirty="0" smtClean="0"/>
              <a:t>행 </a:t>
            </a:r>
          </a:p>
          <a:p>
            <a:pPr lvl="1">
              <a:buNone/>
            </a:pPr>
            <a:r>
              <a:rPr lang="ko-KR" altLang="en-US" dirty="0" smtClean="0"/>
              <a:t>  파일 관련 예외 처리 위해 </a:t>
            </a:r>
            <a:r>
              <a:rPr lang="en-US" altLang="ko-KR" dirty="0" smtClean="0"/>
              <a:t>throws </a:t>
            </a:r>
            <a:r>
              <a:rPr lang="en-US" altLang="ko-KR" dirty="0" err="1" smtClean="0"/>
              <a:t>IOException</a:t>
            </a:r>
            <a:r>
              <a:rPr lang="ko-KR" altLang="en-US" dirty="0" smtClean="0"/>
              <a:t> 추가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r>
              <a:rPr lang="en-US" altLang="ko-KR" dirty="0" smtClean="0"/>
              <a:t>❷ 6~10</a:t>
            </a:r>
            <a:r>
              <a:rPr lang="ko-KR" altLang="en-US" dirty="0" smtClean="0"/>
              <a:t>행</a:t>
            </a:r>
          </a:p>
          <a:p>
            <a:pPr lvl="1">
              <a:buNone/>
            </a:pPr>
            <a:r>
              <a:rPr lang="en-US" altLang="ko-KR" dirty="0" smtClean="0"/>
              <a:t>  6</a:t>
            </a:r>
            <a:r>
              <a:rPr lang="ko-KR" altLang="en-US" dirty="0" smtClean="0"/>
              <a:t>행에서 </a:t>
            </a:r>
            <a:r>
              <a:rPr lang="en-US" altLang="ko-KR" dirty="0" smtClean="0"/>
              <a:t>juso.txt </a:t>
            </a:r>
            <a:r>
              <a:rPr lang="ko-KR" altLang="en-US" dirty="0" smtClean="0"/>
              <a:t>파일에 접근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프로그램 처음 실행한다면 아직 </a:t>
            </a:r>
            <a:r>
              <a:rPr lang="en-US" altLang="ko-KR" dirty="0" smtClean="0"/>
              <a:t>juso.txt </a:t>
            </a:r>
            <a:r>
              <a:rPr lang="ko-KR" altLang="en-US" dirty="0" smtClean="0"/>
              <a:t>파일 없으므로 </a:t>
            </a:r>
            <a:r>
              <a:rPr lang="en-US" altLang="ko-KR" dirty="0" smtClean="0"/>
              <a:t>8, 9</a:t>
            </a:r>
            <a:r>
              <a:rPr lang="ko-KR" altLang="en-US" dirty="0" smtClean="0"/>
              <a:t>행에서 비어 있는 파일 생성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 쓰기용으로 잠깐 열었다가 닫으면 빈 파일 생성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r>
              <a:rPr lang="ko-KR" altLang="en-US" dirty="0" smtClean="0"/>
              <a:t>❸ </a:t>
            </a:r>
            <a:r>
              <a:rPr lang="en-US" altLang="ko-KR" dirty="0" smtClean="0"/>
              <a:t>12, 29</a:t>
            </a:r>
            <a:r>
              <a:rPr lang="ko-KR" altLang="en-US" dirty="0" smtClean="0"/>
              <a:t>행</a:t>
            </a:r>
          </a:p>
          <a:p>
            <a:pPr lvl="1">
              <a:buNone/>
            </a:pPr>
            <a:r>
              <a:rPr lang="en-US" altLang="ko-KR" dirty="0" smtClean="0"/>
              <a:t>  juso.txt </a:t>
            </a:r>
            <a:r>
              <a:rPr lang="ko-KR" altLang="en-US" dirty="0" smtClean="0"/>
              <a:t>파일을 읽기용으로 열고 닫음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r>
              <a:rPr lang="en-US" altLang="ko-KR" dirty="0" smtClean="0"/>
              <a:t>❹ 16~24</a:t>
            </a:r>
            <a:r>
              <a:rPr lang="ko-KR" altLang="en-US" dirty="0" smtClean="0"/>
              <a:t>행</a:t>
            </a:r>
          </a:p>
          <a:p>
            <a:pPr lvl="1">
              <a:buNone/>
            </a:pPr>
            <a:r>
              <a:rPr lang="en-US" altLang="ko-KR" dirty="0" smtClean="0"/>
              <a:t>  for </a:t>
            </a:r>
            <a:r>
              <a:rPr lang="ko-KR" altLang="en-US" dirty="0" smtClean="0"/>
              <a:t>문에는 </a:t>
            </a:r>
            <a:r>
              <a:rPr lang="ko-KR" altLang="en-US" dirty="0" err="1" smtClean="0"/>
              <a:t>초깃값과</a:t>
            </a:r>
            <a:r>
              <a:rPr lang="ko-KR" altLang="en-US" dirty="0" smtClean="0"/>
              <a:t> 증가 값만 있을 뿐 조건식이 없으므로 무한 루프</a:t>
            </a:r>
            <a:r>
              <a:rPr lang="en-US" altLang="ko-KR" dirty="0" smtClean="0"/>
              <a:t>. 18</a:t>
            </a:r>
            <a:r>
              <a:rPr lang="ko-KR" altLang="en-US" dirty="0" smtClean="0"/>
              <a:t>행에서 파일의 끝 만나면</a:t>
            </a:r>
            <a:r>
              <a:rPr lang="en-US" altLang="ko-KR" dirty="0" smtClean="0"/>
              <a:t>(</a:t>
            </a:r>
            <a:r>
              <a:rPr lang="ko-KR" altLang="en-US" dirty="0" smtClean="0"/>
              <a:t>파일을 읽을 준비가 되지 않았으면</a:t>
            </a:r>
            <a:r>
              <a:rPr lang="en-US" altLang="ko-KR" dirty="0" smtClean="0"/>
              <a:t>) </a:t>
            </a:r>
            <a:r>
              <a:rPr lang="ko-KR" altLang="en-US" dirty="0" smtClean="0"/>
              <a:t>무한 루프를 </a:t>
            </a:r>
            <a:r>
              <a:rPr lang="ko-KR" altLang="en-US" dirty="0" err="1" smtClean="0"/>
              <a:t>빠져나옴</a:t>
            </a:r>
            <a:r>
              <a:rPr lang="en-US" altLang="ko-KR" dirty="0" smtClean="0"/>
              <a:t>. 22</a:t>
            </a:r>
            <a:r>
              <a:rPr lang="ko-KR" altLang="en-US" dirty="0" smtClean="0"/>
              <a:t>행에서 연락처의 순번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)</a:t>
            </a:r>
            <a:r>
              <a:rPr lang="ko-KR" altLang="en-US" dirty="0" smtClean="0"/>
              <a:t>과 내용 함께 출력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이때 </a:t>
            </a:r>
            <a:r>
              <a:rPr lang="en-US" altLang="ko-KR" dirty="0" smtClean="0"/>
              <a:t>juso.txt </a:t>
            </a:r>
            <a:r>
              <a:rPr lang="ko-KR" altLang="en-US" dirty="0" smtClean="0"/>
              <a:t>파일에 저장된 내용 하나도 없다면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인 상태로 </a:t>
            </a:r>
            <a:r>
              <a:rPr lang="en-US" altLang="ko-KR" dirty="0" smtClean="0"/>
              <a:t>for </a:t>
            </a:r>
            <a:r>
              <a:rPr lang="ko-KR" altLang="en-US" dirty="0" smtClean="0"/>
              <a:t>문 </a:t>
            </a:r>
            <a:r>
              <a:rPr lang="ko-KR" altLang="en-US" dirty="0" err="1" smtClean="0"/>
              <a:t>빠져나옴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r>
              <a:rPr lang="en-US" altLang="ko-KR" dirty="0" smtClean="0"/>
              <a:t>❺ 26, 27</a:t>
            </a:r>
            <a:r>
              <a:rPr lang="ko-KR" altLang="en-US" dirty="0" smtClean="0"/>
              <a:t>행</a:t>
            </a:r>
          </a:p>
          <a:p>
            <a:pPr lvl="1">
              <a:buNone/>
            </a:pPr>
            <a:r>
              <a:rPr lang="en-US" altLang="ko-KR" dirty="0" smtClean="0"/>
              <a:t> 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27</a:t>
            </a:r>
            <a:r>
              <a:rPr lang="ko-KR" altLang="en-US" dirty="0" smtClean="0"/>
              <a:t>행에서 전화번호가 하나도 없다는 메시지 출력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내용은 없어도 되지만 사용자의 편의 위해 추가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r>
              <a:rPr lang="en-US" altLang="ko-KR" dirty="0" smtClean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친구 연락처 관리 프로그램</a:t>
            </a:r>
            <a:r>
              <a:rPr lang="en-US" altLang="ko-KR" dirty="0" smtClean="0"/>
              <a:t>(14)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연락처 추가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사용자가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 선택하면 연락처 추가로 등록 가능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9" name="그림 8" descr="560.JPG"/>
          <p:cNvPicPr>
            <a:picLocks noChangeAspect="1"/>
          </p:cNvPicPr>
          <p:nvPr/>
        </p:nvPicPr>
        <p:blipFill>
          <a:blip r:embed="rId2" cstate="print"/>
          <a:srcRect b="39823"/>
          <a:stretch>
            <a:fillRect/>
          </a:stretch>
        </p:blipFill>
        <p:spPr>
          <a:xfrm>
            <a:off x="746575" y="1223755"/>
            <a:ext cx="8010890" cy="440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친구 연락처 관리 프로그램</a:t>
            </a:r>
            <a:r>
              <a:rPr lang="en-US" altLang="ko-KR" dirty="0" smtClean="0"/>
              <a:t>(15)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9" name="그림 8" descr="560.JPG"/>
          <p:cNvPicPr>
            <a:picLocks noChangeAspect="1"/>
          </p:cNvPicPr>
          <p:nvPr/>
        </p:nvPicPr>
        <p:blipFill>
          <a:blip r:embed="rId2" cstate="print"/>
          <a:srcRect t="59292"/>
          <a:stretch>
            <a:fillRect/>
          </a:stretch>
        </p:blipFill>
        <p:spPr>
          <a:xfrm>
            <a:off x="566555" y="908720"/>
            <a:ext cx="8109072" cy="3015335"/>
          </a:xfrm>
          <a:prstGeom prst="rect">
            <a:avLst/>
          </a:prstGeom>
        </p:spPr>
      </p:pic>
      <p:pic>
        <p:nvPicPr>
          <p:cNvPr id="5" name="그림 4" descr="564-1.JPG"/>
          <p:cNvPicPr>
            <a:picLocks noChangeAspect="1"/>
          </p:cNvPicPr>
          <p:nvPr/>
        </p:nvPicPr>
        <p:blipFill>
          <a:blip r:embed="rId3" cstate="print"/>
          <a:srcRect t="7683"/>
          <a:stretch>
            <a:fillRect/>
          </a:stretch>
        </p:blipFill>
        <p:spPr>
          <a:xfrm>
            <a:off x="566556" y="3847498"/>
            <a:ext cx="8107888" cy="107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친구 연락처 관리 프로그램</a:t>
            </a:r>
            <a:r>
              <a:rPr lang="en-US" altLang="ko-KR" dirty="0" smtClean="0"/>
              <a:t>(16)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ko-KR" altLang="en-US" dirty="0" smtClean="0"/>
              <a:t>❶ </a:t>
            </a:r>
            <a:r>
              <a:rPr lang="en-US" altLang="ko-KR" dirty="0" smtClean="0"/>
              <a:t>4</a:t>
            </a:r>
            <a:r>
              <a:rPr lang="ko-KR" altLang="en-US" dirty="0" smtClean="0"/>
              <a:t>행</a:t>
            </a:r>
          </a:p>
          <a:p>
            <a:pPr lvl="1">
              <a:buNone/>
            </a:pPr>
            <a:r>
              <a:rPr lang="ko-KR" altLang="en-US" dirty="0" smtClean="0"/>
              <a:t>  주소를 </a:t>
            </a:r>
            <a:r>
              <a:rPr lang="ko-KR" altLang="en-US" dirty="0" err="1" smtClean="0"/>
              <a:t>입력받기</a:t>
            </a:r>
            <a:r>
              <a:rPr lang="ko-KR" altLang="en-US" dirty="0" smtClean="0"/>
              <a:t> 위한 </a:t>
            </a:r>
            <a:r>
              <a:rPr lang="en-US" altLang="ko-KR" dirty="0" err="1" smtClean="0"/>
              <a:t>adr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변수를 선언하고 모두 공백으로 초기화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r>
              <a:rPr lang="en-US" altLang="ko-KR" dirty="0" smtClean="0"/>
              <a:t>❷ 9</a:t>
            </a:r>
            <a:r>
              <a:rPr lang="ko-KR" altLang="en-US" dirty="0" smtClean="0"/>
              <a:t>행</a:t>
            </a:r>
          </a:p>
          <a:p>
            <a:pPr lvl="1">
              <a:buNone/>
            </a:pPr>
            <a:r>
              <a:rPr lang="ko-KR" altLang="en-US" dirty="0" smtClean="0"/>
              <a:t>  추가</a:t>
            </a:r>
            <a:r>
              <a:rPr lang="en-US" altLang="ko-KR" dirty="0" smtClean="0"/>
              <a:t>(Append) </a:t>
            </a:r>
            <a:r>
              <a:rPr lang="ko-KR" altLang="en-US" dirty="0" smtClean="0"/>
              <a:t>모드로 </a:t>
            </a:r>
            <a:r>
              <a:rPr lang="en-US" altLang="ko-KR" dirty="0" smtClean="0"/>
              <a:t>juso.txt </a:t>
            </a:r>
            <a:r>
              <a:rPr lang="ko-KR" altLang="en-US" dirty="0" smtClean="0"/>
              <a:t>파일 열기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FileWriter</a:t>
            </a:r>
            <a:r>
              <a:rPr lang="en-US" altLang="ko-KR" dirty="0" smtClean="0"/>
              <a:t>(</a:t>
            </a:r>
            <a:r>
              <a:rPr lang="ko-KR" altLang="en-US" dirty="0" smtClean="0"/>
              <a:t>파일명</a:t>
            </a:r>
            <a:r>
              <a:rPr lang="en-US" altLang="ko-KR" dirty="0" smtClean="0"/>
              <a:t>, true) </a:t>
            </a:r>
            <a:r>
              <a:rPr lang="ko-KR" altLang="en-US" dirty="0" smtClean="0"/>
              <a:t>형식으로 파일 열기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r>
              <a:rPr lang="en-US" altLang="ko-KR" dirty="0" smtClean="0"/>
              <a:t>❸ 11~16</a:t>
            </a:r>
            <a:r>
              <a:rPr lang="ko-KR" altLang="en-US" dirty="0" smtClean="0"/>
              <a:t>행</a:t>
            </a:r>
          </a:p>
          <a:p>
            <a:pPr lvl="1">
              <a:buNone/>
            </a:pPr>
            <a:r>
              <a:rPr lang="ko-KR" altLang="en-US" dirty="0" smtClean="0"/>
              <a:t>  연락처 등록 위해 우선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변수</a:t>
            </a:r>
            <a:r>
              <a:rPr lang="en-US" altLang="ko-KR" dirty="0" smtClean="0"/>
              <a:t>(4</a:t>
            </a:r>
            <a:r>
              <a:rPr lang="ko-KR" altLang="en-US" dirty="0" smtClean="0"/>
              <a:t>행에서 선언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전화번호 각각 입력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r>
              <a:rPr lang="en-US" altLang="ko-KR" dirty="0" smtClean="0"/>
              <a:t>❹ 19</a:t>
            </a:r>
            <a:r>
              <a:rPr lang="ko-KR" altLang="en-US" dirty="0" smtClean="0"/>
              <a:t>행</a:t>
            </a:r>
          </a:p>
          <a:p>
            <a:pPr lvl="1">
              <a:buNone/>
            </a:pPr>
            <a:r>
              <a:rPr lang="ko-KR" altLang="en-US" dirty="0" smtClean="0"/>
              <a:t>  입력된 값들을 모두 한 줄의 문자열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wstr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만듬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r>
              <a:rPr lang="en-US" altLang="ko-KR" dirty="0" smtClean="0"/>
              <a:t>❺ 21, 22</a:t>
            </a:r>
            <a:r>
              <a:rPr lang="ko-KR" altLang="en-US" dirty="0" smtClean="0"/>
              <a:t>행</a:t>
            </a:r>
          </a:p>
          <a:p>
            <a:pPr lvl="1">
              <a:buNone/>
            </a:pPr>
            <a:r>
              <a:rPr lang="en-US" altLang="ko-KR" dirty="0" smtClean="0"/>
              <a:t>  </a:t>
            </a:r>
            <a:r>
              <a:rPr lang="en-US" altLang="ko-KR" dirty="0" err="1" smtClean="0"/>
              <a:t>wstr</a:t>
            </a:r>
            <a:r>
              <a:rPr lang="ko-KR" altLang="en-US" dirty="0" smtClean="0"/>
              <a:t>을 파일에 쓰고 한 행 넘김</a:t>
            </a:r>
            <a:r>
              <a:rPr lang="en-US" altLang="ko-KR" dirty="0" smtClean="0"/>
              <a:t>. </a:t>
            </a:r>
            <a:r>
              <a:rPr lang="ko-KR" altLang="en-US" dirty="0" smtClean="0"/>
              <a:t> </a:t>
            </a:r>
            <a:r>
              <a:rPr lang="en-US" altLang="ko-KR" dirty="0" smtClean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928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친구 연락처 관리 프로그램</a:t>
            </a:r>
            <a:r>
              <a:rPr lang="en-US" altLang="ko-KR" dirty="0" smtClean="0"/>
              <a:t>(17)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연락처 삭제</a:t>
            </a:r>
          </a:p>
          <a:p>
            <a:pPr lvl="1"/>
            <a:r>
              <a:rPr lang="ko-KR" altLang="en-US" dirty="0" smtClean="0"/>
              <a:t>사용자가 </a:t>
            </a:r>
            <a:r>
              <a:rPr lang="en-US" altLang="ko-KR" dirty="0" smtClean="0"/>
              <a:t>3</a:t>
            </a:r>
            <a:r>
              <a:rPr lang="ko-KR" altLang="en-US" dirty="0" smtClean="0"/>
              <a:t>번을 선택하면 기존의 연락처 삭제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연락처를 삭제하기 위해 기존의 연락처를 </a:t>
            </a:r>
            <a:r>
              <a:rPr lang="en-US" altLang="ko-KR" dirty="0" smtClean="0"/>
              <a:t>juso.txt </a:t>
            </a:r>
            <a:r>
              <a:rPr lang="ko-KR" altLang="en-US" dirty="0" smtClean="0"/>
              <a:t>파일에서 문자열 배열에 읽어오되 삭제를 지정한 행은 빼놓고 읽어오는 방법 사용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 새로 </a:t>
            </a:r>
            <a:r>
              <a:rPr lang="ko-KR" altLang="en-US" dirty="0" err="1" smtClean="0"/>
              <a:t>읽어들인</a:t>
            </a:r>
            <a:r>
              <a:rPr lang="ko-KR" altLang="en-US" dirty="0" smtClean="0"/>
              <a:t> 문자열 배열의 내용을 다시 </a:t>
            </a:r>
            <a:r>
              <a:rPr lang="en-US" altLang="ko-KR" dirty="0" smtClean="0"/>
              <a:t>juso.txt </a:t>
            </a:r>
            <a:r>
              <a:rPr lang="ko-KR" altLang="en-US" dirty="0" smtClean="0"/>
              <a:t>파일에 쓰면 사용자가 지정한 행이 삭제되는 효과 나타남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9" name="그림 8" descr="56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2753925"/>
            <a:ext cx="8106040" cy="373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친구 연락처 관리 프로그램</a:t>
            </a:r>
            <a:r>
              <a:rPr lang="en-US" altLang="ko-KR" dirty="0" smtClean="0"/>
              <a:t>(18)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9" name="그림 8" descr="560.JPG"/>
          <p:cNvPicPr>
            <a:picLocks noChangeAspect="1"/>
          </p:cNvPicPr>
          <p:nvPr/>
        </p:nvPicPr>
        <p:blipFill>
          <a:blip r:embed="rId2" cstate="print"/>
          <a:srcRect b="51748"/>
          <a:stretch>
            <a:fillRect/>
          </a:stretch>
        </p:blipFill>
        <p:spPr>
          <a:xfrm>
            <a:off x="746575" y="908719"/>
            <a:ext cx="8107422" cy="508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친구 연락처 관리 프로그램</a:t>
            </a:r>
            <a:r>
              <a:rPr lang="en-US" altLang="ko-KR" dirty="0" smtClean="0"/>
              <a:t>(19)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9" name="그림 8" descr="560.JPG"/>
          <p:cNvPicPr>
            <a:picLocks noChangeAspect="1"/>
          </p:cNvPicPr>
          <p:nvPr/>
        </p:nvPicPr>
        <p:blipFill>
          <a:blip r:embed="rId2" cstate="print"/>
          <a:srcRect t="48252"/>
          <a:stretch>
            <a:fillRect/>
          </a:stretch>
        </p:blipFill>
        <p:spPr>
          <a:xfrm>
            <a:off x="746575" y="1043735"/>
            <a:ext cx="8100900" cy="544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친구 연락처 관리 프로그램</a:t>
            </a:r>
            <a:r>
              <a:rPr lang="en-US" altLang="ko-KR" dirty="0" smtClean="0"/>
              <a:t>(20)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ko-KR" altLang="en-US" dirty="0" smtClean="0"/>
              <a:t>❶ </a:t>
            </a:r>
            <a:r>
              <a:rPr lang="en-US" altLang="ko-KR" dirty="0" smtClean="0"/>
              <a:t>5</a:t>
            </a:r>
            <a:r>
              <a:rPr lang="ko-KR" altLang="en-US" dirty="0" smtClean="0"/>
              <a:t>행</a:t>
            </a:r>
          </a:p>
          <a:p>
            <a:pPr lvl="1">
              <a:buNone/>
            </a:pPr>
            <a:r>
              <a:rPr lang="en-US" altLang="ko-KR" dirty="0" smtClean="0"/>
              <a:t>  juso.txt </a:t>
            </a:r>
            <a:r>
              <a:rPr lang="ko-KR" altLang="en-US" dirty="0" smtClean="0"/>
              <a:t>파일의 내용을 전부 읽어오기 위해 </a:t>
            </a:r>
            <a:r>
              <a:rPr lang="en-US" altLang="ko-KR" dirty="0" smtClean="0"/>
              <a:t>50</a:t>
            </a:r>
            <a:r>
              <a:rPr lang="ko-KR" altLang="en-US" dirty="0" smtClean="0"/>
              <a:t>행의 배열 선언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이때 사용자의 최대 연락처 개수가 </a:t>
            </a:r>
            <a:r>
              <a:rPr lang="en-US" altLang="ko-KR" dirty="0" smtClean="0"/>
              <a:t>50</a:t>
            </a:r>
            <a:r>
              <a:rPr lang="ko-KR" altLang="en-US" dirty="0" smtClean="0"/>
              <a:t>개라고 가정</a:t>
            </a:r>
            <a:r>
              <a:rPr lang="en-US" altLang="ko-KR" dirty="0" smtClean="0"/>
              <a:t>. </a:t>
            </a:r>
          </a:p>
          <a:p>
            <a:pPr lvl="1">
              <a:buNone/>
            </a:pPr>
            <a:r>
              <a:rPr lang="en-US" altLang="ko-KR" dirty="0" smtClean="0"/>
              <a:t>❷ 12~15</a:t>
            </a:r>
            <a:r>
              <a:rPr lang="ko-KR" altLang="en-US" dirty="0" smtClean="0"/>
              <a:t>행</a:t>
            </a:r>
          </a:p>
          <a:p>
            <a:pPr lvl="1">
              <a:buNone/>
            </a:pPr>
            <a:r>
              <a:rPr lang="ko-KR" altLang="en-US" dirty="0" smtClean="0"/>
              <a:t>  처음 프로그램을 실행하면 </a:t>
            </a:r>
            <a:r>
              <a:rPr lang="en-US" altLang="ko-KR" dirty="0" smtClean="0"/>
              <a:t>juso.txt </a:t>
            </a:r>
            <a:r>
              <a:rPr lang="ko-KR" altLang="en-US" dirty="0" smtClean="0"/>
              <a:t>파일이 아직 존재하지 않음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그런 상태에서 </a:t>
            </a:r>
            <a:r>
              <a:rPr lang="en-US" altLang="ko-KR" dirty="0" smtClean="0"/>
              <a:t>3</a:t>
            </a:r>
            <a:r>
              <a:rPr lang="ko-KR" altLang="en-US" dirty="0" smtClean="0"/>
              <a:t>번을 입력하여 연락처 삭제하면 삭제할 내용이 없어 파일이 없다는 메시지 출력하고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빠져나감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r>
              <a:rPr lang="en-US" altLang="ko-KR" dirty="0" smtClean="0"/>
              <a:t>❸ 17, 18</a:t>
            </a:r>
            <a:r>
              <a:rPr lang="ko-KR" altLang="en-US" dirty="0" smtClean="0"/>
              <a:t>행</a:t>
            </a:r>
          </a:p>
          <a:p>
            <a:pPr lvl="1">
              <a:buNone/>
            </a:pPr>
            <a:r>
              <a:rPr lang="ko-KR" altLang="en-US" dirty="0" smtClean="0"/>
              <a:t>  사용자가 삭제하는 행의 번호를 </a:t>
            </a:r>
            <a:r>
              <a:rPr lang="en-US" altLang="ko-KR" dirty="0" err="1" smtClean="0"/>
              <a:t>del_line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변수에 입력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r>
              <a:rPr lang="en-US" altLang="ko-KR" dirty="0" smtClean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친구 연락처 관리 프로그램</a:t>
            </a:r>
            <a:r>
              <a:rPr lang="en-US" altLang="ko-KR" dirty="0" smtClean="0"/>
              <a:t>(21)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pPr lvl="1">
              <a:buNone/>
            </a:pPr>
            <a:r>
              <a:rPr lang="en-US" altLang="ko-KR" dirty="0" smtClean="0"/>
              <a:t>❹ 20~31</a:t>
            </a:r>
            <a:r>
              <a:rPr lang="ko-KR" altLang="en-US" dirty="0" smtClean="0"/>
              <a:t>행</a:t>
            </a:r>
          </a:p>
          <a:p>
            <a:pPr lvl="1">
              <a:buNone/>
            </a:pPr>
            <a:r>
              <a:rPr lang="ko-KR" altLang="en-US" dirty="0" smtClean="0"/>
              <a:t>  반복해서</a:t>
            </a:r>
            <a:r>
              <a:rPr lang="en-US" altLang="ko-KR" dirty="0" smtClean="0"/>
              <a:t>(</a:t>
            </a:r>
            <a:r>
              <a:rPr lang="ko-KR" altLang="en-US" dirty="0" smtClean="0"/>
              <a:t>최대 </a:t>
            </a:r>
            <a:r>
              <a:rPr lang="en-US" altLang="ko-KR" dirty="0" smtClean="0"/>
              <a:t>50</a:t>
            </a:r>
            <a:r>
              <a:rPr lang="ko-KR" altLang="en-US" dirty="0" smtClean="0"/>
              <a:t>번</a:t>
            </a:r>
            <a:r>
              <a:rPr lang="en-US" altLang="ko-KR" dirty="0" smtClean="0"/>
              <a:t>) juso.txt </a:t>
            </a:r>
            <a:r>
              <a:rPr lang="ko-KR" altLang="en-US" dirty="0" smtClean="0"/>
              <a:t>파일의 내용을 </a:t>
            </a:r>
            <a:r>
              <a:rPr lang="en-US" altLang="ko-KR" dirty="0" err="1" smtClean="0"/>
              <a:t>read_str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변수에 저장</a:t>
            </a:r>
            <a:r>
              <a:rPr lang="en-US" altLang="ko-KR" dirty="0" smtClean="0"/>
              <a:t>. </a:t>
            </a:r>
            <a:r>
              <a:rPr lang="ko-KR" altLang="en-US" dirty="0" smtClean="0"/>
              <a:t>파일의 끝인 경우 </a:t>
            </a:r>
            <a:r>
              <a:rPr lang="en-US" altLang="ko-KR" dirty="0" err="1" smtClean="0"/>
              <a:t>readLine</a:t>
            </a:r>
            <a:r>
              <a:rPr lang="en-US" altLang="ko-KR" dirty="0" smtClean="0"/>
              <a:t>( )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을 반환하므로 </a:t>
            </a:r>
            <a:r>
              <a:rPr lang="en-US" altLang="ko-KR" dirty="0" smtClean="0"/>
              <a:t>for </a:t>
            </a:r>
            <a:r>
              <a:rPr lang="ko-KR" altLang="en-US" dirty="0" smtClean="0"/>
              <a:t>문 </a:t>
            </a:r>
            <a:r>
              <a:rPr lang="ko-KR" altLang="en-US" dirty="0" err="1" smtClean="0"/>
              <a:t>빠져나옴</a:t>
            </a:r>
            <a:r>
              <a:rPr lang="en-US" altLang="ko-KR" dirty="0" smtClean="0"/>
              <a:t>. 22</a:t>
            </a:r>
            <a:r>
              <a:rPr lang="ko-KR" altLang="en-US" dirty="0" smtClean="0"/>
              <a:t>행에서 한 줄을 읽어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변수에 저장한 다음</a:t>
            </a:r>
            <a:r>
              <a:rPr lang="en-US" altLang="ko-KR" dirty="0" smtClean="0"/>
              <a:t>, 25</a:t>
            </a:r>
            <a:r>
              <a:rPr lang="ko-KR" altLang="en-US" dirty="0" smtClean="0"/>
              <a:t>행에서 읽어온 행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부터 시작하므로 </a:t>
            </a:r>
            <a:r>
              <a:rPr lang="en-US" altLang="ko-KR" dirty="0" smtClean="0"/>
              <a:t>i+1</a:t>
            </a:r>
            <a:r>
              <a:rPr lang="ko-KR" altLang="en-US" dirty="0" smtClean="0"/>
              <a:t>번째 행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사용자가 지정한 행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del_line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아니라면 </a:t>
            </a:r>
            <a:r>
              <a:rPr lang="en-US" altLang="ko-KR" dirty="0" err="1" smtClean="0"/>
              <a:t>read_str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배열에 정상적으로 저장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만약 사용자가 지정한 행이라면 </a:t>
            </a:r>
            <a:r>
              <a:rPr lang="en-US" altLang="ko-KR" dirty="0" err="1" smtClean="0"/>
              <a:t>read_str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배열에 저장 않고 </a:t>
            </a:r>
            <a:r>
              <a:rPr lang="en-US" altLang="ko-KR" dirty="0" smtClean="0"/>
              <a:t>30</a:t>
            </a:r>
            <a:r>
              <a:rPr lang="ko-KR" altLang="en-US" dirty="0" smtClean="0"/>
              <a:t>행에서 행이 삭제되었다는 메시지만 출력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또한 </a:t>
            </a:r>
            <a:r>
              <a:rPr lang="en-US" altLang="ko-KR" dirty="0" smtClean="0"/>
              <a:t>28</a:t>
            </a:r>
            <a:r>
              <a:rPr lang="ko-KR" altLang="en-US" dirty="0" smtClean="0"/>
              <a:t>행에서는 </a:t>
            </a:r>
            <a:r>
              <a:rPr lang="en-US" altLang="ko-KR" dirty="0" err="1" smtClean="0"/>
              <a:t>read_str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배열에 몇 개를 읽어왔는지 개수를 센다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 </a:t>
            </a:r>
            <a:r>
              <a:rPr lang="en-US" altLang="ko-KR" dirty="0" smtClean="0"/>
              <a:t>33</a:t>
            </a:r>
            <a:r>
              <a:rPr lang="ko-KR" altLang="en-US" dirty="0" smtClean="0"/>
              <a:t>행에서 읽기용으로 연 파일을 닫는다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이렇게 되면 현재 </a:t>
            </a:r>
            <a:r>
              <a:rPr lang="en-US" altLang="ko-KR" dirty="0" err="1" smtClean="0"/>
              <a:t>read_str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배열에는 사용자가 입력한 행을 제외한 </a:t>
            </a:r>
            <a:r>
              <a:rPr lang="en-US" altLang="ko-KR" dirty="0" smtClean="0"/>
              <a:t>juso.txt</a:t>
            </a:r>
            <a:r>
              <a:rPr lang="ko-KR" altLang="en-US" dirty="0" smtClean="0"/>
              <a:t>의 모든 내용이 저장된 상태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r>
              <a:rPr lang="en-US" altLang="ko-KR" dirty="0" smtClean="0"/>
              <a:t>❺ 36</a:t>
            </a:r>
            <a:r>
              <a:rPr lang="ko-KR" altLang="en-US" dirty="0" smtClean="0"/>
              <a:t>행</a:t>
            </a:r>
          </a:p>
          <a:p>
            <a:pPr lvl="1">
              <a:buNone/>
            </a:pPr>
            <a:r>
              <a:rPr lang="ko-KR" altLang="en-US" dirty="0" smtClean="0"/>
              <a:t>  다시 </a:t>
            </a:r>
            <a:r>
              <a:rPr lang="en-US" altLang="ko-KR" dirty="0" smtClean="0"/>
              <a:t>juso.txt</a:t>
            </a:r>
            <a:r>
              <a:rPr lang="ko-KR" altLang="en-US" dirty="0" smtClean="0"/>
              <a:t>를 쓰기용으로 열면 파일의 기존 내용 모두 사라짐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r>
              <a:rPr lang="en-US" altLang="ko-KR" dirty="0" smtClean="0"/>
              <a:t>❻ 38~41</a:t>
            </a:r>
            <a:r>
              <a:rPr lang="ko-KR" altLang="en-US" dirty="0" smtClean="0"/>
              <a:t>행</a:t>
            </a:r>
          </a:p>
          <a:p>
            <a:pPr lvl="1">
              <a:buNone/>
            </a:pPr>
            <a:r>
              <a:rPr lang="ko-KR" altLang="en-US" dirty="0" smtClean="0"/>
              <a:t>  </a:t>
            </a:r>
            <a:r>
              <a:rPr lang="ko-KR" altLang="en-US" dirty="0" err="1" smtClean="0"/>
              <a:t>읽어들인</a:t>
            </a:r>
            <a:r>
              <a:rPr lang="ko-KR" altLang="en-US" dirty="0" smtClean="0"/>
              <a:t> 내용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read_str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읽은 개수</a:t>
            </a:r>
            <a:r>
              <a:rPr lang="en-US" altLang="ko-KR" dirty="0" smtClean="0"/>
              <a:t>(count)</a:t>
            </a:r>
            <a:r>
              <a:rPr lang="ko-KR" altLang="en-US" dirty="0" smtClean="0"/>
              <a:t>만큼 </a:t>
            </a:r>
            <a:r>
              <a:rPr lang="en-US" altLang="ko-KR" dirty="0" smtClean="0"/>
              <a:t>juso.txt</a:t>
            </a:r>
            <a:r>
              <a:rPr lang="ko-KR" altLang="en-US" dirty="0" smtClean="0"/>
              <a:t>에 새로 기록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그러면 사용자가 지정한 행을 제외한 내용이 </a:t>
            </a:r>
            <a:r>
              <a:rPr lang="en-US" altLang="ko-KR" dirty="0" smtClean="0"/>
              <a:t>juso.txt </a:t>
            </a:r>
            <a:r>
              <a:rPr lang="ko-KR" altLang="en-US" dirty="0" smtClean="0"/>
              <a:t>파일에 새로 기록되므로 사용자가 지정한 행이 삭제되는 효과 나타남</a:t>
            </a:r>
            <a:r>
              <a:rPr lang="en-US" altLang="ko-KR" dirty="0" smtClean="0"/>
              <a:t>. </a:t>
            </a:r>
            <a:r>
              <a:rPr lang="ko-KR" altLang="en-US" dirty="0" smtClean="0"/>
              <a:t> </a:t>
            </a:r>
            <a:r>
              <a:rPr lang="en-US" altLang="ko-KR" dirty="0" smtClean="0"/>
              <a:t>     </a:t>
            </a:r>
          </a:p>
          <a:p>
            <a:pPr lvl="1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친구 연락처 관리 프로그램</a:t>
            </a:r>
            <a:r>
              <a:rPr lang="en-US" altLang="ko-KR" dirty="0" smtClean="0"/>
              <a:t>(22)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전체 소스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 descr="56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1268759"/>
            <a:ext cx="8278761" cy="382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친구 연락처 관리 프로그램</a:t>
            </a:r>
            <a:r>
              <a:rPr lang="en-US" altLang="ko-KR" dirty="0" smtClean="0"/>
              <a:t>(23)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 descr="56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863714"/>
            <a:ext cx="8010890" cy="553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친구 연락처 관리 프로그램</a:t>
            </a:r>
            <a:r>
              <a:rPr lang="en-US" altLang="ko-KR" dirty="0" smtClean="0"/>
              <a:t>(24)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 descr="56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69" y="728700"/>
            <a:ext cx="6795755" cy="601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친구 연락처 관리 프로그램</a:t>
            </a:r>
            <a:r>
              <a:rPr lang="en-US" altLang="ko-KR" dirty="0" smtClean="0"/>
              <a:t>(25)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 descr="56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728700"/>
            <a:ext cx="7560840" cy="584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친구 연락처 관리 프로그램</a:t>
            </a:r>
            <a:r>
              <a:rPr lang="en-US" altLang="ko-KR" dirty="0" smtClean="0"/>
              <a:t>(26)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 descr="56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4" y="773705"/>
            <a:ext cx="7245805" cy="583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지금까지 내용을 종합하여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프로젝트 수행하기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54421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친구 연락처 관리 프로그램</a:t>
            </a:r>
            <a:r>
              <a:rPr lang="en-US" altLang="ko-KR" dirty="0" smtClean="0"/>
              <a:t>(27)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 descr="56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6555" y="638690"/>
            <a:ext cx="7425825" cy="599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친구 연락처 관리 프로그램</a:t>
            </a:r>
            <a:r>
              <a:rPr lang="en-US" altLang="ko-KR" dirty="0" smtClean="0"/>
              <a:t>(28)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 descr="56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6555" y="812476"/>
            <a:ext cx="7560840" cy="574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친구 연락처 관리 프로그램</a:t>
            </a:r>
            <a:r>
              <a:rPr lang="en-US" altLang="ko-KR" dirty="0" smtClean="0"/>
              <a:t>(29)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 descr="56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6555" y="773705"/>
            <a:ext cx="7920880" cy="575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친구 연락처 관리 프로그램</a:t>
            </a:r>
            <a:r>
              <a:rPr lang="en-US" altLang="ko-KR" dirty="0" smtClean="0"/>
              <a:t>(30)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 descr="56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863715"/>
            <a:ext cx="8164300" cy="549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사진 처리 프로그램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프로그램의 개요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주어진 사진 파일의 이미지 반전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사진의 모양을 거울과 같이 반전시키는 기능 구현한 간단한 이미지 처리 프로그램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또한 원본 사진과 처리 결과 사진을 화면에 출력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 프로그램의 제약 사항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기존에 잘 알려진 이미지 파일이 아닌 간단한 </a:t>
            </a:r>
            <a:r>
              <a:rPr lang="en-US" altLang="ko-KR" dirty="0" smtClean="0"/>
              <a:t>8bit(1byte) </a:t>
            </a:r>
            <a:r>
              <a:rPr lang="ko-KR" altLang="en-US" dirty="0" err="1" smtClean="0"/>
              <a:t>그레이</a:t>
            </a:r>
            <a:r>
              <a:rPr lang="en-US" altLang="ko-KR" dirty="0" smtClean="0"/>
              <a:t>(Gray) </a:t>
            </a:r>
            <a:r>
              <a:rPr lang="ko-KR" altLang="en-US" dirty="0" smtClean="0"/>
              <a:t>이미지로</a:t>
            </a:r>
            <a:r>
              <a:rPr lang="en-US" altLang="ko-KR" dirty="0" smtClean="0"/>
              <a:t>, 5123512 </a:t>
            </a:r>
            <a:r>
              <a:rPr lang="ko-KR" altLang="en-US" dirty="0" smtClean="0"/>
              <a:t>픽셀 크기의 </a:t>
            </a:r>
            <a:r>
              <a:rPr lang="en-US" altLang="ko-KR" dirty="0" smtClean="0"/>
              <a:t>raw </a:t>
            </a:r>
            <a:r>
              <a:rPr lang="ko-KR" altLang="en-US" dirty="0" smtClean="0"/>
              <a:t>파일만 처리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 smtClean="0"/>
              <a:t>프로그램에서 처리할 원본 사진 파일은 ‘</a:t>
            </a:r>
            <a:r>
              <a:rPr lang="en-US" altLang="ko-KR" dirty="0" smtClean="0"/>
              <a:t>c:\temp\prince.raw</a:t>
            </a:r>
            <a:r>
              <a:rPr lang="ko-KR" altLang="en-US" dirty="0" smtClean="0"/>
              <a:t>’</a:t>
            </a:r>
            <a:r>
              <a:rPr lang="ko-KR" altLang="en-US" dirty="0" err="1" smtClean="0"/>
              <a:t>로</a:t>
            </a:r>
            <a:r>
              <a:rPr lang="ko-KR" altLang="en-US" dirty="0" smtClean="0"/>
              <a:t> 고정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변환이 완료되고 사용자가 저 장한 사진 파일의 이름은 ‘</a:t>
            </a:r>
            <a:r>
              <a:rPr lang="en-US" altLang="ko-KR" dirty="0" smtClean="0"/>
              <a:t>result.raw</a:t>
            </a:r>
            <a:r>
              <a:rPr lang="ko-KR" altLang="en-US" dirty="0" smtClean="0"/>
              <a:t>’</a:t>
            </a:r>
            <a:r>
              <a:rPr lang="ko-KR" altLang="en-US" dirty="0" err="1" smtClean="0"/>
              <a:t>로</a:t>
            </a:r>
            <a:r>
              <a:rPr lang="ko-KR" altLang="en-US" dirty="0" smtClean="0"/>
              <a:t> 고정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일반적으로 이미지 파일은 </a:t>
            </a:r>
            <a:r>
              <a:rPr lang="en-US" altLang="ko-KR" dirty="0" smtClean="0"/>
              <a:t>jpg, </a:t>
            </a:r>
            <a:r>
              <a:rPr lang="en-US" altLang="ko-KR" dirty="0" err="1" smtClean="0"/>
              <a:t>png</a:t>
            </a:r>
            <a:r>
              <a:rPr lang="en-US" altLang="ko-KR" dirty="0" smtClean="0"/>
              <a:t>, bmp, gif </a:t>
            </a:r>
            <a:r>
              <a:rPr lang="ko-KR" altLang="en-US" dirty="0" smtClean="0"/>
              <a:t>등의 </a:t>
            </a:r>
            <a:r>
              <a:rPr lang="ko-KR" altLang="en-US" dirty="0" err="1" smtClean="0"/>
              <a:t>확장자</a:t>
            </a:r>
            <a:r>
              <a:rPr lang="ko-KR" altLang="en-US" dirty="0" smtClean="0"/>
              <a:t> 사용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이러한 이미지 파일은 구조가 복잡하여 코드에서 별도의 라이브러리 없이 사용하기 어려움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코드에서 직접 조작하기 쉽도록 가장 단순한 사진 파일 포맷인 </a:t>
            </a:r>
            <a:r>
              <a:rPr lang="en-US" altLang="ko-KR" dirty="0" smtClean="0"/>
              <a:t>raw </a:t>
            </a:r>
            <a:r>
              <a:rPr lang="ko-KR" altLang="en-US" dirty="0" smtClean="0"/>
              <a:t>파일 사용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여기서 사용할 사진 파일인 *</a:t>
            </a:r>
            <a:r>
              <a:rPr lang="en-US" altLang="ko-KR" dirty="0" smtClean="0"/>
              <a:t>.raw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5123512 </a:t>
            </a:r>
            <a:r>
              <a:rPr lang="ko-KR" altLang="en-US" dirty="0" smtClean="0"/>
              <a:t>픽셀 크기의 </a:t>
            </a:r>
            <a:r>
              <a:rPr lang="ko-KR" altLang="en-US" dirty="0" err="1" smtClean="0"/>
              <a:t>그레이</a:t>
            </a:r>
            <a:r>
              <a:rPr lang="ko-KR" altLang="en-US" dirty="0" smtClean="0"/>
              <a:t> 이미지</a:t>
            </a:r>
            <a:r>
              <a:rPr lang="en-US" altLang="ko-KR" dirty="0" smtClean="0"/>
              <a:t>. raw </a:t>
            </a:r>
            <a:r>
              <a:rPr lang="ko-KR" altLang="en-US" dirty="0" smtClean="0"/>
              <a:t>파일은 가장 단순한 형식의 이미지 파일로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별도의 헤더 정보 없이 각 픽셀이 바로 영상 값을 갖는 파일을 말함</a:t>
            </a:r>
            <a:r>
              <a:rPr lang="en-US" altLang="ko-KR" dirty="0" smtClean="0"/>
              <a:t>. raw </a:t>
            </a:r>
            <a:r>
              <a:rPr lang="ko-KR" altLang="en-US" dirty="0" smtClean="0"/>
              <a:t>파일을 </a:t>
            </a:r>
            <a:r>
              <a:rPr lang="ko-KR" altLang="en-US" dirty="0" err="1" smtClean="0"/>
              <a:t>포토샵</a:t>
            </a:r>
            <a:r>
              <a:rPr lang="en-US" altLang="ko-KR" dirty="0" smtClean="0"/>
              <a:t>(</a:t>
            </a:r>
            <a:r>
              <a:rPr lang="ko-KR" altLang="en-US" dirty="0" smtClean="0"/>
              <a:t>또는 </a:t>
            </a:r>
            <a:r>
              <a:rPr lang="ko-KR" altLang="en-US" dirty="0" err="1" smtClean="0"/>
              <a:t>페인트샵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읽으려면 사용자가 </a:t>
            </a:r>
            <a:r>
              <a:rPr lang="en-US" altLang="ko-KR" dirty="0" smtClean="0"/>
              <a:t>raw </a:t>
            </a:r>
            <a:r>
              <a:rPr lang="ko-KR" altLang="en-US" dirty="0" smtClean="0"/>
              <a:t>파일의 픽셀 </a:t>
            </a:r>
            <a:r>
              <a:rPr lang="ko-KR" altLang="en-US" dirty="0" err="1" smtClean="0"/>
              <a:t>크</a:t>
            </a:r>
            <a:r>
              <a:rPr lang="ko-KR" altLang="en-US" dirty="0" smtClean="0"/>
              <a:t> 기를 미리 알고 있어야 함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사진 처리 프로그램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이 프로그램의 실행 화면 </a:t>
            </a:r>
            <a:r>
              <a:rPr lang="en-US" altLang="ko-KR" dirty="0" smtClean="0"/>
              <a:t>[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15-3]. GUI</a:t>
            </a:r>
            <a:r>
              <a:rPr lang="ko-KR" altLang="en-US" dirty="0" smtClean="0"/>
              <a:t>를 적극 활용 완전한 윈도 응용 프로그램으로 메뉴도 작성해서 사용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메뉴에 나와 있듯이 각 메뉴 선택하면 </a:t>
            </a:r>
            <a:r>
              <a:rPr lang="en-US" altLang="ko-KR" dirty="0" smtClean="0"/>
              <a:t>prince. raw </a:t>
            </a:r>
            <a:r>
              <a:rPr lang="ko-KR" altLang="en-US" dirty="0" smtClean="0"/>
              <a:t>파일에 이미지 처리 진행되고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결과의 저장 및 프로그램의 종료도 이루어짐</a:t>
            </a:r>
            <a:r>
              <a:rPr lang="en-US" altLang="ko-KR" dirty="0" smtClean="0"/>
              <a:t>. </a:t>
            </a:r>
            <a:r>
              <a:rPr lang="ko-KR" altLang="en-US" dirty="0" smtClean="0"/>
              <a:t>처리한 결과는 </a:t>
            </a:r>
            <a:r>
              <a:rPr lang="en-US" altLang="ko-KR" dirty="0" smtClean="0"/>
              <a:t>c:\temp\result.raw </a:t>
            </a:r>
            <a:r>
              <a:rPr lang="ko-KR" altLang="en-US" dirty="0" smtClean="0"/>
              <a:t>파일로 생성</a:t>
            </a:r>
            <a:r>
              <a:rPr lang="en-US" altLang="ko-KR" dirty="0" smtClean="0"/>
              <a:t>. </a:t>
            </a:r>
            <a:endParaRPr lang="ko-KR" altLang="en-US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810" y="1673805"/>
            <a:ext cx="3006051" cy="353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사진 처리 프로그램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30" y="773113"/>
            <a:ext cx="5234353" cy="5670550"/>
          </a:xfr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사진 처리 프로그램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프로그램 구현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 프로그램에서 사용하는 </a:t>
            </a:r>
            <a:r>
              <a:rPr lang="en-US" altLang="ko-KR" dirty="0" smtClean="0"/>
              <a:t>prince.raw </a:t>
            </a:r>
            <a:r>
              <a:rPr lang="ko-KR" altLang="en-US" dirty="0" smtClean="0"/>
              <a:t>파일의 구조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5123512</a:t>
            </a:r>
            <a:r>
              <a:rPr lang="ko-KR" altLang="en-US" dirty="0" smtClean="0"/>
              <a:t>의 이미지 파일에서 각각의 점</a:t>
            </a:r>
            <a:r>
              <a:rPr lang="en-US" altLang="ko-KR" dirty="0" smtClean="0"/>
              <a:t>(</a:t>
            </a:r>
            <a:r>
              <a:rPr lang="ko-KR" altLang="en-US" dirty="0" smtClean="0"/>
              <a:t>픽셀</a:t>
            </a:r>
            <a:r>
              <a:rPr lang="en-US" altLang="ko-KR" dirty="0" smtClean="0"/>
              <a:t>)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0~255</a:t>
            </a:r>
            <a:r>
              <a:rPr lang="ko-KR" altLang="en-US" dirty="0" smtClean="0"/>
              <a:t>의 값 갖음</a:t>
            </a:r>
            <a:r>
              <a:rPr lang="en-US" altLang="ko-KR" dirty="0" smtClean="0"/>
              <a:t>. 0</a:t>
            </a:r>
            <a:r>
              <a:rPr lang="ko-KR" altLang="en-US" dirty="0" smtClean="0"/>
              <a:t>에 가까울수록 검은색에 가까운 회색이 되고</a:t>
            </a:r>
            <a:r>
              <a:rPr lang="en-US" altLang="ko-KR" dirty="0" smtClean="0"/>
              <a:t>, 255</a:t>
            </a:r>
            <a:r>
              <a:rPr lang="ko-KR" altLang="en-US" dirty="0" smtClean="0"/>
              <a:t>에 가까울수록 흰색에 가까운 회색이 됨</a:t>
            </a:r>
            <a:r>
              <a:rPr lang="en-US" altLang="ko-KR" dirty="0" smtClean="0"/>
              <a:t>. </a:t>
            </a:r>
          </a:p>
        </p:txBody>
      </p:sp>
      <p:pic>
        <p:nvPicPr>
          <p:cNvPr id="5" name="그림 4" descr="15-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1853825"/>
            <a:ext cx="6864513" cy="342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사진 처리 프로그램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이 사진 파일을 네 가지 형태로 변환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각각의 처리 방식을 </a:t>
            </a:r>
            <a:r>
              <a:rPr lang="ko-KR" altLang="en-US" dirty="0" err="1" smtClean="0"/>
              <a:t>메소드와</a:t>
            </a:r>
            <a:r>
              <a:rPr lang="ko-KR" altLang="en-US" dirty="0" smtClean="0"/>
              <a:t> 함께 살펴보자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또한 사진 파일 처리 위해 사진 파일과 크기가 동일한 배열을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선언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프로그램을 통해 사진 파일을 처리하는 과정은 </a:t>
            </a:r>
            <a:r>
              <a:rPr lang="en-US" altLang="ko-KR" dirty="0" smtClean="0"/>
              <a:t>[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15-6]</a:t>
            </a:r>
            <a:r>
              <a:rPr lang="ko-KR" altLang="en-US" dirty="0" smtClean="0"/>
              <a:t>과 같다</a:t>
            </a:r>
            <a:r>
              <a:rPr lang="en-US" altLang="ko-KR" dirty="0" smtClean="0"/>
              <a:t>. [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15-6]</a:t>
            </a:r>
            <a:r>
              <a:rPr lang="ko-KR" altLang="en-US" dirty="0" smtClean="0"/>
              <a:t>을 잘 이해하면 프로그래밍이 그리 어렵지 않다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먼저 </a:t>
            </a:r>
            <a:r>
              <a:rPr lang="en-US" altLang="ko-KR" dirty="0" err="1" smtClean="0"/>
              <a:t>loadImage</a:t>
            </a:r>
            <a:r>
              <a:rPr lang="en-US" altLang="ko-KR" dirty="0" smtClean="0"/>
              <a:t>( )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원본 사진 파일인 </a:t>
            </a:r>
            <a:r>
              <a:rPr lang="en-US" altLang="ko-KR" dirty="0" smtClean="0"/>
              <a:t>prince.raw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5123512 </a:t>
            </a:r>
            <a:r>
              <a:rPr lang="ko-KR" altLang="en-US" dirty="0" smtClean="0"/>
              <a:t>메모리인 </a:t>
            </a:r>
            <a:r>
              <a:rPr lang="en-US" altLang="ko-KR" dirty="0" err="1" smtClean="0"/>
              <a:t>inImage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배열에 불러들인다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 그림에는 표현되지 않았지만 사용자가 처리할 방법을 </a:t>
            </a:r>
            <a:r>
              <a:rPr lang="en-US" altLang="ko-KR" dirty="0" smtClean="0"/>
              <a:t>[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15-3]</a:t>
            </a:r>
            <a:r>
              <a:rPr lang="ko-KR" altLang="en-US" dirty="0" smtClean="0"/>
              <a:t>과 같이 메뉴에서 선택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선택한 메뉴에 </a:t>
            </a:r>
            <a:r>
              <a:rPr lang="ko-KR" altLang="en-US" dirty="0" err="1" smtClean="0"/>
              <a:t>따라영상</a:t>
            </a:r>
            <a:r>
              <a:rPr lang="ko-KR" altLang="en-US" dirty="0" smtClean="0"/>
              <a:t> 처리 </a:t>
            </a:r>
            <a:r>
              <a:rPr lang="ko-KR" altLang="en-US" dirty="0" err="1" smtClean="0"/>
              <a:t>메소드인</a:t>
            </a:r>
            <a:r>
              <a:rPr lang="ko-KR" altLang="en-US" dirty="0" smtClean="0"/>
              <a:t> </a:t>
            </a:r>
            <a:r>
              <a:rPr lang="en-US" altLang="ko-KR" dirty="0" smtClean="0"/>
              <a:t>equal( ), negative( ), mirror1( ), mirror2( )</a:t>
            </a:r>
            <a:r>
              <a:rPr lang="ko-KR" altLang="en-US" dirty="0" smtClean="0"/>
              <a:t>가 작동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각 </a:t>
            </a:r>
            <a:r>
              <a:rPr lang="ko-KR" altLang="en-US" dirty="0" err="1" smtClean="0"/>
              <a:t>메소드의</a:t>
            </a:r>
            <a:r>
              <a:rPr lang="ko-KR" altLang="en-US" dirty="0" smtClean="0"/>
              <a:t> 기능</a:t>
            </a:r>
          </a:p>
          <a:p>
            <a:pPr lvl="2"/>
            <a:r>
              <a:rPr lang="en-US" altLang="ko-KR" dirty="0" smtClean="0"/>
              <a:t>equal( ) : </a:t>
            </a:r>
            <a:r>
              <a:rPr lang="en-US" altLang="ko-KR" dirty="0" err="1" smtClean="0"/>
              <a:t>inImage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배열의 내용을 동일하게 </a:t>
            </a:r>
            <a:r>
              <a:rPr lang="en-US" altLang="ko-KR" dirty="0" err="1" smtClean="0"/>
              <a:t>outImage</a:t>
            </a:r>
            <a:r>
              <a:rPr lang="ko-KR" altLang="en-US" dirty="0" smtClean="0"/>
              <a:t>에 넣음</a:t>
            </a:r>
            <a:r>
              <a:rPr lang="en-US" altLang="ko-KR" dirty="0" smtClean="0"/>
              <a:t>. </a:t>
            </a:r>
          </a:p>
          <a:p>
            <a:pPr lvl="2"/>
            <a:r>
              <a:rPr lang="en-US" altLang="ko-KR" dirty="0" smtClean="0"/>
              <a:t>negative( ) : </a:t>
            </a:r>
            <a:r>
              <a:rPr lang="en-US" altLang="ko-KR" dirty="0" err="1" smtClean="0"/>
              <a:t>inImage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배열의 값을 ‘</a:t>
            </a:r>
            <a:r>
              <a:rPr lang="en-US" altLang="ko-KR" dirty="0" smtClean="0"/>
              <a:t>255-</a:t>
            </a:r>
            <a:r>
              <a:rPr lang="ko-KR" altLang="en-US" dirty="0" smtClean="0"/>
              <a:t>원래 값’</a:t>
            </a:r>
            <a:r>
              <a:rPr lang="ko-KR" altLang="en-US" dirty="0" err="1" smtClean="0"/>
              <a:t>으로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만듬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그러면 색상 반전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mirror1( ) : </a:t>
            </a:r>
            <a:r>
              <a:rPr lang="en-US" altLang="ko-KR" dirty="0" err="1" smtClean="0"/>
              <a:t>inImage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배열의 위치가 좌우 대칭이 되도록 </a:t>
            </a:r>
            <a:r>
              <a:rPr lang="en-US" altLang="ko-KR" dirty="0" err="1" smtClean="0"/>
              <a:t>outImage</a:t>
            </a:r>
            <a:r>
              <a:rPr lang="ko-KR" altLang="en-US" dirty="0" smtClean="0"/>
              <a:t>에 넣음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mirror2( ) : </a:t>
            </a:r>
            <a:r>
              <a:rPr lang="en-US" altLang="ko-KR" dirty="0" err="1" smtClean="0"/>
              <a:t>inImage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배열의 위치가 상하 대칭이 되도록 </a:t>
            </a:r>
            <a:r>
              <a:rPr lang="en-US" altLang="ko-KR" dirty="0" err="1" smtClean="0"/>
              <a:t>outImage</a:t>
            </a:r>
            <a:r>
              <a:rPr lang="ko-KR" altLang="en-US" dirty="0" smtClean="0"/>
              <a:t>에 넣음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사진 처리 프로그램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err="1" smtClean="0"/>
              <a:t>메소드가</a:t>
            </a:r>
            <a:r>
              <a:rPr lang="ko-KR" altLang="en-US" dirty="0" smtClean="0"/>
              <a:t> 처리되면서 </a:t>
            </a:r>
            <a:r>
              <a:rPr lang="en-US" altLang="ko-KR" dirty="0" err="1" smtClean="0"/>
              <a:t>displayImage</a:t>
            </a:r>
            <a:r>
              <a:rPr lang="en-US" altLang="ko-KR" dirty="0" smtClean="0"/>
              <a:t>( )</a:t>
            </a:r>
            <a:r>
              <a:rPr lang="ko-KR" altLang="en-US" dirty="0" smtClean="0"/>
              <a:t>도 함께 실행되도록 함으로써 </a:t>
            </a:r>
            <a:r>
              <a:rPr lang="en-US" altLang="ko-KR" dirty="0" err="1" smtClean="0"/>
              <a:t>outImage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배열의 내용 화면에 출력하여 사용자가 눈으로 확인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마지막으로 사용자가 메뉴의 </a:t>
            </a:r>
            <a:r>
              <a:rPr lang="en-US" altLang="ko-KR" dirty="0" smtClean="0"/>
              <a:t>[</a:t>
            </a:r>
            <a:r>
              <a:rPr lang="ko-KR" altLang="en-US" dirty="0" smtClean="0"/>
              <a:t>저장</a:t>
            </a:r>
            <a:r>
              <a:rPr lang="en-US" altLang="ko-KR" dirty="0" smtClean="0"/>
              <a:t>]</a:t>
            </a:r>
            <a:r>
              <a:rPr lang="ko-KR" altLang="en-US" dirty="0" smtClean="0"/>
              <a:t>을 선택하면 결과가 </a:t>
            </a:r>
            <a:r>
              <a:rPr lang="en-US" altLang="ko-KR" dirty="0" smtClean="0"/>
              <a:t>result.raw </a:t>
            </a:r>
            <a:r>
              <a:rPr lang="ko-KR" altLang="en-US" dirty="0" smtClean="0"/>
              <a:t>파일로 저장되도록 처리</a:t>
            </a:r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0" y="2004442"/>
            <a:ext cx="6210690" cy="467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친구 연락처 관리 프로그램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프로그램의 개요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연락처를 파일에 저장</a:t>
            </a:r>
            <a:r>
              <a:rPr lang="en-US" altLang="ko-KR" dirty="0" smtClean="0"/>
              <a:t>,</a:t>
            </a:r>
            <a:r>
              <a:rPr lang="ko-KR" altLang="en-US" dirty="0" smtClean="0"/>
              <a:t> 필요할 때마다 꺼내서 보거나 삭제하는 연락처 관리 프로그램 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             </a:t>
            </a:r>
          </a:p>
        </p:txBody>
      </p:sp>
      <p:pic>
        <p:nvPicPr>
          <p:cNvPr id="8" name="그림 7" descr="15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4" y="1683642"/>
            <a:ext cx="6390711" cy="499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사진 처리 프로그램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프로그램 코딩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전체 틀 작성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이미지 배열을 선언하고 사진 파일을 배열에 불러오기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loadImage</a:t>
            </a:r>
            <a:r>
              <a:rPr lang="en-US" altLang="ko-KR" dirty="0" smtClean="0"/>
              <a:t>()</a:t>
            </a:r>
          </a:p>
          <a:p>
            <a:pPr lvl="2"/>
            <a:r>
              <a:rPr lang="ko-KR" altLang="en-US" dirty="0" smtClean="0"/>
              <a:t>본격적인 프로그래밍 전에 전체 프로그램에서 사용할 변수나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선언</a:t>
            </a:r>
            <a:endParaRPr lang="en-US" altLang="ko-KR" dirty="0" smtClean="0"/>
          </a:p>
        </p:txBody>
      </p:sp>
      <p:pic>
        <p:nvPicPr>
          <p:cNvPr id="5" name="그림 4" descr="57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2123855"/>
            <a:ext cx="8430250" cy="387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사진 처리 프로그램</a:t>
            </a:r>
            <a:r>
              <a:rPr lang="en-US" altLang="ko-KR" dirty="0" smtClean="0"/>
              <a:t>(8)</a:t>
            </a:r>
            <a:endParaRPr lang="ko-KR" altLang="en-US" dirty="0"/>
          </a:p>
        </p:txBody>
      </p:sp>
      <p:pic>
        <p:nvPicPr>
          <p:cNvPr id="8" name="내용 개체 틀 7" descr="575-1.JPG"/>
          <p:cNvPicPr>
            <a:picLocks noGrp="1" noChangeAspect="1"/>
          </p:cNvPicPr>
          <p:nvPr>
            <p:ph sz="quarter" idx="10"/>
          </p:nvPr>
        </p:nvPicPr>
        <p:blipFill>
          <a:blip r:embed="rId2" cstate="print"/>
          <a:stretch>
            <a:fillRect/>
          </a:stretch>
        </p:blipFill>
        <p:spPr>
          <a:xfrm>
            <a:off x="1568073" y="773113"/>
            <a:ext cx="5955467" cy="5670550"/>
          </a:xfr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사진 처리 프로그램</a:t>
            </a:r>
            <a:r>
              <a:rPr lang="en-US" altLang="ko-KR" dirty="0" smtClean="0"/>
              <a:t>(9)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ko-KR" altLang="en-US" dirty="0" smtClean="0"/>
              <a:t>❶ </a:t>
            </a:r>
            <a:r>
              <a:rPr lang="en-US" altLang="ko-KR" dirty="0" smtClean="0"/>
              <a:t>2, 3</a:t>
            </a:r>
            <a:r>
              <a:rPr lang="ko-KR" altLang="en-US" dirty="0" smtClean="0"/>
              <a:t>행</a:t>
            </a:r>
          </a:p>
          <a:p>
            <a:pPr lvl="1">
              <a:buNone/>
            </a:pPr>
            <a:r>
              <a:rPr lang="ko-KR" altLang="en-US" dirty="0" smtClean="0"/>
              <a:t>  입력과 출력 배열을 원본 사진과 동일한 </a:t>
            </a:r>
            <a:r>
              <a:rPr lang="en-US" altLang="ko-KR" dirty="0" smtClean="0"/>
              <a:t>512×512 </a:t>
            </a:r>
            <a:r>
              <a:rPr lang="ko-KR" altLang="en-US" dirty="0" smtClean="0"/>
              <a:t>크기로 설정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각 이미지의 픽셀은 </a:t>
            </a:r>
            <a:r>
              <a:rPr lang="en-US" altLang="ko-KR" dirty="0" smtClean="0"/>
              <a:t>0~255</a:t>
            </a:r>
            <a:r>
              <a:rPr lang="ko-KR" altLang="en-US" dirty="0" smtClean="0"/>
              <a:t>의 값을 가지므로 데이터 형식을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로 지정</a:t>
            </a:r>
            <a:r>
              <a:rPr lang="en-US" altLang="ko-KR" dirty="0" smtClean="0"/>
              <a:t>(short</a:t>
            </a:r>
            <a:r>
              <a:rPr lang="ko-KR" altLang="en-US" dirty="0" smtClean="0"/>
              <a:t>로 해도 됨</a:t>
            </a:r>
            <a:r>
              <a:rPr lang="en-US" altLang="ko-KR" dirty="0" smtClean="0"/>
              <a:t>).</a:t>
            </a:r>
          </a:p>
          <a:p>
            <a:pPr lvl="1">
              <a:buNone/>
            </a:pPr>
            <a:r>
              <a:rPr lang="ko-KR" altLang="en-US" dirty="0" smtClean="0"/>
              <a:t>❷ </a:t>
            </a:r>
            <a:r>
              <a:rPr lang="en-US" altLang="ko-KR" dirty="0" smtClean="0"/>
              <a:t>5</a:t>
            </a:r>
            <a:r>
              <a:rPr lang="ko-KR" altLang="en-US" dirty="0" smtClean="0"/>
              <a:t>행</a:t>
            </a:r>
          </a:p>
          <a:p>
            <a:pPr lvl="1">
              <a:buNone/>
            </a:pPr>
            <a:r>
              <a:rPr lang="ko-KR" altLang="en-US" dirty="0" smtClean="0"/>
              <a:t>  윈도 창을 출력할 컨테이너 변수 준비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r>
              <a:rPr lang="ko-KR" altLang="en-US" dirty="0" smtClean="0"/>
              <a:t>❸ </a:t>
            </a:r>
            <a:r>
              <a:rPr lang="en-US" altLang="ko-KR" dirty="0" smtClean="0"/>
              <a:t>7~11</a:t>
            </a:r>
            <a:r>
              <a:rPr lang="ko-KR" altLang="en-US" dirty="0" smtClean="0"/>
              <a:t>행</a:t>
            </a:r>
          </a:p>
          <a:p>
            <a:pPr lvl="1">
              <a:buNone/>
            </a:pPr>
            <a:r>
              <a:rPr lang="ko-KR" altLang="en-US" dirty="0" smtClean="0"/>
              <a:t>  메인 함수로 이미지 파일을 메모리로 불러오고 </a:t>
            </a:r>
            <a:r>
              <a:rPr lang="en-US" altLang="ko-KR" dirty="0" smtClean="0"/>
              <a:t>Photo( )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실행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r>
              <a:rPr lang="ko-KR" altLang="en-US" dirty="0" smtClean="0"/>
              <a:t>❹ </a:t>
            </a:r>
            <a:r>
              <a:rPr lang="en-US" altLang="ko-KR" dirty="0" smtClean="0"/>
              <a:t>13~31</a:t>
            </a:r>
            <a:r>
              <a:rPr lang="ko-KR" altLang="en-US" dirty="0" smtClean="0"/>
              <a:t>행</a:t>
            </a:r>
          </a:p>
          <a:p>
            <a:pPr lvl="1">
              <a:buNone/>
            </a:pPr>
            <a:r>
              <a:rPr lang="ko-KR" altLang="en-US" dirty="0" smtClean="0"/>
              <a:t>  이미지 파일을 메모리로 불러옴</a:t>
            </a:r>
            <a:r>
              <a:rPr lang="en-US" altLang="ko-KR" dirty="0" smtClean="0"/>
              <a:t>. 18</a:t>
            </a:r>
            <a:r>
              <a:rPr lang="ko-KR" altLang="en-US" dirty="0" smtClean="0"/>
              <a:t>행에서 파일을 ‘</a:t>
            </a:r>
            <a:r>
              <a:rPr lang="en-US" altLang="ko-KR" dirty="0" smtClean="0"/>
              <a:t>c:\temp\prince.raw</a:t>
            </a:r>
            <a:r>
              <a:rPr lang="ko-KR" altLang="en-US" dirty="0" smtClean="0"/>
              <a:t>’</a:t>
            </a:r>
            <a:r>
              <a:rPr lang="ko-KR" altLang="en-US" dirty="0" err="1" smtClean="0"/>
              <a:t>로</a:t>
            </a:r>
            <a:r>
              <a:rPr lang="ko-KR" altLang="en-US" dirty="0" smtClean="0"/>
              <a:t> 고정</a:t>
            </a:r>
            <a:r>
              <a:rPr lang="en-US" altLang="ko-KR" dirty="0" smtClean="0"/>
              <a:t>. 24, 25</a:t>
            </a:r>
            <a:r>
              <a:rPr lang="ko-KR" altLang="en-US" dirty="0" smtClean="0"/>
              <a:t>행에서 이미지의 크기인 </a:t>
            </a:r>
            <a:r>
              <a:rPr lang="en-US" altLang="ko-KR" dirty="0" smtClean="0"/>
              <a:t>512×512</a:t>
            </a:r>
            <a:r>
              <a:rPr lang="ko-KR" altLang="en-US" dirty="0" smtClean="0"/>
              <a:t>번 반복하여 </a:t>
            </a:r>
            <a:r>
              <a:rPr lang="en-US" altLang="ko-KR" dirty="0" err="1" smtClean="0"/>
              <a:t>inImage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메모리로 파일 내용 불러옴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r>
              <a:rPr lang="ko-KR" altLang="en-US" dirty="0" smtClean="0"/>
              <a:t>❺ </a:t>
            </a:r>
            <a:r>
              <a:rPr lang="en-US" altLang="ko-KR" dirty="0" smtClean="0"/>
              <a:t>33</a:t>
            </a:r>
            <a:r>
              <a:rPr lang="en-US" altLang="ko-KR" sz="1400" dirty="0" smtClean="0"/>
              <a:t>, </a:t>
            </a:r>
            <a:r>
              <a:rPr lang="en-US" altLang="ko-KR" dirty="0" smtClean="0"/>
              <a:t>34</a:t>
            </a:r>
            <a:r>
              <a:rPr lang="ko-KR" altLang="en-US" sz="1400" dirty="0" smtClean="0"/>
              <a:t>행</a:t>
            </a:r>
          </a:p>
          <a:p>
            <a:pPr lvl="1">
              <a:buNone/>
            </a:pPr>
            <a:r>
              <a:rPr lang="ko-KR" altLang="en-US" dirty="0" smtClean="0"/>
              <a:t> 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자세한 내용은 잠시 후에 살펴본다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사진 처리 프로그램</a:t>
            </a:r>
            <a:r>
              <a:rPr lang="en-US" altLang="ko-KR" dirty="0" smtClean="0"/>
              <a:t>(10)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윈도 창 생성 및 이미지의 화면 출력</a:t>
            </a:r>
            <a:endParaRPr lang="en-US" altLang="ko-KR" dirty="0" smtClean="0"/>
          </a:p>
        </p:txBody>
      </p:sp>
      <p:pic>
        <p:nvPicPr>
          <p:cNvPr id="8" name="그림 7" descr="57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1223754"/>
            <a:ext cx="8388338" cy="517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사진 처리 프로그램</a:t>
            </a:r>
            <a:r>
              <a:rPr lang="en-US" altLang="ko-KR" dirty="0" smtClean="0"/>
              <a:t>(11)</a:t>
            </a:r>
            <a:endParaRPr lang="ko-KR" altLang="en-US" dirty="0"/>
          </a:p>
        </p:txBody>
      </p:sp>
      <p:pic>
        <p:nvPicPr>
          <p:cNvPr id="8" name="그림 7" descr="57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863715"/>
            <a:ext cx="7470830" cy="569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사진 처리 프로그램</a:t>
            </a:r>
            <a:r>
              <a:rPr lang="en-US" altLang="ko-KR" dirty="0" smtClean="0"/>
              <a:t>(12)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❶ </a:t>
            </a:r>
            <a:r>
              <a:rPr lang="en-US" altLang="ko-KR" dirty="0" smtClean="0"/>
              <a:t>2</a:t>
            </a:r>
            <a:r>
              <a:rPr lang="en-US" altLang="ko-KR" sz="1400" dirty="0" smtClean="0"/>
              <a:t>~</a:t>
            </a:r>
            <a:r>
              <a:rPr lang="en-US" altLang="ko-KR" dirty="0" smtClean="0"/>
              <a:t>20</a:t>
            </a:r>
            <a:r>
              <a:rPr lang="ko-KR" altLang="en-US" sz="1400" dirty="0" smtClean="0"/>
              <a:t>행 </a:t>
            </a:r>
          </a:p>
          <a:p>
            <a:pPr lvl="1">
              <a:buNone/>
            </a:pPr>
            <a:r>
              <a:rPr lang="ko-KR" altLang="en-US" dirty="0" smtClean="0"/>
              <a:t>  </a:t>
            </a:r>
            <a:r>
              <a:rPr lang="ko-KR" altLang="en-US" dirty="0" err="1" smtClean="0"/>
              <a:t>생성자에서</a:t>
            </a:r>
            <a:r>
              <a:rPr lang="ko-KR" altLang="en-US" dirty="0" smtClean="0"/>
              <a:t> 메뉴 추가하고 윈도 창에 패널 부착</a:t>
            </a:r>
            <a:r>
              <a:rPr lang="en-US" altLang="ko-KR" dirty="0" smtClean="0"/>
              <a:t>. 3</a:t>
            </a:r>
            <a:r>
              <a:rPr lang="ko-KR" altLang="en-US" dirty="0" smtClean="0"/>
              <a:t>행에서는 윈도 창의 타이틀 표시</a:t>
            </a:r>
            <a:r>
              <a:rPr lang="en-US" altLang="ko-KR" dirty="0" smtClean="0"/>
              <a:t>, 4</a:t>
            </a:r>
            <a:r>
              <a:rPr lang="ko-KR" altLang="en-US" dirty="0" smtClean="0"/>
              <a:t>행에서 종료 버튼 누르면 프로그램 종료 위해 추가</a:t>
            </a:r>
            <a:r>
              <a:rPr lang="en-US" altLang="ko-KR" dirty="0" smtClean="0"/>
              <a:t>. 12</a:t>
            </a:r>
            <a:r>
              <a:rPr lang="ko-KR" altLang="en-US" dirty="0" smtClean="0"/>
              <a:t>행에서 </a:t>
            </a:r>
            <a:r>
              <a:rPr lang="en-US" altLang="ko-KR" dirty="0" err="1" smtClean="0"/>
              <a:t>DrawImage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타입의 </a:t>
            </a:r>
            <a:r>
              <a:rPr lang="en-US" altLang="ko-KR" dirty="0" smtClean="0"/>
              <a:t>panel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생성</a:t>
            </a:r>
            <a:r>
              <a:rPr lang="en-US" altLang="ko-KR" dirty="0" smtClean="0"/>
              <a:t>, 13</a:t>
            </a:r>
            <a:r>
              <a:rPr lang="ko-KR" altLang="en-US" dirty="0" smtClean="0"/>
              <a:t>행에서 윈도 창에 패널 부착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DrawImage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클래스는 </a:t>
            </a:r>
            <a:r>
              <a:rPr lang="en-US" altLang="ko-KR" dirty="0" smtClean="0"/>
              <a:t>23~36</a:t>
            </a:r>
            <a:r>
              <a:rPr lang="ko-KR" altLang="en-US" dirty="0" smtClean="0"/>
              <a:t>행에서 정의했는데 </a:t>
            </a:r>
            <a:r>
              <a:rPr lang="en-US" altLang="ko-KR" dirty="0" err="1" smtClean="0"/>
              <a:t>outImage</a:t>
            </a:r>
            <a:r>
              <a:rPr lang="ko-KR" altLang="en-US" dirty="0" smtClean="0"/>
              <a:t>의 내용을 화면에 출력하는 기능함</a:t>
            </a:r>
            <a:r>
              <a:rPr lang="en-US" altLang="ko-KR" dirty="0" smtClean="0"/>
              <a:t>. 16</a:t>
            </a:r>
            <a:r>
              <a:rPr lang="ko-KR" altLang="en-US" dirty="0" smtClean="0"/>
              <a:t>행에서 윈도 창의 위아래 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메뉴나 제목의 크기까지 고려 크기 설정하고</a:t>
            </a:r>
            <a:r>
              <a:rPr lang="en-US" altLang="ko-KR" dirty="0" smtClean="0"/>
              <a:t>, 17</a:t>
            </a:r>
            <a:r>
              <a:rPr lang="ko-KR" altLang="en-US" dirty="0" smtClean="0"/>
              <a:t>행에서 화면에 나타나게 함</a:t>
            </a:r>
            <a:r>
              <a:rPr lang="en-US" altLang="ko-KR" dirty="0" smtClean="0"/>
              <a:t>. 19</a:t>
            </a:r>
            <a:r>
              <a:rPr lang="ko-KR" altLang="en-US" dirty="0" smtClean="0"/>
              <a:t>행에서는 윈도 창을 새로 </a:t>
            </a:r>
            <a:r>
              <a:rPr lang="ko-KR" altLang="en-US" dirty="0" err="1" smtClean="0"/>
              <a:t>고침하여</a:t>
            </a:r>
            <a:r>
              <a:rPr lang="ko-KR" altLang="en-US" dirty="0" smtClean="0"/>
              <a:t> 다시 화면에 출력 효과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endParaRPr lang="en-US" altLang="ko-KR" dirty="0" smtClean="0"/>
          </a:p>
        </p:txBody>
      </p:sp>
      <p:pic>
        <p:nvPicPr>
          <p:cNvPr id="8" name="그림 7" descr="57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683695"/>
            <a:ext cx="6885765" cy="319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사진 처리 프로그램</a:t>
            </a:r>
            <a:r>
              <a:rPr lang="en-US" altLang="ko-KR" dirty="0" smtClean="0"/>
              <a:t>(13)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ko-KR" altLang="en-US" dirty="0" smtClean="0"/>
              <a:t>❷ </a:t>
            </a:r>
            <a:r>
              <a:rPr lang="en-US" altLang="ko-KR" dirty="0" smtClean="0"/>
              <a:t>23</a:t>
            </a:r>
            <a:r>
              <a:rPr lang="en-US" altLang="ko-KR" sz="1400" dirty="0" smtClean="0"/>
              <a:t>~</a:t>
            </a:r>
            <a:r>
              <a:rPr lang="en-US" altLang="ko-KR" dirty="0" smtClean="0"/>
              <a:t>36</a:t>
            </a:r>
            <a:r>
              <a:rPr lang="ko-KR" altLang="en-US" sz="1400" dirty="0" smtClean="0"/>
              <a:t>행 </a:t>
            </a:r>
          </a:p>
          <a:p>
            <a:pPr lvl="1">
              <a:buNone/>
            </a:pPr>
            <a:r>
              <a:rPr lang="en-US" altLang="ko-KR" dirty="0" smtClean="0"/>
              <a:t>  </a:t>
            </a:r>
            <a:r>
              <a:rPr lang="en-US" altLang="ko-KR" dirty="0" err="1" smtClean="0"/>
              <a:t>outImage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배열의 내용 화면 출력</a:t>
            </a:r>
            <a:r>
              <a:rPr lang="en-US" altLang="ko-KR" dirty="0" smtClean="0"/>
              <a:t>. 26</a:t>
            </a:r>
            <a:r>
              <a:rPr lang="ko-KR" altLang="en-US" dirty="0" smtClean="0"/>
              <a:t>행에서 </a:t>
            </a:r>
            <a:r>
              <a:rPr lang="en-US" altLang="ko-KR" dirty="0" smtClean="0"/>
              <a:t>R, G, B </a:t>
            </a:r>
            <a:r>
              <a:rPr lang="ko-KR" altLang="en-US" dirty="0" smtClean="0"/>
              <a:t>변수 준비</a:t>
            </a:r>
            <a:r>
              <a:rPr lang="en-US" altLang="ko-KR" dirty="0" smtClean="0"/>
              <a:t>, 28~34</a:t>
            </a:r>
            <a:r>
              <a:rPr lang="ko-KR" altLang="en-US" dirty="0" smtClean="0"/>
              <a:t>행 에서 </a:t>
            </a:r>
            <a:r>
              <a:rPr lang="en-US" altLang="ko-KR" dirty="0" err="1" smtClean="0"/>
              <a:t>outImage</a:t>
            </a:r>
            <a:r>
              <a:rPr lang="ko-KR" altLang="en-US" dirty="0" smtClean="0"/>
              <a:t>의 픽셀 하나하나를 화면에 반복 출력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setColor</a:t>
            </a:r>
            <a:r>
              <a:rPr lang="en-US" altLang="ko-KR" dirty="0" smtClean="0"/>
              <a:t>( )</a:t>
            </a:r>
            <a:r>
              <a:rPr lang="ko-KR" altLang="en-US" dirty="0" smtClean="0"/>
              <a:t>는 화면에 출력 할 색상 설정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drawRect</a:t>
            </a:r>
            <a:r>
              <a:rPr lang="en-US" altLang="ko-KR" dirty="0" smtClean="0"/>
              <a:t>( )</a:t>
            </a:r>
            <a:r>
              <a:rPr lang="ko-KR" altLang="en-US" dirty="0" smtClean="0"/>
              <a:t>는 화면에 픽셀 출력 기능</a:t>
            </a:r>
            <a:r>
              <a:rPr lang="en-US" altLang="ko-KR" dirty="0" smtClean="0"/>
              <a:t>. 30</a:t>
            </a:r>
            <a:r>
              <a:rPr lang="ko-KR" altLang="en-US" dirty="0" smtClean="0"/>
              <a:t>행에서 </a:t>
            </a:r>
            <a:r>
              <a:rPr lang="en-US" altLang="ko-KR" dirty="0" smtClean="0"/>
              <a:t>R, G, B</a:t>
            </a:r>
            <a:r>
              <a:rPr lang="ko-KR" altLang="en-US" dirty="0" smtClean="0"/>
              <a:t>를 모두 같은 값으로 하면 </a:t>
            </a:r>
            <a:r>
              <a:rPr lang="ko-KR" altLang="en-US" dirty="0" err="1" smtClean="0"/>
              <a:t>그레이</a:t>
            </a:r>
            <a:r>
              <a:rPr lang="ko-KR" altLang="en-US" dirty="0" smtClean="0"/>
              <a:t> 색상 됨</a:t>
            </a:r>
            <a:r>
              <a:rPr lang="en-US" altLang="ko-KR" dirty="0" smtClean="0"/>
              <a:t>. </a:t>
            </a:r>
          </a:p>
          <a:p>
            <a:pPr lvl="1">
              <a:buNone/>
            </a:pPr>
            <a:r>
              <a:rPr lang="ko-KR" altLang="en-US" dirty="0" smtClean="0"/>
              <a:t>❸ </a:t>
            </a:r>
            <a:r>
              <a:rPr lang="en-US" altLang="ko-KR" dirty="0" smtClean="0"/>
              <a:t>38</a:t>
            </a:r>
            <a:r>
              <a:rPr lang="en-US" altLang="ko-KR" sz="1400" dirty="0" smtClean="0"/>
              <a:t>~</a:t>
            </a:r>
            <a:r>
              <a:rPr lang="en-US" altLang="ko-KR" dirty="0" smtClean="0"/>
              <a:t>41</a:t>
            </a:r>
            <a:r>
              <a:rPr lang="ko-KR" altLang="en-US" sz="1400" dirty="0" smtClean="0"/>
              <a:t>행 </a:t>
            </a:r>
          </a:p>
          <a:p>
            <a:pPr lvl="1">
              <a:buNone/>
            </a:pPr>
            <a:r>
              <a:rPr lang="en-US" altLang="ko-KR" dirty="0" smtClean="0"/>
              <a:t>  </a:t>
            </a:r>
            <a:r>
              <a:rPr lang="en-US" altLang="ko-KR" dirty="0" err="1" smtClean="0"/>
              <a:t>outImage</a:t>
            </a:r>
            <a:r>
              <a:rPr lang="ko-KR" altLang="en-US" dirty="0" smtClean="0"/>
              <a:t>의 내용이 변경될 때마다 이 메소드 호출하여 화면에 변경된 내용 출력</a:t>
            </a:r>
            <a:r>
              <a:rPr lang="en-US" altLang="ko-KR" dirty="0" smtClean="0"/>
              <a:t>. </a:t>
            </a:r>
          </a:p>
          <a:p>
            <a:pPr lvl="1">
              <a:buNone/>
            </a:pPr>
            <a:r>
              <a:rPr lang="ko-KR" altLang="en-US" dirty="0" smtClean="0"/>
              <a:t>❹ </a:t>
            </a:r>
            <a:r>
              <a:rPr lang="en-US" altLang="ko-KR" dirty="0" smtClean="0"/>
              <a:t>43</a:t>
            </a:r>
            <a:r>
              <a:rPr lang="en-US" altLang="ko-KR" sz="1400" dirty="0" smtClean="0"/>
              <a:t>~</a:t>
            </a:r>
            <a:r>
              <a:rPr lang="en-US" altLang="ko-KR" dirty="0" smtClean="0"/>
              <a:t>45</a:t>
            </a:r>
            <a:r>
              <a:rPr lang="ko-KR" altLang="en-US" sz="1400" dirty="0" smtClean="0"/>
              <a:t>행 </a:t>
            </a:r>
          </a:p>
          <a:p>
            <a:pPr lvl="1">
              <a:buNone/>
            </a:pPr>
            <a:r>
              <a:rPr lang="ko-KR" altLang="en-US" dirty="0" smtClean="0"/>
              <a:t>  사진을 처리할 메뉴 및 메뉴 선택할 때 발생하는 이벤트를 처리할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만듬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사진 처리 프로그램</a:t>
            </a:r>
            <a:r>
              <a:rPr lang="en-US" altLang="ko-KR" dirty="0" smtClean="0"/>
              <a:t>(14)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55" y="998730"/>
            <a:ext cx="3615196" cy="4155243"/>
          </a:xfr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사진 처리 프로그램</a:t>
            </a:r>
            <a:r>
              <a:rPr lang="en-US" altLang="ko-KR" dirty="0" smtClean="0"/>
              <a:t>(15)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메뉴 생성 및 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추가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메뉴 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메뉴 </a:t>
            </a:r>
            <a:r>
              <a:rPr lang="ko-KR" altLang="en-US" dirty="0" err="1" smtClean="0"/>
              <a:t>선택시</a:t>
            </a:r>
            <a:r>
              <a:rPr lang="ko-KR" altLang="en-US" dirty="0" smtClean="0"/>
              <a:t> 실행할 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생성</a:t>
            </a:r>
            <a:endParaRPr lang="en-US" altLang="ko-KR" dirty="0" smtClean="0"/>
          </a:p>
        </p:txBody>
      </p:sp>
      <p:pic>
        <p:nvPicPr>
          <p:cNvPr id="8" name="그림 7" descr="57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1223754"/>
            <a:ext cx="7335815" cy="542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사진 처리 프로그램</a:t>
            </a:r>
            <a:r>
              <a:rPr lang="en-US" altLang="ko-KR" dirty="0" smtClean="0"/>
              <a:t>(16)</a:t>
            </a:r>
            <a:endParaRPr lang="ko-KR" altLang="en-US" dirty="0"/>
          </a:p>
        </p:txBody>
      </p:sp>
      <p:pic>
        <p:nvPicPr>
          <p:cNvPr id="5" name="내용 개체 틀 4" descr="579-1.JPG"/>
          <p:cNvPicPr>
            <a:picLocks noGrp="1" noChangeAspect="1"/>
          </p:cNvPicPr>
          <p:nvPr>
            <p:ph sz="quarter" idx="10"/>
          </p:nvPr>
        </p:nvPicPr>
        <p:blipFill>
          <a:blip r:embed="rId2" cstate="print"/>
          <a:stretch>
            <a:fillRect/>
          </a:stretch>
        </p:blipFill>
        <p:spPr>
          <a:xfrm>
            <a:off x="611560" y="773705"/>
            <a:ext cx="7343405" cy="5670550"/>
          </a:xfr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친구 연락처 관리 프로그램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프로그램 구현 방법 </a:t>
            </a:r>
          </a:p>
          <a:p>
            <a:pPr lvl="1"/>
            <a:r>
              <a:rPr lang="ko-KR" altLang="en-US" dirty="0" smtClean="0"/>
              <a:t>친구의 연락처는 파일에 저장</a:t>
            </a:r>
            <a:r>
              <a:rPr lang="en-US" altLang="ko-KR" dirty="0" smtClean="0"/>
              <a:t>,</a:t>
            </a:r>
            <a:r>
              <a:rPr lang="ko-KR" altLang="en-US" dirty="0" smtClean="0"/>
              <a:t> 프로그램 종료해도 기록 남게 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</a:t>
            </a:r>
            <a:r>
              <a:rPr lang="ko-KR" altLang="en-US" dirty="0" smtClean="0"/>
              <a:t>파일 처리 위해 </a:t>
            </a:r>
            <a:r>
              <a:rPr lang="en-US" altLang="ko-KR" dirty="0" err="1" smtClean="0"/>
              <a:t>FileReader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FileWriter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BufferedReader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BufferedWriter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사용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연락처 출력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 기능은 별도의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작성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네 가지 중 하나 선택 메뉴 화면도 별도의 메소드로 작성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main( ) </a:t>
            </a:r>
            <a:r>
              <a:rPr lang="ko-KR" altLang="en-US" dirty="0" err="1" smtClean="0"/>
              <a:t>메소드에서는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while </a:t>
            </a:r>
            <a:r>
              <a:rPr lang="ko-KR" altLang="en-US" dirty="0" smtClean="0"/>
              <a:t>문을 사용 사용자가 종료 할 때까지 반복하는 기능 넣음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사용자의 입력에 따라 별도의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각각 호출</a:t>
            </a:r>
            <a:r>
              <a:rPr lang="en-US" altLang="ko-KR" dirty="0" smtClean="0"/>
              <a:t>. while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switch~case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 사용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r>
              <a:rPr lang="ko-KR" altLang="en-US" dirty="0" smtClean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사진 처리 프로그램</a:t>
            </a:r>
            <a:r>
              <a:rPr lang="en-US" altLang="ko-KR" dirty="0" smtClean="0"/>
              <a:t>(</a:t>
            </a:r>
            <a:r>
              <a:rPr lang="en-US" altLang="ko-KR" dirty="0" smtClean="0"/>
              <a:t>17)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69" y="773704"/>
            <a:ext cx="7425826" cy="5940661"/>
          </a:xfrm>
        </p:spPr>
      </p:pic>
    </p:spTree>
    <p:extLst>
      <p:ext uri="{BB962C8B-B14F-4D97-AF65-F5344CB8AC3E}">
        <p14:creationId xmlns:p14="http://schemas.microsoft.com/office/powerpoint/2010/main" val="41367517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사진 처리 프로그램</a:t>
            </a:r>
            <a:r>
              <a:rPr lang="en-US" altLang="ko-KR" dirty="0" smtClean="0"/>
              <a:t>(</a:t>
            </a:r>
            <a:r>
              <a:rPr lang="en-US" altLang="ko-KR" dirty="0" smtClean="0"/>
              <a:t>18)</a:t>
            </a:r>
            <a:endParaRPr lang="ko-KR" altLang="en-US" dirty="0"/>
          </a:p>
        </p:txBody>
      </p:sp>
      <p:pic>
        <p:nvPicPr>
          <p:cNvPr id="5" name="내용 개체 틀 4" descr="579-1.JPG"/>
          <p:cNvPicPr>
            <a:picLocks noGrp="1" noChangeAspect="1"/>
          </p:cNvPicPr>
          <p:nvPr>
            <p:ph sz="quarter" idx="10"/>
          </p:nvPr>
        </p:nvPicPr>
        <p:blipFill>
          <a:blip r:embed="rId2" cstate="print"/>
          <a:stretch>
            <a:fillRect/>
          </a:stretch>
        </p:blipFill>
        <p:spPr>
          <a:xfrm>
            <a:off x="1072798" y="773113"/>
            <a:ext cx="6946017" cy="5670550"/>
          </a:xfr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사진 처리 프로그램</a:t>
            </a:r>
            <a:r>
              <a:rPr lang="en-US" altLang="ko-KR" dirty="0" smtClean="0"/>
              <a:t>(</a:t>
            </a:r>
            <a:r>
              <a:rPr lang="en-US" altLang="ko-KR" dirty="0" smtClean="0"/>
              <a:t>19)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ko-KR" altLang="en-US" dirty="0" smtClean="0"/>
              <a:t>❶ </a:t>
            </a:r>
            <a:r>
              <a:rPr lang="en-US" altLang="ko-KR" dirty="0" smtClean="0"/>
              <a:t>1~62</a:t>
            </a:r>
            <a:r>
              <a:rPr lang="ko-KR" altLang="en-US" dirty="0" smtClean="0"/>
              <a:t>행</a:t>
            </a:r>
          </a:p>
          <a:p>
            <a:pPr lvl="1">
              <a:buNone/>
            </a:pPr>
            <a:r>
              <a:rPr lang="ko-KR" altLang="en-US" dirty="0" smtClean="0"/>
              <a:t>  메뉴 추가하고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메뉴를 선택했을 때 실행할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생성</a:t>
            </a:r>
            <a:r>
              <a:rPr lang="en-US" altLang="ko-KR" dirty="0" smtClean="0"/>
              <a:t>. </a:t>
            </a:r>
          </a:p>
          <a:p>
            <a:pPr lvl="1">
              <a:buNone/>
            </a:pPr>
            <a:r>
              <a:rPr lang="en-US" altLang="ko-KR" dirty="0" smtClean="0"/>
              <a:t>❷ 2~20</a:t>
            </a:r>
            <a:r>
              <a:rPr lang="ko-KR" altLang="en-US" dirty="0" smtClean="0"/>
              <a:t>행</a:t>
            </a:r>
          </a:p>
          <a:p>
            <a:pPr lvl="1">
              <a:buNone/>
            </a:pPr>
            <a:r>
              <a:rPr lang="en-US" altLang="ko-KR" dirty="0" smtClean="0"/>
              <a:t>  2~5</a:t>
            </a:r>
            <a:r>
              <a:rPr lang="ko-KR" altLang="en-US" dirty="0" smtClean="0"/>
              <a:t>행에서는 ‘사진 처리’라는 상위 메뉴 만들고</a:t>
            </a:r>
            <a:r>
              <a:rPr lang="en-US" altLang="ko-KR" dirty="0" smtClean="0"/>
              <a:t>, 7~20</a:t>
            </a:r>
            <a:r>
              <a:rPr lang="ko-KR" altLang="en-US" dirty="0" smtClean="0"/>
              <a:t>행에서는 </a:t>
            </a:r>
            <a:r>
              <a:rPr lang="en-US" altLang="ko-KR" dirty="0" smtClean="0"/>
              <a:t>6</a:t>
            </a:r>
            <a:r>
              <a:rPr lang="ko-KR" altLang="en-US" dirty="0" smtClean="0"/>
              <a:t>개의 메뉴 준비</a:t>
            </a:r>
            <a:r>
              <a:rPr lang="en-US" altLang="ko-KR" dirty="0" smtClean="0"/>
              <a:t>. 14~20</a:t>
            </a:r>
            <a:r>
              <a:rPr lang="ko-KR" altLang="en-US" dirty="0" smtClean="0"/>
              <a:t>행에서는 </a:t>
            </a:r>
            <a:r>
              <a:rPr lang="en-US" altLang="ko-KR" dirty="0" smtClean="0"/>
              <a:t>6</a:t>
            </a:r>
            <a:r>
              <a:rPr lang="ko-KR" altLang="en-US" dirty="0" smtClean="0"/>
              <a:t>개의 메뉴를 상위 메뉴인 ‘사진 처리’ 메뉴에 부착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r>
              <a:rPr lang="en-US" altLang="ko-KR" dirty="0" smtClean="0"/>
              <a:t>❸ 23~61</a:t>
            </a:r>
            <a:r>
              <a:rPr lang="ko-KR" altLang="en-US" dirty="0" smtClean="0"/>
              <a:t>행</a:t>
            </a:r>
          </a:p>
          <a:p>
            <a:pPr lvl="1">
              <a:buNone/>
            </a:pPr>
            <a:r>
              <a:rPr lang="ko-KR" altLang="en-US" dirty="0" smtClean="0"/>
              <a:t>  각 메뉴를 선택했을 때 처리할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각각 준비</a:t>
            </a:r>
            <a:r>
              <a:rPr lang="en-US" altLang="ko-KR" dirty="0" smtClean="0"/>
              <a:t>. 23~27</a:t>
            </a:r>
            <a:r>
              <a:rPr lang="ko-KR" altLang="en-US" dirty="0" smtClean="0"/>
              <a:t>행은 ‘동일한 사진’ 메뉴를 선택하면 처리되는 이벤트 </a:t>
            </a:r>
            <a:r>
              <a:rPr lang="ko-KR" altLang="en-US" dirty="0" err="1" smtClean="0"/>
              <a:t>리스너</a:t>
            </a:r>
            <a:r>
              <a:rPr lang="en-US" altLang="ko-KR" dirty="0" smtClean="0"/>
              <a:t>. </a:t>
            </a:r>
            <a:r>
              <a:rPr lang="ko-KR" altLang="en-US" dirty="0" smtClean="0"/>
              <a:t>나머지도 같은 개념으로 반복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r>
              <a:rPr lang="en-US" altLang="ko-KR" dirty="0" smtClean="0"/>
              <a:t>❹ 64~77</a:t>
            </a:r>
            <a:r>
              <a:rPr lang="ko-KR" altLang="en-US" dirty="0" smtClean="0"/>
              <a:t>행</a:t>
            </a:r>
          </a:p>
          <a:p>
            <a:pPr lvl="1">
              <a:buNone/>
            </a:pPr>
            <a:r>
              <a:rPr lang="ko-KR" altLang="en-US" dirty="0" smtClean="0"/>
              <a:t>  실제 사진을 처리할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미리 준비</a:t>
            </a:r>
            <a:r>
              <a:rPr lang="en-US" altLang="ko-KR" dirty="0" smtClean="0"/>
              <a:t>. 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사진 처리 프로그램</a:t>
            </a:r>
            <a:r>
              <a:rPr lang="en-US" altLang="ko-KR" dirty="0" smtClean="0"/>
              <a:t>(20)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700" y="908720"/>
            <a:ext cx="3960440" cy="459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사진 처리 프로그램</a:t>
            </a:r>
            <a:r>
              <a:rPr lang="en-US" altLang="ko-KR" dirty="0" smtClean="0"/>
              <a:t>(</a:t>
            </a:r>
            <a:r>
              <a:rPr lang="en-US" altLang="ko-KR" dirty="0" smtClean="0"/>
              <a:t>21)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프로그램 코딩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영상 처리 핵심 알고리즘 구현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영상 처리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이미지를 동일하게 처리</a:t>
            </a:r>
            <a:r>
              <a:rPr lang="en-US" altLang="ko-KR" dirty="0" smtClean="0"/>
              <a:t>) : equal()</a:t>
            </a:r>
          </a:p>
          <a:p>
            <a:pPr lvl="2"/>
            <a:r>
              <a:rPr lang="ko-KR" altLang="en-US" dirty="0" smtClean="0"/>
              <a:t>입력 사진 배열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inImage</a:t>
            </a:r>
            <a:r>
              <a:rPr lang="en-US" altLang="ko-KR" dirty="0" smtClean="0"/>
              <a:t>)</a:t>
            </a:r>
            <a:r>
              <a:rPr lang="ko-KR" altLang="en-US" dirty="0" smtClean="0"/>
              <a:t>과 출력 사진 배열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outImage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동일하게 처리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smtClean="0"/>
              <a:t>[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15-9]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5×5 </a:t>
            </a:r>
            <a:r>
              <a:rPr lang="ko-KR" altLang="en-US" dirty="0" smtClean="0"/>
              <a:t>픽셀이므로 </a:t>
            </a:r>
            <a:r>
              <a:rPr lang="en-US" altLang="ko-KR" dirty="0" smtClean="0"/>
              <a:t>5×5=25</a:t>
            </a:r>
            <a:r>
              <a:rPr lang="ko-KR" altLang="en-US" dirty="0" smtClean="0"/>
              <a:t>번을 반복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여기서 처리할 </a:t>
            </a:r>
            <a:r>
              <a:rPr lang="en-US" altLang="ko-KR" dirty="0" smtClean="0"/>
              <a:t>prince.raw </a:t>
            </a:r>
            <a:r>
              <a:rPr lang="ko-KR" altLang="en-US" dirty="0" smtClean="0"/>
              <a:t>이미지는 </a:t>
            </a:r>
            <a:r>
              <a:rPr lang="en-US" altLang="ko-KR" dirty="0" smtClean="0"/>
              <a:t>512×512 </a:t>
            </a:r>
            <a:r>
              <a:rPr lang="ko-KR" altLang="en-US" dirty="0" smtClean="0"/>
              <a:t>픽셀이므로 코드에서는 </a:t>
            </a:r>
            <a:r>
              <a:rPr lang="en-US" altLang="ko-KR" dirty="0" smtClean="0"/>
              <a:t>512×512=262144</a:t>
            </a:r>
            <a:r>
              <a:rPr lang="ko-KR" altLang="en-US" dirty="0" smtClean="0"/>
              <a:t>번을 반복  </a:t>
            </a:r>
            <a:endParaRPr lang="en-US" altLang="ko-KR" dirty="0" smtClean="0"/>
          </a:p>
        </p:txBody>
      </p:sp>
      <p:pic>
        <p:nvPicPr>
          <p:cNvPr id="5" name="그림 4" descr="57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90" y="2078850"/>
            <a:ext cx="5220580" cy="360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사진 처리 프로그램</a:t>
            </a:r>
            <a:r>
              <a:rPr lang="en-US" altLang="ko-KR" dirty="0" smtClean="0"/>
              <a:t>(</a:t>
            </a:r>
            <a:r>
              <a:rPr lang="en-US" altLang="ko-KR" dirty="0" smtClean="0"/>
              <a:t>22)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>
              <a:buNone/>
            </a:pP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❶ </a:t>
            </a:r>
            <a:r>
              <a:rPr lang="en-US" altLang="ko-KR" dirty="0" smtClean="0"/>
              <a:t>3</a:t>
            </a:r>
            <a:r>
              <a:rPr lang="en-US" altLang="ko-KR" sz="1400" dirty="0" smtClean="0"/>
              <a:t>~</a:t>
            </a:r>
            <a:r>
              <a:rPr lang="en-US" altLang="ko-KR" dirty="0" smtClean="0"/>
              <a:t>5</a:t>
            </a:r>
            <a:r>
              <a:rPr lang="ko-KR" altLang="en-US" sz="1400" dirty="0" smtClean="0"/>
              <a:t>행</a:t>
            </a:r>
          </a:p>
          <a:p>
            <a:pPr lvl="1">
              <a:buNone/>
            </a:pPr>
            <a:r>
              <a:rPr lang="en-US" altLang="ko-KR" dirty="0" smtClean="0"/>
              <a:t>  512×512</a:t>
            </a:r>
            <a:r>
              <a:rPr lang="ko-KR" altLang="en-US" dirty="0" smtClean="0"/>
              <a:t>번 반복하여 모든 픽셀 하나씩 처리</a:t>
            </a:r>
            <a:r>
              <a:rPr lang="en-US" altLang="ko-KR" dirty="0" smtClean="0"/>
              <a:t>. 5</a:t>
            </a:r>
            <a:r>
              <a:rPr lang="ko-KR" altLang="en-US" dirty="0" smtClean="0"/>
              <a:t>행에서 </a:t>
            </a:r>
            <a:r>
              <a:rPr lang="en-US" altLang="ko-KR" dirty="0" err="1" smtClean="0"/>
              <a:t>outImage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inImage</a:t>
            </a:r>
            <a:r>
              <a:rPr lang="ko-KR" altLang="en-US" dirty="0" smtClean="0"/>
              <a:t>의 동일한 값 대입</a:t>
            </a:r>
            <a:r>
              <a:rPr lang="en-US" altLang="ko-KR" dirty="0" smtClean="0"/>
              <a:t>. </a:t>
            </a:r>
            <a:r>
              <a:rPr lang="ko-KR" altLang="en-US" dirty="0" smtClean="0"/>
              <a:t>결국 </a:t>
            </a:r>
            <a:r>
              <a:rPr lang="en-US" altLang="ko-KR" dirty="0" err="1" smtClean="0"/>
              <a:t>inImage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outImage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[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15-9]</a:t>
            </a:r>
            <a:r>
              <a:rPr lang="ko-KR" altLang="en-US" dirty="0" smtClean="0"/>
              <a:t>와 동일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r>
              <a:rPr lang="ko-KR" altLang="en-US" dirty="0" smtClean="0"/>
              <a:t>❷ </a:t>
            </a:r>
            <a:r>
              <a:rPr lang="en-US" altLang="ko-KR" dirty="0" smtClean="0"/>
              <a:t>7</a:t>
            </a:r>
            <a:r>
              <a:rPr lang="ko-KR" altLang="en-US" sz="1400" dirty="0" smtClean="0"/>
              <a:t>행</a:t>
            </a:r>
          </a:p>
          <a:p>
            <a:pPr lvl="1">
              <a:buNone/>
            </a:pPr>
            <a:r>
              <a:rPr lang="ko-KR" altLang="en-US" dirty="0" smtClean="0"/>
              <a:t>  변경된 </a:t>
            </a:r>
            <a:r>
              <a:rPr lang="en-US" altLang="ko-KR" dirty="0" err="1" smtClean="0"/>
              <a:t>outImage</a:t>
            </a:r>
            <a:r>
              <a:rPr lang="ko-KR" altLang="en-US" dirty="0" smtClean="0"/>
              <a:t>를 다시 화면에 출력</a:t>
            </a:r>
            <a:endParaRPr lang="en-US" altLang="ko-KR" dirty="0" smtClean="0"/>
          </a:p>
        </p:txBody>
      </p:sp>
      <p:pic>
        <p:nvPicPr>
          <p:cNvPr id="8" name="그림 7" descr="58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1043735"/>
            <a:ext cx="8143875" cy="1171575"/>
          </a:xfrm>
          <a:prstGeom prst="rect">
            <a:avLst/>
          </a:prstGeom>
        </p:spPr>
      </p:pic>
      <p:pic>
        <p:nvPicPr>
          <p:cNvPr id="9" name="그림 8" descr="582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2123855"/>
            <a:ext cx="81534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사진 처리 프로그램</a:t>
            </a:r>
            <a:r>
              <a:rPr lang="en-US" altLang="ko-KR" dirty="0" smtClean="0"/>
              <a:t>(</a:t>
            </a:r>
            <a:r>
              <a:rPr lang="en-US" altLang="ko-KR" dirty="0" smtClean="0"/>
              <a:t>23)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영상 처리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이미지의 반전 처리</a:t>
            </a:r>
            <a:r>
              <a:rPr lang="en-US" altLang="ko-KR" dirty="0" smtClean="0"/>
              <a:t>) : negative()</a:t>
            </a:r>
          </a:p>
          <a:p>
            <a:pPr lvl="2"/>
            <a:r>
              <a:rPr lang="ko-KR" altLang="en-US" dirty="0" smtClean="0"/>
              <a:t>사진을 반전시키려면 이미지 값</a:t>
            </a:r>
            <a:r>
              <a:rPr lang="en-US" altLang="ko-KR" dirty="0" smtClean="0"/>
              <a:t>(0~255)</a:t>
            </a:r>
            <a:r>
              <a:rPr lang="ko-KR" altLang="en-US" dirty="0" smtClean="0"/>
              <a:t>을 거꾸로</a:t>
            </a:r>
            <a:r>
              <a:rPr lang="en-US" altLang="ko-KR" dirty="0" smtClean="0"/>
              <a:t>(255~0) </a:t>
            </a:r>
            <a:r>
              <a:rPr lang="ko-KR" altLang="en-US" dirty="0" smtClean="0"/>
              <a:t>만든다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 다음과 같이 값 바꿈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이를 구현하는 공식은 ‘반전된 색상</a:t>
            </a:r>
            <a:r>
              <a:rPr lang="en-US" altLang="ko-KR" dirty="0" smtClean="0"/>
              <a:t>=255-</a:t>
            </a:r>
            <a:r>
              <a:rPr lang="ko-KR" altLang="en-US" dirty="0" smtClean="0"/>
              <a:t>기존 색상’이다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예를 들어 기존 값이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255- 10=245</a:t>
            </a:r>
            <a:r>
              <a:rPr lang="ko-KR" altLang="en-US" dirty="0" smtClean="0"/>
              <a:t>이므로 반전된 색상은 </a:t>
            </a:r>
            <a:r>
              <a:rPr lang="en-US" altLang="ko-KR" dirty="0" smtClean="0"/>
              <a:t>245</a:t>
            </a:r>
            <a:r>
              <a:rPr lang="ko-KR" altLang="en-US" dirty="0" smtClean="0"/>
              <a:t>  </a:t>
            </a:r>
            <a:endParaRPr lang="en-US" altLang="ko-KR" dirty="0" smtClean="0"/>
          </a:p>
        </p:txBody>
      </p:sp>
      <p:pic>
        <p:nvPicPr>
          <p:cNvPr id="5" name="그림 4" descr="57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1718810"/>
            <a:ext cx="1980220" cy="2087259"/>
          </a:xfrm>
          <a:prstGeom prst="rect">
            <a:avLst/>
          </a:prstGeom>
        </p:spPr>
      </p:pic>
      <p:pic>
        <p:nvPicPr>
          <p:cNvPr id="8" name="그림 7" descr="15-1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81890" y="2213865"/>
            <a:ext cx="482917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사진 처리 프로그램</a:t>
            </a:r>
            <a:r>
              <a:rPr lang="en-US" altLang="ko-KR" dirty="0" smtClean="0"/>
              <a:t>(</a:t>
            </a:r>
            <a:r>
              <a:rPr lang="en-US" altLang="ko-KR" dirty="0" smtClean="0"/>
              <a:t>24)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>
              <a:buNone/>
            </a:pPr>
            <a:endParaRPr lang="en-US" altLang="ko-KR" dirty="0" smtClean="0"/>
          </a:p>
          <a:p>
            <a:pPr lvl="1">
              <a:buNone/>
            </a:pPr>
            <a:r>
              <a:rPr lang="ko-KR" altLang="en-US" dirty="0" err="1" smtClean="0"/>
              <a:t>그레이</a:t>
            </a:r>
            <a:r>
              <a:rPr lang="ko-KR" altLang="en-US" dirty="0" smtClean="0"/>
              <a:t> 이미지를 반전시키기 위해 </a:t>
            </a:r>
            <a:r>
              <a:rPr lang="en-US" altLang="ko-KR" dirty="0" smtClean="0"/>
              <a:t>5</a:t>
            </a:r>
            <a:r>
              <a:rPr lang="ko-KR" altLang="en-US" dirty="0" smtClean="0"/>
              <a:t>행에서 픽셀 값을 ‘</a:t>
            </a:r>
            <a:r>
              <a:rPr lang="en-US" altLang="ko-KR" dirty="0" smtClean="0"/>
              <a:t>255-</a:t>
            </a:r>
            <a:r>
              <a:rPr lang="ko-KR" altLang="en-US" dirty="0" smtClean="0"/>
              <a:t>원본 색상 값’</a:t>
            </a:r>
            <a:r>
              <a:rPr lang="ko-KR" altLang="en-US" dirty="0" err="1" smtClean="0"/>
              <a:t>으로</a:t>
            </a:r>
            <a:r>
              <a:rPr lang="ko-KR" altLang="en-US" dirty="0" smtClean="0"/>
              <a:t> 처리</a:t>
            </a:r>
            <a:endParaRPr lang="en-US" altLang="ko-KR" dirty="0" smtClean="0"/>
          </a:p>
        </p:txBody>
      </p:sp>
      <p:pic>
        <p:nvPicPr>
          <p:cNvPr id="8" name="그림 7" descr="58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6555" y="863715"/>
            <a:ext cx="8391428" cy="297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사진 처리 프로그램</a:t>
            </a:r>
            <a:r>
              <a:rPr lang="en-US" altLang="ko-KR" dirty="0" smtClean="0"/>
              <a:t>(</a:t>
            </a:r>
            <a:r>
              <a:rPr lang="en-US" altLang="ko-KR" dirty="0" smtClean="0"/>
              <a:t>25)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영상 처리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이미지를 좌우 대칭 처리</a:t>
            </a:r>
            <a:r>
              <a:rPr lang="en-US" altLang="ko-KR" dirty="0" smtClean="0"/>
              <a:t>) : mirror1()</a:t>
            </a:r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smtClean="0"/>
              <a:t>[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15-11]</a:t>
            </a:r>
            <a:r>
              <a:rPr lang="ko-KR" altLang="en-US" dirty="0" smtClean="0"/>
              <a:t>을 보면 </a:t>
            </a:r>
            <a:r>
              <a:rPr lang="en-US" altLang="ko-KR" dirty="0" smtClean="0"/>
              <a:t>0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0</a:t>
            </a:r>
            <a:r>
              <a:rPr lang="ko-KR" altLang="en-US" dirty="0" smtClean="0"/>
              <a:t>열의 위치가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4</a:t>
            </a:r>
            <a:r>
              <a:rPr lang="ko-KR" altLang="en-US" dirty="0" smtClean="0"/>
              <a:t>열로 변환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그러므로 행은 원래의 행과 동일하고 열만 ‘전체 크기</a:t>
            </a:r>
            <a:r>
              <a:rPr lang="en-US" altLang="ko-KR" dirty="0" smtClean="0"/>
              <a:t>-1-</a:t>
            </a:r>
            <a:r>
              <a:rPr lang="ko-KR" altLang="en-US" dirty="0" smtClean="0"/>
              <a:t>현재 열’</a:t>
            </a:r>
            <a:r>
              <a:rPr lang="ko-KR" altLang="en-US" dirty="0" err="1" smtClean="0"/>
              <a:t>로</a:t>
            </a:r>
            <a:r>
              <a:rPr lang="ko-KR" altLang="en-US" dirty="0" smtClean="0"/>
              <a:t> 계산   </a:t>
            </a:r>
            <a:endParaRPr lang="en-US" altLang="ko-KR" dirty="0" smtClean="0"/>
          </a:p>
        </p:txBody>
      </p:sp>
      <p:pic>
        <p:nvPicPr>
          <p:cNvPr id="8" name="그림 7" descr="15-1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84" y="1268759"/>
            <a:ext cx="4905545" cy="366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사진 처리 프로그램</a:t>
            </a:r>
            <a:r>
              <a:rPr lang="en-US" altLang="ko-KR" dirty="0" smtClean="0"/>
              <a:t>(</a:t>
            </a:r>
            <a:r>
              <a:rPr lang="en-US" altLang="ko-KR" dirty="0" smtClean="0"/>
              <a:t>26)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>
              <a:buNone/>
            </a:pP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이미지를 좌우 대칭으로 변경하기 위해 </a:t>
            </a:r>
            <a:r>
              <a:rPr lang="en-US" altLang="ko-KR" dirty="0" smtClean="0"/>
              <a:t>5</a:t>
            </a:r>
            <a:r>
              <a:rPr lang="ko-KR" altLang="en-US" dirty="0" smtClean="0"/>
              <a:t>행에서 행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대한 것은 그대로 두고 열</a:t>
            </a:r>
            <a:r>
              <a:rPr lang="en-US" altLang="ko-KR" dirty="0" smtClean="0"/>
              <a:t>(k)</a:t>
            </a:r>
            <a:r>
              <a:rPr lang="ko-KR" altLang="en-US" dirty="0" smtClean="0"/>
              <a:t>에 대한 것을 ‘전체 크기</a:t>
            </a:r>
            <a:r>
              <a:rPr lang="en-US" altLang="ko-KR" dirty="0" smtClean="0"/>
              <a:t>-1-</a:t>
            </a:r>
            <a:r>
              <a:rPr lang="ko-KR" altLang="en-US" dirty="0" smtClean="0"/>
              <a:t>현재 열’의 위치로 이동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이미지의 열 크기가 </a:t>
            </a:r>
            <a:r>
              <a:rPr lang="en-US" altLang="ko-KR" dirty="0" smtClean="0"/>
              <a:t>512</a:t>
            </a:r>
            <a:r>
              <a:rPr lang="ko-KR" altLang="en-US" dirty="0" smtClean="0"/>
              <a:t>이므로 변환될 </a:t>
            </a:r>
            <a:r>
              <a:rPr lang="en-US" altLang="ko-KR" dirty="0" err="1" smtClean="0"/>
              <a:t>outImage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k </a:t>
            </a:r>
            <a:r>
              <a:rPr lang="ko-KR" altLang="en-US" dirty="0" smtClean="0"/>
              <a:t>값은 원본 이미지 </a:t>
            </a:r>
            <a:r>
              <a:rPr lang="en-US" altLang="ko-KR" dirty="0" err="1" smtClean="0"/>
              <a:t>inImage</a:t>
            </a:r>
            <a:r>
              <a:rPr lang="ko-KR" altLang="en-US" dirty="0" smtClean="0"/>
              <a:t>의 ‘</a:t>
            </a:r>
            <a:r>
              <a:rPr lang="en-US" altLang="ko-KR" dirty="0" smtClean="0"/>
              <a:t>512-1-k</a:t>
            </a:r>
            <a:r>
              <a:rPr lang="ko-KR" altLang="en-US" dirty="0" smtClean="0"/>
              <a:t>’ 사용 </a:t>
            </a:r>
            <a:endParaRPr lang="en-US" altLang="ko-KR" dirty="0" smtClean="0"/>
          </a:p>
        </p:txBody>
      </p:sp>
      <p:pic>
        <p:nvPicPr>
          <p:cNvPr id="8" name="그림 7" descr="58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1550" y="908720"/>
            <a:ext cx="8391427" cy="297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친구 연락처 관리 프로그램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ko-KR" altLang="en-US" dirty="0" smtClean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             </a:t>
            </a:r>
          </a:p>
        </p:txBody>
      </p:sp>
      <p:pic>
        <p:nvPicPr>
          <p:cNvPr id="5" name="그림 4" descr="15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6605" y="1088740"/>
            <a:ext cx="5040560" cy="519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사진 처리 프로그램</a:t>
            </a:r>
            <a:r>
              <a:rPr lang="en-US" altLang="ko-KR" dirty="0" smtClean="0"/>
              <a:t>(</a:t>
            </a:r>
            <a:r>
              <a:rPr lang="en-US" altLang="ko-KR" dirty="0" smtClean="0"/>
              <a:t>27)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영상 처리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이미지를 상하 대칭 처리</a:t>
            </a:r>
            <a:r>
              <a:rPr lang="en-US" altLang="ko-KR" dirty="0" smtClean="0"/>
              <a:t>) : mirror2()</a:t>
            </a:r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smtClean="0"/>
              <a:t>[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15-12]</a:t>
            </a:r>
            <a:r>
              <a:rPr lang="ko-KR" altLang="en-US" dirty="0" smtClean="0"/>
              <a:t>를 보면 </a:t>
            </a:r>
            <a:r>
              <a:rPr lang="en-US" altLang="ko-KR" dirty="0" smtClean="0"/>
              <a:t>0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0</a:t>
            </a:r>
            <a:r>
              <a:rPr lang="ko-KR" altLang="en-US" dirty="0" smtClean="0"/>
              <a:t>열의 위치가 </a:t>
            </a:r>
            <a:r>
              <a:rPr lang="en-US" altLang="ko-KR" dirty="0" smtClean="0"/>
              <a:t>4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0</a:t>
            </a:r>
            <a:r>
              <a:rPr lang="ko-KR" altLang="en-US" dirty="0" smtClean="0"/>
              <a:t>열로 변환되었다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그러므로 행은 ‘전체 크기</a:t>
            </a:r>
            <a:r>
              <a:rPr lang="en-US" altLang="ko-KR" dirty="0" smtClean="0"/>
              <a:t>-1-</a:t>
            </a:r>
            <a:r>
              <a:rPr lang="ko-KR" altLang="en-US" dirty="0" smtClean="0"/>
              <a:t>현재 행’</a:t>
            </a:r>
            <a:r>
              <a:rPr lang="ko-KR" altLang="en-US" dirty="0" err="1" smtClean="0"/>
              <a:t>으로</a:t>
            </a:r>
            <a:r>
              <a:rPr lang="ko-KR" altLang="en-US" dirty="0" smtClean="0"/>
              <a:t> 계산하고 열은 그대로 두면 된다   </a:t>
            </a:r>
            <a:endParaRPr lang="en-US" altLang="ko-KR" dirty="0" smtClean="0"/>
          </a:p>
        </p:txBody>
      </p:sp>
      <p:pic>
        <p:nvPicPr>
          <p:cNvPr id="8" name="그림 7" descr="15-1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90" y="1223755"/>
            <a:ext cx="2839702" cy="436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사진 처리 프로그램</a:t>
            </a:r>
            <a:r>
              <a:rPr lang="en-US" altLang="ko-KR" dirty="0" smtClean="0"/>
              <a:t>(</a:t>
            </a:r>
            <a:r>
              <a:rPr lang="en-US" altLang="ko-KR" dirty="0" smtClean="0"/>
              <a:t>28)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>
              <a:buNone/>
            </a:pP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  이미지를 상하 대칭으로 변경하기 위해 </a:t>
            </a:r>
            <a:r>
              <a:rPr lang="en-US" altLang="ko-KR" dirty="0" smtClean="0"/>
              <a:t>5</a:t>
            </a:r>
            <a:r>
              <a:rPr lang="ko-KR" altLang="en-US" dirty="0" smtClean="0"/>
              <a:t>행에서 열</a:t>
            </a:r>
            <a:r>
              <a:rPr lang="en-US" altLang="ko-KR" dirty="0" smtClean="0"/>
              <a:t>(k)</a:t>
            </a:r>
            <a:r>
              <a:rPr lang="ko-KR" altLang="en-US" dirty="0" smtClean="0"/>
              <a:t>에 대한 것은 그대로 두고 행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대한 것을 ‘전체 크기</a:t>
            </a:r>
            <a:r>
              <a:rPr lang="en-US" altLang="ko-KR" dirty="0" smtClean="0"/>
              <a:t>-1-</a:t>
            </a:r>
            <a:r>
              <a:rPr lang="ko-KR" altLang="en-US" dirty="0" smtClean="0"/>
              <a:t>현재 행’의 위치로 이동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이미지의 행 크기가 </a:t>
            </a:r>
            <a:r>
              <a:rPr lang="en-US" altLang="ko-KR" dirty="0" smtClean="0"/>
              <a:t>512</a:t>
            </a:r>
            <a:r>
              <a:rPr lang="ko-KR" altLang="en-US" dirty="0" smtClean="0"/>
              <a:t>이므로 변환될 </a:t>
            </a:r>
            <a:r>
              <a:rPr lang="en-US" altLang="ko-KR" dirty="0" err="1" smtClean="0"/>
              <a:t>outImage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값은 원본 이미지 </a:t>
            </a:r>
            <a:r>
              <a:rPr lang="en-US" altLang="ko-KR" dirty="0" err="1" smtClean="0"/>
              <a:t>inImage</a:t>
            </a:r>
            <a:r>
              <a:rPr lang="ko-KR" altLang="en-US" dirty="0" smtClean="0"/>
              <a:t>의 ‘</a:t>
            </a:r>
            <a:r>
              <a:rPr lang="en-US" altLang="ko-KR" dirty="0" smtClean="0"/>
              <a:t>512-1-I</a:t>
            </a:r>
            <a:r>
              <a:rPr lang="ko-KR" altLang="en-US" dirty="0" smtClean="0"/>
              <a:t>’ 사용  </a:t>
            </a:r>
            <a:endParaRPr lang="en-US" altLang="ko-KR" dirty="0" smtClean="0"/>
          </a:p>
        </p:txBody>
      </p:sp>
      <p:pic>
        <p:nvPicPr>
          <p:cNvPr id="8" name="그림 7" descr="58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4128" y="908720"/>
            <a:ext cx="8226271" cy="297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사진 처리 프로그램</a:t>
            </a:r>
            <a:r>
              <a:rPr lang="en-US" altLang="ko-KR" dirty="0" smtClean="0"/>
              <a:t>(</a:t>
            </a:r>
            <a:r>
              <a:rPr lang="en-US" altLang="ko-KR" dirty="0" smtClean="0"/>
              <a:t>29)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처리 결과 이미지 저장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saveImage</a:t>
            </a:r>
            <a:r>
              <a:rPr lang="en-US" altLang="ko-KR" dirty="0" smtClean="0"/>
              <a:t>()</a:t>
            </a:r>
          </a:p>
          <a:p>
            <a:pPr lvl="2"/>
            <a:r>
              <a:rPr lang="en-US" altLang="ko-KR" dirty="0" smtClean="0"/>
              <a:t>[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15-6]</a:t>
            </a:r>
            <a:r>
              <a:rPr lang="ko-KR" altLang="en-US" dirty="0" smtClean="0"/>
              <a:t>을 보면 </a:t>
            </a:r>
            <a:r>
              <a:rPr lang="en-US" altLang="ko-KR" dirty="0" err="1" smtClean="0"/>
              <a:t>saveImage</a:t>
            </a:r>
            <a:r>
              <a:rPr lang="en-US" altLang="ko-KR" dirty="0" smtClean="0"/>
              <a:t>( )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출력 배열인 </a:t>
            </a:r>
            <a:r>
              <a:rPr lang="en-US" altLang="ko-KR" dirty="0" err="1" smtClean="0"/>
              <a:t>outImage</a:t>
            </a:r>
            <a:r>
              <a:rPr lang="ko-KR" altLang="en-US" dirty="0" smtClean="0"/>
              <a:t>의 내용을 파일에 저장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pic>
        <p:nvPicPr>
          <p:cNvPr id="5" name="그림 4" descr="58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1628800"/>
            <a:ext cx="816292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사진 처리 프로그램</a:t>
            </a:r>
            <a:r>
              <a:rPr lang="en-US" altLang="ko-KR" dirty="0" smtClean="0"/>
              <a:t>(30)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pic>
        <p:nvPicPr>
          <p:cNvPr id="8" name="그림 7" descr="586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9587" y="914399"/>
            <a:ext cx="8352122" cy="516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사진 처리 프로그램</a:t>
            </a:r>
            <a:r>
              <a:rPr lang="en-US" altLang="ko-KR" dirty="0" smtClean="0"/>
              <a:t>(</a:t>
            </a:r>
            <a:r>
              <a:rPr lang="en-US" altLang="ko-KR" dirty="0" smtClean="0"/>
              <a:t>31)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ko-KR" altLang="en-US" dirty="0" smtClean="0"/>
              <a:t>❶ </a:t>
            </a:r>
            <a:r>
              <a:rPr lang="en-US" altLang="ko-KR" dirty="0" smtClean="0"/>
              <a:t>4</a:t>
            </a:r>
            <a:r>
              <a:rPr lang="ko-KR" altLang="en-US" dirty="0" smtClean="0"/>
              <a:t>행</a:t>
            </a:r>
          </a:p>
          <a:p>
            <a:pPr lvl="1">
              <a:buNone/>
            </a:pPr>
            <a:r>
              <a:rPr lang="ko-KR" altLang="en-US" dirty="0" smtClean="0"/>
              <a:t>  저장되는 파일을 ‘</a:t>
            </a:r>
            <a:r>
              <a:rPr lang="en-US" altLang="ko-KR" dirty="0" smtClean="0"/>
              <a:t>c:\temp\result.raw’</a:t>
            </a:r>
            <a:r>
              <a:rPr lang="ko-KR" altLang="en-US" dirty="0" smtClean="0"/>
              <a:t>로 고정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r>
              <a:rPr lang="en-US" altLang="ko-KR" dirty="0" smtClean="0"/>
              <a:t>❷ 5~8</a:t>
            </a:r>
            <a:r>
              <a:rPr lang="ko-KR" altLang="en-US" dirty="0" smtClean="0"/>
              <a:t>행</a:t>
            </a:r>
          </a:p>
          <a:p>
            <a:pPr lvl="1">
              <a:buNone/>
            </a:pPr>
            <a:r>
              <a:rPr lang="ko-KR" altLang="en-US" dirty="0" smtClean="0"/>
              <a:t>  저장할 파일의 </a:t>
            </a:r>
            <a:r>
              <a:rPr lang="ko-KR" altLang="en-US" dirty="0" err="1" smtClean="0"/>
              <a:t>스트림을</a:t>
            </a:r>
            <a:r>
              <a:rPr lang="ko-KR" altLang="en-US" dirty="0" smtClean="0"/>
              <a:t> 준비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r>
              <a:rPr lang="en-US" altLang="ko-KR" dirty="0" smtClean="0"/>
              <a:t>❸ 14~19</a:t>
            </a:r>
            <a:r>
              <a:rPr lang="ko-KR" altLang="en-US" dirty="0" smtClean="0"/>
              <a:t>행</a:t>
            </a:r>
          </a:p>
          <a:p>
            <a:pPr lvl="1">
              <a:buNone/>
            </a:pPr>
            <a:r>
              <a:rPr lang="ko-KR" altLang="en-US" dirty="0" smtClean="0"/>
              <a:t>  메모리의 내용을 </a:t>
            </a:r>
            <a:r>
              <a:rPr lang="en-US" altLang="ko-KR" dirty="0" smtClean="0"/>
              <a:t>512×512</a:t>
            </a:r>
            <a:r>
              <a:rPr lang="ko-KR" altLang="en-US" dirty="0" smtClean="0"/>
              <a:t>번 파일에 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결국 메모리의 내용이 모두 파일로 저장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r>
              <a:rPr lang="en-US" altLang="ko-KR" dirty="0" smtClean="0"/>
              <a:t>❹ 20, 21</a:t>
            </a:r>
            <a:r>
              <a:rPr lang="ko-KR" altLang="en-US" dirty="0" smtClean="0"/>
              <a:t>행</a:t>
            </a:r>
          </a:p>
          <a:p>
            <a:pPr lvl="1">
              <a:buNone/>
            </a:pPr>
            <a:r>
              <a:rPr lang="ko-KR" altLang="en-US" dirty="0" smtClean="0"/>
              <a:t>  파일을 닫고 파일이 저장되었다는 메시지 출력</a:t>
            </a:r>
            <a:r>
              <a:rPr lang="en-US" altLang="ko-KR" dirty="0" smtClean="0"/>
              <a:t> 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사진 처리 프로그램</a:t>
            </a:r>
            <a:r>
              <a:rPr lang="en-US" altLang="ko-KR" dirty="0" smtClean="0"/>
              <a:t>(</a:t>
            </a:r>
            <a:r>
              <a:rPr lang="en-US" altLang="ko-KR" dirty="0" smtClean="0"/>
              <a:t>32)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전체소스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pic>
        <p:nvPicPr>
          <p:cNvPr id="8" name="그림 7" descr="58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1550" y="1268760"/>
            <a:ext cx="8427187" cy="441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사진 처리 프로그램</a:t>
            </a:r>
            <a:r>
              <a:rPr lang="en-US" altLang="ko-KR" dirty="0" smtClean="0"/>
              <a:t>(</a:t>
            </a:r>
            <a:r>
              <a:rPr lang="en-US" altLang="ko-KR" dirty="0" smtClean="0"/>
              <a:t>33)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pic>
        <p:nvPicPr>
          <p:cNvPr id="8" name="그림 7" descr="58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6555" y="953725"/>
            <a:ext cx="8320579" cy="45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사진 처리 프로그램</a:t>
            </a:r>
            <a:r>
              <a:rPr lang="en-US" altLang="ko-KR" dirty="0" smtClean="0"/>
              <a:t>(</a:t>
            </a:r>
            <a:r>
              <a:rPr lang="en-US" altLang="ko-KR" dirty="0" smtClean="0"/>
              <a:t>34)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pic>
        <p:nvPicPr>
          <p:cNvPr id="8" name="그림 7" descr="58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69" y="773705"/>
            <a:ext cx="7065785" cy="581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사진 처리 프로그램</a:t>
            </a:r>
            <a:r>
              <a:rPr lang="en-US" altLang="ko-KR" dirty="0" smtClean="0"/>
              <a:t>(</a:t>
            </a:r>
            <a:r>
              <a:rPr lang="en-US" altLang="ko-KR" dirty="0" smtClean="0"/>
              <a:t>35)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pic>
        <p:nvPicPr>
          <p:cNvPr id="8" name="그림 7" descr="58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773705"/>
            <a:ext cx="7470830" cy="582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사진 처리 프로그램</a:t>
            </a:r>
            <a:r>
              <a:rPr lang="en-US" altLang="ko-KR" dirty="0" smtClean="0"/>
              <a:t>(</a:t>
            </a:r>
            <a:r>
              <a:rPr lang="en-US" altLang="ko-KR" dirty="0" smtClean="0"/>
              <a:t>36)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pic>
        <p:nvPicPr>
          <p:cNvPr id="8" name="그림 7" descr="58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728700"/>
            <a:ext cx="7200800" cy="589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친구 연락처 관리 프로그램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프로그램 코딩 </a:t>
            </a:r>
          </a:p>
          <a:p>
            <a:pPr lvl="1"/>
            <a:r>
              <a:rPr lang="ko-KR" altLang="en-US" dirty="0" err="1" smtClean="0"/>
              <a:t>선언부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본격적인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프로그래밍 전</a:t>
            </a:r>
            <a:r>
              <a:rPr lang="en-US" altLang="ko-KR" dirty="0" smtClean="0"/>
              <a:t>,</a:t>
            </a:r>
            <a:r>
              <a:rPr lang="ko-KR" altLang="en-US" dirty="0" smtClean="0"/>
              <a:t> 전체 프로그램에서 필요한 클래스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준비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             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66" y="1837834"/>
            <a:ext cx="7650850" cy="164638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12" y="3466407"/>
            <a:ext cx="7675958" cy="297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사진 처리 프로그램</a:t>
            </a:r>
            <a:r>
              <a:rPr lang="en-US" altLang="ko-KR" dirty="0" smtClean="0"/>
              <a:t>(</a:t>
            </a:r>
            <a:r>
              <a:rPr lang="en-US" altLang="ko-KR" dirty="0" smtClean="0"/>
              <a:t>37)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pic>
        <p:nvPicPr>
          <p:cNvPr id="8" name="그림 7" descr="58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818710"/>
            <a:ext cx="7489459" cy="5805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사진 처리 프로그램</a:t>
            </a:r>
            <a:r>
              <a:rPr lang="en-US" altLang="ko-KR" dirty="0" smtClean="0"/>
              <a:t>(</a:t>
            </a:r>
            <a:r>
              <a:rPr lang="en-US" altLang="ko-KR" dirty="0" smtClean="0"/>
              <a:t>38)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pic>
        <p:nvPicPr>
          <p:cNvPr id="8" name="그림 7" descr="58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85" y="683695"/>
            <a:ext cx="7200800" cy="596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사진 처리 프로그램</a:t>
            </a:r>
            <a:r>
              <a:rPr lang="en-US" altLang="ko-KR" dirty="0" smtClean="0"/>
              <a:t>(</a:t>
            </a:r>
            <a:r>
              <a:rPr lang="en-US" altLang="ko-KR" dirty="0" smtClean="0"/>
              <a:t>39)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pic>
        <p:nvPicPr>
          <p:cNvPr id="8" name="그림 7" descr="58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79" y="728700"/>
            <a:ext cx="7381899" cy="57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사진 처리 프로그램</a:t>
            </a:r>
            <a:r>
              <a:rPr lang="en-US" altLang="ko-KR" dirty="0" smtClean="0"/>
              <a:t>(40)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pic>
        <p:nvPicPr>
          <p:cNvPr id="8" name="그림 7" descr="58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8002" y="728699"/>
            <a:ext cx="7173325" cy="589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사진 처리 프로그램</a:t>
            </a:r>
            <a:r>
              <a:rPr lang="en-US" altLang="ko-KR" dirty="0" smtClean="0"/>
              <a:t>(</a:t>
            </a:r>
            <a:r>
              <a:rPr lang="en-US" altLang="ko-KR" dirty="0" smtClean="0"/>
              <a:t>41)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pic>
        <p:nvPicPr>
          <p:cNvPr id="8" name="그림 7" descr="58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6595" y="728699"/>
            <a:ext cx="7514761" cy="589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사진 처리 프로그램</a:t>
            </a:r>
            <a:r>
              <a:rPr lang="en-US" altLang="ko-KR" dirty="0" smtClean="0"/>
              <a:t>(</a:t>
            </a:r>
            <a:r>
              <a:rPr lang="en-US" altLang="ko-KR" dirty="0" smtClean="0"/>
              <a:t>42)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pic>
        <p:nvPicPr>
          <p:cNvPr id="8" name="그림 7" descr="58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998730"/>
            <a:ext cx="8083190" cy="436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사진 처리 프로그램</a:t>
            </a:r>
            <a:r>
              <a:rPr lang="en-US" altLang="ko-KR" dirty="0" smtClean="0"/>
              <a:t>(</a:t>
            </a:r>
            <a:r>
              <a:rPr lang="en-US" altLang="ko-KR" dirty="0" smtClean="0"/>
              <a:t>43)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pic>
        <p:nvPicPr>
          <p:cNvPr id="8" name="그림 7" descr="58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6554" y="863715"/>
            <a:ext cx="7937031" cy="567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7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친구 연락처 관리 프로그램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             </a:t>
            </a:r>
          </a:p>
        </p:txBody>
      </p:sp>
      <p:pic>
        <p:nvPicPr>
          <p:cNvPr id="9" name="그림 8" descr="559-1.JPG"/>
          <p:cNvPicPr>
            <a:picLocks noChangeAspect="1"/>
          </p:cNvPicPr>
          <p:nvPr/>
        </p:nvPicPr>
        <p:blipFill>
          <a:blip r:embed="rId2" cstate="print"/>
          <a:srcRect t="37406"/>
          <a:stretch>
            <a:fillRect/>
          </a:stretch>
        </p:blipFill>
        <p:spPr>
          <a:xfrm>
            <a:off x="836585" y="1088739"/>
            <a:ext cx="7808341" cy="499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친구 연락처 관리 프로그램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/>
          </a:bodyPr>
          <a:lstStyle/>
          <a:p>
            <a:pPr lvl="1">
              <a:buNone/>
            </a:pPr>
            <a:r>
              <a:rPr lang="ko-KR" altLang="en-US" dirty="0" smtClean="0"/>
              <a:t>❶ </a:t>
            </a:r>
            <a:r>
              <a:rPr lang="en-US" altLang="ko-KR" dirty="0" smtClean="0"/>
              <a:t>1~31</a:t>
            </a:r>
            <a:r>
              <a:rPr lang="ko-KR" altLang="en-US" dirty="0" smtClean="0"/>
              <a:t>행</a:t>
            </a:r>
          </a:p>
          <a:p>
            <a:pPr lvl="1">
              <a:buNone/>
            </a:pPr>
            <a:r>
              <a:rPr lang="en-US" altLang="ko-KR" dirty="0" smtClean="0"/>
              <a:t>  </a:t>
            </a:r>
            <a:r>
              <a:rPr lang="en-US" altLang="ko-KR" dirty="0" err="1" smtClean="0"/>
              <a:t>HandPhone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전체 범위로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소스코드는 </a:t>
            </a:r>
            <a:r>
              <a:rPr lang="en-US" altLang="ko-KR" dirty="0" smtClean="0"/>
              <a:t>HandPhone.java</a:t>
            </a:r>
            <a:r>
              <a:rPr lang="ko-KR" altLang="en-US" dirty="0" smtClean="0"/>
              <a:t>가 되고 컴파일 결과는 </a:t>
            </a:r>
            <a:r>
              <a:rPr lang="en-US" altLang="ko-KR" dirty="0" err="1" smtClean="0"/>
              <a:t>HandPhone.class</a:t>
            </a:r>
            <a:r>
              <a:rPr lang="ko-KR" altLang="en-US" dirty="0" smtClean="0"/>
              <a:t>가 됨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r>
              <a:rPr lang="ko-KR" altLang="en-US" dirty="0" smtClean="0"/>
              <a:t>❷ </a:t>
            </a:r>
            <a:r>
              <a:rPr lang="en-US" altLang="ko-KR" dirty="0" smtClean="0"/>
              <a:t>2</a:t>
            </a:r>
            <a:r>
              <a:rPr lang="ko-KR" altLang="en-US" dirty="0" smtClean="0"/>
              <a:t>행</a:t>
            </a:r>
          </a:p>
          <a:p>
            <a:pPr lvl="1">
              <a:buNone/>
            </a:pPr>
            <a:r>
              <a:rPr lang="ko-KR" altLang="en-US" dirty="0" smtClean="0"/>
              <a:t>  사용자가 입력한 정보를 ‘</a:t>
            </a:r>
            <a:r>
              <a:rPr lang="en-US" altLang="ko-KR" dirty="0" smtClean="0"/>
              <a:t>c:\temp\juso.txt</a:t>
            </a:r>
            <a:r>
              <a:rPr lang="ko-KR" altLang="en-US" dirty="0" smtClean="0"/>
              <a:t>’ 파일에 저장하기 위해 파일명을 변수에 고정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r>
              <a:rPr lang="ko-KR" altLang="en-US" dirty="0" smtClean="0"/>
              <a:t>❸ </a:t>
            </a:r>
            <a:r>
              <a:rPr lang="en-US" altLang="ko-KR" dirty="0" smtClean="0"/>
              <a:t>4~14</a:t>
            </a:r>
            <a:r>
              <a:rPr lang="ko-KR" altLang="en-US" dirty="0" smtClean="0"/>
              <a:t>행</a:t>
            </a:r>
          </a:p>
          <a:p>
            <a:pPr lvl="1">
              <a:buNone/>
            </a:pPr>
            <a:r>
              <a:rPr lang="ko-KR" altLang="en-US" dirty="0" smtClean="0"/>
              <a:t>  연락처 클래스를 정의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연락처는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전화번호로 구성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필요시</a:t>
            </a:r>
            <a:r>
              <a:rPr lang="ko-KR" altLang="en-US" dirty="0" smtClean="0"/>
              <a:t> 주소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이메일</a:t>
            </a:r>
            <a:r>
              <a:rPr lang="ko-KR" altLang="en-US" dirty="0" smtClean="0"/>
              <a:t> 등 추가 나이</a:t>
            </a:r>
            <a:r>
              <a:rPr lang="en-US" altLang="ko-KR" dirty="0" smtClean="0"/>
              <a:t>(age)</a:t>
            </a:r>
            <a:r>
              <a:rPr lang="ko-KR" altLang="en-US" dirty="0" smtClean="0"/>
              <a:t>를 문자열로 한 이유는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단지 기록을 위한 것일 뿐 숫자로 다루는 과정이 없기 때문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r>
              <a:rPr lang="ko-KR" altLang="en-US" dirty="0" smtClean="0"/>
              <a:t>❹ </a:t>
            </a:r>
            <a:r>
              <a:rPr lang="en-US" altLang="ko-KR" dirty="0" smtClean="0"/>
              <a:t>16</a:t>
            </a:r>
            <a:r>
              <a:rPr lang="en-US" altLang="ko-KR" sz="1400" dirty="0" smtClean="0"/>
              <a:t>, </a:t>
            </a:r>
            <a:r>
              <a:rPr lang="en-US" altLang="ko-KR" dirty="0" smtClean="0"/>
              <a:t>17</a:t>
            </a:r>
            <a:r>
              <a:rPr lang="ko-KR" altLang="en-US" sz="1400" dirty="0" smtClean="0"/>
              <a:t>행</a:t>
            </a:r>
          </a:p>
          <a:p>
            <a:pPr lvl="1">
              <a:buNone/>
            </a:pPr>
            <a:r>
              <a:rPr lang="ko-KR" altLang="en-US" dirty="0" smtClean="0"/>
              <a:t>  메인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구현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r>
              <a:rPr lang="ko-KR" altLang="en-US" dirty="0" smtClean="0"/>
              <a:t>❺ </a:t>
            </a:r>
            <a:r>
              <a:rPr lang="en-US" altLang="ko-KR" dirty="0" smtClean="0"/>
              <a:t>19</a:t>
            </a:r>
            <a:r>
              <a:rPr lang="en-US" altLang="ko-KR" sz="1400" dirty="0" smtClean="0"/>
              <a:t>~</a:t>
            </a:r>
            <a:r>
              <a:rPr lang="en-US" altLang="ko-KR" dirty="0" smtClean="0"/>
              <a:t>29</a:t>
            </a:r>
            <a:r>
              <a:rPr lang="ko-KR" altLang="en-US" sz="1400" dirty="0" smtClean="0"/>
              <a:t>행</a:t>
            </a:r>
          </a:p>
          <a:p>
            <a:pPr lvl="1">
              <a:buNone/>
            </a:pPr>
            <a:r>
              <a:rPr lang="ko-KR" altLang="en-US" dirty="0" smtClean="0"/>
              <a:t>  프로그램에서 사용될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준비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print_menu</a:t>
            </a:r>
            <a:r>
              <a:rPr lang="en-US" altLang="ko-KR" dirty="0" smtClean="0"/>
              <a:t>( )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초기의 메뉴 화면 출력</a:t>
            </a:r>
            <a:r>
              <a:rPr lang="en-US" altLang="ko-KR" dirty="0" smtClean="0"/>
              <a:t>, view_ </a:t>
            </a:r>
            <a:r>
              <a:rPr lang="en-US" altLang="ko-KR" dirty="0" err="1" smtClean="0"/>
              <a:t>juso</a:t>
            </a:r>
            <a:r>
              <a:rPr lang="en-US" altLang="ko-KR" dirty="0" smtClean="0"/>
              <a:t>( )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현재 저장된 </a:t>
            </a:r>
            <a:r>
              <a:rPr lang="en-US" altLang="ko-KR" dirty="0" smtClean="0"/>
              <a:t>c:\temp\juso.txt </a:t>
            </a:r>
            <a:r>
              <a:rPr lang="ko-KR" altLang="en-US" dirty="0" smtClean="0"/>
              <a:t>파일에서 연락처 읽어 화면 출력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또한 </a:t>
            </a:r>
            <a:r>
              <a:rPr lang="en-US" altLang="ko-KR" dirty="0" smtClean="0"/>
              <a:t>add_ </a:t>
            </a:r>
            <a:r>
              <a:rPr lang="en-US" altLang="ko-KR" dirty="0" err="1" smtClean="0"/>
              <a:t>juso</a:t>
            </a:r>
            <a:r>
              <a:rPr lang="en-US" altLang="ko-KR" dirty="0" smtClean="0"/>
              <a:t>( )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새로 입력하는 연락처를 </a:t>
            </a:r>
            <a:r>
              <a:rPr lang="en-US" altLang="ko-KR" dirty="0" smtClean="0"/>
              <a:t>c:\temp\juso.txt </a:t>
            </a:r>
            <a:r>
              <a:rPr lang="ko-KR" altLang="en-US" dirty="0" smtClean="0"/>
              <a:t>파일에 저장</a:t>
            </a:r>
            <a:r>
              <a:rPr lang="en-US" altLang="ko-KR" dirty="0" smtClean="0"/>
              <a:t>, delete_ </a:t>
            </a:r>
            <a:r>
              <a:rPr lang="en-US" altLang="ko-KR" dirty="0" err="1" smtClean="0"/>
              <a:t>juso</a:t>
            </a:r>
            <a:r>
              <a:rPr lang="en-US" altLang="ko-KR" dirty="0" smtClean="0"/>
              <a:t>( )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사용자가 선택한 연락처를 파일에서 삭제</a:t>
            </a:r>
            <a:r>
              <a:rPr lang="en-US" altLang="ko-KR" dirty="0" smtClean="0"/>
              <a:t>. </a:t>
            </a:r>
            <a:r>
              <a:rPr lang="ko-KR" altLang="en-US" dirty="0" smtClean="0"/>
              <a:t> </a:t>
            </a:r>
            <a:r>
              <a:rPr lang="en-US" altLang="ko-KR" dirty="0" smtClean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ch01_JAVA 들여다보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1952</TotalTime>
  <Words>2950</Words>
  <Application>Microsoft Office PowerPoint</Application>
  <PresentationFormat>화면 슬라이드 쇼(4:3)</PresentationFormat>
  <Paragraphs>560</Paragraphs>
  <Slides>77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77</vt:i4>
      </vt:variant>
    </vt:vector>
  </HeadingPairs>
  <TitlesOfParts>
    <vt:vector size="78" baseType="lpstr">
      <vt:lpstr>ch01_JAVA 들여다보기</vt:lpstr>
      <vt:lpstr>Chapter 15 실전 프로젝트</vt:lpstr>
      <vt:lpstr>PowerPoint 프레젠테이션</vt:lpstr>
      <vt:lpstr>PowerPoint 프레젠테이션</vt:lpstr>
      <vt:lpstr>Section 01 친구 연락처 관리 프로그램(1)</vt:lpstr>
      <vt:lpstr>Section 01 친구 연락처 관리 프로그램(2)</vt:lpstr>
      <vt:lpstr>Section 01 친구 연락처 관리 프로그램(3)</vt:lpstr>
      <vt:lpstr>Section 01 친구 연락처 관리 프로그램(4)</vt:lpstr>
      <vt:lpstr>Section 01 친구 연락처 관리 프로그램(5)</vt:lpstr>
      <vt:lpstr>Section 01 친구 연락처 관리 프로그램(6)</vt:lpstr>
      <vt:lpstr>Section 01 친구 연락처 관리 프로그램(7)</vt:lpstr>
      <vt:lpstr>Section 01 친구 연락처 관리 프로그램(8)</vt:lpstr>
      <vt:lpstr>Section 01 친구 연락처 관리 프로그램(9)</vt:lpstr>
      <vt:lpstr>Section 01 친구 연락처 관리 프로그램(10)</vt:lpstr>
      <vt:lpstr>Section 01 친구 연락처 관리 프로그램(11)</vt:lpstr>
      <vt:lpstr>Section 01 친구 연락처 관리 프로그램(12)</vt:lpstr>
      <vt:lpstr>Section 01 친구 연락처 관리 프로그램(13)</vt:lpstr>
      <vt:lpstr>Section 01 친구 연락처 관리 프로그램(14)</vt:lpstr>
      <vt:lpstr>Section 01 친구 연락처 관리 프로그램(15)</vt:lpstr>
      <vt:lpstr>Section 01 친구 연락처 관리 프로그램(16)</vt:lpstr>
      <vt:lpstr>Section 01 친구 연락처 관리 프로그램(17)</vt:lpstr>
      <vt:lpstr>Section 01 친구 연락처 관리 프로그램(18)</vt:lpstr>
      <vt:lpstr>Section 01 친구 연락처 관리 프로그램(19)</vt:lpstr>
      <vt:lpstr>Section 01 친구 연락처 관리 프로그램(20)</vt:lpstr>
      <vt:lpstr>Section 01 친구 연락처 관리 프로그램(21)</vt:lpstr>
      <vt:lpstr>Section 01 친구 연락처 관리 프로그램(22)</vt:lpstr>
      <vt:lpstr>Section 01 친구 연락처 관리 프로그램(23)</vt:lpstr>
      <vt:lpstr>Section 01 친구 연락처 관리 프로그램(24)</vt:lpstr>
      <vt:lpstr>Section 01 친구 연락처 관리 프로그램(25)</vt:lpstr>
      <vt:lpstr>Section 01 친구 연락처 관리 프로그램(26)</vt:lpstr>
      <vt:lpstr>Section 01 친구 연락처 관리 프로그램(27)</vt:lpstr>
      <vt:lpstr>Section 01 친구 연락처 관리 프로그램(28)</vt:lpstr>
      <vt:lpstr>Section 01 친구 연락처 관리 프로그램(29)</vt:lpstr>
      <vt:lpstr>Section 01 친구 연락처 관리 프로그램(30)</vt:lpstr>
      <vt:lpstr>Section 02 사진 처리 프로그램(1)</vt:lpstr>
      <vt:lpstr>Section 02 사진 처리 프로그램(2)</vt:lpstr>
      <vt:lpstr>Section 02 사진 처리 프로그램(3)</vt:lpstr>
      <vt:lpstr>Section 02 사진 처리 프로그램(4)</vt:lpstr>
      <vt:lpstr>Section 02 사진 처리 프로그램(5)</vt:lpstr>
      <vt:lpstr>Section 02 사진 처리 프로그램(6)</vt:lpstr>
      <vt:lpstr>Section 02 사진 처리 프로그램(7)</vt:lpstr>
      <vt:lpstr>Section 02 사진 처리 프로그램(8)</vt:lpstr>
      <vt:lpstr>Section 02 사진 처리 프로그램(9)</vt:lpstr>
      <vt:lpstr>Section 02 사진 처리 프로그램(10)</vt:lpstr>
      <vt:lpstr>Section 02 사진 처리 프로그램(11)</vt:lpstr>
      <vt:lpstr>Section 02 사진 처리 프로그램(12)</vt:lpstr>
      <vt:lpstr>Section 02 사진 처리 프로그램(13)</vt:lpstr>
      <vt:lpstr>Section 02 사진 처리 프로그램(14)</vt:lpstr>
      <vt:lpstr>Section 02 사진 처리 프로그램(15)</vt:lpstr>
      <vt:lpstr>Section 02 사진 처리 프로그램(16)</vt:lpstr>
      <vt:lpstr>Section 02 사진 처리 프로그램(17)</vt:lpstr>
      <vt:lpstr>Section 02 사진 처리 프로그램(18)</vt:lpstr>
      <vt:lpstr>Section 02 사진 처리 프로그램(19)</vt:lpstr>
      <vt:lpstr>Section 02 사진 처리 프로그램(20)</vt:lpstr>
      <vt:lpstr>Section 02 사진 처리 프로그램(21)</vt:lpstr>
      <vt:lpstr>Section 02 사진 처리 프로그램(22)</vt:lpstr>
      <vt:lpstr>Section 02 사진 처리 프로그램(23)</vt:lpstr>
      <vt:lpstr>Section 02 사진 처리 프로그램(24)</vt:lpstr>
      <vt:lpstr>Section 02 사진 처리 프로그램(25)</vt:lpstr>
      <vt:lpstr>Section 02 사진 처리 프로그램(26)</vt:lpstr>
      <vt:lpstr>Section 02 사진 처리 프로그램(27)</vt:lpstr>
      <vt:lpstr>Section 02 사진 처리 프로그램(28)</vt:lpstr>
      <vt:lpstr>Section 02 사진 처리 프로그램(29)</vt:lpstr>
      <vt:lpstr>Section 02 사진 처리 프로그램(30)</vt:lpstr>
      <vt:lpstr>Section 02 사진 처리 프로그램(31)</vt:lpstr>
      <vt:lpstr>Section 02 사진 처리 프로그램(32)</vt:lpstr>
      <vt:lpstr>Section 02 사진 처리 프로그램(33)</vt:lpstr>
      <vt:lpstr>Section 02 사진 처리 프로그램(34)</vt:lpstr>
      <vt:lpstr>Section 02 사진 처리 프로그램(35)</vt:lpstr>
      <vt:lpstr>Section 02 사진 처리 프로그램(36)</vt:lpstr>
      <vt:lpstr>Section 02 사진 처리 프로그램(37)</vt:lpstr>
      <vt:lpstr>Section 02 사진 처리 프로그램(38)</vt:lpstr>
      <vt:lpstr>Section 02 사진 처리 프로그램(39)</vt:lpstr>
      <vt:lpstr>Section 02 사진 처리 프로그램(40)</vt:lpstr>
      <vt:lpstr>Section 02 사진 처리 프로그램(41)</vt:lpstr>
      <vt:lpstr>Section 02 사진 처리 프로그램(42)</vt:lpstr>
      <vt:lpstr>Section 02 사진 처리 프로그램(43)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김미정</cp:lastModifiedBy>
  <cp:revision>212</cp:revision>
  <dcterms:created xsi:type="dcterms:W3CDTF">2012-07-23T02:34:37Z</dcterms:created>
  <dcterms:modified xsi:type="dcterms:W3CDTF">2018-11-15T01:29:28Z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