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tags/tag20.xml" ContentType="application/vnd.openxmlformats-officedocument.presentationml.tags+xml"/>
  <Override PartName="/ppt/notesSlides/notesSlide51.xml" ContentType="application/vnd.openxmlformats-officedocument.presentationml.notesSlide+xml"/>
  <Override PartName="/ppt/tags/tag21.xml" ContentType="application/vnd.openxmlformats-officedocument.presentationml.tags+xml"/>
  <Override PartName="/ppt/notesSlides/notesSlide52.xml" ContentType="application/vnd.openxmlformats-officedocument.presentationml.notesSlide+xml"/>
  <Override PartName="/ppt/tags/tag22.xml" ContentType="application/vnd.openxmlformats-officedocument.presentationml.tags+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tags/tag26.xml" ContentType="application/vnd.openxmlformats-officedocument.presentationml.tags+xml"/>
  <Override PartName="/ppt/notesSlides/notesSlide57.xml" ContentType="application/vnd.openxmlformats-officedocument.presentationml.notesSlide+xml"/>
  <Override PartName="/ppt/tags/tag27.xml" ContentType="application/vnd.openxmlformats-officedocument.presentationml.tags+xml"/>
  <Override PartName="/ppt/notesSlides/notesSlide58.xml" ContentType="application/vnd.openxmlformats-officedocument.presentationml.notesSlide+xml"/>
  <Override PartName="/ppt/tags/tag28.xml" ContentType="application/vnd.openxmlformats-officedocument.presentationml.tags+xml"/>
  <Override PartName="/ppt/notesSlides/notesSlide59.xml" ContentType="application/vnd.openxmlformats-officedocument.presentationml.notesSlide+xml"/>
  <Override PartName="/ppt/tags/tag29.xml" ContentType="application/vnd.openxmlformats-officedocument.presentationml.tags+xml"/>
  <Override PartName="/ppt/notesSlides/notesSlide60.xml" ContentType="application/vnd.openxmlformats-officedocument.presentationml.notesSlide+xml"/>
  <Override PartName="/ppt/tags/tag30.xml" ContentType="application/vnd.openxmlformats-officedocument.presentationml.tags+xml"/>
  <Override PartName="/ppt/notesSlides/notesSlide61.xml" ContentType="application/vnd.openxmlformats-officedocument.presentationml.notesSlide+xml"/>
  <Override PartName="/ppt/tags/tag31.xml" ContentType="application/vnd.openxmlformats-officedocument.presentationml.tags+xml"/>
  <Override PartName="/ppt/notesSlides/notesSlide62.xml" ContentType="application/vnd.openxmlformats-officedocument.presentationml.notesSlide+xml"/>
  <Override PartName="/ppt/tags/tag32.xml" ContentType="application/vnd.openxmlformats-officedocument.presentationml.tags+xml"/>
  <Override PartName="/ppt/notesSlides/notesSlide63.xml" ContentType="application/vnd.openxmlformats-officedocument.presentationml.notesSlide+xml"/>
  <Override PartName="/ppt/tags/tag33.xml" ContentType="application/vnd.openxmlformats-officedocument.presentationml.tags+xml"/>
  <Override PartName="/ppt/notesSlides/notesSlide64.xml" ContentType="application/vnd.openxmlformats-officedocument.presentationml.notesSlide+xml"/>
  <Override PartName="/ppt/tags/tag34.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5.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tags/tag4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4.xml" ContentType="application/vnd.openxmlformats-officedocument.presentationml.tags+xml"/>
  <Override PartName="/ppt/notesSlides/notesSlide84.xml" ContentType="application/vnd.openxmlformats-officedocument.presentationml.notesSlide+xml"/>
  <Override PartName="/ppt/tags/tag45.xml" ContentType="application/vnd.openxmlformats-officedocument.presentationml.tags+xml"/>
  <Override PartName="/ppt/notesSlides/notesSlide85.xml" ContentType="application/vnd.openxmlformats-officedocument.presentationml.notesSlide+xml"/>
  <Override PartName="/ppt/tags/tag46.xml" ContentType="application/vnd.openxmlformats-officedocument.presentationml.tags+xml"/>
  <Override PartName="/ppt/notesSlides/notesSlide86.xml" ContentType="application/vnd.openxmlformats-officedocument.presentationml.notesSlide+xml"/>
  <Override PartName="/ppt/tags/tag47.xml" ContentType="application/vnd.openxmlformats-officedocument.presentationml.tags+xml"/>
  <Override PartName="/ppt/notesSlides/notesSlide87.xml" ContentType="application/vnd.openxmlformats-officedocument.presentationml.notesSlide+xml"/>
  <Override PartName="/ppt/tags/tag48.xml" ContentType="application/vnd.openxmlformats-officedocument.presentationml.tags+xml"/>
  <Override PartName="/ppt/notesSlides/notesSlide88.xml" ContentType="application/vnd.openxmlformats-officedocument.presentationml.notesSlide+xml"/>
  <Override PartName="/ppt/tags/tag49.xml" ContentType="application/vnd.openxmlformats-officedocument.presentationml.tags+xml"/>
  <Override PartName="/ppt/notesSlides/notesSlide89.xml" ContentType="application/vnd.openxmlformats-officedocument.presentationml.notesSlide+xml"/>
  <Override PartName="/ppt/tags/tag50.xml" ContentType="application/vnd.openxmlformats-officedocument.presentationml.tags+xml"/>
  <Override PartName="/ppt/notesSlides/notesSlide90.xml" ContentType="application/vnd.openxmlformats-officedocument.presentationml.notesSlide+xml"/>
  <Override PartName="/ppt/tags/tag51.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2.xml" ContentType="application/vnd.openxmlformats-officedocument.presentationml.tags+xml"/>
  <Override PartName="/ppt/notesSlides/notesSlide93.xml" ContentType="application/vnd.openxmlformats-officedocument.presentationml.notesSlide+xml"/>
  <Override PartName="/ppt/tags/tag53.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4.xml" ContentType="application/vnd.openxmlformats-officedocument.presentationml.tags+xml"/>
  <Override PartName="/ppt/notesSlides/notesSlide96.xml" ContentType="application/vnd.openxmlformats-officedocument.presentationml.notesSlide+xml"/>
  <Override PartName="/ppt/tags/tag55.xml" ContentType="application/vnd.openxmlformats-officedocument.presentationml.tags+xml"/>
  <Override PartName="/ppt/notesSlides/notesSlide97.xml" ContentType="application/vnd.openxmlformats-officedocument.presentationml.notesSlide+xml"/>
  <Override PartName="/ppt/tags/tag56.xml" ContentType="application/vnd.openxmlformats-officedocument.presentationml.tags+xml"/>
  <Override PartName="/ppt/notesSlides/notesSlide98.xml" ContentType="application/vnd.openxmlformats-officedocument.presentationml.notesSlide+xml"/>
  <Override PartName="/ppt/tags/tag57.xml" ContentType="application/vnd.openxmlformats-officedocument.presentationml.tags+xml"/>
  <Override PartName="/ppt/notesSlides/notesSlide99.xml" ContentType="application/vnd.openxmlformats-officedocument.presentationml.notesSlide+xml"/>
  <Override PartName="/ppt/tags/tag58.xml" ContentType="application/vnd.openxmlformats-officedocument.presentationml.tags+xml"/>
  <Override PartName="/ppt/notesSlides/notesSlide100.xml" ContentType="application/vnd.openxmlformats-officedocument.presentationml.notesSlide+xml"/>
  <Override PartName="/ppt/tags/tag59.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60.xml" ContentType="application/vnd.openxmlformats-officedocument.presentationml.tags+xml"/>
  <Override PartName="/ppt/notesSlides/notesSlide103.xml" ContentType="application/vnd.openxmlformats-officedocument.presentationml.notesSlide+xml"/>
  <Override PartName="/ppt/tags/tag61.xml" ContentType="application/vnd.openxmlformats-officedocument.presentationml.tags+xml"/>
  <Override PartName="/ppt/notesSlides/notesSlide104.xml" ContentType="application/vnd.openxmlformats-officedocument.presentationml.notesSlide+xml"/>
  <Override PartName="/ppt/tags/tag62.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3.xml" ContentType="application/vnd.openxmlformats-officedocument.presentationml.tags+xml"/>
  <Override PartName="/ppt/notesSlides/notesSlide115.xml" ContentType="application/vnd.openxmlformats-officedocument.presentationml.notesSlide+xml"/>
  <Override PartName="/ppt/tags/tag64.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5.xml" ContentType="application/vnd.openxmlformats-officedocument.presentationml.tags+xml"/>
  <Override PartName="/ppt/notesSlides/notesSlide118.xml" ContentType="application/vnd.openxmlformats-officedocument.presentationml.notesSlide+xml"/>
  <Override PartName="/ppt/tags/tag66.xml" ContentType="application/vnd.openxmlformats-officedocument.presentationml.tags+xml"/>
  <Override PartName="/ppt/notesSlides/notesSlide119.xml" ContentType="application/vnd.openxmlformats-officedocument.presentationml.notesSlide+xml"/>
  <Override PartName="/ppt/tags/tag67.xml" ContentType="application/vnd.openxmlformats-officedocument.presentationml.tags+xml"/>
  <Override PartName="/ppt/notesSlides/notesSlide120.xml" ContentType="application/vnd.openxmlformats-officedocument.presentationml.notesSlide+xml"/>
  <Override PartName="/ppt/tags/tag68.xml" ContentType="application/vnd.openxmlformats-officedocument.presentationml.tags+xml"/>
  <Override PartName="/ppt/notesSlides/notesSlide121.xml" ContentType="application/vnd.openxmlformats-officedocument.presentationml.notesSlide+xml"/>
  <Override PartName="/ppt/tags/tag69.xml" ContentType="application/vnd.openxmlformats-officedocument.presentationml.tags+xml"/>
  <Override PartName="/ppt/notesSlides/notesSlide122.xml" ContentType="application/vnd.openxmlformats-officedocument.presentationml.notesSlide+xml"/>
  <Override PartName="/ppt/tags/tag70.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1.xml" ContentType="application/vnd.openxmlformats-officedocument.presentationml.tags+xml"/>
  <Override PartName="/ppt/notesSlides/notesSlide125.xml" ContentType="application/vnd.openxmlformats-officedocument.presentationml.notesSlide+xml"/>
  <Override PartName="/ppt/tags/tag72.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3.xml" ContentType="application/vnd.openxmlformats-officedocument.presentationml.tags+xml"/>
  <Override PartName="/ppt/notesSlides/notesSlide128.xml" ContentType="application/vnd.openxmlformats-officedocument.presentationml.notesSlide+xml"/>
  <Override PartName="/ppt/tags/tag74.xml" ContentType="application/vnd.openxmlformats-officedocument.presentationml.tags+xml"/>
  <Override PartName="/ppt/notesSlides/notesSlide129.xml" ContentType="application/vnd.openxmlformats-officedocument.presentationml.notesSlide+xml"/>
  <Override PartName="/ppt/tags/tag75.xml" ContentType="application/vnd.openxmlformats-officedocument.presentationml.tags+xml"/>
  <Override PartName="/ppt/notesSlides/notesSlide130.xml" ContentType="application/vnd.openxmlformats-officedocument.presentationml.notesSlide+xml"/>
  <Override PartName="/ppt/tags/tag76.xml" ContentType="application/vnd.openxmlformats-officedocument.presentationml.tags+xml"/>
  <Override PartName="/ppt/notesSlides/notesSlide131.xml" ContentType="application/vnd.openxmlformats-officedocument.presentationml.notesSlide+xml"/>
  <Override PartName="/ppt/tags/tag77.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8.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9.xml" ContentType="application/vnd.openxmlformats-officedocument.presentationml.tags+xml"/>
  <Override PartName="/ppt/notesSlides/notesSlide137.xml" ContentType="application/vnd.openxmlformats-officedocument.presentationml.notesSlide+xml"/>
  <Override PartName="/ppt/tags/tag80.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1.xml" ContentType="application/vnd.openxmlformats-officedocument.presentationml.tags+xml"/>
  <Override PartName="/ppt/notesSlides/notesSlide140.xml" ContentType="application/vnd.openxmlformats-officedocument.presentationml.notesSlide+xml"/>
  <Override PartName="/ppt/tags/tag82.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3.xml" ContentType="application/vnd.openxmlformats-officedocument.presentationml.tags+xml"/>
  <Override PartName="/ppt/notesSlides/notesSlide143.xml" ContentType="application/vnd.openxmlformats-officedocument.presentationml.notesSlide+xml"/>
  <Override PartName="/ppt/tags/tag84.xml" ContentType="application/vnd.openxmlformats-officedocument.presentationml.tags+xml"/>
  <Override PartName="/ppt/notesSlides/notesSlide144.xml" ContentType="application/vnd.openxmlformats-officedocument.presentationml.notesSlide+xml"/>
  <Override PartName="/ppt/tags/tag85.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1"/>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5" r:id="rId40"/>
    <p:sldId id="316" r:id="rId41"/>
    <p:sldId id="317" r:id="rId42"/>
    <p:sldId id="318" r:id="rId43"/>
    <p:sldId id="319" r:id="rId44"/>
    <p:sldId id="320" r:id="rId45"/>
    <p:sldId id="321"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8" r:id="rId71"/>
    <p:sldId id="347" r:id="rId72"/>
    <p:sldId id="353" r:id="rId73"/>
    <p:sldId id="354" r:id="rId74"/>
    <p:sldId id="355" r:id="rId75"/>
    <p:sldId id="356" r:id="rId76"/>
    <p:sldId id="357" r:id="rId77"/>
    <p:sldId id="358" r:id="rId78"/>
    <p:sldId id="359" r:id="rId79"/>
    <p:sldId id="370" r:id="rId80"/>
    <p:sldId id="371" r:id="rId81"/>
    <p:sldId id="372" r:id="rId82"/>
    <p:sldId id="360" r:id="rId83"/>
    <p:sldId id="373" r:id="rId84"/>
    <p:sldId id="374" r:id="rId85"/>
    <p:sldId id="362" r:id="rId86"/>
    <p:sldId id="364" r:id="rId87"/>
    <p:sldId id="375" r:id="rId88"/>
    <p:sldId id="367" r:id="rId89"/>
    <p:sldId id="368" r:id="rId90"/>
    <p:sldId id="269" r:id="rId91"/>
    <p:sldId id="292" r:id="rId92"/>
    <p:sldId id="293" r:id="rId93"/>
    <p:sldId id="296" r:id="rId94"/>
    <p:sldId id="297" r:id="rId95"/>
    <p:sldId id="298" r:id="rId96"/>
    <p:sldId id="294" r:id="rId97"/>
    <p:sldId id="295" r:id="rId98"/>
    <p:sldId id="299" r:id="rId99"/>
    <p:sldId id="300" r:id="rId100"/>
    <p:sldId id="301" r:id="rId101"/>
    <p:sldId id="302" r:id="rId102"/>
    <p:sldId id="303" r:id="rId103"/>
    <p:sldId id="432" r:id="rId104"/>
    <p:sldId id="309" r:id="rId105"/>
    <p:sldId id="311" r:id="rId106"/>
    <p:sldId id="312" r:id="rId107"/>
    <p:sldId id="313" r:id="rId108"/>
    <p:sldId id="314" r:id="rId109"/>
    <p:sldId id="352" r:id="rId110"/>
    <p:sldId id="349" r:id="rId111"/>
    <p:sldId id="350" r:id="rId112"/>
    <p:sldId id="351" r:id="rId113"/>
    <p:sldId id="389" r:id="rId114"/>
    <p:sldId id="390" r:id="rId115"/>
    <p:sldId id="391" r:id="rId116"/>
    <p:sldId id="392" r:id="rId117"/>
    <p:sldId id="393" r:id="rId118"/>
    <p:sldId id="394" r:id="rId119"/>
    <p:sldId id="395" r:id="rId120"/>
    <p:sldId id="396" r:id="rId121"/>
    <p:sldId id="397" r:id="rId122"/>
    <p:sldId id="398" r:id="rId123"/>
    <p:sldId id="399" r:id="rId124"/>
    <p:sldId id="400" r:id="rId125"/>
    <p:sldId id="401" r:id="rId126"/>
    <p:sldId id="402" r:id="rId127"/>
    <p:sldId id="403" r:id="rId128"/>
    <p:sldId id="404" r:id="rId129"/>
    <p:sldId id="408" r:id="rId130"/>
    <p:sldId id="409" r:id="rId131"/>
    <p:sldId id="410" r:id="rId132"/>
    <p:sldId id="411" r:id="rId133"/>
    <p:sldId id="412" r:id="rId134"/>
    <p:sldId id="413" r:id="rId135"/>
    <p:sldId id="414" r:id="rId136"/>
    <p:sldId id="415" r:id="rId137"/>
    <p:sldId id="416" r:id="rId138"/>
    <p:sldId id="417" r:id="rId139"/>
    <p:sldId id="418" r:id="rId140"/>
    <p:sldId id="419" r:id="rId141"/>
    <p:sldId id="420" r:id="rId142"/>
    <p:sldId id="421" r:id="rId143"/>
    <p:sldId id="422" r:id="rId144"/>
    <p:sldId id="423" r:id="rId145"/>
    <p:sldId id="424" r:id="rId146"/>
    <p:sldId id="425" r:id="rId147"/>
    <p:sldId id="426" r:id="rId148"/>
    <p:sldId id="427" r:id="rId149"/>
    <p:sldId id="428" r:id="rId150"/>
    <p:sldId id="429" r:id="rId151"/>
    <p:sldId id="430" r:id="rId152"/>
    <p:sldId id="431" r:id="rId153"/>
    <p:sldId id="376" r:id="rId154"/>
    <p:sldId id="377" r:id="rId155"/>
    <p:sldId id="378" r:id="rId156"/>
    <p:sldId id="379" r:id="rId157"/>
    <p:sldId id="380" r:id="rId158"/>
    <p:sldId id="381" r:id="rId159"/>
    <p:sldId id="382" r:id="rId160"/>
    <p:sldId id="383" r:id="rId161"/>
    <p:sldId id="384" r:id="rId162"/>
    <p:sldId id="385" r:id="rId163"/>
    <p:sldId id="386" r:id="rId164"/>
    <p:sldId id="405" r:id="rId165"/>
    <p:sldId id="387" r:id="rId166"/>
    <p:sldId id="388" r:id="rId167"/>
    <p:sldId id="433" r:id="rId168"/>
    <p:sldId id="434" r:id="rId169"/>
    <p:sldId id="435" r:id="rId170"/>
    <p:sldId id="436" r:id="rId171"/>
    <p:sldId id="437" r:id="rId172"/>
    <p:sldId id="465" r:id="rId173"/>
    <p:sldId id="471" r:id="rId174"/>
    <p:sldId id="466" r:id="rId175"/>
    <p:sldId id="467" r:id="rId176"/>
    <p:sldId id="468" r:id="rId177"/>
    <p:sldId id="469" r:id="rId178"/>
    <p:sldId id="470" r:id="rId179"/>
    <p:sldId id="472" r:id="rId180"/>
    <p:sldId id="473" r:id="rId181"/>
    <p:sldId id="474" r:id="rId182"/>
    <p:sldId id="475" r:id="rId183"/>
    <p:sldId id="439" r:id="rId184"/>
    <p:sldId id="440" r:id="rId185"/>
    <p:sldId id="460" r:id="rId186"/>
    <p:sldId id="441" r:id="rId187"/>
    <p:sldId id="442" r:id="rId188"/>
    <p:sldId id="443" r:id="rId189"/>
    <p:sldId id="444" r:id="rId190"/>
    <p:sldId id="445" r:id="rId191"/>
    <p:sldId id="446" r:id="rId192"/>
    <p:sldId id="461" r:id="rId193"/>
    <p:sldId id="462" r:id="rId194"/>
    <p:sldId id="463" r:id="rId195"/>
    <p:sldId id="464" r:id="rId196"/>
    <p:sldId id="47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Lst>
  <p:sldSz cx="9144000" cy="6858000" type="screen4x3"/>
  <p:notesSz cx="6858000" cy="9144000"/>
  <p:custDataLst>
    <p:tags r:id="rId2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72093" autoAdjust="0"/>
  </p:normalViewPr>
  <p:slideViewPr>
    <p:cSldViewPr>
      <p:cViewPr varScale="1">
        <p:scale>
          <a:sx n="79" d="100"/>
          <a:sy n="79" d="100"/>
        </p:scale>
        <p:origin x="1590" y="90"/>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gs" Target="tags/tag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07.02.2019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0.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2.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139</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142</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143</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144</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187</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39</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5EE97F3-A9F9-4633-9C1C-2ABA127EE873}" type="slidenum">
              <a:rPr lang="ru-RU" smtClean="0"/>
              <a:pPr/>
              <a:t>42</a:t>
            </a:fld>
            <a:endParaRPr lang="ru-RU"/>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237600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44</a:t>
            </a:fld>
            <a:endParaRPr lang="ru-RU"/>
          </a:p>
        </p:txBody>
      </p:sp>
    </p:spTree>
    <p:extLst>
      <p:ext uri="{BB962C8B-B14F-4D97-AF65-F5344CB8AC3E}">
        <p14:creationId xmlns:p14="http://schemas.microsoft.com/office/powerpoint/2010/main" val="75148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46</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47</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48</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49</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50</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51</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61</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62</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64</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66</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67</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68</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69</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72</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73</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74</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75</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76</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77</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78</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82</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85</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86</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88</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89</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91</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99</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100</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101</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103</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110</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111</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112</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113</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114</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115</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116</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117</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118</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119</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120</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122</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123</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124</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125</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126</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127</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129</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130</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131</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132</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133</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135</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136</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137</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138</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07.02.2019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07.02.2019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07.02.2019</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07.02.2019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07.02.2019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07.02.2019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07.02.2019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07.02.2019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07.02.2019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07.02.2019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07.02.2019</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07.02.2019</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en.cppreference.com/w/cpp/string/basic_string"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msdn.microsoft.com/en-us/library/9xd04bzs(VS.80).aspx" TargetMode="Externa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hyperlink" Target="http://www.cplusplus.com/reference/deque/deq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1.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hyperlink" Target="http://msdn.microsoft.com/en-us/library/e8wh7665(VS.80).aspx" TargetMode="Externa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7544" y="1841242"/>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a:t>Указатель – используются для хранения адресов переменных в памяти</a:t>
            </a:r>
          </a:p>
          <a:p>
            <a:pPr eaLnBrk="1" hangingPunct="1">
              <a:lnSpc>
                <a:spcPct val="90000"/>
              </a:lnSpc>
            </a:pPr>
            <a:r>
              <a:rPr lang="ru-RU"/>
              <a:t>Основные области применения</a:t>
            </a:r>
          </a:p>
          <a:p>
            <a:pPr lvl="1" eaLnBrk="1" hangingPunct="1">
              <a:lnSpc>
                <a:spcPct val="90000"/>
              </a:lnSpc>
            </a:pPr>
            <a:r>
              <a:rPr lang="ru-RU"/>
              <a:t>Работа с динамической памятью</a:t>
            </a:r>
          </a:p>
          <a:p>
            <a:pPr lvl="1" eaLnBrk="1" hangingPunct="1">
              <a:lnSpc>
                <a:spcPct val="90000"/>
              </a:lnSpc>
            </a:pPr>
            <a:r>
              <a:rPr lang="ru-RU"/>
              <a:t>Работа с массивами</a:t>
            </a:r>
          </a:p>
          <a:p>
            <a:pPr lvl="1" eaLnBrk="1" hangingPunct="1">
              <a:lnSpc>
                <a:spcPct val="90000"/>
              </a:lnSpc>
            </a:pPr>
            <a:r>
              <a:rPr lang="ru-RU"/>
              <a:t>Передача параметров в функцию по ссылке</a:t>
            </a:r>
          </a:p>
          <a:p>
            <a:pPr lvl="1" eaLnBrk="1" hangingPunct="1">
              <a:lnSpc>
                <a:spcPct val="90000"/>
              </a:lnSpc>
            </a:pPr>
            <a:r>
              <a:rPr lang="ru-RU"/>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945054"/>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smtClean="0"/>
              <a:t>Что выведет программа?</a:t>
            </a:r>
            <a:endParaRPr lang="ru-RU" dirty="0"/>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Лучше</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избегать объявления переменных, имя которых совпадает с именем из внешнего блока</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are no any 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a:t>
            </a:r>
            <a:r>
              <a:rPr lang="ru-RU" dirty="0" smtClean="0"/>
              <a:t>альтернатива </a:t>
            </a:r>
            <a:r>
              <a:rPr lang="en-US" dirty="0" err="1" smtClean="0"/>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a:t>
            </a:r>
            <a:r>
              <a:rPr lang="en-US" sz="1400" b="1" dirty="0" smtClean="0">
                <a:latin typeface="Courier New" pitchFamily="49" charset="0"/>
              </a:rPr>
              <a:t>&lt;</a:t>
            </a:r>
            <a:r>
              <a:rPr lang="en-US" sz="1400" b="1" dirty="0" err="1" smtClean="0">
                <a:latin typeface="Courier New" pitchFamily="49" charset="0"/>
              </a:rPr>
              <a:t>iostream</a:t>
            </a:r>
            <a:r>
              <a:rPr lang="en-US" sz="1400" b="1" dirty="0" smtClean="0">
                <a:latin typeface="Courier New" pitchFamily="49" charset="0"/>
              </a:rPr>
              <a:t>&gt;</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a:t>
            </a:r>
            <a:r>
              <a:rPr lang="en-US" sz="1400" b="1" dirty="0">
                <a:latin typeface="Courier New" pitchFamily="49" charset="0"/>
              </a:rPr>
              <a:t>d</a:t>
            </a:r>
            <a:r>
              <a:rPr lang="en-US" sz="1400" b="1" dirty="0" smtClean="0">
                <a:latin typeface="Courier New" pitchFamily="49" charset="0"/>
              </a:rPr>
              <a:t> </a:t>
            </a:r>
            <a:r>
              <a:rPr lang="en-US" sz="1400" b="1" dirty="0">
                <a:latin typeface="Courier New" pitchFamily="49" charset="0"/>
              </a:rPr>
              <a:t>= SUNDAY;</a:t>
            </a: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Today is </a:t>
            </a:r>
            <a:r>
              <a:rPr lang="en-US" sz="1400" b="1" dirty="0" smtClean="0">
                <a:latin typeface="Courier New" pitchFamily="49" charset="0"/>
              </a:rPr>
              <a:t>" &lt;&lt; d &lt;&lt; "\n";</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a:latin typeface="Courier New" pitchFamily="49" charset="0"/>
              </a:rPr>
              <a:t>	</a:t>
            </a:r>
            <a:r>
              <a:rPr lang="en-US" sz="1400" b="1" dirty="0" smtClean="0">
                <a:latin typeface="Courier New" pitchFamily="49" charset="0"/>
              </a:rPr>
              <a:t>d++;</a:t>
            </a:r>
            <a:endParaRPr lang="en-US" sz="1400" b="1" dirty="0">
              <a:latin typeface="Courier New" pitchFamily="49" charset="0"/>
            </a:endParaRP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Tomorrow will be </a:t>
            </a:r>
            <a:r>
              <a:rPr lang="en-US" sz="1400" b="1" dirty="0" smtClean="0">
                <a:latin typeface="Courier New" pitchFamily="49" charset="0"/>
              </a:rPr>
              <a:t>" d &lt;&lt; "\n");</a:t>
            </a:r>
            <a:endParaRPr lang="en-US" sz="1400" b="1" dirty="0">
              <a:latin typeface="Courier New" pitchFamily="49" charset="0"/>
            </a:endParaRP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40963" name="Rectangle 5"/>
          <p:cNvSpPr>
            <a:spLocks noChangeArrowheads="1"/>
          </p:cNvSpPr>
          <p:nvPr/>
        </p:nvSpPr>
        <p:spPr bwMode="auto">
          <a:xfrm>
            <a:off x="539750" y="2924175"/>
            <a:ext cx="8208963" cy="2014538"/>
          </a:xfrm>
          <a:prstGeom prst="rect">
            <a:avLst/>
          </a:prstGeom>
          <a:noFill/>
          <a:ln w="9525">
            <a:noFill/>
            <a:miter lim="800000"/>
            <a:headEnd/>
            <a:tailEnd/>
          </a:ln>
        </p:spPr>
        <p:txBody>
          <a:bodyPr anchor="ctr">
            <a:spAutoFit/>
          </a:bodyPr>
          <a:lstStyle/>
          <a:p>
            <a:pPr defTabSz="534988"/>
            <a:r>
              <a:rPr lang="ru-RU" b="1" dirty="0" err="1">
                <a:latin typeface="Courier New" pitchFamily="49" charset="0"/>
              </a:rPr>
              <a:t>if</a:t>
            </a:r>
            <a:r>
              <a:rPr lang="ru-RU" b="1" dirty="0">
                <a:latin typeface="Courier New" pitchFamily="49" charset="0"/>
              </a:rPr>
              <a:t> (</a:t>
            </a:r>
          </a:p>
          <a:p>
            <a:pPr defTabSz="534988"/>
            <a:r>
              <a:rPr lang="ru-RU" b="1" dirty="0">
                <a:latin typeface="Courier New" pitchFamily="49" charset="0"/>
              </a:rPr>
              <a:t>    ((</a:t>
            </a:r>
            <a:r>
              <a:rPr lang="en-US" b="1" dirty="0">
                <a:latin typeface="Courier New" pitchFamily="49" charset="0"/>
              </a:rPr>
              <a:t>year</a:t>
            </a:r>
            <a:r>
              <a:rPr lang="ru-RU" b="1" dirty="0">
                <a:latin typeface="Courier New" pitchFamily="49" charset="0"/>
              </a:rPr>
              <a:t> % 4 == 0) &amp;&amp; (</a:t>
            </a:r>
            <a:r>
              <a:rPr lang="en-US" b="1" dirty="0">
                <a:latin typeface="Courier New" pitchFamily="49" charset="0"/>
              </a:rPr>
              <a:t>year</a:t>
            </a:r>
            <a:r>
              <a:rPr lang="ru-RU" b="1" dirty="0">
                <a:latin typeface="Courier New" pitchFamily="49" charset="0"/>
              </a:rPr>
              <a:t> % 100 != 0)) || </a:t>
            </a:r>
          </a:p>
          <a:p>
            <a:pPr defTabSz="534988"/>
            <a:r>
              <a:rPr lang="ru-RU" b="1" dirty="0">
                <a:latin typeface="Courier New" pitchFamily="49" charset="0"/>
              </a:rPr>
              <a:t>    (y</a:t>
            </a:r>
            <a:r>
              <a:rPr lang="en-US" b="1" dirty="0">
                <a:latin typeface="Courier New" pitchFamily="49" charset="0"/>
              </a:rPr>
              <a:t>ear</a:t>
            </a:r>
            <a:r>
              <a:rPr lang="ru-RU" b="1" dirty="0">
                <a:latin typeface="Courier New" pitchFamily="49" charset="0"/>
              </a:rPr>
              <a:t> % 400 == 0)</a:t>
            </a:r>
          </a:p>
          <a:p>
            <a:pPr defTabSz="534988"/>
            <a:r>
              <a:rPr lang="ru-RU" b="1" dirty="0">
                <a:latin typeface="Courier New" pitchFamily="49" charset="0"/>
              </a:rPr>
              <a:t>    )</a:t>
            </a:r>
          </a:p>
          <a:p>
            <a:pPr defTabSz="534988"/>
            <a:r>
              <a:rPr lang="ru-RU" b="1" dirty="0">
                <a:latin typeface="Courier New" pitchFamily="49" charset="0"/>
              </a:rPr>
              <a:t>    </a:t>
            </a:r>
            <a:r>
              <a:rPr lang="en-US" b="1" dirty="0" err="1" smtClean="0">
                <a:latin typeface="Courier New" pitchFamily="49" charset="0"/>
              </a:rPr>
              <a:t>std</a:t>
            </a:r>
            <a:r>
              <a:rPr lang="en-US" b="1" dirty="0" smtClean="0">
                <a:latin typeface="Courier New" pitchFamily="49" charset="0"/>
              </a:rPr>
              <a:t>::</a:t>
            </a:r>
            <a:r>
              <a:rPr lang="en-US" b="1" dirty="0" err="1" smtClean="0">
                <a:latin typeface="Courier New" pitchFamily="49" charset="0"/>
              </a:rPr>
              <a:t>cout</a:t>
            </a:r>
            <a:r>
              <a:rPr lang="en-US" b="1" dirty="0" smtClean="0">
                <a:latin typeface="Courier New" pitchFamily="49" charset="0"/>
              </a:rPr>
              <a:t> &lt;&lt; </a:t>
            </a:r>
            <a:r>
              <a:rPr lang="ru-RU" b="1" dirty="0">
                <a:latin typeface="Courier New" pitchFamily="49" charset="0"/>
              </a:rPr>
              <a:t>y</a:t>
            </a:r>
            <a:r>
              <a:rPr lang="en-US" b="1" dirty="0" err="1">
                <a:latin typeface="Courier New" pitchFamily="49" charset="0"/>
              </a:rPr>
              <a:t>ea</a:t>
            </a:r>
            <a:r>
              <a:rPr lang="ru-RU" b="1" dirty="0">
                <a:latin typeface="Courier New" pitchFamily="49" charset="0"/>
              </a:rPr>
              <a:t>r </a:t>
            </a:r>
            <a:r>
              <a:rPr lang="en-US" b="1" dirty="0" smtClean="0">
                <a:latin typeface="Courier New" pitchFamily="49" charset="0"/>
              </a:rPr>
              <a:t>&lt;&lt; </a:t>
            </a:r>
            <a:r>
              <a:rPr lang="ru-RU" b="1" dirty="0" smtClean="0">
                <a:latin typeface="Courier New" pitchFamily="49" charset="0"/>
              </a:rPr>
              <a:t>"</a:t>
            </a:r>
            <a:r>
              <a:rPr lang="en-US" b="1" dirty="0" smtClean="0">
                <a:latin typeface="Courier New" pitchFamily="49" charset="0"/>
              </a:rPr>
              <a:t> - </a:t>
            </a:r>
            <a:r>
              <a:rPr lang="ru-RU" b="1" dirty="0" smtClean="0">
                <a:latin typeface="Courier New" pitchFamily="49" charset="0"/>
              </a:rPr>
              <a:t>високосный </a:t>
            </a:r>
            <a:r>
              <a:rPr lang="ru-RU" b="1" dirty="0">
                <a:latin typeface="Courier New" pitchFamily="49" charset="0"/>
              </a:rPr>
              <a:t>год\n</a:t>
            </a:r>
            <a:r>
              <a:rPr lang="ru-RU" b="1" dirty="0" smtClean="0">
                <a:latin typeface="Courier New" pitchFamily="49" charset="0"/>
              </a:rPr>
              <a:t>";</a:t>
            </a:r>
            <a:endParaRPr lang="ru-RU" b="1" dirty="0">
              <a:latin typeface="Courier New" pitchFamily="49" charset="0"/>
            </a:endParaRPr>
          </a:p>
          <a:p>
            <a:pPr defTabSz="534988"/>
            <a:r>
              <a:rPr lang="en-US" b="1" dirty="0">
                <a:latin typeface="Courier New" pitchFamily="49" charset="0"/>
              </a:rPr>
              <a:t>else</a:t>
            </a:r>
            <a:r>
              <a:rPr lang="ru-RU" b="1" dirty="0">
                <a:latin typeface="Courier New" pitchFamily="49" charset="0"/>
              </a:rPr>
              <a:t> </a:t>
            </a:r>
          </a:p>
          <a:p>
            <a:pPr defTabSz="534988"/>
            <a:r>
              <a:rPr lang="ru-RU" b="1" dirty="0">
                <a:latin typeface="Courier New" pitchFamily="49" charset="0"/>
              </a:rPr>
              <a:t> </a:t>
            </a:r>
            <a:r>
              <a:rPr lang="en-US" b="1" dirty="0" smtClean="0">
                <a:latin typeface="Courier New" pitchFamily="49" charset="0"/>
              </a:rPr>
              <a:t>   </a:t>
            </a:r>
            <a:r>
              <a:rPr lang="en-US" b="1" dirty="0" err="1" smtClean="0">
                <a:latin typeface="Courier New" pitchFamily="49" charset="0"/>
              </a:rPr>
              <a:t>std</a:t>
            </a:r>
            <a:r>
              <a:rPr lang="en-US" b="1" dirty="0">
                <a:latin typeface="Courier New" pitchFamily="49" charset="0"/>
              </a:rPr>
              <a:t>::</a:t>
            </a:r>
            <a:r>
              <a:rPr lang="en-US" b="1" dirty="0" err="1" smtClean="0">
                <a:latin typeface="Courier New" pitchFamily="49" charset="0"/>
              </a:rPr>
              <a:t>cout</a:t>
            </a:r>
            <a:r>
              <a:rPr lang="en-US" b="1" dirty="0" smtClean="0">
                <a:latin typeface="Courier New" pitchFamily="49" charset="0"/>
              </a:rPr>
              <a:t> &lt;&lt; </a:t>
            </a:r>
            <a:r>
              <a:rPr lang="ru-RU" b="1" dirty="0">
                <a:latin typeface="Courier New" pitchFamily="49" charset="0"/>
              </a:rPr>
              <a:t>y</a:t>
            </a:r>
            <a:r>
              <a:rPr lang="en-US" b="1" dirty="0" err="1">
                <a:latin typeface="Courier New" pitchFamily="49" charset="0"/>
              </a:rPr>
              <a:t>ea</a:t>
            </a:r>
            <a:r>
              <a:rPr lang="ru-RU" b="1" dirty="0">
                <a:latin typeface="Courier New" pitchFamily="49" charset="0"/>
              </a:rPr>
              <a:t>r </a:t>
            </a:r>
            <a:r>
              <a:rPr lang="en-US" b="1" dirty="0" smtClean="0">
                <a:latin typeface="Courier New" pitchFamily="49" charset="0"/>
              </a:rPr>
              <a:t>&lt;&lt; " -</a:t>
            </a:r>
            <a:r>
              <a:rPr lang="ru-RU" b="1" dirty="0" smtClean="0">
                <a:latin typeface="Courier New" pitchFamily="49" charset="0"/>
              </a:rPr>
              <a:t> </a:t>
            </a:r>
            <a:r>
              <a:rPr lang="ru-RU" b="1" dirty="0" err="1">
                <a:latin typeface="Courier New" pitchFamily="49" charset="0"/>
              </a:rPr>
              <a:t>невисокосный</a:t>
            </a:r>
            <a:r>
              <a:rPr lang="ru-RU" b="1" dirty="0">
                <a:latin typeface="Courier New" pitchFamily="49" charset="0"/>
              </a:rPr>
              <a:t> год\n</a:t>
            </a:r>
            <a:r>
              <a:rPr lang="ru-RU" b="1" dirty="0" smtClean="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84583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p>
        </p:txBody>
      </p:sp>
      <p:sp>
        <p:nvSpPr>
          <p:cNvPr id="4" name="TextBox 3"/>
          <p:cNvSpPr txBox="1"/>
          <p:nvPr/>
        </p:nvSpPr>
        <p:spPr>
          <a:xfrm>
            <a:off x="1115616" y="1779687"/>
            <a:ext cx="7272808" cy="4801314"/>
          </a:xfrm>
          <a:prstGeom prst="rect">
            <a:avLst/>
          </a:prstGeom>
          <a:noFill/>
        </p:spPr>
        <p:txBody>
          <a:bodyPr wrap="square" rtlCol="0">
            <a:spAutoFit/>
          </a:bodyPr>
          <a:lstStyle/>
          <a:p>
            <a:pPr defTabSz="542925"/>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stdio.h</a:t>
            </a:r>
            <a:r>
              <a:rPr lang="en-US" b="1" dirty="0">
                <a:latin typeface="Courier New" pitchFamily="49" charset="0"/>
                <a:cs typeface="Courier New" pitchFamily="49" charset="0"/>
              </a:rPr>
              <a:t>&gt;</a:t>
            </a:r>
          </a:p>
          <a:p>
            <a:pPr defTabSz="542925"/>
            <a:endParaRPr lang="en-US" b="1" dirty="0">
              <a:latin typeface="Courier New" pitchFamily="49" charset="0"/>
              <a:cs typeface="Courier New" pitchFamily="49" charset="0"/>
            </a:endParaRPr>
          </a:p>
          <a:p>
            <a:pPr defTabSz="54292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char buffer[10];</a:t>
            </a:r>
          </a:p>
          <a:p>
            <a:pPr defTabSz="542925"/>
            <a:r>
              <a:rPr lang="en-US" b="1" dirty="0">
                <a:latin typeface="Courier New" pitchFamily="49" charset="0"/>
                <a:cs typeface="Courier New" pitchFamily="49" charset="0"/>
              </a:rPr>
              <a:t>	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MAX_SIZE = </a:t>
            </a:r>
            <a:r>
              <a:rPr lang="en-US" b="1" dirty="0" err="1">
                <a:latin typeface="Courier New" pitchFamily="49" charset="0"/>
                <a:cs typeface="Courier New" pitchFamily="49" charset="0"/>
              </a:rPr>
              <a:t>sizeof</a:t>
            </a:r>
            <a:r>
              <a:rPr lang="en-US" b="1" dirty="0">
                <a:latin typeface="Courier New" pitchFamily="49" charset="0"/>
                <a:cs typeface="Courier New" pitchFamily="49" charset="0"/>
              </a:rPr>
              <a:t>(buffer) - 1;</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0;</a:t>
            </a:r>
          </a:p>
          <a:p>
            <a:pPr defTabSz="542925"/>
            <a:endParaRPr lang="en-US" b="1" dirty="0">
              <a:latin typeface="Courier New" pitchFamily="49" charset="0"/>
              <a:cs typeface="Courier New" pitchFamily="49" charset="0"/>
            </a:endParaRPr>
          </a:p>
          <a:p>
            <a:pPr defTabSz="542925"/>
            <a:r>
              <a:rPr lang="en-US" b="1" dirty="0">
                <a:latin typeface="Courier New" pitchFamily="49" charset="0"/>
                <a:cs typeface="Courier New" pitchFamily="49" charset="0"/>
              </a:rPr>
              <a:t>	while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&lt; MAX_SIZE) &amp;&amp;</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getchar</a:t>
            </a:r>
            <a:r>
              <a:rPr lang="en-US" b="1" dirty="0">
                <a:latin typeface="Courier New" pitchFamily="49" charset="0"/>
                <a:cs typeface="Courier New" pitchFamily="49" charset="0"/>
              </a:rPr>
              <a:t>()) != EOF))</a:t>
            </a:r>
          </a:p>
          <a:p>
            <a:pPr defTabSz="542925"/>
            <a:r>
              <a:rPr lang="en-US" b="1" dirty="0">
                <a:latin typeface="Courier New" pitchFamily="49" charset="0"/>
                <a:cs typeface="Courier New" pitchFamily="49" charset="0"/>
              </a:rPr>
              <a:t>	{</a:t>
            </a:r>
          </a:p>
          <a:p>
            <a:pPr defTabSz="542925"/>
            <a:r>
              <a:rPr lang="en-US" b="1" dirty="0">
                <a:latin typeface="Courier New" pitchFamily="49" charset="0"/>
                <a:cs typeface="Courier New" pitchFamily="49" charset="0"/>
              </a:rPr>
              <a:t>		buffer[</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a:t>
            </a:r>
          </a:p>
          <a:p>
            <a:pPr defTabSz="542925"/>
            <a:r>
              <a:rPr lang="en-US" b="1" dirty="0">
                <a:latin typeface="Courier New" pitchFamily="49" charset="0"/>
                <a:cs typeface="Courier New" pitchFamily="49" charset="0"/>
              </a:rPr>
              <a:t>	buffer[</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'\0';</a:t>
            </a:r>
          </a:p>
          <a:p>
            <a:pPr defTabSz="542925"/>
            <a:r>
              <a:rPr lang="en-US" b="1" dirty="0">
                <a:latin typeface="Courier New" pitchFamily="49" charset="0"/>
                <a:cs typeface="Courier New" pitchFamily="49" charset="0"/>
              </a:rPr>
              <a:t>	return 0;</a:t>
            </a:r>
          </a:p>
          <a:p>
            <a:pPr defTabSz="542925"/>
            <a:r>
              <a:rPr lang="en-US" b="1" dirty="0">
                <a:latin typeface="Courier New" pitchFamily="49" charset="0"/>
                <a:cs typeface="Courier New" pitchFamily="49" charset="0"/>
              </a:rPr>
              <a:t>}</a:t>
            </a:r>
            <a:endParaRPr lang="ru-RU" b="1" dirty="0">
              <a:latin typeface="Courier New" pitchFamily="49" charset="0"/>
              <a:cs typeface="Courier New" pitchFamily="49" charset="0"/>
            </a:endParaRPr>
          </a:p>
        </p:txBody>
      </p:sp>
    </p:spTree>
    <p:extLst>
      <p:ext uri="{BB962C8B-B14F-4D97-AF65-F5344CB8AC3E}">
        <p14:creationId xmlns:p14="http://schemas.microsoft.com/office/powerpoint/2010/main" val="49736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773238"/>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3068638"/>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437063"/>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870450"/>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5302250"/>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565400"/>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565400"/>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565400"/>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565400"/>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565400"/>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937000"/>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437063"/>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8704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53022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6021388"/>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933825"/>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734050"/>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p>
        </p:txBody>
      </p:sp>
      <p:sp>
        <p:nvSpPr>
          <p:cNvPr id="4" name="Прямоугольник 3"/>
          <p:cNvSpPr/>
          <p:nvPr/>
        </p:nvSpPr>
        <p:spPr>
          <a:xfrm>
            <a:off x="683568" y="3429000"/>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 определение простоты числа</a:t>
            </a:r>
            <a:endParaRPr lang="ru-RU" dirty="0"/>
          </a:p>
        </p:txBody>
      </p:sp>
      <p:sp>
        <p:nvSpPr>
          <p:cNvPr id="6" name="Rectangle 5"/>
          <p:cNvSpPr/>
          <p:nvPr/>
        </p:nvSpPr>
        <p:spPr>
          <a:xfrm>
            <a:off x="457200" y="1534672"/>
            <a:ext cx="6958520" cy="5355312"/>
          </a:xfrm>
          <a:prstGeom prst="rect">
            <a:avLst/>
          </a:prstGeom>
        </p:spPr>
        <p:txBody>
          <a:bodyPr wrap="square">
            <a:spAutoFit/>
          </a:bodyPr>
          <a:lstStyle/>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prime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composite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fade">
                                      <p:cBhvr>
                                        <p:cTn id="30" dur="500"/>
                                        <p:tgtEl>
                                          <p:spTgt spid="6">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animEffect transition="in" filter="fade">
                                      <p:cBhvr>
                                        <p:cTn id="41" dur="500"/>
                                        <p:tgtEl>
                                          <p:spTgt spid="6">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3" end="13"/>
                                            </p:txEl>
                                          </p:spTgt>
                                        </p:tgtEl>
                                        <p:attrNameLst>
                                          <p:attrName>style.visibility</p:attrName>
                                        </p:attrNameLst>
                                      </p:cBhvr>
                                      <p:to>
                                        <p:strVal val="visible"/>
                                      </p:to>
                                    </p:set>
                                    <p:animEffect transition="in" filter="fade">
                                      <p:cBhvr>
                                        <p:cTn id="44" dur="500"/>
                                        <p:tgtEl>
                                          <p:spTgt spid="6">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animEffect transition="in" filter="fade">
                                      <p:cBhvr>
                                        <p:cTn id="47" dur="500"/>
                                        <p:tgtEl>
                                          <p:spTgt spid="6">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Effect transition="in" filter="fade">
                                      <p:cBhvr>
                                        <p:cTn id="55" dur="500"/>
                                        <p:tgtEl>
                                          <p:spTgt spid="6">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7" end="17"/>
                                            </p:txEl>
                                          </p:spTgt>
                                        </p:tgtEl>
                                        <p:attrNameLst>
                                          <p:attrName>style.visibility</p:attrName>
                                        </p:attrNameLst>
                                      </p:cBhvr>
                                      <p:to>
                                        <p:strVal val="visible"/>
                                      </p:to>
                                    </p:set>
                                    <p:animEffect transition="in" filter="fade">
                                      <p:cBhvr>
                                        <p:cTn id="58" dur="500"/>
                                        <p:tgtEl>
                                          <p:spTgt spid="6">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animEffect transition="in" filter="fade">
                                      <p:cBhvr>
                                        <p:cTn id="61"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616648"/>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b40d822d-862a-4b42-ab66-797d16fc51f9"/>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5.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732</TotalTime>
  <Words>14211</Words>
  <Application>Microsoft Office PowerPoint</Application>
  <PresentationFormat>On-screen Show (4:3)</PresentationFormat>
  <Paragraphs>3268</Paragraphs>
  <Slides>209</Slides>
  <Notes>153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209</vt:i4>
      </vt:variant>
    </vt:vector>
  </HeadingPairs>
  <TitlesOfParts>
    <vt:vector size="221"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простоты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vt:lpstr>
      <vt:lpstr>Операторы инкремента и декремента</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Двусвязный список std::list</vt:lpstr>
      <vt:lpstr>Пример</vt:lpstr>
      <vt:lpstr>PowerPoint Presentation</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61</cp:revision>
  <dcterms:created xsi:type="dcterms:W3CDTF">2016-02-02T19:36:42Z</dcterms:created>
  <dcterms:modified xsi:type="dcterms:W3CDTF">2019-02-07T15:29:37Z</dcterms:modified>
</cp:coreProperties>
</file>