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5"/>
  </p:notesMasterIdLst>
  <p:sldIdLst>
    <p:sldId id="256" r:id="rId2"/>
    <p:sldId id="281" r:id="rId3"/>
    <p:sldId id="282" r:id="rId4"/>
    <p:sldId id="305" r:id="rId5"/>
    <p:sldId id="283" r:id="rId6"/>
    <p:sldId id="307" r:id="rId7"/>
    <p:sldId id="351" r:id="rId8"/>
    <p:sldId id="284" r:id="rId9"/>
    <p:sldId id="306" r:id="rId10"/>
    <p:sldId id="352" r:id="rId11"/>
    <p:sldId id="285" r:id="rId12"/>
    <p:sldId id="286" r:id="rId13"/>
    <p:sldId id="287" r:id="rId14"/>
    <p:sldId id="288" r:id="rId15"/>
    <p:sldId id="289" r:id="rId16"/>
    <p:sldId id="356" r:id="rId17"/>
    <p:sldId id="290" r:id="rId18"/>
    <p:sldId id="291" r:id="rId19"/>
    <p:sldId id="258" r:id="rId20"/>
    <p:sldId id="292" r:id="rId21"/>
    <p:sldId id="294" r:id="rId22"/>
    <p:sldId id="293" r:id="rId23"/>
    <p:sldId id="261" r:id="rId24"/>
    <p:sldId id="262" r:id="rId25"/>
    <p:sldId id="259" r:id="rId26"/>
    <p:sldId id="260" r:id="rId27"/>
    <p:sldId id="263" r:id="rId28"/>
    <p:sldId id="264" r:id="rId29"/>
    <p:sldId id="308" r:id="rId30"/>
    <p:sldId id="309" r:id="rId31"/>
    <p:sldId id="310" r:id="rId32"/>
    <p:sldId id="311" r:id="rId33"/>
    <p:sldId id="312" r:id="rId34"/>
    <p:sldId id="266" r:id="rId35"/>
    <p:sldId id="267" r:id="rId36"/>
    <p:sldId id="268" r:id="rId37"/>
    <p:sldId id="296" r:id="rId38"/>
    <p:sldId id="269" r:id="rId39"/>
    <p:sldId id="270" r:id="rId40"/>
    <p:sldId id="271" r:id="rId41"/>
    <p:sldId id="272" r:id="rId42"/>
    <p:sldId id="273" r:id="rId43"/>
    <p:sldId id="277" r:id="rId44"/>
    <p:sldId id="279" r:id="rId45"/>
    <p:sldId id="278" r:id="rId46"/>
    <p:sldId id="324" r:id="rId47"/>
    <p:sldId id="274" r:id="rId48"/>
    <p:sldId id="325" r:id="rId49"/>
    <p:sldId id="328" r:id="rId50"/>
    <p:sldId id="275" r:id="rId51"/>
    <p:sldId id="329" r:id="rId52"/>
    <p:sldId id="330" r:id="rId53"/>
    <p:sldId id="331" r:id="rId54"/>
    <p:sldId id="333" r:id="rId55"/>
    <p:sldId id="332" r:id="rId56"/>
    <p:sldId id="326" r:id="rId57"/>
    <p:sldId id="327" r:id="rId58"/>
    <p:sldId id="334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35" r:id="rId68"/>
    <p:sldId id="339" r:id="rId69"/>
    <p:sldId id="340" r:id="rId70"/>
    <p:sldId id="341" r:id="rId71"/>
    <p:sldId id="336" r:id="rId72"/>
    <p:sldId id="338" r:id="rId73"/>
    <p:sldId id="342" r:id="rId74"/>
    <p:sldId id="343" r:id="rId75"/>
    <p:sldId id="344" r:id="rId76"/>
    <p:sldId id="349" r:id="rId77"/>
    <p:sldId id="345" r:id="rId78"/>
    <p:sldId id="346" r:id="rId79"/>
    <p:sldId id="350" r:id="rId80"/>
    <p:sldId id="347" r:id="rId81"/>
    <p:sldId id="348" r:id="rId82"/>
    <p:sldId id="313" r:id="rId83"/>
    <p:sldId id="314" r:id="rId84"/>
    <p:sldId id="315" r:id="rId85"/>
    <p:sldId id="316" r:id="rId86"/>
    <p:sldId id="317" r:id="rId87"/>
    <p:sldId id="318" r:id="rId88"/>
    <p:sldId id="353" r:id="rId89"/>
    <p:sldId id="354" r:id="rId90"/>
    <p:sldId id="319" r:id="rId91"/>
    <p:sldId id="320" r:id="rId92"/>
    <p:sldId id="321" r:id="rId93"/>
    <p:sldId id="355" r:id="rId94"/>
  </p:sldIdLst>
  <p:sldSz cx="9144000" cy="6858000" type="screen4x3"/>
  <p:notesSz cx="6858000" cy="9144000"/>
  <p:custDataLst>
    <p:tags r:id="rId96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8489" autoAdjust="0"/>
  </p:normalViewPr>
  <p:slideViewPr>
    <p:cSldViewPr>
      <p:cViewPr>
        <p:scale>
          <a:sx n="75" d="100"/>
          <a:sy n="75" d="100"/>
        </p:scale>
        <p:origin x="1147" y="-1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27687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методов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052736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  <a:p>
            <a:r>
              <a:rPr lang="ru-RU"/>
              <a:t>Инкапсуляция</a:t>
            </a:r>
          </a:p>
          <a:p>
            <a:r>
              <a:rPr lang="ru-RU"/>
              <a:t>Наследование</a:t>
            </a:r>
          </a:p>
          <a:p>
            <a:r>
              <a:rPr lang="ru-RU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/>
              <a:t>Высокоуровневые обращения к объекту могут обрабатываться с помощью вызова функций и методов низкого уровня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457200" y="2090629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Инкапсуляция</a:t>
            </a:r>
            <a:r>
              <a:rPr lang="ru-RU" dirty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Согласно данному принципу, класс должен рассматриваться как </a:t>
            </a:r>
            <a:r>
              <a:rPr lang="ru-RU" b="1" dirty="0"/>
              <a:t>черный ящик</a:t>
            </a:r>
          </a:p>
          <a:p>
            <a:pPr lvl="2">
              <a:lnSpc>
                <a:spcPct val="90000"/>
              </a:lnSpc>
            </a:pPr>
            <a:r>
              <a:rPr lang="ru-RU" dirty="0"/>
              <a:t>Внешний пользователь не знает детали реализации объекта и работает с ним только путем предоставленного объектом </a:t>
            </a:r>
            <a:r>
              <a:rPr lang="ru-RU" b="1" dirty="0">
                <a:solidFill>
                  <a:srgbClr val="FF0000"/>
                </a:solidFill>
              </a:rPr>
              <a:t>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4" y="2420888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...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>
                <a:solidFill>
                  <a:srgbClr val="FF0000"/>
                </a:solidFill>
              </a:rPr>
              <a:t>абстрактных объектов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 их </a:t>
            </a:r>
            <a:r>
              <a:rPr lang="ru-RU" b="1" dirty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Наследование</a:t>
            </a:r>
            <a:r>
              <a:rPr lang="ru-RU" dirty="0"/>
              <a:t> позволяет описать новый класс на основе уже существующего </a:t>
            </a:r>
            <a:r>
              <a:rPr lang="ru-RU" b="1" dirty="0">
                <a:solidFill>
                  <a:srgbClr val="FF0000"/>
                </a:solidFill>
              </a:rPr>
              <a:t>родительского</a:t>
            </a:r>
            <a:r>
              <a:rPr lang="ru-RU" dirty="0">
                <a:solidFill>
                  <a:schemeClr val="hlink"/>
                </a:solidFill>
              </a:rPr>
              <a:t> </a:t>
            </a:r>
            <a:r>
              <a:rPr lang="ru-RU" dirty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называют явление, при котором классы-потомки могут изменять реализацию метода класса-предка, сохраняя его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7682"/>
            <a:ext cx="92525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273367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m_day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m_month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m_year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Рекомендуется запрещать доступ к данным класса в обход его методов</a:t>
            </a:r>
          </a:p>
          <a:p>
            <a:pPr>
              <a:lnSpc>
                <a:spcPct val="90000"/>
              </a:lnSpc>
            </a:pPr>
            <a:r>
              <a:rPr lang="ru-RU" dirty="0"/>
              <a:t>Для разделения прав доступа</a:t>
            </a:r>
            <a:r>
              <a:rPr lang="en-US" dirty="0"/>
              <a:t> </a:t>
            </a:r>
            <a:r>
              <a:rPr lang="ru-RU" dirty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public:</a:t>
            </a:r>
            <a:endParaRPr lang="ru-RU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protected: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Доступен данный указатель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1547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3419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5698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843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2862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4716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4716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6876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4968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В языке </a:t>
            </a:r>
            <a:r>
              <a:rPr lang="en-US"/>
              <a:t>C++ </a:t>
            </a:r>
            <a:r>
              <a:rPr lang="ru-RU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/>
              <a:t>Например, методы, возвращающие значения определенных полей данных</a:t>
            </a:r>
          </a:p>
          <a:p>
            <a:pPr lvl="1">
              <a:lnSpc>
                <a:spcPct val="90000"/>
              </a:lnSpc>
            </a:pPr>
            <a:r>
              <a:rPr lang="ru-RU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Когда возникает необходимость в константных методах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объект был </a:t>
            </a:r>
            <a:r>
              <a:rPr lang="ru-RU" b="1" dirty="0"/>
              <a:t>объявлен как константа</a:t>
            </a:r>
            <a:r>
              <a:rPr lang="ru-RU" dirty="0"/>
              <a:t>, либо доступен </a:t>
            </a:r>
            <a:r>
              <a:rPr lang="ru-RU" b="1" dirty="0"/>
              <a:t>по константной ссылке или указателю </a:t>
            </a:r>
            <a:r>
              <a:rPr lang="ru-RU" dirty="0"/>
              <a:t>на </a:t>
            </a:r>
            <a:r>
              <a:rPr lang="en-US" dirty="0"/>
              <a:t>const,</a:t>
            </a:r>
            <a:r>
              <a:rPr lang="ru-RU" dirty="0"/>
              <a:t> то вызвать у него можно только </a:t>
            </a:r>
            <a:r>
              <a:rPr lang="ru-RU" b="1" dirty="0"/>
              <a:t>константные</a:t>
            </a:r>
            <a:r>
              <a:rPr lang="ru-RU" dirty="0"/>
              <a:t> методы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Это заставляет</a:t>
            </a:r>
            <a:r>
              <a:rPr lang="en-US" dirty="0"/>
              <a:t> </a:t>
            </a:r>
            <a:r>
              <a:rPr lang="ru-RU" dirty="0"/>
              <a:t>объявлять методы константными везде, где это только возможно</a:t>
            </a:r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GetSize</a:t>
            </a:r>
            <a:r>
              <a:rPr lang="en-US" sz="1300" b="1" dirty="0">
                <a:latin typeface="Courier New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ClearElements</a:t>
            </a:r>
            <a:r>
              <a:rPr lang="en-US" sz="13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delete [] 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 defTabSz="539750"/>
            <a:r>
              <a:rPr lang="ru-RU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*</a:t>
            </a:r>
            <a:r>
              <a:rPr lang="en-US" sz="1300" b="1" dirty="0" err="1">
                <a:latin typeface="Courier New" pitchFamily="49" charset="0"/>
              </a:rPr>
              <a:t>m_pData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m_numberOfItems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void f(</a:t>
            </a:r>
            <a:r>
              <a:rPr lang="en-US" sz="1300" b="1" dirty="0" err="1">
                <a:latin typeface="Courier New" pitchFamily="49" charset="0"/>
              </a:rPr>
              <a:t>IntArray</a:t>
            </a:r>
            <a:r>
              <a:rPr lang="en-US" sz="1300" b="1" dirty="0">
                <a:latin typeface="Courier New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i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array.GetSize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array.ClearElements</a:t>
            </a:r>
            <a:r>
              <a:rPr lang="en-US" sz="1300" b="1" dirty="0">
                <a:latin typeface="Courier New" pitchFamily="49" charset="0"/>
              </a:rPr>
              <a:t>();	// </a:t>
            </a:r>
            <a:r>
              <a:rPr lang="ru-RU" sz="1300" b="1" dirty="0">
                <a:latin typeface="Courier New" pitchFamily="49" charset="0"/>
              </a:rPr>
              <a:t>нельзя – </a:t>
            </a:r>
            <a:r>
              <a:rPr lang="ru-RU" sz="1300" b="1" dirty="0" err="1">
                <a:latin typeface="Courier New" pitchFamily="49" charset="0"/>
              </a:rPr>
              <a:t>неконстантные</a:t>
            </a:r>
            <a:r>
              <a:rPr lang="ru-RU" sz="1300" b="1" dirty="0">
                <a:latin typeface="Courier New" pitchFamily="49" charset="0"/>
              </a:rPr>
              <a:t> методы недоступны</a:t>
            </a:r>
            <a:endParaRPr lang="en-US" sz="1300" b="1" dirty="0">
              <a:latin typeface="Courier New" pitchFamily="49" charset="0"/>
            </a:endParaRPr>
          </a:p>
          <a:p>
            <a:pPr defTabSz="539750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>
                <a:solidFill>
                  <a:srgbClr val="FF0000"/>
                </a:solidFill>
              </a:rPr>
              <a:t>mutable</a:t>
            </a:r>
            <a:endParaRPr lang="ru-RU" b="1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/>
              <a:t>не должны изменять состояние</a:t>
            </a:r>
            <a:r>
              <a:rPr lang="ru-RU" dirty="0"/>
              <a:t> объекта</a:t>
            </a:r>
          </a:p>
          <a:p>
            <a:pPr lvl="1"/>
            <a:r>
              <a:rPr lang="ru-RU" dirty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708920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543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true;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m_areaInitialized</a:t>
            </a:r>
            <a:r>
              <a:rPr lang="en-US" sz="1200" b="1" dirty="0">
                <a:latin typeface="Courier New" pitchFamily="49" charset="0"/>
              </a:rPr>
              <a:t> = false;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bool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m_areaInitialized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mutable double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экземпляра класса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Для инициализации состояния объекта в момент его создания существует специальная функция – </a:t>
            </a:r>
            <a:r>
              <a:rPr lang="ru-RU" sz="2800" b="1" dirty="0">
                <a:solidFill>
                  <a:srgbClr val="FF0000"/>
                </a:solidFill>
              </a:rPr>
              <a:t>конструктор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имеет то же имя, что и имя класса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Тип возвращаемого значения для конструктора не указывается (даже </a:t>
            </a:r>
            <a:r>
              <a:rPr lang="en-US" dirty="0"/>
              <a:t>void)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один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Класс может иметь несколько конструкторов, предоставляющих различные способы инициализации объекта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/>
              <a:t>Поля данных в таком конструкторе инициализируются значениями по умолчанию</a:t>
            </a:r>
          </a:p>
          <a:p>
            <a:pPr lvl="1">
              <a:lnSpc>
                <a:spcPct val="90000"/>
              </a:lnSpc>
            </a:pPr>
            <a:r>
              <a:rPr lang="ru-RU"/>
              <a:t>Создавать такой конструктор или не создавать – зависит от конкретной задачи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/>
              <a:t>Если таковых не имеется, программист должен использовать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/>
              <a:t>ссылки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При разрушении объекта используемые им единолично ресурсы должны освобождаться</a:t>
            </a:r>
            <a:endParaRPr lang="en-US" sz="28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</a:t>
            </a:r>
            <a:r>
              <a:rPr lang="en-US" sz="2800" dirty="0"/>
              <a:t>C++ </a:t>
            </a:r>
            <a:r>
              <a:rPr lang="ru-RU" sz="2800" dirty="0"/>
              <a:t>для освобождения этих ресурсов служит особый метод класса – </a:t>
            </a:r>
            <a:r>
              <a:rPr lang="ru-RU" sz="2800" b="1" dirty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  <a:endParaRPr lang="ru-RU" b="1" dirty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Вызов оператора </a:t>
            </a:r>
            <a:r>
              <a:rPr lang="en-US" sz="2300" b="1" dirty="0"/>
              <a:t>delete</a:t>
            </a:r>
            <a:r>
              <a:rPr lang="ru-RU" sz="2300" dirty="0"/>
              <a:t> или </a:t>
            </a:r>
            <a:r>
              <a:rPr lang="en-US" sz="2300" b="1" dirty="0"/>
              <a:t>delete</a:t>
            </a:r>
            <a:r>
              <a:rPr lang="en-US" sz="2300" dirty="0"/>
              <a:t> []</a:t>
            </a:r>
            <a:endParaRPr lang="ru-RU" sz="23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тела деструктора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Что-нибудь еще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смерти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/>
              <a:t>И т.д. по цепочке</a:t>
            </a:r>
          </a:p>
          <a:p>
            <a:r>
              <a:rPr lang="ru-RU" dirty="0"/>
              <a:t>После этого происходит освобождение занимаемой объектом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конструктор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Данными класса «Автомобиль» могут являться</a:t>
            </a:r>
          </a:p>
          <a:p>
            <a:pPr lvl="1"/>
            <a:r>
              <a:rPr lang="ru-RU" dirty="0"/>
              <a:t>Марка</a:t>
            </a:r>
          </a:p>
          <a:p>
            <a:pPr lvl="1"/>
            <a:r>
              <a:rPr lang="ru-RU" dirty="0"/>
              <a:t>Год выпуска</a:t>
            </a:r>
          </a:p>
          <a:p>
            <a:pPr lvl="1"/>
            <a:r>
              <a:rPr lang="ru-RU" dirty="0"/>
              <a:t>Регистрационный номер</a:t>
            </a:r>
          </a:p>
          <a:p>
            <a:pPr lvl="1"/>
            <a:r>
              <a:rPr lang="ru-RU" dirty="0"/>
              <a:t>Количество топлива в баке</a:t>
            </a:r>
          </a:p>
          <a:p>
            <a:pPr lvl="1"/>
            <a:r>
              <a:rPr lang="ru-RU" dirty="0"/>
              <a:t>Величина пробега</a:t>
            </a:r>
          </a:p>
          <a:p>
            <a:pPr lvl="1"/>
            <a:r>
              <a:rPr lang="ru-RU" dirty="0"/>
              <a:t>Цвет кузова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Автоматически сгенерированный конструктор копирования не всегда подходит</a:t>
            </a:r>
          </a:p>
          <a:p>
            <a:pPr lvl="1">
              <a:lnSpc>
                <a:spcPct val="80000"/>
              </a:lnSpc>
            </a:pPr>
            <a:r>
              <a:rPr lang="ru-RU" sz="2600" dirty="0"/>
              <a:t>Создание копии объекта – больше простого копирования всех его полей</a:t>
            </a:r>
          </a:p>
          <a:p>
            <a:pPr>
              <a:lnSpc>
                <a:spcPct val="80000"/>
              </a:lnSpc>
            </a:pPr>
            <a:r>
              <a:rPr lang="ru-RU" dirty="0"/>
              <a:t>Пример: класс, реализующий динамический массив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pPr>
              <a:lnSpc>
                <a:spcPct val="80000"/>
              </a:lnSpc>
            </a:pPr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стандарта </a:t>
            </a:r>
            <a:r>
              <a:rPr lang="en-US" dirty="0"/>
              <a:t>C++03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24631"/>
            <a:ext cx="58326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Оригинальный объект должен остаться в состоянии, при котором он может быть корректно разрушен или присвоен другому объекту</a:t>
            </a:r>
          </a:p>
          <a:p>
            <a:pPr lvl="1"/>
            <a:r>
              <a:rPr lang="ru-RU" dirty="0"/>
              <a:t>Эти операции не должны приводить к утечкам памяти или неопределенному поведению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Метод объекта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– программный код</a:t>
            </a:r>
            <a:r>
              <a:rPr lang="en-US" dirty="0"/>
              <a:t>, </a:t>
            </a:r>
            <a:r>
              <a:rPr lang="ru-RU" dirty="0"/>
              <a:t>реагирующий на передачу объекту определенного сообщения</a:t>
            </a:r>
            <a:endParaRPr lang="en-US" dirty="0"/>
          </a:p>
          <a:p>
            <a:r>
              <a:rPr lang="ru-RU" dirty="0"/>
              <a:t>Класс может содержать один или более </a:t>
            </a:r>
            <a:r>
              <a:rPr lang="ru-RU" b="1" dirty="0">
                <a:solidFill>
                  <a:srgbClr val="FF0000"/>
                </a:solidFill>
              </a:rPr>
              <a:t>методов</a:t>
            </a:r>
            <a:r>
              <a:rPr lang="ru-RU" dirty="0"/>
              <a:t>,</a:t>
            </a:r>
            <a:endParaRPr lang="en-US" dirty="0"/>
          </a:p>
          <a:p>
            <a:r>
              <a:rPr lang="ru-RU" dirty="0"/>
              <a:t>Вызов метода объекта может перевести объект в новое состояние или оставить в прежнем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4818A-2966-4CCB-89F1-943E187167C7}"/>
              </a:ext>
            </a:extLst>
          </p:cNvPr>
          <p:cNvSpPr txBox="1"/>
          <p:nvPr/>
        </p:nvSpPr>
        <p:spPr>
          <a:xfrm>
            <a:off x="755576" y="4797152"/>
            <a:ext cx="4583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 v;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(42);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size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v.size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класса «Автомобиль» :</a:t>
            </a:r>
          </a:p>
          <a:p>
            <a:pPr lvl="1"/>
            <a:r>
              <a:rPr lang="ru-RU" dirty="0"/>
              <a:t>Проехать </a:t>
            </a:r>
            <a:r>
              <a:rPr lang="en-US" dirty="0"/>
              <a:t>N </a:t>
            </a:r>
            <a:r>
              <a:rPr lang="ru-RU" dirty="0"/>
              <a:t>километров</a:t>
            </a:r>
          </a:p>
          <a:p>
            <a:pPr lvl="2"/>
            <a:r>
              <a:rPr lang="ru-RU" dirty="0"/>
              <a:t>Увеличивает пробег, уменьшает топливо</a:t>
            </a:r>
          </a:p>
          <a:p>
            <a:pPr lvl="1"/>
            <a:r>
              <a:rPr lang="ru-RU" dirty="0"/>
              <a:t>Перекрасить кузов</a:t>
            </a:r>
          </a:p>
          <a:p>
            <a:pPr lvl="2"/>
            <a:r>
              <a:rPr lang="ru-RU" dirty="0"/>
              <a:t>Изменяет цвет кузова</a:t>
            </a:r>
          </a:p>
          <a:p>
            <a:pPr lvl="1"/>
            <a:r>
              <a:rPr lang="ru-RU" dirty="0"/>
              <a:t>Заправить топливом</a:t>
            </a:r>
          </a:p>
          <a:p>
            <a:pPr lvl="2"/>
            <a:r>
              <a:rPr lang="ru-RU" dirty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4" y="764704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764704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716" y="386104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2337</TotalTime>
  <Words>7254</Words>
  <Application>Microsoft Office PowerPoint</Application>
  <PresentationFormat>Экран (4:3)</PresentationFormat>
  <Paragraphs>1278</Paragraphs>
  <Slides>93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102" baseType="lpstr">
      <vt:lpstr>Calibri</vt:lpstr>
      <vt:lpstr>Cascadia Mono</vt:lpstr>
      <vt:lpstr>Consolas</vt:lpstr>
      <vt:lpstr>Constantia</vt:lpstr>
      <vt:lpstr>Courier New</vt:lpstr>
      <vt:lpstr>Tahoma</vt:lpstr>
      <vt:lpstr>Wingdings</vt:lpstr>
      <vt:lpstr>Wingdings 2</vt:lpstr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Презентация PowerPoint</vt:lpstr>
      <vt:lpstr>Методы класса</vt:lpstr>
      <vt:lpstr>Пример</vt:lpstr>
      <vt:lpstr>Презентация PowerPoint</vt:lpstr>
      <vt:lpstr>Свойства</vt:lpstr>
      <vt:lpstr>Пример: Треугольник</vt:lpstr>
      <vt:lpstr>Презентация PowerPoint</vt:lpstr>
      <vt:lpstr>Важнейшие принципы ООП</vt:lpstr>
      <vt:lpstr>Абстракция данных</vt:lpstr>
      <vt:lpstr>Пример</vt:lpstr>
      <vt:lpstr>Инкапсуляция</vt:lpstr>
      <vt:lpstr>Пример. Стек целых чисел</vt:lpstr>
      <vt:lpstr>Презентация PowerPoint</vt:lpstr>
      <vt:lpstr>Наследование</vt:lpstr>
      <vt:lpstr>Полиморфизм</vt:lpstr>
      <vt:lpstr>Презентация PowerPoint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методах?</vt:lpstr>
      <vt:lpstr>Пример</vt:lpstr>
      <vt:lpstr>Изменчивые (mutable) данные класса</vt:lpstr>
      <vt:lpstr>Пример</vt:lpstr>
      <vt:lpstr>Инициализация экземпляра класса</vt:lpstr>
      <vt:lpstr>Пример</vt:lpstr>
      <vt:lpstr>Конструктор по умолчанию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Перемещающий конструктор</vt:lpstr>
      <vt:lpstr>Проблемы стандарта C++03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Презентация PowerPoint</vt:lpstr>
      <vt:lpstr>Презентация PowerPoint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245</cp:revision>
  <dcterms:created xsi:type="dcterms:W3CDTF">2007-03-30T02:07:07Z</dcterms:created>
  <dcterms:modified xsi:type="dcterms:W3CDTF">2022-03-24T17:42:41Z</dcterms:modified>
</cp:coreProperties>
</file>