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tags/tag34.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5.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tags/tag4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4.xml" ContentType="application/vnd.openxmlformats-officedocument.presentationml.tags+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tags/tag49.xml" ContentType="application/vnd.openxmlformats-officedocument.presentationml.tags+xml"/>
  <Override PartName="/ppt/notesSlides/notesSlide89.xml" ContentType="application/vnd.openxmlformats-officedocument.presentationml.notesSlide+xml"/>
  <Override PartName="/ppt/tags/tag50.xml" ContentType="application/vnd.openxmlformats-officedocument.presentationml.tags+xml"/>
  <Override PartName="/ppt/notesSlides/notesSlide90.xml" ContentType="application/vnd.openxmlformats-officedocument.presentationml.notesSlide+xml"/>
  <Override PartName="/ppt/tags/tag51.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2.xml" ContentType="application/vnd.openxmlformats-officedocument.presentationml.tags+xml"/>
  <Override PartName="/ppt/notesSlides/notesSlide93.xml" ContentType="application/vnd.openxmlformats-officedocument.presentationml.notesSlide+xml"/>
  <Override PartName="/ppt/tags/tag53.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4.xml" ContentType="application/vnd.openxmlformats-officedocument.presentationml.tags+xml"/>
  <Override PartName="/ppt/notesSlides/notesSlide96.xml" ContentType="application/vnd.openxmlformats-officedocument.presentationml.notesSlide+xml"/>
  <Override PartName="/ppt/tags/tag55.xml" ContentType="application/vnd.openxmlformats-officedocument.presentationml.tags+xml"/>
  <Override PartName="/ppt/notesSlides/notesSlide97.xml" ContentType="application/vnd.openxmlformats-officedocument.presentationml.notesSlide+xml"/>
  <Override PartName="/ppt/tags/tag56.xml" ContentType="application/vnd.openxmlformats-officedocument.presentationml.tags+xml"/>
  <Override PartName="/ppt/notesSlides/notesSlide98.xml" ContentType="application/vnd.openxmlformats-officedocument.presentationml.notesSlide+xml"/>
  <Override PartName="/ppt/tags/tag57.xml" ContentType="application/vnd.openxmlformats-officedocument.presentationml.tags+xml"/>
  <Override PartName="/ppt/notesSlides/notesSlide99.xml" ContentType="application/vnd.openxmlformats-officedocument.presentationml.notesSlide+xml"/>
  <Override PartName="/ppt/tags/tag58.xml" ContentType="application/vnd.openxmlformats-officedocument.presentationml.tags+xml"/>
  <Override PartName="/ppt/notesSlides/notesSlide100.xml" ContentType="application/vnd.openxmlformats-officedocument.presentationml.notesSlide+xml"/>
  <Override PartName="/ppt/tags/tag59.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60.xml" ContentType="application/vnd.openxmlformats-officedocument.presentationml.tags+xml"/>
  <Override PartName="/ppt/notesSlides/notesSlide103.xml" ContentType="application/vnd.openxmlformats-officedocument.presentationml.notesSlide+xml"/>
  <Override PartName="/ppt/tags/tag61.xml" ContentType="application/vnd.openxmlformats-officedocument.presentationml.tags+xml"/>
  <Override PartName="/ppt/notesSlides/notesSlide104.xml" ContentType="application/vnd.openxmlformats-officedocument.presentationml.notesSlide+xml"/>
  <Override PartName="/ppt/tags/tag62.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3.xml" ContentType="application/vnd.openxmlformats-officedocument.presentationml.tags+xml"/>
  <Override PartName="/ppt/notesSlides/notesSlide115.xml" ContentType="application/vnd.openxmlformats-officedocument.presentationml.notesSlide+xml"/>
  <Override PartName="/ppt/tags/tag64.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5.xml" ContentType="application/vnd.openxmlformats-officedocument.presentationml.tags+xml"/>
  <Override PartName="/ppt/notesSlides/notesSlide118.xml" ContentType="application/vnd.openxmlformats-officedocument.presentationml.notesSlide+xml"/>
  <Override PartName="/ppt/tags/tag66.xml" ContentType="application/vnd.openxmlformats-officedocument.presentationml.tags+xml"/>
  <Override PartName="/ppt/notesSlides/notesSlide119.xml" ContentType="application/vnd.openxmlformats-officedocument.presentationml.notesSlide+xml"/>
  <Override PartName="/ppt/tags/tag67.xml" ContentType="application/vnd.openxmlformats-officedocument.presentationml.tags+xml"/>
  <Override PartName="/ppt/notesSlides/notesSlide120.xml" ContentType="application/vnd.openxmlformats-officedocument.presentationml.notesSlide+xml"/>
  <Override PartName="/ppt/tags/tag68.xml" ContentType="application/vnd.openxmlformats-officedocument.presentationml.tags+xml"/>
  <Override PartName="/ppt/notesSlides/notesSlide121.xml" ContentType="application/vnd.openxmlformats-officedocument.presentationml.notesSlide+xml"/>
  <Override PartName="/ppt/tags/tag69.xml" ContentType="application/vnd.openxmlformats-officedocument.presentationml.tags+xml"/>
  <Override PartName="/ppt/notesSlides/notesSlide122.xml" ContentType="application/vnd.openxmlformats-officedocument.presentationml.notesSlide+xml"/>
  <Override PartName="/ppt/tags/tag70.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1.xml" ContentType="application/vnd.openxmlformats-officedocument.presentationml.tags+xml"/>
  <Override PartName="/ppt/notesSlides/notesSlide125.xml" ContentType="application/vnd.openxmlformats-officedocument.presentationml.notesSlide+xml"/>
  <Override PartName="/ppt/tags/tag72.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3.xml" ContentType="application/vnd.openxmlformats-officedocument.presentationml.tags+xml"/>
  <Override PartName="/ppt/notesSlides/notesSlide128.xml" ContentType="application/vnd.openxmlformats-officedocument.presentationml.notesSlide+xml"/>
  <Override PartName="/ppt/tags/tag74.xml" ContentType="application/vnd.openxmlformats-officedocument.presentationml.tags+xml"/>
  <Override PartName="/ppt/notesSlides/notesSlide129.xml" ContentType="application/vnd.openxmlformats-officedocument.presentationml.notesSlide+xml"/>
  <Override PartName="/ppt/tags/tag75.xml" ContentType="application/vnd.openxmlformats-officedocument.presentationml.tags+xml"/>
  <Override PartName="/ppt/notesSlides/notesSlide130.xml" ContentType="application/vnd.openxmlformats-officedocument.presentationml.notesSlide+xml"/>
  <Override PartName="/ppt/tags/tag76.xml" ContentType="application/vnd.openxmlformats-officedocument.presentationml.tags+xml"/>
  <Override PartName="/ppt/notesSlides/notesSlide131.xml" ContentType="application/vnd.openxmlformats-officedocument.presentationml.notesSlide+xml"/>
  <Override PartName="/ppt/tags/tag77.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8.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9.xml" ContentType="application/vnd.openxmlformats-officedocument.presentationml.tags+xml"/>
  <Override PartName="/ppt/notesSlides/notesSlide137.xml" ContentType="application/vnd.openxmlformats-officedocument.presentationml.notesSlide+xml"/>
  <Override PartName="/ppt/tags/tag80.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1.xml" ContentType="application/vnd.openxmlformats-officedocument.presentationml.tags+xml"/>
  <Override PartName="/ppt/notesSlides/notesSlide140.xml" ContentType="application/vnd.openxmlformats-officedocument.presentationml.notesSlide+xml"/>
  <Override PartName="/ppt/tags/tag82.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3.xml" ContentType="application/vnd.openxmlformats-officedocument.presentationml.tags+xml"/>
  <Override PartName="/ppt/notesSlides/notesSlide143.xml" ContentType="application/vnd.openxmlformats-officedocument.presentationml.notesSlide+xml"/>
  <Override PartName="/ppt/tags/tag84.xml" ContentType="application/vnd.openxmlformats-officedocument.presentationml.tags+xml"/>
  <Override PartName="/ppt/notesSlides/notesSlide144.xml" ContentType="application/vnd.openxmlformats-officedocument.presentationml.notesSlide+xml"/>
  <Override PartName="/ppt/tags/tag85.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8"/>
  </p:notesMasterIdLst>
  <p:sldIdLst>
    <p:sldId id="256" r:id="rId2"/>
    <p:sldId id="257" r:id="rId3"/>
    <p:sldId id="258" r:id="rId4"/>
    <p:sldId id="270" r:id="rId5"/>
    <p:sldId id="266" r:id="rId6"/>
    <p:sldId id="260" r:id="rId7"/>
    <p:sldId id="262" r:id="rId8"/>
    <p:sldId id="263" r:id="rId9"/>
    <p:sldId id="265" r:id="rId10"/>
    <p:sldId id="264" r:id="rId11"/>
    <p:sldId id="267" r:id="rId12"/>
    <p:sldId id="268" r:id="rId13"/>
    <p:sldId id="271" r:id="rId14"/>
    <p:sldId id="272" r:id="rId15"/>
    <p:sldId id="275" r:id="rId16"/>
    <p:sldId id="304" r:id="rId17"/>
    <p:sldId id="305" r:id="rId18"/>
    <p:sldId id="306" r:id="rId19"/>
    <p:sldId id="308" r:id="rId20"/>
    <p:sldId id="307" r:id="rId21"/>
    <p:sldId id="276" r:id="rId22"/>
    <p:sldId id="277" r:id="rId23"/>
    <p:sldId id="278" r:id="rId24"/>
    <p:sldId id="279" r:id="rId25"/>
    <p:sldId id="281" r:id="rId26"/>
    <p:sldId id="282" r:id="rId27"/>
    <p:sldId id="283" r:id="rId28"/>
    <p:sldId id="284" r:id="rId29"/>
    <p:sldId id="291" r:id="rId30"/>
    <p:sldId id="285" r:id="rId31"/>
    <p:sldId id="286" r:id="rId32"/>
    <p:sldId id="287" r:id="rId33"/>
    <p:sldId id="288" r:id="rId34"/>
    <p:sldId id="289" r:id="rId35"/>
    <p:sldId id="290" r:id="rId36"/>
    <p:sldId id="315" r:id="rId37"/>
    <p:sldId id="316" r:id="rId38"/>
    <p:sldId id="317" r:id="rId39"/>
    <p:sldId id="318" r:id="rId40"/>
    <p:sldId id="319" r:id="rId41"/>
    <p:sldId id="320" r:id="rId42"/>
    <p:sldId id="321"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8" r:id="rId68"/>
    <p:sldId id="347" r:id="rId69"/>
    <p:sldId id="353" r:id="rId70"/>
    <p:sldId id="354" r:id="rId71"/>
    <p:sldId id="355" r:id="rId72"/>
    <p:sldId id="356" r:id="rId73"/>
    <p:sldId id="357" r:id="rId74"/>
    <p:sldId id="358" r:id="rId75"/>
    <p:sldId id="359" r:id="rId76"/>
    <p:sldId id="370" r:id="rId77"/>
    <p:sldId id="371" r:id="rId78"/>
    <p:sldId id="372" r:id="rId79"/>
    <p:sldId id="360" r:id="rId80"/>
    <p:sldId id="373" r:id="rId81"/>
    <p:sldId id="374" r:id="rId82"/>
    <p:sldId id="362" r:id="rId83"/>
    <p:sldId id="364" r:id="rId84"/>
    <p:sldId id="375" r:id="rId85"/>
    <p:sldId id="367" r:id="rId86"/>
    <p:sldId id="368" r:id="rId87"/>
    <p:sldId id="269" r:id="rId88"/>
    <p:sldId id="292" r:id="rId89"/>
    <p:sldId id="293" r:id="rId90"/>
    <p:sldId id="296" r:id="rId91"/>
    <p:sldId id="297" r:id="rId92"/>
    <p:sldId id="298" r:id="rId93"/>
    <p:sldId id="294" r:id="rId94"/>
    <p:sldId id="295" r:id="rId95"/>
    <p:sldId id="299" r:id="rId96"/>
    <p:sldId id="300" r:id="rId97"/>
    <p:sldId id="301" r:id="rId98"/>
    <p:sldId id="302" r:id="rId99"/>
    <p:sldId id="303" r:id="rId100"/>
    <p:sldId id="432" r:id="rId101"/>
    <p:sldId id="309" r:id="rId102"/>
    <p:sldId id="311" r:id="rId103"/>
    <p:sldId id="312" r:id="rId104"/>
    <p:sldId id="313" r:id="rId105"/>
    <p:sldId id="314" r:id="rId106"/>
    <p:sldId id="352" r:id="rId107"/>
    <p:sldId id="349" r:id="rId108"/>
    <p:sldId id="350" r:id="rId109"/>
    <p:sldId id="351" r:id="rId110"/>
    <p:sldId id="389" r:id="rId111"/>
    <p:sldId id="390" r:id="rId112"/>
    <p:sldId id="391" r:id="rId113"/>
    <p:sldId id="392" r:id="rId114"/>
    <p:sldId id="393" r:id="rId115"/>
    <p:sldId id="394" r:id="rId116"/>
    <p:sldId id="395" r:id="rId117"/>
    <p:sldId id="396" r:id="rId118"/>
    <p:sldId id="397" r:id="rId119"/>
    <p:sldId id="398" r:id="rId120"/>
    <p:sldId id="399" r:id="rId121"/>
    <p:sldId id="400" r:id="rId122"/>
    <p:sldId id="401" r:id="rId123"/>
    <p:sldId id="402" r:id="rId124"/>
    <p:sldId id="403" r:id="rId125"/>
    <p:sldId id="404" r:id="rId126"/>
    <p:sldId id="408" r:id="rId127"/>
    <p:sldId id="409" r:id="rId128"/>
    <p:sldId id="410" r:id="rId129"/>
    <p:sldId id="411" r:id="rId130"/>
    <p:sldId id="412" r:id="rId131"/>
    <p:sldId id="413" r:id="rId132"/>
    <p:sldId id="41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428" r:id="rId147"/>
    <p:sldId id="429" r:id="rId148"/>
    <p:sldId id="430" r:id="rId149"/>
    <p:sldId id="431" r:id="rId150"/>
    <p:sldId id="376" r:id="rId151"/>
    <p:sldId id="377" r:id="rId152"/>
    <p:sldId id="378" r:id="rId153"/>
    <p:sldId id="379" r:id="rId154"/>
    <p:sldId id="380" r:id="rId155"/>
    <p:sldId id="381" r:id="rId156"/>
    <p:sldId id="382" r:id="rId157"/>
    <p:sldId id="383" r:id="rId158"/>
    <p:sldId id="384" r:id="rId159"/>
    <p:sldId id="385" r:id="rId160"/>
    <p:sldId id="386" r:id="rId161"/>
    <p:sldId id="405" r:id="rId162"/>
    <p:sldId id="387" r:id="rId163"/>
    <p:sldId id="388" r:id="rId164"/>
    <p:sldId id="433" r:id="rId165"/>
    <p:sldId id="434" r:id="rId166"/>
    <p:sldId id="435" r:id="rId167"/>
    <p:sldId id="436" r:id="rId168"/>
    <p:sldId id="437" r:id="rId169"/>
    <p:sldId id="465" r:id="rId170"/>
    <p:sldId id="471" r:id="rId171"/>
    <p:sldId id="466" r:id="rId172"/>
    <p:sldId id="467" r:id="rId173"/>
    <p:sldId id="468" r:id="rId174"/>
    <p:sldId id="469" r:id="rId175"/>
    <p:sldId id="470" r:id="rId176"/>
    <p:sldId id="472" r:id="rId177"/>
    <p:sldId id="473" r:id="rId178"/>
    <p:sldId id="474" r:id="rId179"/>
    <p:sldId id="475" r:id="rId180"/>
    <p:sldId id="439" r:id="rId181"/>
    <p:sldId id="440" r:id="rId182"/>
    <p:sldId id="460" r:id="rId183"/>
    <p:sldId id="441" r:id="rId184"/>
    <p:sldId id="442" r:id="rId185"/>
    <p:sldId id="443" r:id="rId186"/>
    <p:sldId id="444" r:id="rId187"/>
    <p:sldId id="445" r:id="rId188"/>
    <p:sldId id="446" r:id="rId189"/>
    <p:sldId id="461" r:id="rId190"/>
    <p:sldId id="462" r:id="rId191"/>
    <p:sldId id="463" r:id="rId192"/>
    <p:sldId id="464" r:id="rId193"/>
    <p:sldId id="47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 id="459" r:id="rId207"/>
  </p:sldIdLst>
  <p:sldSz cx="9144000" cy="6858000" type="screen4x3"/>
  <p:notesSz cx="6858000" cy="9144000"/>
  <p:custDataLst>
    <p:tags r:id="rId20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4660"/>
  </p:normalViewPr>
  <p:slideViewPr>
    <p:cSldViewPr>
      <p:cViewPr varScale="1">
        <p:scale>
          <a:sx n="122" d="100"/>
          <a:sy n="122" d="100"/>
        </p:scale>
        <p:origin x="1008" y="90"/>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gs" Target="tags/tag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02.03.2018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07.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0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21</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a:t>Помимо просто эстетических соображений, для применения </a:t>
            </a:r>
            <a:r>
              <a:rPr lang="ru-RU" i="1"/>
              <a:t>typedef</a:t>
            </a:r>
            <a:r>
              <a:rPr lang="ru-RU"/>
              <a:t> существуют две важные причины. Первая - параметризация программы, связанная с проблемой переносимости. Если с помощью </a:t>
            </a:r>
            <a:r>
              <a:rPr lang="ru-RU" i="1"/>
              <a:t>typedef</a:t>
            </a:r>
            <a:r>
              <a:rPr lang="ru-RU"/>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a:t>typedef</a:t>
            </a:r>
            <a:r>
              <a:rPr lang="ru-RU"/>
              <a:t>. Одна из распространенных ситуаций - использование </a:t>
            </a:r>
            <a:r>
              <a:rPr lang="ru-RU" i="1"/>
              <a:t>typedef</a:t>
            </a:r>
            <a:r>
              <a:rPr lang="ru-RU"/>
              <a:t>-имен для варьирования целыми величинами. Для каждой конкретной машины это предполагает соответствующие установки </a:t>
            </a:r>
            <a:r>
              <a:rPr lang="ru-RU" i="1"/>
              <a:t>short</a:t>
            </a:r>
            <a:r>
              <a:rPr lang="ru-RU"/>
              <a:t>, </a:t>
            </a:r>
            <a:r>
              <a:rPr lang="ru-RU" i="1"/>
              <a:t>int</a:t>
            </a:r>
            <a:r>
              <a:rPr lang="ru-RU"/>
              <a:t> или </a:t>
            </a:r>
            <a:r>
              <a:rPr lang="ru-RU" i="1"/>
              <a:t>long</a:t>
            </a:r>
            <a:r>
              <a:rPr lang="ru-RU"/>
              <a:t>, которые делаются аналогично установкам стандартных типов, например </a:t>
            </a:r>
            <a:r>
              <a:rPr lang="ru-RU" i="1"/>
              <a:t>size_t</a:t>
            </a:r>
            <a:r>
              <a:rPr lang="ru-RU"/>
              <a:t> и </a:t>
            </a:r>
            <a:r>
              <a:rPr lang="ru-RU" i="1"/>
              <a:t>ptrdiff_t</a:t>
            </a:r>
            <a:r>
              <a:rPr lang="ru-RU"/>
              <a:t>. </a:t>
            </a:r>
          </a:p>
          <a:p>
            <a:pPr eaLnBrk="1" hangingPunct="1"/>
            <a:r>
              <a:rPr lang="ru-RU"/>
              <a:t>Вторая причина, побуждающая к применению </a:t>
            </a:r>
            <a:r>
              <a:rPr lang="ru-RU" i="1"/>
              <a:t>typedef</a:t>
            </a:r>
            <a:r>
              <a:rPr lang="ru-RU"/>
              <a:t>,- желание сделать более ясным текст программы. Тип, названный </a:t>
            </a:r>
            <a:r>
              <a:rPr lang="ru-RU" i="1"/>
              <a:t>Тreeptr</a:t>
            </a:r>
            <a:r>
              <a:rPr lang="ru-RU"/>
              <a:t> (от английских слов tree - дерево и pointer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136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139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141</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23</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180</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181</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194</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195</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196</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198</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27</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28</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30</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31</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32</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33</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36</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37</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38</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5EE97F3-A9F9-4633-9C1C-2ABA127EE873}" type="slidenum">
              <a:rPr lang="ru-RU" smtClean="0"/>
              <a:pPr/>
              <a:t>39</a:t>
            </a:fld>
            <a:endParaRPr lang="ru-RU"/>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237600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40</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41</a:t>
            </a:fld>
            <a:endParaRPr lang="ru-RU"/>
          </a:p>
        </p:txBody>
      </p:sp>
    </p:spTree>
    <p:extLst>
      <p:ext uri="{BB962C8B-B14F-4D97-AF65-F5344CB8AC3E}">
        <p14:creationId xmlns:p14="http://schemas.microsoft.com/office/powerpoint/2010/main" val="75148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42</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43</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44</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45</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46</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47</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48</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49</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50</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51</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8</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58</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59</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61</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9</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63</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64</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65</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66</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69</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70</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71</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72</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73</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74</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75</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79</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82</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83</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85</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86</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88</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96</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97</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98</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13</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100</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107</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108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109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115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14</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116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117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15</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126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127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129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135</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02.03.2018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02.03.2018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02.03.2018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02.03.2018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02.03.2018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02.03.2018</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02.03.2018</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en.cppreference.com/w/cpp/string/basic_string"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msdn.microsoft.com/en-us/library/9xd04bzs(VS.80).aspx"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hyperlink" Target="http://www.cplusplus.com/reference/deque/deque/" TargetMode="Externa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1.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hyperlink" Target="http://msdn.microsoft.com/en-us/library/e8wh7665(VS.80).aspx"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a:t>Указатель – используются для хранения адресов переменных в памяти</a:t>
            </a:r>
          </a:p>
          <a:p>
            <a:pPr eaLnBrk="1" hangingPunct="1">
              <a:lnSpc>
                <a:spcPct val="90000"/>
              </a:lnSpc>
            </a:pPr>
            <a:r>
              <a:rPr lang="ru-RU"/>
              <a:t>Основные области применения</a:t>
            </a:r>
          </a:p>
          <a:p>
            <a:pPr lvl="1" eaLnBrk="1" hangingPunct="1">
              <a:lnSpc>
                <a:spcPct val="90000"/>
              </a:lnSpc>
            </a:pPr>
            <a:r>
              <a:rPr lang="ru-RU"/>
              <a:t>Работа с динамической памятью</a:t>
            </a:r>
          </a:p>
          <a:p>
            <a:pPr lvl="1" eaLnBrk="1" hangingPunct="1">
              <a:lnSpc>
                <a:spcPct val="90000"/>
              </a:lnSpc>
            </a:pPr>
            <a:r>
              <a:rPr lang="ru-RU"/>
              <a:t>Работа с массивами</a:t>
            </a:r>
          </a:p>
          <a:p>
            <a:pPr lvl="1" eaLnBrk="1" hangingPunct="1">
              <a:lnSpc>
                <a:spcPct val="90000"/>
              </a:lnSpc>
            </a:pPr>
            <a:r>
              <a:rPr lang="ru-RU"/>
              <a:t>Передача параметров в функцию по ссылке</a:t>
            </a:r>
          </a:p>
          <a:p>
            <a:pPr lvl="1" eaLnBrk="1" hangingPunct="1">
              <a:lnSpc>
                <a:spcPct val="90000"/>
              </a:lnSpc>
            </a:pPr>
            <a:r>
              <a:rPr lang="ru-RU"/>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6638">
                  <a:extLst>
                    <a:ext uri="{9D8B030D-6E8A-4147-A177-3AD203B41FA5}">
                      <a16:colId xmlns:a16="http://schemas.microsoft.com/office/drawing/2014/main" xmlns="" val="20005"/>
                    </a:ext>
                  </a:extLst>
                </a:gridCol>
                <a:gridCol w="519112">
                  <a:extLst>
                    <a:ext uri="{9D8B030D-6E8A-4147-A177-3AD203B41FA5}">
                      <a16:colId xmlns:a16="http://schemas.microsoft.com/office/drawing/2014/main" xmlns="" val="20006"/>
                    </a:ext>
                  </a:extLst>
                </a:gridCol>
                <a:gridCol w="554038">
                  <a:extLst>
                    <a:ext uri="{9D8B030D-6E8A-4147-A177-3AD203B41FA5}">
                      <a16:colId xmlns:a16="http://schemas.microsoft.com/office/drawing/2014/main" xmlns="" val="20007"/>
                    </a:ext>
                  </a:extLst>
                </a:gridCol>
                <a:gridCol w="481012">
                  <a:extLst>
                    <a:ext uri="{9D8B030D-6E8A-4147-A177-3AD203B41FA5}">
                      <a16:colId xmlns:a16="http://schemas.microsoft.com/office/drawing/2014/main" xmlns="" val="20008"/>
                    </a:ext>
                  </a:extLst>
                </a:gridCol>
                <a:gridCol w="519113">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7">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5050">
                  <a:extLst>
                    <a:ext uri="{9D8B030D-6E8A-4147-A177-3AD203B41FA5}">
                      <a16:colId xmlns:a16="http://schemas.microsoft.com/office/drawing/2014/main" xmlns="" val="20005"/>
                    </a:ext>
                  </a:extLst>
                </a:gridCol>
                <a:gridCol w="519113">
                  <a:extLst>
                    <a:ext uri="{9D8B030D-6E8A-4147-A177-3AD203B41FA5}">
                      <a16:colId xmlns:a16="http://schemas.microsoft.com/office/drawing/2014/main" xmlns="" val="20006"/>
                    </a:ext>
                  </a:extLst>
                </a:gridCol>
                <a:gridCol w="595312">
                  <a:extLst>
                    <a:ext uri="{9D8B030D-6E8A-4147-A177-3AD203B41FA5}">
                      <a16:colId xmlns:a16="http://schemas.microsoft.com/office/drawing/2014/main" xmlns="" val="20007"/>
                    </a:ext>
                  </a:extLst>
                </a:gridCol>
                <a:gridCol w="439738">
                  <a:extLst>
                    <a:ext uri="{9D8B030D-6E8A-4147-A177-3AD203B41FA5}">
                      <a16:colId xmlns:a16="http://schemas.microsoft.com/office/drawing/2014/main" xmlns="" val="20008"/>
                    </a:ext>
                  </a:extLst>
                </a:gridCol>
                <a:gridCol w="519112">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8">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457200" y="1916832"/>
            <a:ext cx="8291264" cy="4401205"/>
          </a:xfrm>
          <a:prstGeom prst="rect">
            <a:avLst/>
          </a:prstGeom>
        </p:spPr>
        <p:txBody>
          <a:bodyPr wrap="square">
            <a:spAutoFit/>
          </a:bodyPr>
          <a:lstStyle/>
          <a:p>
            <a:pPr>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все-же отказаться от разных переменных в одном блоке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a:t>Позволяют задавать вещественные числа различного размера и точности</a:t>
            </a:r>
            <a:endParaRPr lang="en-US" sz="2800"/>
          </a:p>
          <a:p>
            <a:pPr lvl="1" eaLnBrk="1" hangingPunct="1"/>
            <a:r>
              <a:rPr lang="en-US"/>
              <a:t>float</a:t>
            </a:r>
          </a:p>
          <a:p>
            <a:pPr lvl="1" eaLnBrk="1" hangingPunct="1"/>
            <a:r>
              <a:rPr lang="en-US"/>
              <a:t>double</a:t>
            </a:r>
          </a:p>
          <a:p>
            <a:pPr lvl="1" eaLnBrk="1" hangingPunct="1"/>
            <a:r>
              <a:rPr lang="en-US"/>
              <a:t>long double</a:t>
            </a:r>
            <a:endParaRPr lang="ru-RU"/>
          </a:p>
          <a:p>
            <a:pPr eaLnBrk="1" hangingPunct="1"/>
            <a:r>
              <a:rPr lang="ru-RU" sz="2800"/>
              <a:t>Гарантированы</a:t>
            </a:r>
            <a:r>
              <a:rPr lang="en-US" sz="2800"/>
              <a:t> </a:t>
            </a:r>
            <a:r>
              <a:rPr lang="ru-RU" sz="2800"/>
              <a:t>следующие соотношения размеров вещественных типов данных</a:t>
            </a:r>
          </a:p>
          <a:p>
            <a:pPr lvl="1" eaLnBrk="1" hangingPunct="1"/>
            <a:r>
              <a:rPr lang="en-US"/>
              <a:t>sizeof(float) &lt;= sizeof(double) </a:t>
            </a:r>
            <a:endParaRPr lang="ru-RU"/>
          </a:p>
          <a:p>
            <a:pPr lvl="1" eaLnBrk="1" hangingPunct="1"/>
            <a:r>
              <a:rPr lang="en-US"/>
              <a:t>sizeof(double) &lt;= sizeof (long double)</a:t>
            </a:r>
            <a:endParaRPr lang="ru-RU"/>
          </a:p>
        </p:txBody>
      </p:sp>
    </p:spTree>
    <p:extLst>
      <p:ext uri="{BB962C8B-B14F-4D97-AF65-F5344CB8AC3E}">
        <p14:creationId xmlns:p14="http://schemas.microsoft.com/office/powerpoint/2010/main" val="104371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a:t>Позволяет задать ограниченный набор именованных целочисленных значений</a:t>
            </a:r>
          </a:p>
          <a:p>
            <a:pPr lvl="1"/>
            <a:r>
              <a:rPr lang="ru-RU"/>
              <a:t>День недели</a:t>
            </a:r>
          </a:p>
          <a:p>
            <a:pPr lvl="1"/>
            <a:r>
              <a:rPr lang="ru-RU"/>
              <a:t>Состояние конечного автомата</a:t>
            </a:r>
          </a:p>
          <a:p>
            <a:pPr lvl="1"/>
            <a:r>
              <a:rPr lang="ru-RU"/>
              <a:t>Модель компьютера и т.д</a:t>
            </a:r>
            <a:endParaRPr lang="en-US"/>
          </a:p>
          <a:p>
            <a:r>
              <a:rPr lang="ru-RU"/>
              <a:t>Особенности</a:t>
            </a:r>
          </a:p>
          <a:p>
            <a:pPr lvl="1"/>
            <a:r>
              <a:rPr lang="ru-RU"/>
              <a:t>Имена в различных перечислениях должны отличаться друг от друга</a:t>
            </a:r>
          </a:p>
          <a:p>
            <a:pPr lvl="1"/>
            <a:r>
              <a:rPr lang="ru-RU"/>
              <a:t> Значения внутри одного перечисления могут совпадать:</a:t>
            </a:r>
          </a:p>
          <a:p>
            <a:pPr lvl="2"/>
            <a:r>
              <a:rPr lang="en-US"/>
              <a:t>enum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stdio.h</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today = SUNDAY;</a:t>
            </a:r>
          </a:p>
          <a:p>
            <a:pPr defTabSz="355600"/>
            <a:r>
              <a:rPr lang="en-US" sz="1400" b="1" dirty="0">
                <a:latin typeface="Courier New" pitchFamily="49" charset="0"/>
              </a:rPr>
              <a:t>	</a:t>
            </a:r>
            <a:r>
              <a:rPr lang="en-US" sz="1400" b="1" dirty="0" err="1">
                <a:latin typeface="Courier New" pitchFamily="49" charset="0"/>
              </a:rPr>
              <a:t>printf</a:t>
            </a:r>
            <a:r>
              <a:rPr lang="en-US" sz="1400" b="1" dirty="0">
                <a:latin typeface="Courier New" pitchFamily="49" charset="0"/>
              </a:rPr>
              <a:t>("Today is %d\n", today);</a:t>
            </a:r>
          </a:p>
          <a:p>
            <a:pPr defTabSz="355600"/>
            <a:endParaRPr lang="en-US" sz="1400" b="1" dirty="0">
              <a:latin typeface="Courier New" pitchFamily="49" charset="0"/>
            </a:endParaRPr>
          </a:p>
          <a:p>
            <a:pPr defTabSz="355600"/>
            <a:r>
              <a:rPr lang="en-US" sz="1400" b="1" dirty="0">
                <a:latin typeface="Courier New" pitchFamily="49" charset="0"/>
              </a:rPr>
              <a:t>	today++;</a:t>
            </a:r>
          </a:p>
          <a:p>
            <a:pPr defTabSz="355600"/>
            <a:r>
              <a:rPr lang="en-US" sz="1400" b="1" dirty="0">
                <a:latin typeface="Courier New" pitchFamily="49" charset="0"/>
              </a:rPr>
              <a:t>	</a:t>
            </a:r>
            <a:r>
              <a:rPr lang="en-US" sz="1400" b="1" dirty="0" err="1">
                <a:latin typeface="Courier New" pitchFamily="49" charset="0"/>
              </a:rPr>
              <a:t>printf</a:t>
            </a:r>
            <a:r>
              <a:rPr lang="en-US" sz="1400" b="1" dirty="0">
                <a:latin typeface="Courier New" pitchFamily="49" charset="0"/>
              </a:rPr>
              <a:t>("Tomorrow will be %d\n", today);</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class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class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40963" name="Rectangle 5"/>
          <p:cNvSpPr>
            <a:spLocks noChangeArrowheads="1"/>
          </p:cNvSpPr>
          <p:nvPr/>
        </p:nvSpPr>
        <p:spPr bwMode="auto">
          <a:xfrm>
            <a:off x="539750" y="2924175"/>
            <a:ext cx="8208963" cy="2014538"/>
          </a:xfrm>
          <a:prstGeom prst="rect">
            <a:avLst/>
          </a:prstGeom>
          <a:noFill/>
          <a:ln w="9525">
            <a:noFill/>
            <a:miter lim="800000"/>
            <a:headEnd/>
            <a:tailEnd/>
          </a:ln>
        </p:spPr>
        <p:txBody>
          <a:bodyPr anchor="ctr">
            <a:spAutoFit/>
          </a:bodyPr>
          <a:lstStyle/>
          <a:p>
            <a:pPr defTabSz="534988"/>
            <a:r>
              <a:rPr lang="ru-RU" b="1">
                <a:latin typeface="Courier New" pitchFamily="49" charset="0"/>
              </a:rPr>
              <a:t>if (</a:t>
            </a:r>
          </a:p>
          <a:p>
            <a:pPr defTabSz="534988"/>
            <a:r>
              <a:rPr lang="ru-RU" b="1">
                <a:latin typeface="Courier New" pitchFamily="49" charset="0"/>
              </a:rPr>
              <a:t>    ((</a:t>
            </a:r>
            <a:r>
              <a:rPr lang="en-US" b="1">
                <a:latin typeface="Courier New" pitchFamily="49" charset="0"/>
              </a:rPr>
              <a:t>year</a:t>
            </a:r>
            <a:r>
              <a:rPr lang="ru-RU" b="1">
                <a:latin typeface="Courier New" pitchFamily="49" charset="0"/>
              </a:rPr>
              <a:t> % 4 == 0) &amp;&amp; (</a:t>
            </a:r>
            <a:r>
              <a:rPr lang="en-US" b="1">
                <a:latin typeface="Courier New" pitchFamily="49" charset="0"/>
              </a:rPr>
              <a:t>year</a:t>
            </a:r>
            <a:r>
              <a:rPr lang="ru-RU" b="1">
                <a:latin typeface="Courier New" pitchFamily="49" charset="0"/>
              </a:rPr>
              <a:t> % 100 != 0)) || </a:t>
            </a:r>
          </a:p>
          <a:p>
            <a:pPr defTabSz="534988"/>
            <a:r>
              <a:rPr lang="ru-RU" b="1">
                <a:latin typeface="Courier New" pitchFamily="49" charset="0"/>
              </a:rPr>
              <a:t>    (y</a:t>
            </a:r>
            <a:r>
              <a:rPr lang="en-US" b="1">
                <a:latin typeface="Courier New" pitchFamily="49" charset="0"/>
              </a:rPr>
              <a:t>ear</a:t>
            </a:r>
            <a:r>
              <a:rPr lang="ru-RU" b="1">
                <a:latin typeface="Courier New" pitchFamily="49" charset="0"/>
              </a:rPr>
              <a:t> % 400 == 0)</a:t>
            </a:r>
          </a:p>
          <a:p>
            <a:pPr defTabSz="534988"/>
            <a:r>
              <a:rPr lang="ru-RU" b="1">
                <a:latin typeface="Courier New" pitchFamily="49" charset="0"/>
              </a:rPr>
              <a:t>    )</a:t>
            </a:r>
          </a:p>
          <a:p>
            <a:pPr defTabSz="534988"/>
            <a:r>
              <a:rPr lang="ru-RU" b="1">
                <a:latin typeface="Courier New" pitchFamily="49" charset="0"/>
              </a:rPr>
              <a:t>    </a:t>
            </a:r>
            <a:r>
              <a:rPr lang="en-US" b="1">
                <a:latin typeface="Courier New" pitchFamily="49" charset="0"/>
              </a:rPr>
              <a:t>printf</a:t>
            </a:r>
            <a:r>
              <a:rPr lang="ru-RU" b="1">
                <a:latin typeface="Courier New" pitchFamily="49" charset="0"/>
              </a:rPr>
              <a:t>("%d високосный год\n", y</a:t>
            </a:r>
            <a:r>
              <a:rPr lang="en-US" b="1">
                <a:latin typeface="Courier New" pitchFamily="49" charset="0"/>
              </a:rPr>
              <a:t>ea</a:t>
            </a:r>
            <a:r>
              <a:rPr lang="ru-RU" b="1">
                <a:latin typeface="Courier New" pitchFamily="49" charset="0"/>
              </a:rPr>
              <a:t>r);</a:t>
            </a:r>
          </a:p>
          <a:p>
            <a:pPr defTabSz="534988"/>
            <a:r>
              <a:rPr lang="en-US" b="1">
                <a:latin typeface="Courier New" pitchFamily="49" charset="0"/>
              </a:rPr>
              <a:t>else</a:t>
            </a:r>
            <a:r>
              <a:rPr lang="ru-RU" b="1">
                <a:latin typeface="Courier New" pitchFamily="49" charset="0"/>
              </a:rPr>
              <a:t> </a:t>
            </a:r>
          </a:p>
          <a:p>
            <a:pPr defTabSz="534988"/>
            <a:r>
              <a:rPr lang="ru-RU" b="1">
                <a:latin typeface="Courier New" pitchFamily="49" charset="0"/>
              </a:rPr>
              <a:t>    </a:t>
            </a:r>
            <a:r>
              <a:rPr lang="en-US" b="1">
                <a:latin typeface="Courier New" pitchFamily="49" charset="0"/>
              </a:rPr>
              <a:t>printf</a:t>
            </a:r>
            <a:r>
              <a:rPr lang="ru-RU" b="1">
                <a:latin typeface="Courier New" pitchFamily="49" charset="0"/>
              </a:rPr>
              <a:t>("%d невисокосный год\n", y</a:t>
            </a:r>
            <a:r>
              <a:rPr lang="en-US" b="1">
                <a:latin typeface="Courier New" pitchFamily="49" charset="0"/>
              </a:rPr>
              <a:t>ea</a:t>
            </a:r>
            <a:r>
              <a:rPr lang="ru-RU" b="1">
                <a:latin typeface="Courier New" pitchFamily="49" charset="0"/>
              </a:rPr>
              <a:t>r);</a:t>
            </a:r>
          </a:p>
        </p:txBody>
      </p:sp>
    </p:spTree>
    <p:custDataLst>
      <p:tags r:id="rId1"/>
    </p:custDataLst>
    <p:extLst>
      <p:ext uri="{BB962C8B-B14F-4D97-AF65-F5344CB8AC3E}">
        <p14:creationId xmlns:p14="http://schemas.microsoft.com/office/powerpoint/2010/main" val="128458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p>
        </p:txBody>
      </p:sp>
      <p:sp>
        <p:nvSpPr>
          <p:cNvPr id="4" name="TextBox 3"/>
          <p:cNvSpPr txBox="1"/>
          <p:nvPr/>
        </p:nvSpPr>
        <p:spPr>
          <a:xfrm>
            <a:off x="1115616" y="1779687"/>
            <a:ext cx="7272808" cy="4801314"/>
          </a:xfrm>
          <a:prstGeom prst="rect">
            <a:avLst/>
          </a:prstGeom>
          <a:noFill/>
        </p:spPr>
        <p:txBody>
          <a:bodyPr wrap="square" rtlCol="0">
            <a:spAutoFit/>
          </a:bodyPr>
          <a:lstStyle/>
          <a:p>
            <a:pPr defTabSz="542925"/>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stdio.h</a:t>
            </a:r>
            <a:r>
              <a:rPr lang="en-US" b="1" dirty="0">
                <a:latin typeface="Courier New" pitchFamily="49" charset="0"/>
                <a:cs typeface="Courier New" pitchFamily="49" charset="0"/>
              </a:rPr>
              <a:t>&gt;</a:t>
            </a:r>
          </a:p>
          <a:p>
            <a:pPr defTabSz="542925"/>
            <a:endParaRPr lang="en-US" b="1" dirty="0">
              <a:latin typeface="Courier New" pitchFamily="49" charset="0"/>
              <a:cs typeface="Courier New" pitchFamily="49" charset="0"/>
            </a:endParaRPr>
          </a:p>
          <a:p>
            <a:pPr defTabSz="54292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char buffer[10];</a:t>
            </a:r>
          </a:p>
          <a:p>
            <a:pPr defTabSz="542925"/>
            <a:r>
              <a:rPr lang="en-US" b="1" dirty="0">
                <a:latin typeface="Courier New" pitchFamily="49" charset="0"/>
                <a:cs typeface="Courier New" pitchFamily="49" charset="0"/>
              </a:rPr>
              <a:t>	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MAX_SIZE = </a:t>
            </a:r>
            <a:r>
              <a:rPr lang="en-US" b="1" dirty="0" err="1">
                <a:latin typeface="Courier New" pitchFamily="49" charset="0"/>
                <a:cs typeface="Courier New" pitchFamily="49" charset="0"/>
              </a:rPr>
              <a:t>sizeof</a:t>
            </a:r>
            <a:r>
              <a:rPr lang="en-US" b="1" dirty="0">
                <a:latin typeface="Courier New" pitchFamily="49" charset="0"/>
                <a:cs typeface="Courier New" pitchFamily="49" charset="0"/>
              </a:rPr>
              <a:t>(buffer) - 1;</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endParaRPr lang="en-US" b="1" dirty="0">
              <a:latin typeface="Courier New" pitchFamily="49" charset="0"/>
              <a:cs typeface="Courier New" pitchFamily="49" charset="0"/>
            </a:endParaRPr>
          </a:p>
          <a:p>
            <a:pPr defTabSz="542925"/>
            <a:r>
              <a:rPr lang="en-US" b="1" dirty="0">
                <a:latin typeface="Courier New" pitchFamily="49" charset="0"/>
                <a:cs typeface="Courier New" pitchFamily="49" charset="0"/>
              </a:rPr>
              <a:t>	while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&lt; MAX_SIZE) &amp;&amp;</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getchar</a:t>
            </a:r>
            <a:r>
              <a:rPr lang="en-US" b="1" dirty="0">
                <a:latin typeface="Courier New" pitchFamily="49" charset="0"/>
                <a:cs typeface="Courier New" pitchFamily="49" charset="0"/>
              </a:rPr>
              <a:t>()) != EOF))</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r>
              <a:rPr lang="en-US" b="1" dirty="0">
                <a:latin typeface="Courier New" pitchFamily="49" charset="0"/>
                <a:cs typeface="Courier New" pitchFamily="49" charset="0"/>
              </a:rPr>
              <a:t>	return 0;</a:t>
            </a:r>
          </a:p>
          <a:p>
            <a:pPr defTabSz="542925"/>
            <a:r>
              <a:rPr lang="en-US" b="1" dirty="0">
                <a:latin typeface="Courier New" pitchFamily="49" charset="0"/>
                <a:cs typeface="Courier New" pitchFamily="49" charset="0"/>
              </a:rPr>
              <a:t>}</a:t>
            </a:r>
            <a:endParaRPr lang="ru-RU" b="1" dirty="0">
              <a:latin typeface="Courier New" pitchFamily="49" charset="0"/>
              <a:cs typeface="Courier New" pitchFamily="49" charset="0"/>
            </a:endParaRPr>
          </a:p>
        </p:txBody>
      </p:sp>
    </p:spTree>
    <p:extLst>
      <p:ext uri="{BB962C8B-B14F-4D97-AF65-F5344CB8AC3E}">
        <p14:creationId xmlns:p14="http://schemas.microsoft.com/office/powerpoint/2010/main" val="49736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773238"/>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3068638"/>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437063"/>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870450"/>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5302250"/>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565400"/>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565400"/>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565400"/>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565400"/>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565400"/>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937000"/>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437063"/>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8704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53022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6021388"/>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933825"/>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734050"/>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6" end="16"/>
                                            </p:txEl>
                                          </p:spTgt>
                                        </p:tgtEl>
                                        <p:attrNameLst>
                                          <p:attrName>style.visibility</p:attrName>
                                        </p:attrNameLst>
                                      </p:cBhvr>
                                      <p:to>
                                        <p:strVal val="visible"/>
                                      </p:to>
                                    </p:set>
                                    <p:animEffect transition="in" filter="fade">
                                      <p:cBhvr>
                                        <p:cTn id="7" dur="20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p>
        </p:txBody>
      </p:sp>
      <p:sp>
        <p:nvSpPr>
          <p:cNvPr id="4" name="Прямоугольник 3"/>
          <p:cNvSpPr/>
          <p:nvPr/>
        </p:nvSpPr>
        <p:spPr>
          <a:xfrm>
            <a:off x="683568" y="3429000"/>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83568" y="386104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xmlns="" val="20000"/>
                    </a:ext>
                  </a:extLst>
                </a:gridCol>
                <a:gridCol w="450850">
                  <a:extLst>
                    <a:ext uri="{9D8B030D-6E8A-4147-A177-3AD203B41FA5}">
                      <a16:colId xmlns:a16="http://schemas.microsoft.com/office/drawing/2014/main" xmlns="" val="20001"/>
                    </a:ext>
                  </a:extLst>
                </a:gridCol>
                <a:gridCol w="450850">
                  <a:extLst>
                    <a:ext uri="{9D8B030D-6E8A-4147-A177-3AD203B41FA5}">
                      <a16:colId xmlns:a16="http://schemas.microsoft.com/office/drawing/2014/main" xmlns="" val="20002"/>
                    </a:ext>
                  </a:extLst>
                </a:gridCol>
                <a:gridCol w="45085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520700">
                  <a:extLst>
                    <a:ext uri="{9D8B030D-6E8A-4147-A177-3AD203B41FA5}">
                      <a16:colId xmlns:a16="http://schemas.microsoft.com/office/drawing/2014/main" xmlns="" val="20005"/>
                    </a:ext>
                  </a:extLst>
                </a:gridCol>
                <a:gridCol w="482600">
                  <a:extLst>
                    <a:ext uri="{9D8B030D-6E8A-4147-A177-3AD203B41FA5}">
                      <a16:colId xmlns:a16="http://schemas.microsoft.com/office/drawing/2014/main" xmlns="" val="20006"/>
                    </a:ext>
                  </a:extLst>
                </a:gridCol>
                <a:gridCol w="450850">
                  <a:extLst>
                    <a:ext uri="{9D8B030D-6E8A-4147-A177-3AD203B41FA5}">
                      <a16:colId xmlns:a16="http://schemas.microsoft.com/office/drawing/2014/main" xmlns="" val="20007"/>
                    </a:ext>
                  </a:extLst>
                </a:gridCol>
                <a:gridCol w="806450">
                  <a:extLst>
                    <a:ext uri="{9D8B030D-6E8A-4147-A177-3AD203B41FA5}">
                      <a16:colId xmlns:a16="http://schemas.microsoft.com/office/drawing/2014/main" xmlns="" val="20008"/>
                    </a:ext>
                  </a:extLst>
                </a:gridCol>
                <a:gridCol w="831850">
                  <a:extLst>
                    <a:ext uri="{9D8B030D-6E8A-4147-A177-3AD203B41FA5}">
                      <a16:colId xmlns:a16="http://schemas.microsoft.com/office/drawing/2014/main" xmlns="" val="20009"/>
                    </a:ext>
                  </a:extLst>
                </a:gridCol>
                <a:gridCol w="584200">
                  <a:extLst>
                    <a:ext uri="{9D8B030D-6E8A-4147-A177-3AD203B41FA5}">
                      <a16:colId xmlns:a16="http://schemas.microsoft.com/office/drawing/2014/main" xmlns="" val="20010"/>
                    </a:ext>
                  </a:extLst>
                </a:gridCol>
                <a:gridCol w="1806575">
                  <a:extLst>
                    <a:ext uri="{9D8B030D-6E8A-4147-A177-3AD203B41FA5}">
                      <a16:colId xmlns:a16="http://schemas.microsoft.com/office/drawing/2014/main" xmlns=""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
        <p:nvSpPr>
          <p:cNvPr id="5" name="TextBox 4"/>
          <p:cNvSpPr txBox="1"/>
          <p:nvPr/>
        </p:nvSpPr>
        <p:spPr>
          <a:xfrm>
            <a:off x="1331640" y="3861048"/>
            <a:ext cx="4752528" cy="2621680"/>
          </a:xfrm>
          <a:prstGeom prst="rect">
            <a:avLst/>
          </a:prstGeom>
          <a:noFill/>
        </p:spPr>
        <p:txBody>
          <a:bodyPr wrap="square" rtlCol="0">
            <a:spAutoFit/>
          </a:bodyPr>
          <a:lstStyle/>
          <a:p>
            <a:pPr>
              <a:lnSpc>
                <a:spcPct val="115000"/>
              </a:lnSpc>
              <a:spcAft>
                <a:spcPts val="0"/>
              </a:spcAft>
              <a:tabLst>
                <a:tab pos="541338" algn="l"/>
              </a:tabLst>
            </a:pP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i</a:t>
            </a:r>
            <a:r>
              <a:rPr lang="en-US" dirty="0">
                <a:solidFill>
                  <a:srgbClr val="000000"/>
                </a:solidFill>
                <a:effectLst/>
                <a:latin typeface="Consolas"/>
                <a:ea typeface="Calibri"/>
                <a:cs typeface="Times New Roman"/>
              </a:rPr>
              <a:t> = 5;</a:t>
            </a:r>
            <a:endParaRPr lang="ru-RU" dirty="0">
              <a:ea typeface="Calibri"/>
              <a:cs typeface="Times New Roman"/>
            </a:endParaRPr>
          </a:p>
          <a:p>
            <a:pPr>
              <a:lnSpc>
                <a:spcPct val="115000"/>
              </a:lnSpc>
              <a:spcAft>
                <a:spcPts val="0"/>
              </a:spcAft>
              <a:tabLst>
                <a:tab pos="541338" algn="l"/>
              </a:tabLst>
            </a:pPr>
            <a:r>
              <a:rPr lang="en-US" dirty="0">
                <a:solidFill>
                  <a:srgbClr val="0000FF"/>
                </a:solidFill>
                <a:effectLst/>
                <a:latin typeface="Consolas"/>
                <a:ea typeface="Calibri"/>
                <a:cs typeface="Times New Roman"/>
              </a:rPr>
              <a:t>bool</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isEven</a:t>
            </a:r>
            <a:r>
              <a:rPr lang="en-US" dirty="0">
                <a:solidFill>
                  <a:srgbClr val="000000"/>
                </a:solidFill>
                <a:effectLst/>
                <a:latin typeface="Consolas"/>
                <a:ea typeface="Calibri"/>
                <a:cs typeface="Times New Roman"/>
              </a:rPr>
              <a:t> = ((</a:t>
            </a:r>
            <a:r>
              <a:rPr lang="en-US" dirty="0" err="1">
                <a:solidFill>
                  <a:srgbClr val="000080"/>
                </a:solidFill>
                <a:effectLst/>
                <a:latin typeface="Consolas"/>
                <a:ea typeface="Calibri"/>
                <a:cs typeface="Times New Roman"/>
              </a:rPr>
              <a:t>i</a:t>
            </a:r>
            <a:r>
              <a:rPr lang="en-US" dirty="0">
                <a:solidFill>
                  <a:srgbClr val="000000"/>
                </a:solidFill>
                <a:effectLst/>
                <a:latin typeface="Consolas"/>
                <a:ea typeface="Calibri"/>
                <a:cs typeface="Times New Roman"/>
              </a:rPr>
              <a:t> % 2) == 0);</a:t>
            </a:r>
            <a:endParaRPr lang="ru-RU" dirty="0">
              <a:ea typeface="Calibri"/>
              <a:cs typeface="Times New Roman"/>
            </a:endParaRPr>
          </a:p>
          <a:p>
            <a:pPr>
              <a:lnSpc>
                <a:spcPct val="115000"/>
              </a:lnSpc>
              <a:spcAft>
                <a:spcPts val="0"/>
              </a:spcAft>
              <a:tabLst>
                <a:tab pos="541338" algn="l"/>
              </a:tabLst>
            </a:pPr>
            <a:r>
              <a:rPr lang="en-US" dirty="0">
                <a:solidFill>
                  <a:srgbClr val="0000FF"/>
                </a:solidFill>
                <a:effectLst/>
                <a:latin typeface="Consolas"/>
                <a:ea typeface="Calibri"/>
                <a:cs typeface="Times New Roman"/>
              </a:rPr>
              <a:t>bool</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everythingIsOK</a:t>
            </a:r>
            <a:r>
              <a:rPr lang="en-US" dirty="0">
                <a:solidFill>
                  <a:srgbClr val="000000"/>
                </a:solidFill>
                <a:effectLst/>
                <a:latin typeface="Consolas"/>
                <a:ea typeface="Calibri"/>
                <a:cs typeface="Times New Roman"/>
              </a:rPr>
              <a:t> = </a:t>
            </a:r>
            <a:r>
              <a:rPr lang="en-US" dirty="0">
                <a:solidFill>
                  <a:srgbClr val="0000FF"/>
                </a:solidFill>
                <a:effectLst/>
                <a:latin typeface="Consolas"/>
                <a:ea typeface="Calibri"/>
                <a:cs typeface="Times New Roman"/>
              </a:rPr>
              <a:t>false</a:t>
            </a:r>
            <a:r>
              <a:rPr lang="en-US" dirty="0">
                <a:solidFill>
                  <a:srgbClr val="000000"/>
                </a:solidFill>
                <a:effectLst/>
                <a:latin typeface="Consolas"/>
                <a:ea typeface="Calibri"/>
                <a:cs typeface="Times New Roman"/>
              </a:rPr>
              <a:t>;</a:t>
            </a:r>
            <a:endParaRPr lang="ru-RU" dirty="0">
              <a:ea typeface="Calibri"/>
              <a:cs typeface="Times New Roman"/>
            </a:endParaRPr>
          </a:p>
          <a:p>
            <a:pPr>
              <a:lnSpc>
                <a:spcPct val="115000"/>
              </a:lnSpc>
              <a:spcAft>
                <a:spcPts val="0"/>
              </a:spcAft>
              <a:tabLst>
                <a:tab pos="541338" algn="l"/>
              </a:tabLst>
            </a:pPr>
            <a:endParaRPr lang="ru-RU" dirty="0">
              <a:ea typeface="Calibri"/>
              <a:cs typeface="Times New Roman"/>
            </a:endParaRPr>
          </a:p>
          <a:p>
            <a:pPr>
              <a:lnSpc>
                <a:spcPct val="115000"/>
              </a:lnSpc>
              <a:spcAft>
                <a:spcPts val="0"/>
              </a:spcAft>
              <a:tabLst>
                <a:tab pos="541338" algn="l"/>
              </a:tabLst>
            </a:pPr>
            <a:r>
              <a:rPr lang="en-US" dirty="0">
                <a:solidFill>
                  <a:srgbClr val="0000FF"/>
                </a:solidFill>
                <a:effectLst/>
                <a:latin typeface="Consolas"/>
                <a:ea typeface="Calibri"/>
                <a:cs typeface="Times New Roman"/>
              </a:rPr>
              <a:t>if</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isEven</a:t>
            </a:r>
            <a:r>
              <a:rPr lang="en-US" dirty="0">
                <a:solidFill>
                  <a:srgbClr val="000000"/>
                </a:solidFill>
                <a:effectLst/>
                <a:latin typeface="Consolas"/>
                <a:ea typeface="Calibri"/>
                <a:cs typeface="Times New Roman"/>
              </a:rPr>
              <a:t>)</a:t>
            </a:r>
            <a:endParaRPr lang="ru-RU" dirty="0">
              <a:ea typeface="Calibri"/>
              <a:cs typeface="Times New Roman"/>
            </a:endParaRPr>
          </a:p>
          <a:p>
            <a:pPr>
              <a:lnSpc>
                <a:spcPct val="115000"/>
              </a:lnSpc>
              <a:spcAft>
                <a:spcPts val="0"/>
              </a:spcAft>
              <a:tabLst>
                <a:tab pos="541338" algn="l"/>
              </a:tabLst>
            </a:pPr>
            <a:r>
              <a:rPr lang="ru-RU" dirty="0">
                <a:solidFill>
                  <a:srgbClr val="000000"/>
                </a:solidFill>
                <a:effectLst/>
                <a:latin typeface="Consolas"/>
                <a:ea typeface="Calibri"/>
                <a:cs typeface="Times New Roman"/>
              </a:rPr>
              <a:t>{</a:t>
            </a:r>
            <a:endParaRPr lang="ru-RU" dirty="0">
              <a:ea typeface="Calibri"/>
              <a:cs typeface="Times New Roman"/>
            </a:endParaRPr>
          </a:p>
          <a:p>
            <a:pPr>
              <a:lnSpc>
                <a:spcPct val="115000"/>
              </a:lnSpc>
              <a:spcAft>
                <a:spcPts val="0"/>
              </a:spcAft>
              <a:tabLst>
                <a:tab pos="541338" algn="l"/>
              </a:tabLst>
            </a:pP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everythingIsOK</a:t>
            </a:r>
            <a:r>
              <a:rPr lang="ru-RU" dirty="0">
                <a:solidFill>
                  <a:srgbClr val="000000"/>
                </a:solidFill>
                <a:effectLst/>
                <a:latin typeface="Consolas"/>
                <a:ea typeface="Calibri"/>
                <a:cs typeface="Times New Roman"/>
              </a:rPr>
              <a:t> = </a:t>
            </a:r>
            <a:r>
              <a:rPr lang="ru-RU" dirty="0" err="1">
                <a:solidFill>
                  <a:srgbClr val="0000FF"/>
                </a:solidFill>
                <a:effectLst/>
                <a:latin typeface="Consolas"/>
                <a:ea typeface="Calibri"/>
                <a:cs typeface="Times New Roman"/>
              </a:rPr>
              <a:t>true</a:t>
            </a:r>
            <a:r>
              <a:rPr lang="ru-RU" dirty="0">
                <a:solidFill>
                  <a:srgbClr val="000000"/>
                </a:solidFill>
                <a:effectLst/>
                <a:latin typeface="Consolas"/>
                <a:ea typeface="Calibri"/>
                <a:cs typeface="Times New Roman"/>
              </a:rPr>
              <a:t>;</a:t>
            </a:r>
            <a:endParaRPr lang="ru-RU" dirty="0">
              <a:ea typeface="Calibri"/>
              <a:cs typeface="Times New Roman"/>
            </a:endParaRPr>
          </a:p>
          <a:p>
            <a:pPr>
              <a:lnSpc>
                <a:spcPct val="115000"/>
              </a:lnSpc>
              <a:spcAft>
                <a:spcPts val="0"/>
              </a:spcAft>
              <a:tabLst>
                <a:tab pos="541338" algn="l"/>
              </a:tabLs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616648"/>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«сырых строковых литералов»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7544" y="1841242"/>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b40d822d-862a-4b42-ab66-797d16fc51f9"/>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5.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696</TotalTime>
  <Words>14095</Words>
  <Application>Microsoft Office PowerPoint</Application>
  <PresentationFormat>On-screen Show (4:3)</PresentationFormat>
  <Paragraphs>3230</Paragraphs>
  <Slides>206</Slides>
  <Notes>153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206</vt:i4>
      </vt:variant>
    </vt:vector>
  </HeadingPairs>
  <TitlesOfParts>
    <vt:vector size="218"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Символьные константы</vt:lpstr>
      <vt:lpstr>Строковые константы (строковые литералы)</vt:lpstr>
      <vt:lpstr>PowerPoint Presentation</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vt:lpstr>
      <vt:lpstr>Операторы инкремента и декремента</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Двусвязный список std::list</vt:lpstr>
      <vt:lpstr>Пример</vt:lpstr>
      <vt:lpstr>PowerPoint Presentation</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57</cp:revision>
  <dcterms:created xsi:type="dcterms:W3CDTF">2016-02-02T19:36:42Z</dcterms:created>
  <dcterms:modified xsi:type="dcterms:W3CDTF">2018-03-02T17:06:44Z</dcterms:modified>
</cp:coreProperties>
</file>