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3"/>
  </p:notesMasterIdLst>
  <p:sldIdLst>
    <p:sldId id="256" r:id="rId2"/>
    <p:sldId id="281" r:id="rId3"/>
    <p:sldId id="282" r:id="rId4"/>
    <p:sldId id="305" r:id="rId5"/>
    <p:sldId id="283" r:id="rId6"/>
    <p:sldId id="307" r:id="rId7"/>
    <p:sldId id="284" r:id="rId8"/>
    <p:sldId id="306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57" r:id="rId21"/>
    <p:sldId id="258" r:id="rId22"/>
    <p:sldId id="261" r:id="rId23"/>
    <p:sldId id="262" r:id="rId24"/>
    <p:sldId id="259" r:id="rId25"/>
    <p:sldId id="260" r:id="rId26"/>
    <p:sldId id="263" r:id="rId27"/>
    <p:sldId id="264" r:id="rId28"/>
    <p:sldId id="308" r:id="rId29"/>
    <p:sldId id="309" r:id="rId30"/>
    <p:sldId id="310" r:id="rId31"/>
    <p:sldId id="311" r:id="rId32"/>
    <p:sldId id="312" r:id="rId33"/>
    <p:sldId id="266" r:id="rId34"/>
    <p:sldId id="267" r:id="rId35"/>
    <p:sldId id="268" r:id="rId36"/>
    <p:sldId id="296" r:id="rId37"/>
    <p:sldId id="269" r:id="rId38"/>
    <p:sldId id="270" r:id="rId39"/>
    <p:sldId id="271" r:id="rId40"/>
    <p:sldId id="272" r:id="rId41"/>
    <p:sldId id="273" r:id="rId42"/>
    <p:sldId id="277" r:id="rId43"/>
    <p:sldId id="279" r:id="rId44"/>
    <p:sldId id="278" r:id="rId45"/>
    <p:sldId id="324" r:id="rId46"/>
    <p:sldId id="274" r:id="rId47"/>
    <p:sldId id="325" r:id="rId48"/>
    <p:sldId id="328" r:id="rId49"/>
    <p:sldId id="275" r:id="rId50"/>
    <p:sldId id="329" r:id="rId51"/>
    <p:sldId id="330" r:id="rId52"/>
    <p:sldId id="331" r:id="rId53"/>
    <p:sldId id="333" r:id="rId54"/>
    <p:sldId id="332" r:id="rId55"/>
    <p:sldId id="326" r:id="rId56"/>
    <p:sldId id="327" r:id="rId57"/>
    <p:sldId id="334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35" r:id="rId67"/>
    <p:sldId id="339" r:id="rId68"/>
    <p:sldId id="340" r:id="rId69"/>
    <p:sldId id="341" r:id="rId70"/>
    <p:sldId id="336" r:id="rId71"/>
    <p:sldId id="338" r:id="rId72"/>
    <p:sldId id="342" r:id="rId73"/>
    <p:sldId id="343" r:id="rId74"/>
    <p:sldId id="344" r:id="rId75"/>
    <p:sldId id="349" r:id="rId76"/>
    <p:sldId id="345" r:id="rId77"/>
    <p:sldId id="346" r:id="rId78"/>
    <p:sldId id="350" r:id="rId79"/>
    <p:sldId id="347" r:id="rId80"/>
    <p:sldId id="348" r:id="rId81"/>
    <p:sldId id="313" r:id="rId82"/>
    <p:sldId id="314" r:id="rId83"/>
    <p:sldId id="315" r:id="rId84"/>
    <p:sldId id="316" r:id="rId85"/>
    <p:sldId id="317" r:id="rId86"/>
    <p:sldId id="318" r:id="rId87"/>
    <p:sldId id="323" r:id="rId88"/>
    <p:sldId id="319" r:id="rId89"/>
    <p:sldId id="320" r:id="rId90"/>
    <p:sldId id="321" r:id="rId91"/>
    <p:sldId id="322" r:id="rId92"/>
  </p:sldIdLst>
  <p:sldSz cx="9144000" cy="6858000" type="screen4x3"/>
  <p:notesSz cx="6858000" cy="9144000"/>
  <p:custDataLst>
    <p:tags r:id="rId9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8489" autoAdjust="0"/>
  </p:normalViewPr>
  <p:slideViewPr>
    <p:cSldViewPr>
      <p:cViewPr varScale="1">
        <p:scale>
          <a:sx n="113" d="100"/>
          <a:sy n="113" d="100"/>
        </p:scale>
        <p:origin x="15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16.03.2018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ru-RU" baseline="0" dirty="0" smtClean="0"/>
              <a:t> на </a:t>
            </a:r>
            <a:r>
              <a:rPr lang="en-US" baseline="0" dirty="0" smtClean="0"/>
              <a:t>C++ </a:t>
            </a:r>
            <a:r>
              <a:rPr lang="ru-RU" baseline="0" dirty="0" smtClean="0"/>
              <a:t>славится высокой производительностью. Однако до появления нового стандарта </a:t>
            </a:r>
            <a:r>
              <a:rPr lang="en-US" baseline="0" dirty="0" smtClean="0"/>
              <a:t>C++11</a:t>
            </a:r>
            <a:r>
              <a:rPr lang="ru-RU" baseline="0" dirty="0" smtClean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 smtClean="0"/>
              <a:t>C++ - </a:t>
            </a:r>
            <a:r>
              <a:rPr lang="ru-RU" b="1" baseline="0" dirty="0" smtClean="0"/>
              <a:t>создание временных объектов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 smtClean="0"/>
          </a:p>
          <a:p>
            <a:r>
              <a:rPr lang="ru-RU" dirty="0" smtClean="0"/>
              <a:t>В некоторых случаях</a:t>
            </a:r>
            <a:r>
              <a:rPr lang="ru-RU" baseline="0" dirty="0" smtClean="0"/>
              <a:t> для объекта может отсутствовать семантика копирования (например, </a:t>
            </a:r>
            <a:r>
              <a:rPr lang="en-US" baseline="0" dirty="0" err="1" smtClean="0"/>
              <a:t>fstream</a:t>
            </a:r>
            <a:r>
              <a:rPr lang="en-US" baseline="0" dirty="0" smtClean="0"/>
              <a:t>, thread,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)</a:t>
            </a:r>
            <a:r>
              <a:rPr lang="ru-RU" baseline="0" dirty="0" smtClean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</a:t>
            </a:r>
            <a:r>
              <a:rPr lang="en-US" baseline="0" dirty="0" err="1" smtClean="0"/>
              <a:t>DoubleValues</a:t>
            </a:r>
            <a:r>
              <a:rPr lang="ru-RU" baseline="0" dirty="0" smtClean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 smtClean="0"/>
              <a:t>Что произойдет при выполнении оператора </a:t>
            </a:r>
            <a:r>
              <a:rPr lang="en-US" baseline="0" dirty="0" smtClean="0"/>
              <a:t>return</a:t>
            </a:r>
            <a:r>
              <a:rPr lang="ru-RU" baseline="0" dirty="0" smtClean="0"/>
              <a:t>? </a:t>
            </a:r>
          </a:p>
          <a:p>
            <a:r>
              <a:rPr lang="ru-RU" baseline="0" dirty="0" smtClean="0"/>
              <a:t>Будет создана временная копия массива </a:t>
            </a:r>
            <a:r>
              <a:rPr lang="en-US" baseline="0" dirty="0" smtClean="0"/>
              <a:t>result</a:t>
            </a:r>
            <a:r>
              <a:rPr lang="ru-RU" baseline="0" dirty="0" smtClean="0"/>
              <a:t> (при выходе из функции будет вызван деструктор объекта </a:t>
            </a:r>
            <a:r>
              <a:rPr lang="en-US" baseline="0" dirty="0" smtClean="0"/>
              <a:t>result</a:t>
            </a:r>
            <a:r>
              <a:rPr lang="ru-RU" baseline="0" dirty="0" smtClean="0"/>
              <a:t>, поэтому его нужно скопировать при возврате из функции).</a:t>
            </a:r>
          </a:p>
          <a:p>
            <a:r>
              <a:rPr lang="ru-RU" baseline="0" dirty="0" smtClean="0"/>
              <a:t>Второе копирование данных произойдет при присваивании результата переменной </a:t>
            </a:r>
            <a:r>
              <a:rPr lang="en-US" baseline="0" dirty="0" smtClean="0"/>
              <a:t>v</a:t>
            </a:r>
            <a:r>
              <a:rPr lang="ru-RU" baseline="0" dirty="0" smtClean="0"/>
              <a:t>, при этом</a:t>
            </a:r>
            <a:r>
              <a:rPr lang="en-US" baseline="0" dirty="0" smtClean="0"/>
              <a:t> </a:t>
            </a:r>
            <a:r>
              <a:rPr lang="ru-RU" baseline="0" dirty="0" smtClean="0"/>
              <a:t>будут скопированы элементы временной копии.</a:t>
            </a:r>
          </a:p>
          <a:p>
            <a:r>
              <a:rPr lang="ru-RU" baseline="0" dirty="0" smtClean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 smtClean="0"/>
              <a:t>C++03</a:t>
            </a:r>
            <a:r>
              <a:rPr lang="ru-RU" baseline="0" dirty="0" smtClean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 smtClean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Передача ссылки на результирующий массив в функцию </a:t>
            </a:r>
            <a:r>
              <a:rPr lang="en-US" baseline="0" dirty="0" err="1" smtClean="0"/>
              <a:t>DoubleValues</a:t>
            </a:r>
            <a:r>
              <a:rPr lang="ru-RU" baseline="0" dirty="0" smtClean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Размещение результирующего массива в куче при помощи </a:t>
            </a:r>
            <a:r>
              <a:rPr lang="en-US" baseline="0" dirty="0" smtClean="0"/>
              <a:t>new </a:t>
            </a:r>
            <a:r>
              <a:rPr lang="ru-RU" baseline="0" dirty="0" smtClean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 smtClean="0"/>
              <a:t>C++ </a:t>
            </a:r>
            <a:r>
              <a:rPr lang="ru-RU" baseline="0" dirty="0" smtClean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Самое обидное здесь в том, что массив, возвращаемый функцией </a:t>
            </a:r>
            <a:r>
              <a:rPr lang="en-US" baseline="0" dirty="0" err="1" smtClean="0"/>
              <a:t>DoubleValues</a:t>
            </a:r>
            <a:r>
              <a:rPr lang="en-US" baseline="0" dirty="0" smtClean="0"/>
              <a:t> </a:t>
            </a:r>
            <a:r>
              <a:rPr lang="ru-RU" baseline="0" dirty="0" smtClean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 smtClean="0"/>
              <a:t>result</a:t>
            </a:r>
            <a:r>
              <a:rPr lang="ru-RU" baseline="0" dirty="0" smtClean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В</a:t>
            </a:r>
            <a:r>
              <a:rPr lang="en-US" baseline="0" dirty="0" smtClean="0"/>
              <a:t> C++03 </a:t>
            </a:r>
            <a:r>
              <a:rPr lang="ru-RU" baseline="0" dirty="0" smtClean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 smtClean="0"/>
              <a:t>C++11 </a:t>
            </a:r>
            <a:r>
              <a:rPr lang="ru-RU" baseline="0" dirty="0" smtClean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Основы ООП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187450" y="774700"/>
            <a:ext cx="7200900" cy="535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55600"/>
            <a:r>
              <a:rPr lang="ru-RU" b="1" dirty="0" err="1">
                <a:latin typeface="Courier New" pitchFamily="49" charset="0"/>
              </a:rPr>
              <a:t>class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Point</a:t>
            </a:r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ru-RU" b="1" dirty="0" err="1">
                <a:latin typeface="Courier New" pitchFamily="49" charset="0"/>
              </a:rPr>
              <a:t>public</a:t>
            </a:r>
            <a:r>
              <a:rPr lang="ru-RU" b="1" dirty="0">
                <a:latin typeface="Courier New" pitchFamily="49" charset="0"/>
              </a:rPr>
              <a:t>:</a:t>
            </a:r>
          </a:p>
          <a:p>
            <a:pPr defTabSz="35560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x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</a:rPr>
              <a:t>y</a:t>
            </a:r>
            <a:r>
              <a:rPr lang="ru-RU" b="1" dirty="0">
                <a:latin typeface="Courier New" pitchFamily="49" charset="0"/>
              </a:rPr>
              <a:t>;</a:t>
            </a:r>
          </a:p>
          <a:p>
            <a:pPr defTabSz="355600"/>
            <a:r>
              <a:rPr lang="ru-RU" b="1" dirty="0">
                <a:latin typeface="Courier New" pitchFamily="49" charset="0"/>
              </a:rPr>
              <a:t>};</a:t>
            </a:r>
          </a:p>
          <a:p>
            <a:pPr defTabSz="355600"/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 err="1">
                <a:latin typeface="Courier New" pitchFamily="49" charset="0"/>
              </a:rPr>
              <a:t>class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Triangle</a:t>
            </a:r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ru-RU" b="1" dirty="0" err="1">
                <a:latin typeface="Courier New" pitchFamily="49" charset="0"/>
              </a:rPr>
              <a:t>public</a:t>
            </a:r>
            <a:r>
              <a:rPr lang="ru-RU" b="1" dirty="0">
                <a:latin typeface="Courier New" pitchFamily="49" charset="0"/>
              </a:rPr>
              <a:t>:</a:t>
            </a:r>
          </a:p>
          <a:p>
            <a:pPr defTabSz="35560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GetArea</a:t>
            </a:r>
            <a:r>
              <a:rPr lang="ru-RU" b="1" dirty="0" smtClean="0">
                <a:latin typeface="Courier New" pitchFamily="49" charset="0"/>
              </a:rPr>
              <a:t>()</a:t>
            </a:r>
            <a:r>
              <a:rPr lang="en-US" b="1" dirty="0" smtClean="0">
                <a:latin typeface="Courier New" pitchFamily="49" charset="0"/>
              </a:rPr>
              <a:t>const</a:t>
            </a:r>
            <a:r>
              <a:rPr lang="ru-RU" b="1" dirty="0" smtClean="0">
                <a:latin typeface="Courier New" pitchFamily="49" charset="0"/>
              </a:rPr>
              <a:t>;</a:t>
            </a:r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GetPerimeter</a:t>
            </a:r>
            <a:r>
              <a:rPr lang="ru-RU" b="1" dirty="0" smtClean="0">
                <a:latin typeface="Courier New" pitchFamily="49" charset="0"/>
              </a:rPr>
              <a:t>()</a:t>
            </a:r>
            <a:r>
              <a:rPr lang="en-US" b="1" dirty="0" smtClean="0">
                <a:latin typeface="Courier New" pitchFamily="49" charset="0"/>
              </a:rPr>
              <a:t>const</a:t>
            </a:r>
            <a:r>
              <a:rPr lang="ru-RU" b="1" dirty="0" smtClean="0">
                <a:latin typeface="Courier New" pitchFamily="49" charset="0"/>
              </a:rPr>
              <a:t>;</a:t>
            </a:r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Point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GetCenter</a:t>
            </a:r>
            <a:r>
              <a:rPr lang="ru-RU" b="1" dirty="0" smtClean="0">
                <a:latin typeface="Courier New" pitchFamily="49" charset="0"/>
              </a:rPr>
              <a:t>()</a:t>
            </a:r>
            <a:r>
              <a:rPr lang="en-US" b="1" dirty="0" smtClean="0">
                <a:latin typeface="Courier New" pitchFamily="49" charset="0"/>
              </a:rPr>
              <a:t>const</a:t>
            </a:r>
            <a:r>
              <a:rPr lang="ru-RU" b="1" dirty="0" smtClean="0">
                <a:latin typeface="Courier New" pitchFamily="49" charset="0"/>
              </a:rPr>
              <a:t>;</a:t>
            </a:r>
            <a:endParaRPr lang="ru-RU" b="1" dirty="0">
              <a:latin typeface="Courier New" pitchFamily="49" charset="0"/>
            </a:endParaRPr>
          </a:p>
          <a:p>
            <a:pPr defTabSz="355600"/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void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Move</a:t>
            </a:r>
            <a:r>
              <a:rPr lang="ru-RU" b="1" dirty="0">
                <a:latin typeface="Courier New" pitchFamily="49" charset="0"/>
              </a:rPr>
              <a:t>(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dx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dy</a:t>
            </a:r>
            <a:r>
              <a:rPr lang="ru-RU" b="1" dirty="0">
                <a:latin typeface="Courier New" pitchFamily="49" charset="0"/>
              </a:rPr>
              <a:t>);</a:t>
            </a:r>
          </a:p>
          <a:p>
            <a:pPr defTabSz="35560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void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Scale</a:t>
            </a:r>
            <a:r>
              <a:rPr lang="ru-RU" b="1" dirty="0">
                <a:latin typeface="Courier New" pitchFamily="49" charset="0"/>
              </a:rPr>
              <a:t>(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sx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sy</a:t>
            </a:r>
            <a:r>
              <a:rPr lang="ru-RU" b="1" dirty="0">
                <a:latin typeface="Courier New" pitchFamily="49" charset="0"/>
              </a:rPr>
              <a:t>);</a:t>
            </a:r>
          </a:p>
          <a:p>
            <a:pPr defTabSz="35560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void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Rotate</a:t>
            </a:r>
            <a:r>
              <a:rPr lang="ru-RU" b="1" dirty="0">
                <a:latin typeface="Courier New" pitchFamily="49" charset="0"/>
              </a:rPr>
              <a:t>(</a:t>
            </a:r>
            <a:r>
              <a:rPr lang="ru-RU" b="1" dirty="0" err="1">
                <a:latin typeface="Courier New" pitchFamily="49" charset="0"/>
              </a:rPr>
              <a:t>Point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center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angle</a:t>
            </a:r>
            <a:r>
              <a:rPr lang="ru-RU" b="1" dirty="0" smtClean="0">
                <a:latin typeface="Courier New" pitchFamily="49" charset="0"/>
              </a:rPr>
              <a:t>);</a:t>
            </a:r>
          </a:p>
          <a:p>
            <a:pPr defTabSz="355600"/>
            <a:r>
              <a:rPr lang="en-US" b="1" dirty="0" smtClean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Point</a:t>
            </a:r>
            <a:r>
              <a:rPr lang="ru-RU" b="1" dirty="0">
                <a:latin typeface="Courier New" pitchFamily="49" charset="0"/>
              </a:rPr>
              <a:t> p0, p1, p2;</a:t>
            </a:r>
          </a:p>
          <a:p>
            <a:pPr defTabSz="355600"/>
            <a:r>
              <a:rPr lang="ru-RU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Абстракция данных</a:t>
            </a:r>
          </a:p>
          <a:p>
            <a:r>
              <a:rPr lang="ru-RU" smtClean="0"/>
              <a:t>Инкапсуляция</a:t>
            </a:r>
          </a:p>
          <a:p>
            <a:r>
              <a:rPr lang="ru-RU" smtClean="0"/>
              <a:t>Наследование</a:t>
            </a:r>
          </a:p>
          <a:p>
            <a:r>
              <a:rPr lang="ru-RU" smtClean="0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 smtClean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 smtClean="0"/>
              <a:t>Высокоуровневые обращения к объекту могут обрабатываться с помощью вызова функций и методов низкого уровня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Инкапсуляция</a:t>
            </a:r>
            <a:r>
              <a:rPr lang="ru-RU" dirty="0" smtClean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Согласно данному принципу, класс должен рассматриваться как </a:t>
            </a:r>
            <a:r>
              <a:rPr lang="ru-RU" b="1" dirty="0" smtClean="0"/>
              <a:t>черный ящик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Внешний пользователь не знает детали реализации объекта и работает с ним только путем предоставленного объектом </a:t>
            </a:r>
            <a:r>
              <a:rPr lang="ru-RU" b="1" dirty="0" smtClean="0">
                <a:solidFill>
                  <a:srgbClr val="FF0000"/>
                </a:solidFill>
              </a:rPr>
              <a:t>интерфейса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Следование данному принципу может уменьшить число связей между классами и упростить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500034" y="2071678"/>
            <a:ext cx="756126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50863"/>
            <a:r>
              <a:rPr lang="ru-RU" b="1" dirty="0" err="1">
                <a:latin typeface="Courier New" pitchFamily="49" charset="0"/>
              </a:rPr>
              <a:t>class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IntStack</a:t>
            </a:r>
            <a:endParaRPr lang="ru-RU" b="1" dirty="0">
              <a:latin typeface="Courier New" pitchFamily="49" charset="0"/>
            </a:endParaRPr>
          </a:p>
          <a:p>
            <a:pPr defTabSz="550863"/>
            <a:r>
              <a:rPr lang="ru-RU" b="1" dirty="0">
                <a:latin typeface="Courier New" pitchFamily="49" charset="0"/>
              </a:rPr>
              <a:t>{</a:t>
            </a:r>
          </a:p>
          <a:p>
            <a:pPr defTabSz="550863"/>
            <a:r>
              <a:rPr lang="ru-RU" b="1" dirty="0" err="1">
                <a:latin typeface="Courier New" pitchFamily="49" charset="0"/>
              </a:rPr>
              <a:t>public</a:t>
            </a:r>
            <a:r>
              <a:rPr lang="ru-RU" b="1" dirty="0">
                <a:latin typeface="Courier New" pitchFamily="49" charset="0"/>
              </a:rPr>
              <a:t>:</a:t>
            </a:r>
          </a:p>
          <a:p>
            <a:pPr defTabSz="550863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void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Push</a:t>
            </a:r>
            <a:r>
              <a:rPr lang="ru-RU" b="1" dirty="0">
                <a:latin typeface="Courier New" pitchFamily="49" charset="0"/>
              </a:rPr>
              <a:t>(int </a:t>
            </a:r>
            <a:r>
              <a:rPr lang="ru-RU" b="1" dirty="0" err="1">
                <a:latin typeface="Courier New" pitchFamily="49" charset="0"/>
              </a:rPr>
              <a:t>value</a:t>
            </a:r>
            <a:r>
              <a:rPr lang="ru-RU" b="1" dirty="0">
                <a:latin typeface="Courier New" pitchFamily="49" charset="0"/>
              </a:rPr>
              <a:t>);</a:t>
            </a:r>
          </a:p>
          <a:p>
            <a:pPr defTabSz="550863"/>
            <a:r>
              <a:rPr lang="ru-RU" b="1" dirty="0">
                <a:latin typeface="Courier New" pitchFamily="49" charset="0"/>
              </a:rPr>
              <a:t>	int </a:t>
            </a:r>
            <a:r>
              <a:rPr lang="ru-RU" b="1" dirty="0" err="1">
                <a:latin typeface="Courier New" pitchFamily="49" charset="0"/>
              </a:rPr>
              <a:t>Pop</a:t>
            </a:r>
            <a:r>
              <a:rPr lang="ru-RU" b="1" dirty="0">
                <a:latin typeface="Courier New" pitchFamily="49" charset="0"/>
              </a:rPr>
              <a:t>();</a:t>
            </a:r>
          </a:p>
          <a:p>
            <a:pPr defTabSz="550863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smtClean="0">
                <a:latin typeface="Courier New" pitchFamily="49" charset="0"/>
              </a:rPr>
              <a:t>bool </a:t>
            </a:r>
            <a:r>
              <a:rPr lang="ru-RU" b="1" dirty="0" err="1" smtClean="0">
                <a:latin typeface="Courier New" pitchFamily="49" charset="0"/>
              </a:rPr>
              <a:t>IsEmpty</a:t>
            </a:r>
            <a:r>
              <a:rPr lang="ru-RU" b="1" dirty="0" smtClean="0">
                <a:latin typeface="Courier New" pitchFamily="49" charset="0"/>
              </a:rPr>
              <a:t>()</a:t>
            </a:r>
            <a:r>
              <a:rPr lang="en-US" b="1" dirty="0" smtClean="0">
                <a:latin typeface="Courier New" pitchFamily="49" charset="0"/>
              </a:rPr>
              <a:t>const</a:t>
            </a:r>
            <a:r>
              <a:rPr lang="ru-RU" b="1" dirty="0" smtClean="0">
                <a:latin typeface="Courier New" pitchFamily="49" charset="0"/>
              </a:rPr>
              <a:t>;</a:t>
            </a:r>
            <a:endParaRPr lang="ru-RU" b="1" dirty="0">
              <a:latin typeface="Courier New" pitchFamily="49" charset="0"/>
            </a:endParaRPr>
          </a:p>
          <a:p>
            <a:pPr defTabSz="550863"/>
            <a:r>
              <a:rPr lang="ru-RU" b="1" dirty="0" err="1">
                <a:latin typeface="Courier New" pitchFamily="49" charset="0"/>
              </a:rPr>
              <a:t>private</a:t>
            </a:r>
            <a:r>
              <a:rPr lang="ru-RU" b="1" dirty="0">
                <a:latin typeface="Courier New" pitchFamily="49" charset="0"/>
              </a:rPr>
              <a:t>:</a:t>
            </a:r>
          </a:p>
          <a:p>
            <a:pPr defTabSz="550863"/>
            <a:r>
              <a:rPr lang="ru-RU" b="1" i="1" dirty="0">
                <a:latin typeface="Courier New" pitchFamily="49" charset="0"/>
              </a:rPr>
              <a:t>	// здесь располагаются данные</a:t>
            </a:r>
          </a:p>
          <a:p>
            <a:pPr defTabSz="550863"/>
            <a:r>
              <a:rPr lang="ru-RU" b="1" i="1" dirty="0">
                <a:latin typeface="Courier New" pitchFamily="49" charset="0"/>
              </a:rPr>
              <a:t>	</a:t>
            </a:r>
            <a:r>
              <a:rPr lang="en-US" b="1" i="1" dirty="0">
                <a:latin typeface="Courier New" pitchFamily="49" charset="0"/>
              </a:rPr>
              <a:t>// </a:t>
            </a:r>
            <a:r>
              <a:rPr lang="ru-RU" b="1" i="1" dirty="0">
                <a:latin typeface="Courier New" pitchFamily="49" charset="0"/>
              </a:rPr>
              <a:t>необходимые для реализации стека целых чисел</a:t>
            </a:r>
          </a:p>
          <a:p>
            <a:pPr defTabSz="550863"/>
            <a:r>
              <a:rPr lang="ru-RU" b="1" dirty="0">
                <a:latin typeface="Courier New" pitchFamily="49" charset="0"/>
              </a:rPr>
              <a:t>};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Наследование</a:t>
            </a:r>
            <a:r>
              <a:rPr lang="ru-RU" dirty="0" smtClean="0"/>
              <a:t> позволяет описать новый класс на основе уже существующего </a:t>
            </a:r>
            <a:r>
              <a:rPr lang="ru-RU" b="1" dirty="0" smtClean="0">
                <a:solidFill>
                  <a:srgbClr val="FF0000"/>
                </a:solidFill>
              </a:rPr>
              <a:t>родительского</a:t>
            </a:r>
            <a:r>
              <a:rPr lang="ru-RU" dirty="0" smtClean="0">
                <a:solidFill>
                  <a:schemeClr val="hlink"/>
                </a:solidFill>
              </a:rPr>
              <a:t> </a:t>
            </a:r>
            <a:r>
              <a:rPr lang="ru-RU" dirty="0" smtClean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258888" y="2097088"/>
            <a:ext cx="7273925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ru-RU" b="1" dirty="0" err="1">
                <a:latin typeface="Courier New" pitchFamily="49" charset="0"/>
              </a:rPr>
              <a:t>class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Plane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ru-RU" b="1" dirty="0" err="1">
                <a:latin typeface="Courier New" pitchFamily="49" charset="0"/>
              </a:rPr>
              <a:t>public</a:t>
            </a:r>
            <a:r>
              <a:rPr lang="ru-RU" b="1" dirty="0">
                <a:latin typeface="Courier New" pitchFamily="49" charset="0"/>
              </a:rPr>
              <a:t>:</a:t>
            </a: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void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TakeOff</a:t>
            </a:r>
            <a:r>
              <a:rPr lang="ru-RU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void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Fly</a:t>
            </a:r>
            <a:r>
              <a:rPr lang="ru-RU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void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Land</a:t>
            </a:r>
            <a:r>
              <a:rPr lang="ru-RU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ru-RU" b="1" dirty="0" err="1">
                <a:latin typeface="Courier New" pitchFamily="49" charset="0"/>
              </a:rPr>
              <a:t>private</a:t>
            </a:r>
            <a:r>
              <a:rPr lang="ru-RU" b="1" dirty="0">
                <a:latin typeface="Courier New" pitchFamily="49" charset="0"/>
              </a:rPr>
              <a:t>:</a:t>
            </a: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double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m_</a:t>
            </a:r>
            <a:r>
              <a:rPr lang="ru-RU" b="1" dirty="0" err="1" smtClean="0">
                <a:latin typeface="Courier New" pitchFamily="49" charset="0"/>
              </a:rPr>
              <a:t>fuel</a:t>
            </a:r>
            <a:r>
              <a:rPr lang="ru-RU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ru-RU" b="1" dirty="0">
                <a:latin typeface="Courier New" pitchFamily="49" charset="0"/>
              </a:rPr>
              <a:t>};</a:t>
            </a:r>
          </a:p>
          <a:p>
            <a:pPr defTabSz="539750"/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b="1" dirty="0" err="1">
                <a:latin typeface="Courier New" pitchFamily="49" charset="0"/>
              </a:rPr>
              <a:t>class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MilitaryPlane</a:t>
            </a:r>
            <a:r>
              <a:rPr lang="ru-RU" b="1" dirty="0">
                <a:latin typeface="Courier New" pitchFamily="49" charset="0"/>
              </a:rPr>
              <a:t> : </a:t>
            </a:r>
            <a:r>
              <a:rPr lang="ru-RU" b="1" dirty="0" err="1">
                <a:latin typeface="Courier New" pitchFamily="49" charset="0"/>
              </a:rPr>
              <a:t>public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Plane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ru-RU" b="1" dirty="0" err="1">
                <a:latin typeface="Courier New" pitchFamily="49" charset="0"/>
              </a:rPr>
              <a:t>public</a:t>
            </a:r>
            <a:r>
              <a:rPr lang="ru-RU" b="1" dirty="0">
                <a:latin typeface="Courier New" pitchFamily="49" charset="0"/>
              </a:rPr>
              <a:t>:</a:t>
            </a: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ru-RU" b="1" dirty="0" err="1">
                <a:latin typeface="Courier New" pitchFamily="49" charset="0"/>
              </a:rPr>
              <a:t>void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Attack</a:t>
            </a:r>
            <a:r>
              <a:rPr lang="ru-RU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ru-RU" b="1" dirty="0" err="1">
                <a:latin typeface="Courier New" pitchFamily="49" charset="0"/>
              </a:rPr>
              <a:t>private</a:t>
            </a:r>
            <a:r>
              <a:rPr lang="ru-RU" b="1" dirty="0">
                <a:latin typeface="Courier New" pitchFamily="49" charset="0"/>
              </a:rPr>
              <a:t>:</a:t>
            </a:r>
          </a:p>
          <a:p>
            <a:pPr defTabSz="539750"/>
            <a:r>
              <a:rPr lang="ru-RU" b="1" dirty="0">
                <a:latin typeface="Courier New" pitchFamily="49" charset="0"/>
              </a:rPr>
              <a:t>	int	</a:t>
            </a:r>
            <a:r>
              <a:rPr lang="en-US" b="1" dirty="0" smtClean="0">
                <a:latin typeface="Courier New" pitchFamily="49" charset="0"/>
              </a:rPr>
              <a:t>m_</a:t>
            </a:r>
            <a:r>
              <a:rPr lang="ru-RU" b="1" dirty="0" err="1" smtClean="0">
                <a:latin typeface="Courier New" pitchFamily="49" charset="0"/>
              </a:rPr>
              <a:t>ammo</a:t>
            </a:r>
            <a:r>
              <a:rPr lang="ru-RU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ru-RU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Полиморфизмом</a:t>
            </a:r>
            <a:r>
              <a:rPr lang="ru-RU" sz="2800" dirty="0" smtClean="0"/>
              <a:t> называют явление, при котором классы-потомки могут изменять реализацию метода класса-предка, сохраняя его интерфейс</a:t>
            </a:r>
          </a:p>
          <a:p>
            <a:pPr lvl="1"/>
            <a:r>
              <a:rPr lang="ru-RU" dirty="0" smtClean="0"/>
              <a:t>Полиморфизм позволяет обрабатывать объекты классов-потомков как однотипные объекты, не</a:t>
            </a:r>
            <a:r>
              <a:rPr lang="en-US" dirty="0" smtClean="0"/>
              <a:t> </a:t>
            </a:r>
            <a:r>
              <a:rPr lang="ru-RU" dirty="0" smtClean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900113" y="39688"/>
            <a:ext cx="7848600" cy="670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81013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81013"/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81013"/>
            <a:r>
              <a:rPr lang="ru-RU" sz="1600" b="1" dirty="0">
                <a:latin typeface="Courier New" pitchFamily="49" charset="0"/>
              </a:rPr>
              <a:t>	{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width</a:t>
            </a:r>
            <a:r>
              <a:rPr lang="ru-RU" sz="1600" b="1" dirty="0">
                <a:latin typeface="Courier New" pitchFamily="49" charset="0"/>
              </a:rPr>
              <a:t> * </a:t>
            </a:r>
            <a:r>
              <a:rPr lang="ru-RU" sz="1600" b="1" dirty="0" err="1">
                <a:latin typeface="Courier New" pitchFamily="49" charset="0"/>
              </a:rPr>
              <a:t>height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}</a:t>
            </a: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private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width</a:t>
            </a:r>
            <a:r>
              <a:rPr lang="ru-RU" sz="1600" b="1" dirty="0">
                <a:latin typeface="Courier New" pitchFamily="49" charset="0"/>
              </a:rPr>
              <a:t>, </a:t>
            </a:r>
            <a:r>
              <a:rPr lang="ru-RU" sz="1600" b="1" dirty="0" err="1">
                <a:latin typeface="Courier New" pitchFamily="49" charset="0"/>
              </a:rPr>
              <a:t>height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81013"/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81013"/>
            <a:r>
              <a:rPr lang="ru-RU" sz="1600" b="1" dirty="0">
                <a:latin typeface="Courier New" pitchFamily="49" charset="0"/>
              </a:rPr>
              <a:t>	{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3.1415927 * </a:t>
            </a:r>
            <a:r>
              <a:rPr lang="ru-RU" sz="1600" b="1" dirty="0" err="1">
                <a:latin typeface="Courier New" pitchFamily="49" charset="0"/>
              </a:rPr>
              <a:t>radius</a:t>
            </a:r>
            <a:r>
              <a:rPr lang="ru-RU" sz="1600" b="1" dirty="0">
                <a:latin typeface="Courier New" pitchFamily="49" charset="0"/>
              </a:rPr>
              <a:t> * </a:t>
            </a:r>
            <a:r>
              <a:rPr lang="ru-RU" sz="1600" b="1" dirty="0" err="1">
                <a:latin typeface="Courier New" pitchFamily="49" charset="0"/>
              </a:rPr>
              <a:t>radius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}</a:t>
            </a: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private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radius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 smtClean="0">
                <a:solidFill>
                  <a:srgbClr val="FF0000"/>
                </a:solidFill>
              </a:rPr>
              <a:t>абстрактных объектов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 их </a:t>
            </a:r>
            <a:r>
              <a:rPr lang="ru-RU" b="1" dirty="0" smtClean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Объявление класса в </a:t>
            </a:r>
            <a:r>
              <a:rPr lang="en-US" smtClean="0"/>
              <a:t>C++</a:t>
            </a:r>
            <a:endParaRPr lang="ru-RU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8813"/>
            <a:ext cx="8229600" cy="4389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Для объявления класса в </a:t>
            </a:r>
            <a:r>
              <a:rPr lang="en-US" dirty="0" smtClean="0"/>
              <a:t>C++ </a:t>
            </a:r>
            <a:r>
              <a:rPr lang="ru-RU" dirty="0" smtClean="0"/>
              <a:t>служит ключевое слово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Синтаксис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ru-RU" dirty="0" smtClean="0"/>
              <a:t>идентификатор</a:t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ru-RU" dirty="0" smtClean="0"/>
              <a:t>объявление данных и методов</a:t>
            </a:r>
            <a:br>
              <a:rPr lang="ru-RU" dirty="0" smtClean="0"/>
            </a:br>
            <a:r>
              <a:rPr lang="en-US" dirty="0" smtClean="0"/>
              <a:t>};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Реализация методов класса может быть вынесена за пределы объявления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r>
              <a:rPr lang="ru-RU" smtClean="0"/>
              <a:t>Пример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1520" y="1844824"/>
            <a:ext cx="835273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smtClean="0">
                <a:latin typeface="Courier New" pitchFamily="49" charset="0"/>
              </a:rPr>
              <a:t>Next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smtClean="0">
                <a:latin typeface="Courier New" pitchFamily="49" charset="0"/>
              </a:rPr>
              <a:t>Print()const;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private: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year, month, day;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};</a:t>
            </a:r>
          </a:p>
          <a:p>
            <a:pPr defTabSz="539750"/>
            <a:endParaRPr lang="en-US" sz="1600" b="1" dirty="0" smtClean="0">
              <a:latin typeface="Courier New" pitchFamily="49" charset="0"/>
            </a:endParaRP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</a:rPr>
              <a:t>Реализация методов класса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void Date::Print()const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day &lt;&lt; "/" &lt;&lt; month &lt;&lt; "/" &lt;&lt; year &lt;&lt; "\n";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539750"/>
            <a:endParaRPr lang="ru-RU" sz="1600" b="1" dirty="0" smtClean="0">
              <a:latin typeface="Courier New" pitchFamily="49" charset="0"/>
            </a:endParaRP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void Date::Next()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	// ...</a:t>
            </a:r>
          </a:p>
          <a:p>
            <a:pPr defTabSz="539750"/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</a:t>
            </a:r>
            <a:r>
              <a:rPr lang="ru-RU" dirty="0" smtClean="0"/>
              <a:t>в реализацию </a:t>
            </a:r>
            <a:r>
              <a:rPr lang="ru-RU" dirty="0"/>
              <a:t>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private: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m_day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m_month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int </a:t>
            </a:r>
            <a:r>
              <a:rPr lang="en-US" sz="1400" b="1" dirty="0" err="1" smtClean="0">
                <a:latin typeface="Courier New" pitchFamily="49" charset="0"/>
              </a:rPr>
              <a:t>m_year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 smtClean="0">
                <a:latin typeface="Courier New" pitchFamily="49" charset="0"/>
              </a:rPr>
              <a:t>	...</a:t>
            </a:r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Рекомендуется запрещать доступ к данным класса в обход его методов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Для разделения прав доступа</a:t>
            </a:r>
            <a:r>
              <a:rPr lang="en-US" dirty="0" smtClean="0"/>
              <a:t> </a:t>
            </a:r>
            <a:r>
              <a:rPr lang="ru-RU" dirty="0" smtClean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public: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protected: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Public-</a:t>
            </a:r>
            <a:r>
              <a:rPr lang="ru-RU" dirty="0" smtClean="0"/>
              <a:t>методы и данные класса определяют его интерфейс</a:t>
            </a:r>
          </a:p>
          <a:p>
            <a:pPr lvl="1"/>
            <a:r>
              <a:rPr lang="ru-RU" dirty="0" smtClean="0"/>
              <a:t>доступ к ним возможен из любой части кода</a:t>
            </a:r>
          </a:p>
          <a:p>
            <a:pPr lvl="1"/>
            <a:r>
              <a:rPr lang="ru-RU" dirty="0" smtClean="0"/>
              <a:t>необходимо помещать в </a:t>
            </a:r>
            <a:r>
              <a:rPr lang="en-US" dirty="0" smtClean="0"/>
              <a:t>public-</a:t>
            </a:r>
            <a:r>
              <a:rPr lang="ru-RU" dirty="0" smtClean="0"/>
              <a:t>раздел класса только необходимый набор методов, выполняющих высокоуровневые операции над объектом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Закрытые (частные)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Private-</a:t>
            </a:r>
            <a:r>
              <a:rPr lang="ru-RU" dirty="0" smtClean="0"/>
              <a:t>данные и методы класса определяют его реализацию</a:t>
            </a:r>
          </a:p>
          <a:p>
            <a:pPr lvl="1"/>
            <a:r>
              <a:rPr lang="ru-RU" dirty="0" smtClean="0"/>
              <a:t>Доступ к ним разрешен только из методов данного класса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 smtClean="0"/>
              <a:t>,</a:t>
            </a:r>
            <a:r>
              <a:rPr lang="ru-RU" dirty="0" smtClean="0"/>
              <a:t> их обработку осуществлять внутри методов</a:t>
            </a:r>
          </a:p>
          <a:p>
            <a:pPr lvl="1"/>
            <a:r>
              <a:rPr lang="ru-RU" dirty="0" smtClean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Защищенные</a:t>
            </a:r>
            <a:r>
              <a:rPr lang="en-US" smtClean="0"/>
              <a:t> </a:t>
            </a:r>
            <a:r>
              <a:rPr lang="ru-RU" smtClean="0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Protected-</a:t>
            </a:r>
            <a:r>
              <a:rPr lang="ru-RU" smtClean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Доступ к ним разрешен изнутри методов данного класса и всех его потомков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доступа к полям и методам класса</a:t>
            </a:r>
            <a:endParaRPr lang="ru-RU" dirty="0"/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 методов самого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 методов классов-наследников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извне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Есть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ООП вводится понятие </a:t>
            </a:r>
            <a:r>
              <a:rPr lang="ru-RU" b="1" dirty="0" smtClean="0">
                <a:solidFill>
                  <a:srgbClr val="FF0000"/>
                </a:solidFill>
              </a:rPr>
              <a:t>Класса</a:t>
            </a:r>
            <a:r>
              <a:rPr lang="ru-RU" dirty="0" smtClean="0"/>
              <a:t> – пользовательского типа данных, объединяющего </a:t>
            </a:r>
            <a:r>
              <a:rPr lang="ru-RU" b="1" dirty="0" smtClean="0"/>
              <a:t>данные</a:t>
            </a:r>
            <a:r>
              <a:rPr lang="ru-RU" dirty="0" smtClean="0"/>
              <a:t> и </a:t>
            </a:r>
            <a:r>
              <a:rPr lang="ru-RU" b="1" dirty="0" smtClean="0"/>
              <a:t>методы</a:t>
            </a:r>
            <a:r>
              <a:rPr lang="ru-RU" dirty="0" smtClean="0"/>
              <a:t> их обработки</a:t>
            </a:r>
          </a:p>
          <a:p>
            <a:pPr lvl="1"/>
            <a:r>
              <a:rPr lang="ru-RU" dirty="0" smtClean="0"/>
              <a:t>Класс – тип, описывающий устройство объекта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Объектом</a:t>
            </a:r>
            <a:r>
              <a:rPr lang="ru-RU" dirty="0" smtClean="0"/>
              <a:t> называется </a:t>
            </a:r>
            <a:r>
              <a:rPr lang="ru-RU" b="1" dirty="0" smtClean="0"/>
              <a:t>экземпляр</a:t>
            </a:r>
            <a:r>
              <a:rPr lang="ru-RU" dirty="0" smtClean="0"/>
              <a:t> класса</a:t>
            </a:r>
            <a:endParaRPr lang="en-US" dirty="0" smtClean="0"/>
          </a:p>
          <a:p>
            <a:pPr lvl="1"/>
            <a:r>
              <a:rPr lang="ru-RU" dirty="0" smtClean="0"/>
              <a:t>Собака – это класс</a:t>
            </a:r>
          </a:p>
          <a:p>
            <a:pPr lvl="1"/>
            <a:r>
              <a:rPr lang="ru-RU" dirty="0" smtClean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 smtClean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Школьник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Студент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Аспирант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 smtClean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 smtClean="0"/>
              <a:t>В метод класса </a:t>
            </a:r>
            <a:r>
              <a:rPr lang="ru-RU" b="1" dirty="0" smtClean="0"/>
              <a:t>неявно</a:t>
            </a:r>
            <a:r>
              <a:rPr lang="ru-RU" dirty="0" smtClean="0"/>
              <a:t> передается указатель на объект, для которого он вызывается</a:t>
            </a:r>
            <a:endParaRPr lang="en-US" dirty="0" smtClean="0"/>
          </a:p>
          <a:p>
            <a:pPr lvl="1"/>
            <a:r>
              <a:rPr lang="ru-RU" dirty="0" smtClean="0"/>
              <a:t>Доступен данный указатель по ключевому слову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 smtClean="0">
                <a:latin typeface="Courier New" pitchFamily="49" charset="0"/>
              </a:rPr>
              <a:t>AppendTo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ListItem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*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-&gt;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pItem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 = NULL;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m_pNext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m_pPrevious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В языке </a:t>
            </a:r>
            <a:r>
              <a:rPr lang="en-US" smtClean="0"/>
              <a:t>C++ </a:t>
            </a:r>
            <a:r>
              <a:rPr lang="ru-RU" smtClean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Например, методы, возвращающие значения определенных полей данных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Когда возникает необходимость в константных методах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Если объект был объявлен как константа, либо доступен по константной ссылке или указателю на </a:t>
            </a:r>
            <a:r>
              <a:rPr lang="en-US" dirty="0" smtClean="0"/>
              <a:t>const,</a:t>
            </a:r>
            <a:r>
              <a:rPr lang="ru-RU" dirty="0" smtClean="0"/>
              <a:t> то вызвать у него можно только константные методы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Это заставляет</a:t>
            </a:r>
            <a:r>
              <a:rPr lang="en-US" dirty="0" smtClean="0"/>
              <a:t> </a:t>
            </a:r>
            <a:r>
              <a:rPr lang="ru-RU" dirty="0" smtClean="0"/>
              <a:t>объявлять методы константными везде, где это только возможно</a:t>
            </a:r>
          </a:p>
          <a:p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GetSize</a:t>
            </a:r>
            <a:r>
              <a:rPr lang="en-US" sz="1300" b="1" dirty="0">
                <a:latin typeface="Courier New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ClearElements</a:t>
            </a:r>
            <a:r>
              <a:rPr lang="en-US" sz="13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delete [] 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539750"/>
            <a:r>
              <a:rPr lang="ru-RU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*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void f(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r>
              <a:rPr lang="en-US" sz="1300" b="1" dirty="0">
                <a:latin typeface="Courier New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array.GetSize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array.ClearElements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нельзя – </a:t>
            </a:r>
            <a:r>
              <a:rPr lang="ru-RU" sz="1300" b="1" dirty="0" err="1">
                <a:latin typeface="Courier New" pitchFamily="49" charset="0"/>
              </a:rPr>
              <a:t>неконстантные</a:t>
            </a:r>
            <a:r>
              <a:rPr lang="ru-RU" sz="1300" b="1" dirty="0">
                <a:latin typeface="Courier New" pitchFamily="49" charset="0"/>
              </a:rPr>
              <a:t> методы недоступны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 smtClean="0">
                <a:solidFill>
                  <a:srgbClr val="FF0000"/>
                </a:solidFill>
              </a:rPr>
              <a:t>mutable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 smtClean="0"/>
              <a:t>не должны изменять состояние</a:t>
            </a:r>
            <a:r>
              <a:rPr lang="ru-RU" dirty="0" smtClean="0"/>
              <a:t> объекта</a:t>
            </a:r>
          </a:p>
          <a:p>
            <a:pPr lvl="1"/>
            <a:r>
              <a:rPr lang="ru-RU" dirty="0" smtClean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true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bool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m_areaInitialized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mutable double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класса</a:t>
            </a:r>
            <a:r>
              <a:rPr lang="en-US" dirty="0" smtClean="0"/>
              <a:t> </a:t>
            </a:r>
            <a:r>
              <a:rPr lang="ru-RU" dirty="0" smtClean="0"/>
              <a:t>в С++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2143116"/>
            <a:ext cx="650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latin typeface="Courier New" pitchFamily="49" charset="0"/>
              </a:rPr>
              <a:t>class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ru-RU" b="1" dirty="0" smtClean="0">
                <a:latin typeface="Courier New" pitchFamily="49" charset="0"/>
              </a:rPr>
              <a:t>Имя класса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  <a:p>
            <a:r>
              <a:rPr lang="ru-RU" b="1" dirty="0" smtClean="0">
                <a:latin typeface="Courier New" pitchFamily="49" charset="0"/>
              </a:rPr>
              <a:t>{</a:t>
            </a:r>
            <a:endParaRPr lang="en-US" b="1" dirty="0" smtClean="0">
              <a:latin typeface="Courier New" pitchFamily="49" charset="0"/>
            </a:endParaRPr>
          </a:p>
          <a:p>
            <a:pPr>
              <a:tabLst>
                <a:tab pos="536575" algn="l"/>
              </a:tabLst>
            </a:pPr>
            <a:r>
              <a:rPr lang="ru-RU" b="1" i="1" dirty="0" smtClean="0">
                <a:latin typeface="Courier New" pitchFamily="49" charset="0"/>
              </a:rPr>
              <a:t>	</a:t>
            </a:r>
            <a:r>
              <a:rPr lang="en-US" b="1" i="1" dirty="0" smtClean="0">
                <a:latin typeface="Courier New" pitchFamily="49" charset="0"/>
              </a:rPr>
              <a:t>//</a:t>
            </a:r>
            <a:r>
              <a:rPr lang="ru-RU" b="1" i="1" dirty="0" smtClean="0">
                <a:latin typeface="Courier New" pitchFamily="49" charset="0"/>
              </a:rPr>
              <a:t> поля класса (данные и методы)</a:t>
            </a:r>
          </a:p>
          <a:p>
            <a:r>
              <a:rPr lang="ru-RU" b="1" dirty="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экземпляра класса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Для инициализации состояния объекта в момент его создания существует специальная функция – </a:t>
            </a:r>
            <a:r>
              <a:rPr lang="ru-RU" sz="2800" b="1" dirty="0">
                <a:solidFill>
                  <a:srgbClr val="FF0000"/>
                </a:solidFill>
              </a:rPr>
              <a:t>конструктор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имеет то же имя, что и имя класса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Тип возвращаемого значения для конструктора не </a:t>
            </a:r>
            <a:r>
              <a:rPr lang="ru-RU" dirty="0" smtClean="0"/>
              <a:t>указывается (даже </a:t>
            </a:r>
            <a:r>
              <a:rPr lang="en-US" dirty="0" smtClean="0"/>
              <a:t>void)</a:t>
            </a:r>
            <a:endParaRPr lang="ru-RU" dirty="0"/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</a:t>
            </a:r>
            <a:r>
              <a:rPr lang="ru-RU" dirty="0" smtClean="0"/>
              <a:t>один в </a:t>
            </a:r>
            <a:r>
              <a:rPr lang="ru-RU" dirty="0"/>
              <a:t>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Класс может иметь несколько конструкторов, предоставляющих различные способы инициализации </a:t>
            </a:r>
            <a:r>
              <a:rPr lang="ru-RU" dirty="0" smtClean="0"/>
              <a:t>объекта</a:t>
            </a:r>
          </a:p>
          <a:p>
            <a:pPr marL="914717" lvl="2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Для инициализации объекта может быть вызван только один из 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Конструктор</a:t>
            </a:r>
            <a:r>
              <a:rPr lang="en-US" smtClean="0"/>
              <a:t> </a:t>
            </a:r>
            <a:r>
              <a:rPr lang="ru-RU" smtClean="0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Поля данных в таком конструкторе инициализируются значениями по умолчанию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Создавать такой конструктор или не создавать – зависит от конкретной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данных класса могут выступать другие классы</a:t>
            </a:r>
          </a:p>
          <a:p>
            <a:pPr lvl="1"/>
            <a:r>
              <a:rPr lang="ru-RU" dirty="0" smtClean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 smtClean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 smtClean="0"/>
              <a:t>Если таковых не имеется, программист должен использовать </a:t>
            </a:r>
            <a:r>
              <a:rPr lang="ru-RU" b="1" dirty="0" smtClean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 smtClean="0"/>
              <a:t>ссылки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public: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Open(string const&amp; </a:t>
            </a:r>
            <a:r>
              <a:rPr lang="en-US" sz="1300" b="1" dirty="0" err="1" smtClean="0">
                <a:latin typeface="Courier New" pitchFamily="49" charset="0"/>
              </a:rPr>
              <a:t>fileName</a:t>
            </a:r>
            <a:r>
              <a:rPr lang="en-US" sz="1300" b="1" dirty="0" smtClean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Save(string const&amp; </a:t>
            </a:r>
            <a:r>
              <a:rPr lang="en-US" sz="1300" b="1" dirty="0" err="1" smtClean="0">
                <a:latin typeface="Courier New" pitchFamily="49" charset="0"/>
              </a:rPr>
              <a:t>fileName</a:t>
            </a:r>
            <a:r>
              <a:rPr lang="en-US" sz="1300" b="1" dirty="0" smtClean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 smtClean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}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</a:rPr>
              <a:t>ReplaceText</a:t>
            </a:r>
            <a:r>
              <a:rPr lang="en-US" sz="1300" b="1" dirty="0" smtClean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</a:rPr>
              <a:t> offset, </a:t>
            </a:r>
            <a:r>
              <a:rPr lang="en-US" sz="1300" b="1" dirty="0" err="1" smtClean="0">
                <a:latin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</a:t>
            </a:r>
            <a:r>
              <a:rPr lang="ru-RU" sz="1300" i="1" dirty="0" smtClean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 smtClean="0">
                <a:latin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</a:rPr>
              <a:t>// …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&amp; </a:t>
            </a:r>
            <a:r>
              <a:rPr lang="en-US" sz="1300" b="1" dirty="0" err="1" smtClean="0">
                <a:latin typeface="Courier New" pitchFamily="49" charset="0"/>
              </a:rPr>
              <a:t>m_document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main(</a:t>
            </a:r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 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CDocument</a:t>
            </a:r>
            <a:r>
              <a:rPr lang="en-US" sz="1300" b="1" dirty="0" smtClean="0">
                <a:latin typeface="Courier New" pitchFamily="49" charset="0"/>
              </a:rPr>
              <a:t> document;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document.Open</a:t>
            </a:r>
            <a:r>
              <a:rPr lang="en-US" sz="1300" b="1" dirty="0" smtClean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CEditor</a:t>
            </a:r>
            <a:r>
              <a:rPr lang="en-US" sz="1300" b="1" dirty="0" smtClean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i="1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 smtClean="0">
                <a:latin typeface="Courier New" pitchFamily="49" charset="0"/>
              </a:rPr>
              <a:t>	// …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endParaRPr lang="en-US" sz="1300" b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document.Save</a:t>
            </a:r>
            <a:r>
              <a:rPr lang="en-US" sz="1300" b="1" dirty="0" smtClean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 smtClean="0"/>
              <a:t>При разрушении объекта используемые им единолично ресурсы должны освобождаться</a:t>
            </a:r>
            <a:endParaRPr lang="en-US" sz="2800" dirty="0" smtClean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 smtClean="0"/>
              <a:t>В </a:t>
            </a:r>
            <a:r>
              <a:rPr lang="en-US" sz="2800" dirty="0" smtClean="0"/>
              <a:t>C++ </a:t>
            </a:r>
            <a:r>
              <a:rPr lang="ru-RU" sz="2800" dirty="0" smtClean="0"/>
              <a:t>для </a:t>
            </a:r>
            <a:r>
              <a:rPr lang="ru-RU" sz="2800" dirty="0"/>
              <a:t>освобождения этих ресурсов служит особый метод класса – </a:t>
            </a:r>
            <a:r>
              <a:rPr lang="ru-RU" sz="2800" b="1" dirty="0" smtClean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Имя деструктора совпадает с именем класса, только перед ним указывается символ 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тильда)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Вызов оператора </a:t>
            </a:r>
            <a:r>
              <a:rPr lang="en-US" sz="2300" b="1" dirty="0" smtClean="0"/>
              <a:t>delete</a:t>
            </a:r>
            <a:r>
              <a:rPr lang="ru-RU" sz="2300" dirty="0" smtClean="0"/>
              <a:t> или </a:t>
            </a:r>
            <a:r>
              <a:rPr lang="en-US" sz="2300" b="1" dirty="0" smtClean="0"/>
              <a:t>delete</a:t>
            </a:r>
            <a:r>
              <a:rPr lang="en-US" sz="2300" dirty="0" smtClean="0"/>
              <a:t> []</a:t>
            </a:r>
            <a:endParaRPr lang="ru-RU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 smtClean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 smtClean="0"/>
              <a:t>Что-нибудь еще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 smtClean="0">
                <a:latin typeface="Courier New" pitchFamily="49" charset="0"/>
              </a:rPr>
              <a:t>():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{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fclose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m_pFile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n-US" sz="1200" b="1" dirty="0" err="1" smtClean="0">
                <a:latin typeface="Courier New" pitchFamily="49" charset="0"/>
              </a:rPr>
              <a:t>nullptr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 defTabSz="363538"/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 smtClean="0">
                <a:latin typeface="Courier New" pitchFamily="49" charset="0"/>
              </a:rPr>
              <a:t>	...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main(</a:t>
            </a:r>
            <a:r>
              <a:rPr lang="en-US" sz="1300" b="1" dirty="0" err="1" smtClean="0">
                <a:latin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</a:rPr>
              <a:t>argc</a:t>
            </a:r>
            <a:r>
              <a:rPr lang="en-US" sz="1300" b="1" dirty="0" smtClean="0">
                <a:latin typeface="Courier New" pitchFamily="49" charset="0"/>
              </a:rPr>
              <a:t>, char * </a:t>
            </a:r>
            <a:r>
              <a:rPr lang="en-US" sz="1300" b="1" dirty="0" err="1" smtClean="0">
                <a:latin typeface="Courier New" pitchFamily="49" charset="0"/>
              </a:rPr>
              <a:t>argv</a:t>
            </a:r>
            <a:r>
              <a:rPr lang="en-US" sz="1300" b="1" dirty="0" smtClean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if (</a:t>
            </a:r>
            <a:r>
              <a:rPr lang="en-US" sz="1300" b="1" dirty="0" err="1" smtClean="0">
                <a:latin typeface="Courier New" pitchFamily="49" charset="0"/>
              </a:rPr>
              <a:t>file.Open</a:t>
            </a:r>
            <a:r>
              <a:rPr lang="en-US" sz="1300" b="1" dirty="0" smtClean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dirty="0" smtClean="0">
                <a:latin typeface="Courier New" pitchFamily="49" charset="0"/>
              </a:rPr>
              <a:t>	</a:t>
            </a:r>
            <a:r>
              <a:rPr lang="en-US" sz="1300" i="1" dirty="0" smtClean="0">
                <a:latin typeface="Courier New" pitchFamily="49" charset="0"/>
              </a:rPr>
              <a:t>// </a:t>
            </a:r>
            <a:r>
              <a:rPr lang="ru-RU" sz="1300" i="1" dirty="0" smtClean="0">
                <a:latin typeface="Courier New" pitchFamily="49" charset="0"/>
              </a:rPr>
              <a:t>Выполняем операции над файлом</a:t>
            </a:r>
            <a:endParaRPr lang="en-US" sz="1300" i="1" dirty="0" smtClean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}</a:t>
            </a:r>
            <a:endParaRPr lang="ru-RU" sz="1300" b="1" dirty="0" smtClean="0">
              <a:latin typeface="Courier New" pitchFamily="49" charset="0"/>
            </a:endParaRPr>
          </a:p>
          <a:p>
            <a:pPr defTabSz="363538"/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 = new </a:t>
            </a:r>
            <a:r>
              <a:rPr lang="en-US" sz="1300" b="1" dirty="0" err="1" smtClean="0">
                <a:latin typeface="Courier New" pitchFamily="49" charset="0"/>
              </a:rPr>
              <a:t>MyFile</a:t>
            </a:r>
            <a:r>
              <a:rPr lang="en-US" sz="1300" b="1" dirty="0" smtClean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 smtClean="0">
                <a:latin typeface="Courier New" pitchFamily="49" charset="0"/>
              </a:rPr>
              <a:t>	// </a:t>
            </a:r>
            <a:r>
              <a:rPr lang="ru-RU" sz="1300" dirty="0" smtClean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 smtClean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 smtClean="0">
                <a:latin typeface="Courier New" pitchFamily="49" charset="0"/>
              </a:rPr>
              <a:t>pFile</a:t>
            </a:r>
            <a:endParaRPr lang="ru-RU" sz="1300" dirty="0" smtClean="0">
              <a:latin typeface="Courier New" pitchFamily="49" charset="0"/>
            </a:endParaRPr>
          </a:p>
          <a:p>
            <a:pPr defTabSz="363538"/>
            <a:r>
              <a:rPr lang="ru-RU" sz="1300" dirty="0" smtClean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delete 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pFile</a:t>
            </a:r>
            <a:r>
              <a:rPr lang="en-US" sz="1300" b="1" dirty="0" smtClean="0">
                <a:latin typeface="Courier New" pitchFamily="49" charset="0"/>
              </a:rPr>
              <a:t> = </a:t>
            </a:r>
            <a:r>
              <a:rPr lang="en-US" sz="1300" b="1" dirty="0" err="1" smtClean="0">
                <a:latin typeface="Courier New" pitchFamily="49" charset="0"/>
              </a:rPr>
              <a:t>nullptr</a:t>
            </a:r>
            <a:r>
              <a:rPr lang="en-US" sz="1300" b="1" dirty="0" smtClean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 smtClean="0">
              <a:latin typeface="Courier New" pitchFamily="49" charset="0"/>
            </a:endParaRPr>
          </a:p>
          <a:p>
            <a:pPr defTabSz="363538"/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return 0;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 smtClean="0">
                <a:latin typeface="Courier New" pitchFamily="49" charset="0"/>
              </a:rPr>
              <a:t>}</a:t>
            </a:r>
            <a:r>
              <a:rPr lang="ru-RU" sz="1300" b="1" dirty="0" smtClean="0">
                <a:latin typeface="Courier New" pitchFamily="49" charset="0"/>
              </a:rPr>
              <a:t>	</a:t>
            </a:r>
            <a:r>
              <a:rPr lang="ru-RU" sz="1300" i="1" dirty="0" smtClean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 smtClean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 smtClean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Члены-данные</a:t>
            </a:r>
            <a:r>
              <a:rPr lang="ru-RU" b="1" dirty="0" smtClean="0">
                <a:solidFill>
                  <a:schemeClr val="hlink"/>
                </a:solidFill>
              </a:rPr>
              <a:t> </a:t>
            </a:r>
            <a:r>
              <a:rPr lang="ru-RU" dirty="0" smtClean="0"/>
              <a:t>(</a:t>
            </a:r>
            <a:r>
              <a:rPr lang="en-US" dirty="0" smtClean="0"/>
              <a:t>data members</a:t>
            </a:r>
            <a:r>
              <a:rPr lang="ru-RU" dirty="0" smtClean="0"/>
              <a:t>) хранят всю необходимую информацию об объекте, формируют его состояние, характеристики и т.п.</a:t>
            </a:r>
          </a:p>
          <a:p>
            <a:pPr lvl="1"/>
            <a:r>
              <a:rPr lang="ru-RU" dirty="0" smtClean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 smtClean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 smtClean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 smtClean="0"/>
              <a:t>И т.д. по цепочке</a:t>
            </a:r>
          </a:p>
          <a:p>
            <a:r>
              <a:rPr lang="ru-RU" dirty="0" smtClean="0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«Колесо»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«Автомобиль»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</a:t>
            </a:r>
            <a:r>
              <a:rPr lang="ru-RU" dirty="0" err="1" smtClean="0"/>
              <a:t>Супер</a:t>
            </a:r>
            <a:r>
              <a:rPr lang="ru-RU" dirty="0" smtClean="0"/>
              <a:t> автомобиль»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вызова конструкторов и деструкторов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Конструирование полей базового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Выполнение тела конструктора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Конструирование полей класса</a:t>
            </a:r>
            <a:r>
              <a:rPr lang="en-US" sz="1400" dirty="0" smtClean="0"/>
              <a:t>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конструктора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деструктора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Деструкторы полей класса </a:t>
            </a:r>
            <a:r>
              <a:rPr lang="en-US" sz="1400" dirty="0" err="1" smtClean="0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Тело деструктора класса </a:t>
            </a:r>
            <a:r>
              <a:rPr lang="en-US" sz="1400" dirty="0" smtClean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 smtClean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Автоматически сгенерированный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Создается компилятором, если в классе не был явно объявлен деструктор</a:t>
            </a:r>
          </a:p>
          <a:p>
            <a:r>
              <a:rPr lang="ru-RU" dirty="0" smtClean="0"/>
              <a:t>Автоматически сгенерированный  конструктор  имеет пустое тело</a:t>
            </a:r>
          </a:p>
          <a:p>
            <a:pPr lvl="1"/>
            <a:r>
              <a:rPr lang="ru-RU" dirty="0" smtClean="0"/>
              <a:t>Остальные механизмы разрушения объекта работают обычным образом</a:t>
            </a:r>
          </a:p>
          <a:p>
            <a:r>
              <a:rPr lang="ru-RU" dirty="0" smtClean="0"/>
              <a:t>Деструктор </a:t>
            </a:r>
            <a:r>
              <a:rPr lang="en-US" dirty="0" smtClean="0"/>
              <a:t> </a:t>
            </a:r>
            <a:r>
              <a:rPr lang="ru-RU" dirty="0" smtClean="0"/>
              <a:t>примитивных объектов</a:t>
            </a:r>
          </a:p>
          <a:p>
            <a:pPr lvl="1"/>
            <a:r>
              <a:rPr lang="ru-RU" dirty="0" smtClean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 smtClean="0"/>
              <a:t>Деструкторы «умных» указателей выполняют необходимые операции для удаления объекта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Корректно работающий автоматически сгенерированный деструктор</a:t>
            </a:r>
            <a:endParaRPr lang="ru-RU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CDataBase</a:t>
            </a:r>
            <a:endParaRPr lang="en-US" b="1" dirty="0" smtClean="0">
              <a:latin typeface="Courier New" pitchFamily="49" charset="0"/>
            </a:endParaRPr>
          </a:p>
          <a:p>
            <a:pPr defTabSz="363538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std::string </a:t>
            </a:r>
            <a:r>
              <a:rPr lang="en-US" b="1" dirty="0" err="1" smtClean="0">
                <a:latin typeface="Courier New" pitchFamily="49" charset="0"/>
              </a:rPr>
              <a:t>m_databaseName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m_databaseFile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разрушении экземпляра класса </a:t>
            </a:r>
            <a:r>
              <a:rPr lang="en-US" dirty="0" err="1" smtClean="0"/>
              <a:t>CDataBase</a:t>
            </a:r>
            <a:r>
              <a:rPr lang="en-US" dirty="0" smtClean="0"/>
              <a:t> </a:t>
            </a:r>
            <a:r>
              <a:rPr lang="ru-RU" dirty="0" smtClean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Некорректно работающий автоматически сгенерированный деструктор</a:t>
            </a:r>
            <a:endParaRPr lang="ru-RU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CDataBase</a:t>
            </a:r>
            <a:endParaRPr lang="en-US" b="1" dirty="0" smtClean="0">
              <a:latin typeface="Courier New" pitchFamily="49" charset="0"/>
            </a:endParaRPr>
          </a:p>
          <a:p>
            <a:pPr defTabSz="363538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void </a:t>
            </a:r>
            <a:r>
              <a:rPr lang="en-US" b="1" dirty="0" err="1" smtClean="0">
                <a:latin typeface="Courier New" pitchFamily="49" charset="0"/>
              </a:rPr>
              <a:t>DoSomething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m_bufferArray</a:t>
            </a:r>
            <a:r>
              <a:rPr lang="en-US" b="1" dirty="0" smtClean="0">
                <a:latin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private:</a:t>
            </a:r>
            <a:endParaRPr lang="ru-RU" b="1" dirty="0" smtClean="0">
              <a:latin typeface="Courier New" pitchFamily="49" charset="0"/>
            </a:endParaRPr>
          </a:p>
          <a:p>
            <a:pPr defTabSz="363538"/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</a:rPr>
              <a:t>m_bufferArray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std::string </a:t>
            </a:r>
            <a:r>
              <a:rPr lang="en-US" b="1" dirty="0" err="1" smtClean="0">
                <a:latin typeface="Courier New" pitchFamily="49" charset="0"/>
              </a:rPr>
              <a:t>m_databaseName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m_databaseFile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Автоматически сгенерированный деструктор не выполнит удаление массива </a:t>
            </a:r>
            <a:r>
              <a:rPr lang="en-US" dirty="0" err="1" smtClean="0"/>
              <a:t>m_bufferArray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</a:t>
            </a:r>
            <a:r>
              <a:rPr lang="ru-RU" dirty="0" smtClean="0"/>
              <a:t>копирования (копирующий конструктор)</a:t>
            </a:r>
            <a:endParaRPr lang="ru-R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языке </a:t>
            </a:r>
            <a:r>
              <a:rPr lang="en-US" dirty="0" smtClean="0"/>
              <a:t>C++ </a:t>
            </a:r>
            <a:r>
              <a:rPr lang="ru-RU" dirty="0" smtClean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 smtClean="0"/>
              <a:t>Явное создание копии</a:t>
            </a:r>
            <a:r>
              <a:rPr lang="en-US" dirty="0" smtClean="0"/>
              <a:t> </a:t>
            </a:r>
            <a:r>
              <a:rPr lang="ru-RU" dirty="0" smtClean="0"/>
              <a:t>объекта</a:t>
            </a:r>
            <a:r>
              <a:rPr lang="en-US" dirty="0" smtClean="0"/>
              <a:t> </a:t>
            </a:r>
            <a:r>
              <a:rPr lang="ru-RU" dirty="0" smtClean="0"/>
              <a:t>программистом</a:t>
            </a:r>
          </a:p>
          <a:p>
            <a:pPr lvl="1"/>
            <a:r>
              <a:rPr lang="ru-RU" dirty="0" smtClean="0"/>
              <a:t>Неявное создание копии объекта</a:t>
            </a:r>
          </a:p>
          <a:p>
            <a:pPr lvl="2"/>
            <a:r>
              <a:rPr lang="ru-RU" dirty="0" smtClean="0"/>
              <a:t>Возврат объекта из функции</a:t>
            </a:r>
          </a:p>
          <a:p>
            <a:pPr lvl="2"/>
            <a:r>
              <a:rPr lang="ru-RU" dirty="0" smtClean="0"/>
              <a:t>Передача объекта в функцию по значению</a:t>
            </a:r>
          </a:p>
          <a:p>
            <a:pPr lvl="2"/>
            <a:r>
              <a:rPr lang="ru-RU" dirty="0" smtClean="0"/>
              <a:t>Во время работы механизма исключений</a:t>
            </a:r>
          </a:p>
          <a:p>
            <a:r>
              <a:rPr lang="ru-RU" dirty="0" smtClean="0"/>
              <a:t>Синтаксис</a:t>
            </a:r>
          </a:p>
          <a:p>
            <a:pPr lvl="1"/>
            <a:r>
              <a:rPr lang="en-US" dirty="0" smtClean="0"/>
              <a:t>Type(Type const&amp; t);</a:t>
            </a:r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Данными класса «Автомобиль» могут являться</a:t>
            </a:r>
          </a:p>
          <a:p>
            <a:pPr lvl="1"/>
            <a:r>
              <a:rPr lang="ru-RU" dirty="0" smtClean="0"/>
              <a:t>Марка</a:t>
            </a:r>
          </a:p>
          <a:p>
            <a:pPr lvl="1"/>
            <a:r>
              <a:rPr lang="ru-RU" dirty="0" smtClean="0"/>
              <a:t>Год выпуска</a:t>
            </a:r>
          </a:p>
          <a:p>
            <a:pPr lvl="1"/>
            <a:r>
              <a:rPr lang="ru-RU" dirty="0" smtClean="0"/>
              <a:t>Регистрационный номер</a:t>
            </a:r>
          </a:p>
          <a:p>
            <a:pPr lvl="1"/>
            <a:r>
              <a:rPr lang="ru-RU" dirty="0" smtClean="0"/>
              <a:t>Количество топлива в баке</a:t>
            </a:r>
          </a:p>
          <a:p>
            <a:pPr lvl="1"/>
            <a:r>
              <a:rPr lang="ru-RU" dirty="0" smtClean="0"/>
              <a:t>Величина пробега</a:t>
            </a:r>
          </a:p>
          <a:p>
            <a:pPr lvl="1"/>
            <a:r>
              <a:rPr lang="ru-RU" dirty="0" smtClean="0"/>
              <a:t>Цвет кузова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Автоматически сгенерированный конструктор копирования </a:t>
            </a:r>
            <a:r>
              <a:rPr lang="ru-RU" b="1" dirty="0" smtClean="0"/>
              <a:t>осуществляет копирование всех полей класса</a:t>
            </a:r>
            <a:r>
              <a:rPr lang="ru-RU" dirty="0" smtClean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</a:t>
            </a:r>
            <a:r>
              <a:rPr lang="ru-RU" sz="1200" b="1" dirty="0" smtClean="0">
                <a:latin typeface="Courier New" pitchFamily="49" charset="0"/>
              </a:rPr>
              <a:t>"</a:t>
            </a:r>
            <a:r>
              <a:rPr lang="ru-RU" sz="1200" b="1" dirty="0" err="1" smtClean="0">
                <a:latin typeface="Courier New" pitchFamily="49" charset="0"/>
              </a:rPr>
              <a:t>Creating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 smtClean="0">
                <a:latin typeface="Courier New" pitchFamily="49" charset="0"/>
              </a:rPr>
              <a:t>";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Do\n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f()\n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g()\n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</a:t>
            </a:r>
            <a:r>
              <a:rPr lang="en-US" sz="1200" b="1" dirty="0">
                <a:latin typeface="Courier New" pitchFamily="49" charset="0"/>
              </a:rPr>
              <a:t>Call f()\n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"</a:t>
            </a:r>
            <a:r>
              <a:rPr lang="en-US" sz="1200" b="1" dirty="0">
                <a:latin typeface="Courier New" pitchFamily="49" charset="0"/>
              </a:rPr>
              <a:t>Call g()\n</a:t>
            </a:r>
            <a:r>
              <a:rPr lang="en-US" sz="1200" b="1" dirty="0" smtClean="0">
                <a:latin typeface="Courier New" pitchFamily="49" charset="0"/>
              </a:rPr>
              <a:t>";</a:t>
            </a: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Часто возникают ситуации, когда автоматически сгенерированный конструктор копирования не подходит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Пример – класс, </a:t>
            </a:r>
            <a:r>
              <a:rPr lang="ru-RU" smtClean="0"/>
              <a:t>реализующий динамический массив</a:t>
            </a:r>
            <a:endParaRPr lang="ru-RU" dirty="0" smtClean="0"/>
          </a:p>
          <a:p>
            <a:pPr lvl="2">
              <a:lnSpc>
                <a:spcPct val="80000"/>
              </a:lnSpc>
            </a:pPr>
            <a:r>
              <a:rPr lang="ru-RU" dirty="0" smtClean="0"/>
              <a:t>Стандартный конструктор копирования просто скопирует значение указателя на элементы массива, в то время как необходимо выделить в динамической памяти новый массив и скопировать в него данные из оригинального массива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В этом случае программист должен разработать собственный конструктор копирования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 smtClean="0">
                <a:latin typeface="Courier New" pitchFamily="49" charset="0"/>
              </a:rPr>
              <a:t>m_pData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nullptr</a:t>
            </a:r>
            <a:r>
              <a:rPr lang="ru-RU" sz="1400" b="1" dirty="0" smtClean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Для запрещения копирования объекта, конструктор копирования объявляется в закрытой </a:t>
            </a:r>
            <a:r>
              <a:rPr lang="en-US" dirty="0" smtClean="0"/>
              <a:t>(private) </a:t>
            </a:r>
            <a:r>
              <a:rPr lang="ru-RU" dirty="0" smtClean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Реализацию данного конструктора можно не писать</a:t>
            </a:r>
            <a:endParaRPr lang="en-US" sz="2300" dirty="0" smtClean="0"/>
          </a:p>
          <a:p>
            <a:pPr>
              <a:lnSpc>
                <a:spcPct val="80000"/>
              </a:lnSpc>
            </a:pPr>
            <a:r>
              <a:rPr lang="ru-RU" sz="2500" dirty="0" smtClean="0"/>
              <a:t>В С++ 11 можно использовать </a:t>
            </a:r>
            <a:r>
              <a:rPr lang="en-US" sz="2500" dirty="0" smtClean="0"/>
              <a:t>=delete</a:t>
            </a:r>
            <a:endParaRPr lang="ru-RU" sz="25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конструктор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стандарта </a:t>
            </a:r>
            <a:r>
              <a:rPr lang="en-US" dirty="0" smtClean="0"/>
              <a:t>C++03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Проблемы с производительностью</a:t>
            </a:r>
          </a:p>
          <a:p>
            <a:pPr lvl="1"/>
            <a:r>
              <a:rPr lang="ru-RU" dirty="0" smtClean="0"/>
              <a:t>Избыточное создание временных объектов</a:t>
            </a:r>
          </a:p>
          <a:p>
            <a:pPr lvl="2"/>
            <a:r>
              <a:rPr lang="ru-RU" dirty="0" smtClean="0"/>
              <a:t>Оптимизатор не всегда справляется</a:t>
            </a:r>
          </a:p>
          <a:p>
            <a:pPr lvl="1"/>
            <a:r>
              <a:rPr lang="ru-RU" dirty="0" smtClean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 smtClean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 smtClean="0"/>
              <a:t>fstream</a:t>
            </a:r>
            <a:r>
              <a:rPr lang="en-US" dirty="0" smtClean="0"/>
              <a:t>, thread, </a:t>
            </a:r>
            <a:r>
              <a:rPr lang="en-US" dirty="0" err="1" smtClean="0"/>
              <a:t>mutex</a:t>
            </a:r>
            <a:endParaRPr lang="ru-RU" dirty="0" smtClean="0"/>
          </a:p>
          <a:p>
            <a:pPr lvl="1"/>
            <a:r>
              <a:rPr lang="ru-RU" dirty="0" smtClean="0"/>
              <a:t>В то же время может быть необходима семантика перемещения содержимого от одного объекта к другому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nn-NO" sz="1700" b="1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sz="1700" b="1" dirty="0">
                <a:latin typeface="Courier New" pitchFamily="49" charset="0"/>
                <a:cs typeface="Courier New" pitchFamily="49" charset="0"/>
              </a:rPr>
              <a:t>(size_t i = 0; i &lt; n; ++i)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(2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sz="1700" b="1" dirty="0">
                <a:latin typeface="Courier New" pitchFamily="49" charset="0"/>
                <a:cs typeface="Courier New" pitchFamily="49" charset="0"/>
              </a:rPr>
              <a:t>(size_t i = 0; i &lt; 100000; ++i)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v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Избыточное копирование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 smtClean="0"/>
              <a:t>Оператор </a:t>
            </a:r>
            <a:r>
              <a:rPr lang="en-US" dirty="0" smtClean="0"/>
              <a:t>return </a:t>
            </a:r>
            <a:r>
              <a:rPr lang="ru-RU" dirty="0" smtClean="0"/>
              <a:t>возвращает</a:t>
            </a:r>
            <a:r>
              <a:rPr lang="en-US" dirty="0" smtClean="0"/>
              <a:t> </a:t>
            </a:r>
            <a:r>
              <a:rPr lang="ru-RU" dirty="0" smtClean="0"/>
              <a:t>временную копию</a:t>
            </a:r>
            <a:endParaRPr lang="en-US" dirty="0" smtClean="0"/>
          </a:p>
          <a:p>
            <a:pPr lvl="2"/>
            <a:r>
              <a:rPr lang="ru-RU" dirty="0" smtClean="0"/>
              <a:t>Данный этап может быть оптимизирован компилятором</a:t>
            </a:r>
          </a:p>
          <a:p>
            <a:pPr lvl="1"/>
            <a:r>
              <a:rPr lang="ru-RU" dirty="0" smtClean="0"/>
              <a:t>При выполнении оператора присваивания временная копия копируется в массив </a:t>
            </a:r>
            <a:r>
              <a:rPr lang="en-US" dirty="0" smtClean="0"/>
              <a:t>v</a:t>
            </a:r>
            <a:endParaRPr lang="ru-RU" dirty="0" smtClean="0"/>
          </a:p>
          <a:p>
            <a:r>
              <a:rPr lang="ru-RU" dirty="0" smtClean="0"/>
              <a:t>Попытки избежать копирования усложняют код и являются «костылями»</a:t>
            </a:r>
          </a:p>
          <a:p>
            <a:r>
              <a:rPr lang="ru-RU" dirty="0" smtClean="0"/>
              <a:t>Причина проблемы: в </a:t>
            </a:r>
            <a:r>
              <a:rPr lang="en-US" dirty="0" smtClean="0"/>
              <a:t>C++03 </a:t>
            </a:r>
            <a:r>
              <a:rPr lang="ru-RU" dirty="0" smtClean="0"/>
              <a:t>нельзя отличить временный объект от невременного</a:t>
            </a:r>
          </a:p>
          <a:p>
            <a:r>
              <a:rPr lang="en-US" dirty="0" smtClean="0"/>
              <a:t>C++11</a:t>
            </a:r>
            <a:r>
              <a:rPr lang="ru-RU" dirty="0" smtClean="0"/>
              <a:t> это позволяет за счет нового типа ссылок на </a:t>
            </a:r>
            <a:r>
              <a:rPr lang="en-US" dirty="0" err="1" smtClean="0"/>
              <a:t>rvalue</a:t>
            </a:r>
            <a:endParaRPr lang="ru-RU" dirty="0" smtClean="0"/>
          </a:p>
          <a:p>
            <a:pPr lvl="1"/>
            <a:r>
              <a:rPr lang="ru-RU" dirty="0" smtClean="0"/>
              <a:t>Все контейнеры </a:t>
            </a:r>
            <a:r>
              <a:rPr lang="en-US" dirty="0" smtClean="0"/>
              <a:t>STL</a:t>
            </a:r>
            <a:r>
              <a:rPr lang="ru-RU" dirty="0"/>
              <a:t> </a:t>
            </a:r>
            <a:r>
              <a:rPr lang="ru-RU" dirty="0" smtClean="0"/>
              <a:t>в стандарте </a:t>
            </a:r>
            <a:r>
              <a:rPr lang="en-US" dirty="0" smtClean="0"/>
              <a:t>C++11 </a:t>
            </a:r>
            <a:r>
              <a:rPr lang="ru-RU" dirty="0" smtClean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может содержать один или более </a:t>
            </a:r>
            <a:r>
              <a:rPr lang="ru-RU" b="1" dirty="0" smtClean="0">
                <a:solidFill>
                  <a:srgbClr val="FF0000"/>
                </a:solidFill>
              </a:rPr>
              <a:t>методов</a:t>
            </a:r>
            <a:r>
              <a:rPr lang="ru-RU" dirty="0" smtClean="0"/>
              <a:t>, позволяющих осуществлять манипуляцию данными объекта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Метод объекта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программный код, выполненный в виде процедуры или функции, реагирующий на передачу объекту определенного сообщения</a:t>
            </a:r>
          </a:p>
          <a:p>
            <a:r>
              <a:rPr lang="ru-RU" dirty="0" smtClean="0"/>
              <a:t>Вызов метода объекта может приводить к изменению его состояния (значение членов-данных), а может и не приводить</a:t>
            </a:r>
          </a:p>
          <a:p>
            <a:pPr lvl="1"/>
            <a:r>
              <a:rPr lang="ru-RU" dirty="0" smtClean="0"/>
              <a:t>Пример 1: поиск и замена текста в документе</a:t>
            </a:r>
          </a:p>
          <a:p>
            <a:pPr lvl="1"/>
            <a:r>
              <a:rPr lang="ru-RU" dirty="0" smtClean="0"/>
              <a:t>Пример 2: проверка правописания текста документа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dirty="0" smtClean="0"/>
              <a:t> = </a:t>
            </a:r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endParaRPr lang="en-US" b="1" i="1" dirty="0" smtClean="0"/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Выражение1</a:t>
            </a:r>
            <a:r>
              <a:rPr lang="en-US" i="1" dirty="0" smtClean="0"/>
              <a:t>&gt;</a:t>
            </a:r>
            <a:r>
              <a:rPr lang="ru-RU" dirty="0" smtClean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 smtClean="0"/>
              <a:t>lvalue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i="1" dirty="0" smtClean="0"/>
              <a:t>&lt;</a:t>
            </a:r>
            <a:r>
              <a:rPr lang="ru-RU" i="1" dirty="0" smtClean="0"/>
              <a:t>Выражение2</a:t>
            </a:r>
            <a:r>
              <a:rPr lang="en-US" i="1" dirty="0" smtClean="0"/>
              <a:t>&gt;</a:t>
            </a:r>
            <a:r>
              <a:rPr lang="ru-RU" dirty="0" smtClean="0"/>
              <a:t> после вычисления должно обозначать величину, которая будет присвоена об</a:t>
            </a:r>
            <a:r>
              <a:rPr lang="ru-RU" dirty="0"/>
              <a:t>ъ</a:t>
            </a:r>
            <a:r>
              <a:rPr lang="ru-RU" dirty="0" smtClean="0"/>
              <a:t>екту данных (правостороннее значение или </a:t>
            </a:r>
            <a:r>
              <a:rPr lang="en-US" dirty="0" err="1" smtClean="0"/>
              <a:t>rvalue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Примеры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 = NULL;</a:t>
            </a:r>
          </a:p>
          <a:p>
            <a:pPr lvl="1"/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*2] = b;</a:t>
            </a:r>
            <a:endParaRPr lang="ru-RU" dirty="0" smtClean="0"/>
          </a:p>
          <a:p>
            <a:pPr lvl="1"/>
            <a:r>
              <a:rPr lang="en-US" dirty="0" smtClean="0"/>
              <a:t>*(</a:t>
            </a:r>
            <a:r>
              <a:rPr lang="en-US" dirty="0" err="1" smtClean="0"/>
              <a:t>pInt</a:t>
            </a:r>
            <a:r>
              <a:rPr lang="en-US" dirty="0" smtClean="0"/>
              <a:t> + 3) = 42;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типа ссылок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Обычные (</a:t>
            </a:r>
            <a:r>
              <a:rPr lang="en-US" dirty="0" smtClean="0"/>
              <a:t>l-value) </a:t>
            </a:r>
            <a:r>
              <a:rPr lang="ru-RU" dirty="0" smtClean="0"/>
              <a:t>ссылки:</a:t>
            </a:r>
          </a:p>
          <a:p>
            <a:pPr lvl="1"/>
            <a:r>
              <a:rPr lang="en-US" dirty="0" smtClean="0"/>
              <a:t>Type &amp; ref = </a:t>
            </a:r>
            <a:r>
              <a:rPr lang="en-US" dirty="0" err="1" smtClean="0"/>
              <a:t>someVar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Type &amp; </a:t>
            </a:r>
            <a:r>
              <a:rPr lang="en-US" dirty="0" err="1" smtClean="0"/>
              <a:t>constRef</a:t>
            </a:r>
            <a:r>
              <a:rPr lang="en-US" dirty="0" smtClean="0"/>
              <a:t> = </a:t>
            </a:r>
            <a:r>
              <a:rPr lang="en-US" dirty="0" err="1" smtClean="0"/>
              <a:t>someVar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11 введен новый тип ссылок</a:t>
            </a:r>
            <a:r>
              <a:rPr lang="en-US" dirty="0" smtClean="0"/>
              <a:t>: </a:t>
            </a:r>
            <a:r>
              <a:rPr lang="en-US" dirty="0" err="1" smtClean="0"/>
              <a:t>rvalue</a:t>
            </a:r>
            <a:r>
              <a:rPr lang="en-US" dirty="0" smtClean="0"/>
              <a:t> reference:</a:t>
            </a:r>
          </a:p>
          <a:p>
            <a:pPr lvl="1"/>
            <a:r>
              <a:rPr lang="en-US" dirty="0" smtClean="0"/>
              <a:t>Type &amp;&amp; ref = </a:t>
            </a:r>
            <a:r>
              <a:rPr lang="en-US" dirty="0" err="1" smtClean="0"/>
              <a:t>someRvalueExpr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ссылок позволяет реализовать семантику перемещения в конструкторе и операторе присваивания</a:t>
            </a:r>
            <a:endParaRPr lang="en-US" dirty="0" smtClean="0"/>
          </a:p>
          <a:p>
            <a:pPr lvl="1"/>
            <a:r>
              <a:rPr lang="ru-RU" dirty="0" smtClean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Print(s1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 </a:t>
            </a:r>
            <a:r>
              <a:rPr lang="ru-RU" dirty="0" smtClean="0"/>
              <a:t>не является временным объектом, поэтому для него будет вызвана версия функции </a:t>
            </a:r>
            <a:r>
              <a:rPr lang="en-US" dirty="0" smtClean="0"/>
              <a:t>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ссылку</a:t>
            </a:r>
            <a:endParaRPr lang="ru-RU" dirty="0"/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данном вызове функции </a:t>
            </a:r>
            <a:r>
              <a:rPr lang="en-US" dirty="0" smtClean="0"/>
              <a:t>Print </a:t>
            </a:r>
            <a:r>
              <a:rPr lang="ru-RU" dirty="0" smtClean="0"/>
              <a:t>будет сконструирован временный объект </a:t>
            </a:r>
            <a:r>
              <a:rPr lang="en-US" dirty="0" smtClean="0"/>
              <a:t>string</a:t>
            </a:r>
            <a:r>
              <a:rPr lang="ru-RU" dirty="0" smtClean="0"/>
              <a:t>, поэтому будет вызвана версия функции </a:t>
            </a:r>
            <a:r>
              <a:rPr lang="en-US" dirty="0" smtClean="0"/>
              <a:t>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ссылку</a:t>
            </a:r>
            <a:endParaRPr lang="ru-RU" dirty="0"/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Данная версия функции </a:t>
            </a:r>
            <a:r>
              <a:rPr lang="en-US" dirty="0" smtClean="0"/>
              <a:t>Print</a:t>
            </a:r>
            <a:r>
              <a:rPr lang="ru-RU" dirty="0" smtClean="0"/>
              <a:t> может быть вызвана </a:t>
            </a:r>
            <a:r>
              <a:rPr lang="ru-RU" b="1" dirty="0" smtClean="0"/>
              <a:t>только для временных объектов</a:t>
            </a:r>
            <a:r>
              <a:rPr lang="ru-RU" dirty="0" smtClean="0"/>
              <a:t> типа </a:t>
            </a:r>
            <a:r>
              <a:rPr lang="en-US" dirty="0" smtClean="0"/>
              <a:t>string.</a:t>
            </a:r>
          </a:p>
          <a:p>
            <a:pPr algn="ctr"/>
            <a:r>
              <a:rPr lang="ru-RU" dirty="0" smtClean="0"/>
              <a:t>При ее отсутствии всегда будет вызываться версия</a:t>
            </a:r>
            <a:r>
              <a:rPr lang="en-US" dirty="0" smtClean="0"/>
              <a:t> Print</a:t>
            </a:r>
            <a:r>
              <a:rPr lang="ru-RU" dirty="0" smtClean="0"/>
              <a:t>, принимающая </a:t>
            </a:r>
            <a:r>
              <a:rPr lang="en-US" dirty="0" err="1" smtClean="0"/>
              <a:t>lvalue</a:t>
            </a:r>
            <a:r>
              <a:rPr lang="en-US" dirty="0" smtClean="0"/>
              <a:t>-</a:t>
            </a:r>
            <a:r>
              <a:rPr lang="ru-RU" dirty="0" smtClean="0"/>
              <a:t>ссылку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конструктор и оператор присваивания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Перемещающий конструктор</a:t>
            </a:r>
          </a:p>
          <a:p>
            <a:pPr lvl="1"/>
            <a:r>
              <a:rPr lang="ru-RU" dirty="0" smtClean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 smtClean="0"/>
              <a:t>Содержимое временного объекта </a:t>
            </a:r>
            <a:r>
              <a:rPr lang="ru-RU" b="1" dirty="0" smtClean="0"/>
              <a:t>перемещается</a:t>
            </a:r>
            <a:r>
              <a:rPr lang="ru-RU" dirty="0" smtClean="0"/>
              <a:t> к создаваемому объекту</a:t>
            </a:r>
          </a:p>
          <a:p>
            <a:r>
              <a:rPr lang="ru-RU" dirty="0" smtClean="0"/>
              <a:t>Перемещающий оператор присваивания</a:t>
            </a:r>
          </a:p>
          <a:p>
            <a:pPr lvl="1"/>
            <a:r>
              <a:rPr lang="ru-RU" dirty="0" smtClean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 smtClean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 smtClean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значит «переместить содержимое объекта»?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примитивных значений 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ru-RU" dirty="0" smtClean="0"/>
              <a:t>и т.п.) эта операция эквивалентна копированию</a:t>
            </a:r>
          </a:p>
          <a:p>
            <a:r>
              <a:rPr lang="ru-RU" dirty="0" smtClean="0"/>
              <a:t>С указателями все хитрее:</a:t>
            </a:r>
          </a:p>
          <a:p>
            <a:pPr lvl="1"/>
            <a:r>
              <a:rPr lang="ru-RU" dirty="0" smtClean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 smtClean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 smtClean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Стандарта к перемещающему конструктору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 smtClean="0"/>
              <a:t>Оригинальный объект должен остаться в состоянии, при котором он может быть корректно разрушен или присвоен другому объекту</a:t>
            </a:r>
          </a:p>
          <a:p>
            <a:pPr lvl="1"/>
            <a:r>
              <a:rPr lang="ru-RU" dirty="0" smtClean="0"/>
              <a:t>Эти операции не должны приводить к утечкам памяти или неопределенному поведению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Перемещающий конструктор «крадет» у оригинала его данные</a:t>
            </a:r>
            <a:endParaRPr lang="ru-RU" dirty="0"/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Копирующий конструктор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создавать перемещающий конструктор?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 smtClean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 smtClean="0"/>
          </a:p>
          <a:p>
            <a:r>
              <a:rPr lang="ru-RU" dirty="0" smtClean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 smtClean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 smtClean="0"/>
              <a:t>Возврат из функции по значению</a:t>
            </a:r>
            <a:endParaRPr lang="en-US" dirty="0" smtClean="0"/>
          </a:p>
          <a:p>
            <a:pPr lvl="1"/>
            <a:r>
              <a:rPr lang="ru-RU" dirty="0" smtClean="0"/>
              <a:t>Хранение в контейнерах </a:t>
            </a:r>
            <a:r>
              <a:rPr lang="en-US" dirty="0" smtClean="0"/>
              <a:t>STL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нет смысла создавать перемещающий конструктор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Компилятор может создать его автоматически</a:t>
            </a:r>
          </a:p>
          <a:p>
            <a:r>
              <a:rPr lang="ru-RU" dirty="0" smtClean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/>
              <a:t>class </a:t>
            </a:r>
            <a:r>
              <a:rPr lang="en-US" dirty="0" err="1" smtClean="0"/>
              <a:t>HeavyMovableClass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{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 smtClean="0"/>
              <a:t>private: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m_someFixedSizeData</a:t>
            </a:r>
            <a:r>
              <a:rPr lang="en-US" sz="2800" dirty="0"/>
              <a:t>[100</a:t>
            </a:r>
            <a:r>
              <a:rPr lang="en-US" sz="2800" dirty="0" smtClean="0"/>
              <a:t>];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};</a:t>
            </a:r>
            <a:endParaRPr lang="en-US" sz="2800" dirty="0" smtClean="0"/>
          </a:p>
          <a:p>
            <a:pPr lvl="2"/>
            <a:r>
              <a:rPr lang="ru-RU" dirty="0" smtClean="0"/>
              <a:t>Операция перемещения в данном случае  будет копировать все элементы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Явное преобразование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Неявное преобразование ссылок на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ссылку на </a:t>
            </a:r>
            <a:r>
              <a:rPr lang="en-US" dirty="0" err="1" smtClean="0"/>
              <a:t>rvalue</a:t>
            </a:r>
            <a:r>
              <a:rPr lang="ru-RU" dirty="0" smtClean="0"/>
              <a:t> запрещено Стандартом</a:t>
            </a:r>
          </a:p>
          <a:p>
            <a:pPr lvl="1"/>
            <a:r>
              <a:rPr lang="ru-RU" dirty="0" smtClean="0"/>
              <a:t>Именованные объекты </a:t>
            </a:r>
            <a:r>
              <a:rPr lang="en-US" dirty="0" smtClean="0"/>
              <a:t>(</a:t>
            </a:r>
            <a:r>
              <a:rPr lang="ru-RU" dirty="0" smtClean="0"/>
              <a:t>переменные) трактуются компилятором как </a:t>
            </a:r>
            <a:r>
              <a:rPr lang="en-US" dirty="0" err="1" smtClean="0"/>
              <a:t>lvalues</a:t>
            </a:r>
            <a:endParaRPr lang="ru-RU" dirty="0" smtClean="0"/>
          </a:p>
          <a:p>
            <a:r>
              <a:rPr lang="ru-RU" dirty="0" smtClean="0"/>
              <a:t>В ряде случаев требуется явное преобразование из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endParaRPr lang="en-US" dirty="0" smtClean="0"/>
          </a:p>
          <a:p>
            <a:pPr lvl="1"/>
            <a:r>
              <a:rPr lang="ru-RU" dirty="0" smtClean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STL </a:t>
            </a:r>
            <a:r>
              <a:rPr lang="ru-RU" dirty="0" smtClean="0"/>
              <a:t>предоставляет функцию </a:t>
            </a:r>
            <a:r>
              <a:rPr lang="en-US" dirty="0" err="1" smtClean="0"/>
              <a:t>std</a:t>
            </a:r>
            <a:r>
              <a:rPr lang="en-US" dirty="0" smtClean="0"/>
              <a:t>::move</a:t>
            </a:r>
            <a:r>
              <a:rPr lang="ru-RU" dirty="0" smtClean="0"/>
              <a:t> (файл </a:t>
            </a:r>
            <a:r>
              <a:rPr lang="en-US" dirty="0" smtClean="0"/>
              <a:t>&lt;utility&gt;)</a:t>
            </a:r>
            <a:r>
              <a:rPr lang="ru-RU" dirty="0" smtClean="0"/>
              <a:t>, для преобразования</a:t>
            </a:r>
            <a:r>
              <a:rPr lang="en-US" dirty="0" smtClean="0"/>
              <a:t>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rvalue</a:t>
            </a:r>
            <a:endParaRPr lang="en-US" dirty="0" smtClean="0"/>
          </a:p>
          <a:p>
            <a:pPr lvl="1"/>
            <a:r>
              <a:rPr lang="ru-RU" dirty="0" smtClean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 smtClean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Методами класса «Автомобиль» будут являться:</a:t>
            </a:r>
          </a:p>
          <a:p>
            <a:pPr lvl="1"/>
            <a:r>
              <a:rPr lang="ru-RU" dirty="0" smtClean="0"/>
              <a:t>Проехать </a:t>
            </a:r>
            <a:r>
              <a:rPr lang="en-US" dirty="0" smtClean="0"/>
              <a:t>N </a:t>
            </a:r>
            <a:r>
              <a:rPr lang="ru-RU" dirty="0" smtClean="0"/>
              <a:t>километров</a:t>
            </a:r>
          </a:p>
          <a:p>
            <a:pPr lvl="2"/>
            <a:r>
              <a:rPr lang="ru-RU" dirty="0" smtClean="0"/>
              <a:t>Увеличивает пробег, уменьшает топливо</a:t>
            </a:r>
          </a:p>
          <a:p>
            <a:pPr lvl="1"/>
            <a:r>
              <a:rPr lang="ru-RU" dirty="0" smtClean="0"/>
              <a:t>Перекрасить кузов</a:t>
            </a:r>
          </a:p>
          <a:p>
            <a:pPr lvl="2"/>
            <a:r>
              <a:rPr lang="ru-RU" dirty="0" smtClean="0"/>
              <a:t>Изменяет цвет кузова</a:t>
            </a:r>
          </a:p>
          <a:p>
            <a:pPr lvl="1"/>
            <a:r>
              <a:rPr lang="ru-RU" dirty="0" smtClean="0"/>
              <a:t>Заправить топливо</a:t>
            </a:r>
          </a:p>
          <a:p>
            <a:pPr lvl="2"/>
            <a:r>
              <a:rPr lang="ru-RU" dirty="0" smtClean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p1(new A(1));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p2(new A(2));</a:t>
            </a: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копирующий оператор 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присваивания отсутствует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useP1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p1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p2;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useP1 ?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Выполняем необходимые действия над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Методы класса работают с одним из экземпляров класса, на которые ссылается </a:t>
            </a:r>
            <a:r>
              <a:rPr lang="en-US" sz="2000" dirty="0" smtClean="0"/>
              <a:t>this</a:t>
            </a: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Такие поля и методы называют </a:t>
            </a:r>
            <a:r>
              <a:rPr lang="ru-RU" sz="2400" b="1" dirty="0" smtClean="0"/>
              <a:t>статическими</a:t>
            </a:r>
            <a:r>
              <a:rPr lang="ru-RU" sz="2400" dirty="0" smtClean="0"/>
              <a:t> и объявляют при помощи ключевого слова </a:t>
            </a:r>
            <a:r>
              <a:rPr lang="en-US" sz="2400" b="1" dirty="0" smtClean="0"/>
              <a:t>static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Статические методы не получают указатель </a:t>
            </a:r>
            <a:r>
              <a:rPr lang="en-US" sz="2800" dirty="0" smtClean="0"/>
              <a:t>this</a:t>
            </a:r>
            <a:endParaRPr lang="ru-RU" sz="2800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 smtClean="0"/>
              <a:t>Либо нестатические, если им передается указатель</a:t>
            </a:r>
            <a:r>
              <a:rPr lang="en-US" sz="2000" dirty="0" smtClean="0"/>
              <a:t> </a:t>
            </a:r>
            <a:r>
              <a:rPr lang="ru-RU" sz="2000" dirty="0" smtClean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</a:rPr>
              <a:t> std::string const </a:t>
            </a:r>
            <a:r>
              <a:rPr lang="en-US" sz="1400" b="1" dirty="0" err="1" smtClean="0">
                <a:latin typeface="Courier New" pitchFamily="49" charset="0"/>
              </a:rPr>
              <a:t>GetClassName</a:t>
            </a:r>
            <a:r>
              <a:rPr lang="en-US" sz="1400" b="1" dirty="0" smtClean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m_className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 smtClean="0">
                <a:latin typeface="Courier New" pitchFamily="49" charset="0"/>
              </a:rPr>
              <a:t> std::string const </a:t>
            </a:r>
            <a:r>
              <a:rPr lang="en-US" sz="1400" b="1" dirty="0" err="1" smtClean="0">
                <a:latin typeface="Courier New" pitchFamily="49" charset="0"/>
              </a:rPr>
              <a:t>m_className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</a:rPr>
              <a:t>Foo.h</a:t>
            </a:r>
            <a:r>
              <a:rPr lang="en-US" sz="1400" b="1" dirty="0" smtClean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std::string const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= "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 smtClean="0">
              <a:latin typeface="Courier New" pitchFamily="49" charset="0"/>
            </a:endParaRPr>
          </a:p>
          <a:p>
            <a:pPr defTabSz="53975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#include "</a:t>
            </a:r>
            <a:r>
              <a:rPr lang="en-US" sz="1400" b="1" dirty="0" err="1" smtClean="0">
                <a:latin typeface="Courier New" pitchFamily="49" charset="0"/>
              </a:rPr>
              <a:t>foo.h</a:t>
            </a:r>
            <a:r>
              <a:rPr lang="en-US" sz="1400" b="1" dirty="0" smtClean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 *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</a:rPr>
              <a:t>GetClassName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Запрещение создания объектов в области стека</a:t>
            </a:r>
            <a:endParaRPr lang="en-US" dirty="0" smtClean="0"/>
          </a:p>
          <a:p>
            <a:pPr lvl="1"/>
            <a:r>
              <a:rPr lang="ru-RU" dirty="0" smtClean="0"/>
              <a:t>Приватный конструктор + статический метод для создания класса в куче</a:t>
            </a:r>
          </a:p>
          <a:p>
            <a:r>
              <a:rPr lang="ru-RU" dirty="0" smtClean="0"/>
              <a:t>Паттерн «одиночка» (</a:t>
            </a:r>
            <a:r>
              <a:rPr lang="en-US" dirty="0" smtClean="0"/>
              <a:t>singleton)</a:t>
            </a:r>
            <a:endParaRPr lang="ru-RU" dirty="0" smtClean="0"/>
          </a:p>
          <a:p>
            <a:pPr lvl="1"/>
            <a:r>
              <a:rPr lang="ru-RU" dirty="0" smtClean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 smtClean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 smtClean="0"/>
              <a:t>Создание классов-утилит</a:t>
            </a:r>
            <a:endParaRPr lang="en-US" dirty="0" smtClean="0"/>
          </a:p>
          <a:p>
            <a:pPr lvl="1"/>
            <a:r>
              <a:rPr lang="ru-RU" dirty="0" smtClean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r>
              <a:rPr lang="en-US" dirty="0" smtClean="0"/>
              <a:t> – </a:t>
            </a:r>
            <a:r>
              <a:rPr lang="ru-RU" dirty="0" smtClean="0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>
                <a:latin typeface="Courier New" pitchFamily="49" charset="0"/>
              </a:rPr>
              <a:t>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static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static Singleton instance;</a:t>
            </a:r>
            <a:endParaRPr lang="en-US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smtClean="0">
                <a:latin typeface="Courier New" pitchFamily="49" charset="0"/>
              </a:rPr>
              <a:t>instance;</a:t>
            </a:r>
            <a:endParaRPr lang="en-US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SomeMethod</a:t>
            </a:r>
            <a:r>
              <a:rPr lang="en-US" sz="12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  <a:endParaRPr lang="ru-RU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Singleton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&amp;);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Singleton&amp; singleton =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singleton.SomeMethod</a:t>
            </a:r>
            <a:r>
              <a:rPr lang="en-US" sz="1200" b="1" dirty="0" smtClean="0">
                <a:latin typeface="Courier New" pitchFamily="49" charset="0"/>
              </a:rPr>
              <a:t>();</a:t>
            </a:r>
            <a:endParaRPr lang="ru-RU" sz="1200" b="1" dirty="0" smtClean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return 0;</a:t>
            </a:r>
            <a:endParaRPr lang="en-US" sz="12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– создание объектов только в динамической памяти</a:t>
            </a:r>
            <a:endParaRPr lang="ru-RU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-2398" y="1556792"/>
            <a:ext cx="893211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endParaRPr lang="en-US" sz="1200" b="1" dirty="0" smtClean="0">
              <a:latin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static </a:t>
            </a:r>
            <a:r>
              <a:rPr lang="en-US" sz="1200" b="1" dirty="0" err="1" smtClean="0">
                <a:latin typeface="Courier New" pitchFamily="49" charset="0"/>
              </a:rPr>
              <a:t>shared_ptr</a:t>
            </a:r>
            <a:r>
              <a:rPr lang="en-US" sz="1200" b="1" dirty="0" smtClean="0">
                <a:latin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&gt; Open(std::string const&amp; 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shared_ptr</a:t>
            </a:r>
            <a:r>
              <a:rPr lang="en-US" sz="1200" b="1" dirty="0" smtClean="0">
                <a:latin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&gt;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(new 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());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if (!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-&gt;</a:t>
            </a:r>
            <a:r>
              <a:rPr lang="en-US" sz="1200" b="1" dirty="0" err="1" smtClean="0">
                <a:latin typeface="Courier New" pitchFamily="49" charset="0"/>
              </a:rPr>
              <a:t>OpenFile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pFile.reset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static </a:t>
            </a:r>
            <a:r>
              <a:rPr lang="en-US" sz="1200" b="1" dirty="0" err="1" smtClean="0">
                <a:latin typeface="Courier New" pitchFamily="49" charset="0"/>
              </a:rPr>
              <a:t>shared_ptr</a:t>
            </a:r>
            <a:r>
              <a:rPr lang="en-US" sz="1200" b="1" dirty="0" smtClean="0">
                <a:latin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&gt; Create(std::string const&amp; 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shared_ptr</a:t>
            </a:r>
            <a:r>
              <a:rPr lang="en-US" sz="1200" b="1" dirty="0" smtClean="0">
                <a:latin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&gt;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(new 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());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if (!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-&gt;</a:t>
            </a:r>
            <a:r>
              <a:rPr lang="en-US" sz="1200" b="1" dirty="0" err="1" smtClean="0">
                <a:latin typeface="Courier New" pitchFamily="49" charset="0"/>
              </a:rPr>
              <a:t>CreateFile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pFile.reset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(){...}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const</a:t>
            </a:r>
            <a:r>
              <a:rPr lang="en-US" sz="1200" b="1" dirty="0" smtClean="0">
                <a:latin typeface="Courier New" pitchFamily="49" charset="0"/>
              </a:rPr>
              <a:t>&amp;);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OpenFile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string const&amp; 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){...}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CreateFile</a:t>
            </a:r>
            <a:r>
              <a:rPr lang="en-US" sz="1200" b="1" dirty="0" smtClean="0">
                <a:latin typeface="Courier New" pitchFamily="49" charset="0"/>
              </a:rPr>
              <a:t>(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string const&amp; </a:t>
            </a:r>
            <a:r>
              <a:rPr lang="en-US" sz="1200" b="1" dirty="0" err="1" smtClean="0">
                <a:latin typeface="Courier New" pitchFamily="49" charset="0"/>
              </a:rPr>
              <a:t>fileName</a:t>
            </a:r>
            <a:r>
              <a:rPr lang="en-US" sz="1200" b="1" dirty="0" smtClean="0">
                <a:latin typeface="Courier New" pitchFamily="49" charset="0"/>
              </a:rPr>
              <a:t>){...}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};</a:t>
            </a: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932040" y="4734342"/>
            <a:ext cx="421196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main(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auto 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 = 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CFile</a:t>
            </a:r>
            <a:r>
              <a:rPr lang="en-US" sz="1200" b="1" dirty="0" smtClean="0">
                <a:latin typeface="Courier New" pitchFamily="49" charset="0"/>
              </a:rPr>
              <a:t>::Open("filename.txt");</a:t>
            </a:r>
          </a:p>
          <a:p>
            <a:pPr defTabSz="355600"/>
            <a:endParaRPr lang="ru-RU" sz="1200" b="1" dirty="0" smtClean="0">
              <a:latin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if (</a:t>
            </a:r>
            <a:r>
              <a:rPr lang="en-US" sz="1200" b="1" dirty="0" err="1" smtClean="0">
                <a:latin typeface="Courier New" pitchFamily="49" charset="0"/>
              </a:rPr>
              <a:t>pFile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	...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</a:rPr>
              <a:t>}</a:t>
            </a:r>
            <a:endParaRPr lang="en-US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Вложенное объявление классов и других типов данных</a:t>
            </a:r>
            <a:endParaRPr lang="ru-RU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Язык </a:t>
            </a:r>
            <a:r>
              <a:rPr lang="en-US" dirty="0" smtClean="0"/>
              <a:t>C++ </a:t>
            </a:r>
            <a:r>
              <a:rPr lang="ru-RU" dirty="0" smtClean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Пример - итераторы стандартных контейнеров </a:t>
            </a:r>
            <a:r>
              <a:rPr lang="en-US" dirty="0" smtClean="0"/>
              <a:t>STL</a:t>
            </a:r>
            <a:endParaRPr lang="ru-RU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smtClean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ExternalClass</a:t>
            </a:r>
            <a:r>
              <a:rPr lang="en-US" dirty="0" smtClean="0"/>
              <a:t>::Internal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FF0000"/>
                </a:solidFill>
              </a:rPr>
              <a:t>Свойство</a:t>
            </a:r>
            <a:r>
              <a:rPr lang="ru-RU" dirty="0" smtClean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В некоторых объектно-ориентированных языках программирования (например, в </a:t>
            </a:r>
            <a:r>
              <a:rPr lang="en-US" dirty="0" smtClean="0"/>
              <a:t>C++ </a:t>
            </a:r>
            <a:r>
              <a:rPr lang="ru-RU" dirty="0" smtClean="0"/>
              <a:t>и </a:t>
            </a:r>
            <a:r>
              <a:rPr lang="en-US" dirty="0" smtClean="0"/>
              <a:t>Java) </a:t>
            </a:r>
            <a:r>
              <a:rPr lang="ru-RU" dirty="0" smtClean="0"/>
              <a:t>свойства, как элемент языка, отсутствуют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В этом случае в класс добавляют методы, посредством которых осуществляется доступ к необходимым переменным класса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</a:t>
            </a:r>
            <a:r>
              <a:rPr lang="en-US" sz="1400" b="1" dirty="0" smtClean="0">
                <a:latin typeface="Courier New" pitchFamily="49" charset="0"/>
              </a:rPr>
              <a:t>main(int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smtClean="0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 smtClean="0">
                <a:latin typeface="Courier New" pitchFamily="49" charset="0"/>
              </a:rPr>
              <a:t>	return 0;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 2 – идиома «</a:t>
            </a:r>
            <a:r>
              <a:rPr lang="en-US" dirty="0" err="1" smtClean="0"/>
              <a:t>Pimpl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428624" y="1963738"/>
            <a:ext cx="342899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200" b="1" dirty="0">
                <a:latin typeface="Courier New" pitchFamily="49" charset="0"/>
              </a:rPr>
              <a:t>// </a:t>
            </a:r>
            <a:r>
              <a:rPr lang="en-US" sz="1200" b="1" dirty="0" err="1">
                <a:latin typeface="Courier New" pitchFamily="49" charset="0"/>
              </a:rPr>
              <a:t>ComplexClass.h</a:t>
            </a:r>
            <a:endParaRPr lang="en-US" sz="1200" b="1" dirty="0">
              <a:latin typeface="Courier New" pitchFamily="49" charset="0"/>
            </a:endParaRPr>
          </a:p>
          <a:p>
            <a:pPr defTabSz="539750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endParaRPr lang="en-US" sz="1200" b="1" dirty="0">
              <a:latin typeface="Courier New" pitchFamily="49" charset="0"/>
            </a:endParaRPr>
          </a:p>
          <a:p>
            <a:pPr defTabSz="539750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200" b="1">
                <a:latin typeface="Courier New" pitchFamily="49" charset="0"/>
              </a:rPr>
              <a:t>    </a:t>
            </a:r>
            <a:r>
              <a:rPr lang="en-US" sz="1200" b="1" smtClean="0">
                <a:latin typeface="Courier New" pitchFamily="49" charset="0"/>
              </a:rPr>
              <a:t>  void 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~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класс </a:t>
            </a:r>
            <a:r>
              <a:rPr lang="en-US" sz="1200" b="1" dirty="0" err="1">
                <a:latin typeface="Courier New" pitchFamily="49" charset="0"/>
              </a:rPr>
              <a:t>Impl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ru-RU" sz="1200" b="1" dirty="0">
                <a:latin typeface="Courier New" pitchFamily="49" charset="0"/>
              </a:rPr>
              <a:t>хранит все</a:t>
            </a:r>
          </a:p>
          <a:p>
            <a:pPr defTabSz="539750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приватные данные и методы</a:t>
            </a:r>
          </a:p>
          <a:p>
            <a:pPr defTabSz="539750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класса 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endParaRPr lang="en-US" sz="1200" b="1" dirty="0">
              <a:latin typeface="Courier New" pitchFamily="49" charset="0"/>
            </a:endParaRPr>
          </a:p>
          <a:p>
            <a:pPr defTabSz="539750"/>
            <a:r>
              <a:rPr lang="en-US" sz="1200" b="1" dirty="0">
                <a:latin typeface="Courier New" pitchFamily="49" charset="0"/>
              </a:rPr>
              <a:t>	class </a:t>
            </a:r>
            <a:r>
              <a:rPr lang="en-US" sz="1200" b="1" dirty="0" err="1">
                <a:latin typeface="Courier New" pitchFamily="49" charset="0"/>
              </a:rPr>
              <a:t>Impl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Impl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m_pImpl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929063" y="1963738"/>
            <a:ext cx="414337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54013"/>
            <a:r>
              <a:rPr lang="en-US" sz="1200" b="1" dirty="0">
                <a:latin typeface="Courier New" pitchFamily="49" charset="0"/>
              </a:rPr>
              <a:t>// ComplexClass.cpp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::</a:t>
            </a:r>
            <a:r>
              <a:rPr lang="en-US" sz="1200" b="1" dirty="0" err="1">
                <a:latin typeface="Courier New" pitchFamily="49" charset="0"/>
              </a:rPr>
              <a:t>Impl</a:t>
            </a:r>
            <a:endParaRPr lang="en-US" sz="1200" b="1" dirty="0">
              <a:latin typeface="Courier New" pitchFamily="49" charset="0"/>
            </a:endParaRPr>
          </a:p>
          <a:p>
            <a:pPr defTabSz="354013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	//…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//	…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54013"/>
            <a:endParaRPr lang="en-US" sz="1200" b="1" dirty="0">
              <a:latin typeface="Courier New" pitchFamily="49" charset="0"/>
            </a:endParaRPr>
          </a:p>
          <a:p>
            <a:pPr defTabSz="354013"/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 smtClean="0">
                <a:latin typeface="Courier New" pitchFamily="49" charset="0"/>
              </a:rPr>
              <a:t>::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:</a:t>
            </a:r>
            <a:r>
              <a:rPr lang="en-US" sz="1200" b="1" dirty="0" err="1">
                <a:latin typeface="Courier New" pitchFamily="49" charset="0"/>
              </a:rPr>
              <a:t>m_pImpl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Impl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54013"/>
            <a:endParaRPr lang="en-US" sz="1200" b="1" dirty="0">
              <a:latin typeface="Courier New" pitchFamily="49" charset="0"/>
            </a:endParaRPr>
          </a:p>
          <a:p>
            <a:pPr defTabSz="354013"/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 smtClean="0">
                <a:latin typeface="Courier New" pitchFamily="49" charset="0"/>
              </a:rPr>
              <a:t>::~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delete </a:t>
            </a:r>
            <a:r>
              <a:rPr lang="en-US" sz="1200" b="1" dirty="0" err="1">
                <a:latin typeface="Courier New" pitchFamily="49" charset="0"/>
              </a:rPr>
              <a:t>m_pImpl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54013"/>
            <a:endParaRPr lang="en-US" sz="1200" b="1" dirty="0">
              <a:latin typeface="Courier New" pitchFamily="49" charset="0"/>
            </a:endParaRPr>
          </a:p>
          <a:p>
            <a:pPr defTabSz="354013"/>
            <a:r>
              <a:rPr lang="en-US" sz="1200" b="1" dirty="0">
                <a:latin typeface="Courier New" pitchFamily="49" charset="0"/>
              </a:rPr>
              <a:t>void </a:t>
            </a:r>
            <a:r>
              <a:rPr lang="en-US" sz="1200" b="1" dirty="0" err="1" smtClean="0">
                <a:latin typeface="Courier New" pitchFamily="49" charset="0"/>
              </a:rPr>
              <a:t>CComplexClass</a:t>
            </a:r>
            <a:r>
              <a:rPr lang="en-US" sz="1200" b="1" dirty="0">
                <a:latin typeface="Courier New" pitchFamily="49" charset="0"/>
              </a:rPr>
              <a:t>::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m_pImpl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54013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285750" y="4643438"/>
            <a:ext cx="35004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Данный подход позволяет в языке </a:t>
            </a:r>
            <a:r>
              <a:rPr lang="en-US" sz="1600"/>
              <a:t>C++ </a:t>
            </a:r>
            <a:r>
              <a:rPr lang="ru-RU" sz="1600"/>
              <a:t>сократить количество зависимостей времени компиляции от модификации приватной части класса, т.к. она фактически вынесена из заголовочного файла в </a:t>
            </a:r>
            <a:r>
              <a:rPr lang="en-US" sz="1600"/>
              <a:t>.CPP</a:t>
            </a:r>
            <a:r>
              <a:rPr lang="ru-RU" sz="1600"/>
              <a:t> файл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0b998a4-1149-4139-8141-56b82d9605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50443eb-7b80-417c-8a3f-6263da31ee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1980</TotalTime>
  <Words>3523</Words>
  <Application>Microsoft Office PowerPoint</Application>
  <PresentationFormat>On-screen Show (4:3)</PresentationFormat>
  <Paragraphs>1221</Paragraphs>
  <Slides>91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Constantia</vt:lpstr>
      <vt:lpstr>Courier New</vt:lpstr>
      <vt:lpstr>Tahoma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Методы класса</vt:lpstr>
      <vt:lpstr>Пример</vt:lpstr>
      <vt:lpstr>Свойства</vt:lpstr>
      <vt:lpstr>Пример: Треугольник</vt:lpstr>
      <vt:lpstr>PowerPoint Presentation</vt:lpstr>
      <vt:lpstr>Важнейшие принципы ООП</vt:lpstr>
      <vt:lpstr>Абстракция данных</vt:lpstr>
      <vt:lpstr>Инкапсуляция</vt:lpstr>
      <vt:lpstr>Пример. Стек целых чисел</vt:lpstr>
      <vt:lpstr>Наследование</vt:lpstr>
      <vt:lpstr>Пример</vt:lpstr>
      <vt:lpstr>Полиморфизм</vt:lpstr>
      <vt:lpstr>PowerPoint Presentation</vt:lpstr>
      <vt:lpstr>Объявление класса в C++</vt:lpstr>
      <vt:lpstr>Пример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(частные)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</vt:lpstr>
      <vt:lpstr>Пример</vt:lpstr>
      <vt:lpstr>Изменчивые (mutable) данные класса</vt:lpstr>
      <vt:lpstr>Пример</vt:lpstr>
      <vt:lpstr>Инициализация экземпляра класса</vt:lpstr>
      <vt:lpstr>Пример</vt:lpstr>
      <vt:lpstr>Конструктор по умолчанию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стандарта C++03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Пример – создание объектов только в динамической памяти</vt:lpstr>
      <vt:lpstr>Вложенные классы</vt:lpstr>
      <vt:lpstr>Вложенное объявление классов и других типов данных</vt:lpstr>
      <vt:lpstr>Пример 1</vt:lpstr>
      <vt:lpstr>Пример 2 – идиома «Pimpl»</vt:lpstr>
    </vt:vector>
  </TitlesOfParts>
  <Company>Brainwave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215</cp:revision>
  <dcterms:created xsi:type="dcterms:W3CDTF">2007-03-30T02:07:07Z</dcterms:created>
  <dcterms:modified xsi:type="dcterms:W3CDTF">2018-03-16T17:48:06Z</dcterms:modified>
</cp:coreProperties>
</file>