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sldIdLst>
    <p:sldId id="256" r:id="rId2"/>
    <p:sldId id="257" r:id="rId3"/>
    <p:sldId id="258" r:id="rId4"/>
    <p:sldId id="320" r:id="rId5"/>
    <p:sldId id="321" r:id="rId6"/>
    <p:sldId id="303" r:id="rId7"/>
    <p:sldId id="259" r:id="rId8"/>
    <p:sldId id="260" r:id="rId9"/>
    <p:sldId id="261" r:id="rId10"/>
    <p:sldId id="262" r:id="rId11"/>
    <p:sldId id="282" r:id="rId12"/>
    <p:sldId id="263" r:id="rId13"/>
    <p:sldId id="313" r:id="rId14"/>
    <p:sldId id="312" r:id="rId15"/>
    <p:sldId id="314" r:id="rId16"/>
    <p:sldId id="315" r:id="rId17"/>
    <p:sldId id="316" r:id="rId18"/>
    <p:sldId id="317" r:id="rId19"/>
    <p:sldId id="304" r:id="rId20"/>
    <p:sldId id="266" r:id="rId21"/>
    <p:sldId id="267" r:id="rId22"/>
    <p:sldId id="268" r:id="rId23"/>
    <p:sldId id="291" r:id="rId24"/>
    <p:sldId id="292" r:id="rId25"/>
    <p:sldId id="293" r:id="rId26"/>
    <p:sldId id="294" r:id="rId27"/>
    <p:sldId id="318" r:id="rId28"/>
    <p:sldId id="319" r:id="rId29"/>
    <p:sldId id="295" r:id="rId30"/>
    <p:sldId id="296" r:id="rId31"/>
    <p:sldId id="298" r:id="rId32"/>
    <p:sldId id="305" r:id="rId33"/>
    <p:sldId id="269" r:id="rId34"/>
    <p:sldId id="270" r:id="rId35"/>
    <p:sldId id="276" r:id="rId36"/>
    <p:sldId id="277" r:id="rId37"/>
    <p:sldId id="278" r:id="rId38"/>
    <p:sldId id="299" r:id="rId39"/>
    <p:sldId id="300" r:id="rId40"/>
    <p:sldId id="301" r:id="rId41"/>
    <p:sldId id="283" r:id="rId42"/>
    <p:sldId id="286" r:id="rId43"/>
    <p:sldId id="302" r:id="rId44"/>
    <p:sldId id="306" r:id="rId45"/>
    <p:sldId id="311" r:id="rId46"/>
    <p:sldId id="307" r:id="rId47"/>
    <p:sldId id="308" r:id="rId48"/>
    <p:sldId id="310" r:id="rId49"/>
    <p:sldId id="309" r:id="rId50"/>
    <p:sldId id="284" r:id="rId51"/>
    <p:sldId id="285" r:id="rId52"/>
    <p:sldId id="323" r:id="rId53"/>
    <p:sldId id="287" r:id="rId54"/>
    <p:sldId id="288" r:id="rId55"/>
    <p:sldId id="289" r:id="rId56"/>
    <p:sldId id="322" r:id="rId57"/>
    <p:sldId id="281" r:id="rId58"/>
    <p:sldId id="280" r:id="rId59"/>
  </p:sldIdLst>
  <p:sldSz cx="9144000" cy="6858000" type="screen4x3"/>
  <p:notesSz cx="6858000" cy="9144000"/>
  <p:custDataLst>
    <p:tags r:id="rId6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122" d="100"/>
          <a:sy n="122" d="100"/>
        </p:scale>
        <p:origin x="10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CStack</a:t>
          </a:r>
          <a:r>
            <a:rPr lang="en-US" dirty="0" smtClean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 smtClean="0"/>
            <a:t>CStack</a:t>
          </a:r>
          <a:r>
            <a:rPr lang="en-US" dirty="0" smtClean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  <dgm:t>
        <a:bodyPr/>
        <a:lstStyle/>
        <a:p>
          <a:endParaRPr lang="ru-RU"/>
        </a:p>
      </dgm:t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 smtClean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 smtClean="0"/>
            <a:t>template </a:t>
          </a:r>
          <a:r>
            <a:rPr lang="en-US" dirty="0" err="1" smtClean="0"/>
            <a:t>CCountable</a:t>
          </a:r>
          <a:r>
            <a:rPr lang="en-US" dirty="0" smtClean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 smtClean="0"/>
            <a:t>CCountable</a:t>
          </a:r>
          <a:r>
            <a:rPr lang="en-US" dirty="0" smtClean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 smtClean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  <dgm:t>
        <a:bodyPr/>
        <a:lstStyle/>
        <a:p>
          <a:endParaRPr lang="ru-RU"/>
        </a:p>
      </dgm:t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 smtClean="0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 smtClean="0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 smtClean="0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 smtClean="0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 smtClean="0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  <dgm:t>
        <a:bodyPr/>
        <a:lstStyle/>
        <a:p>
          <a:endParaRPr lang="ru-RU"/>
        </a:p>
      </dgm:t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 smtClean="0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 smtClean="0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 smtClean="0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 smtClean="0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ICircle</a:t>
          </a:r>
          <a:r>
            <a:rPr lang="en-US" sz="1200" dirty="0" smtClean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 smtClean="0"/>
            <a:t>С</a:t>
          </a:r>
          <a:r>
            <a:rPr lang="en-US" sz="1200" dirty="0" err="1" smtClean="0"/>
            <a:t>ShapeImpl</a:t>
          </a:r>
          <a:r>
            <a:rPr lang="en-US" sz="1200" dirty="0" smtClean="0"/>
            <a:t>&lt;</a:t>
          </a:r>
          <a:r>
            <a:rPr lang="en-US" sz="1200" dirty="0" err="1" smtClean="0"/>
            <a:t>IRectangle</a:t>
          </a:r>
          <a:r>
            <a:rPr lang="en-US" sz="1200" dirty="0" smtClean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 smtClean="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  <dgm:t>
        <a:bodyPr/>
        <a:lstStyle/>
        <a:p>
          <a:endParaRPr lang="ru-RU"/>
        </a:p>
      </dgm:t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  <dgm:t>
        <a:bodyPr/>
        <a:lstStyle/>
        <a:p>
          <a:endParaRPr lang="ru-RU"/>
        </a:p>
      </dgm:t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  <dgm:t>
        <a:bodyPr/>
        <a:lstStyle/>
        <a:p>
          <a:endParaRPr lang="ru-RU"/>
        </a:p>
      </dgm:t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  <dgm:t>
        <a:bodyPr/>
        <a:lstStyle/>
        <a:p>
          <a:endParaRPr lang="ru-RU"/>
        </a:p>
      </dgm:t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template </a:t>
          </a:r>
          <a:r>
            <a:rPr lang="en-US" sz="2800" kern="1200" dirty="0" err="1" smtClean="0"/>
            <a:t>CStack</a:t>
          </a:r>
          <a:r>
            <a:rPr lang="en-US" sz="2800" kern="1200" dirty="0" smtClean="0"/>
            <a:t>&lt;T&gt;</a:t>
          </a:r>
          <a:endParaRPr lang="ru-RU" sz="28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&lt;void*&gt;</a:t>
          </a:r>
          <a:endParaRPr lang="ru-RU" sz="28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CStack</a:t>
          </a:r>
          <a:r>
            <a:rPr lang="en-US" sz="2800" kern="1200" dirty="0" smtClean="0"/>
            <a:t>&lt;T*&gt;</a:t>
          </a:r>
          <a:endParaRPr lang="ru-RU" sz="28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 </a:t>
          </a:r>
          <a:r>
            <a:rPr lang="en-US" sz="2300" kern="1200" dirty="0" err="1" smtClean="0"/>
            <a:t>CCountable</a:t>
          </a:r>
          <a:r>
            <a:rPr lang="en-US" sz="2300" kern="1200" dirty="0" smtClean="0"/>
            <a:t>&lt;T&gt;</a:t>
          </a:r>
          <a:endParaRPr lang="ru-RU" sz="23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&lt;A&gt;</a:t>
          </a:r>
          <a:endParaRPr lang="ru-RU" sz="23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</a:t>
          </a:r>
          <a:endParaRPr lang="ru-RU" sz="23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CCountable</a:t>
          </a:r>
          <a:r>
            <a:rPr lang="en-US" sz="2300" kern="1200" dirty="0" smtClean="0"/>
            <a:t>&lt;B&gt;</a:t>
          </a:r>
          <a:endParaRPr lang="ru-RU" sz="23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</a:t>
          </a:r>
          <a:endParaRPr lang="ru-RU" sz="23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IShape</a:t>
          </a:r>
          <a:endParaRPr lang="ru-RU" sz="23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IRectangle</a:t>
          </a:r>
          <a:endParaRPr lang="ru-RU" sz="23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CRectangle</a:t>
          </a:r>
          <a:endParaRPr lang="ru-RU" sz="23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ICircle</a:t>
          </a:r>
          <a:endParaRPr lang="ru-RU" sz="23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CCircle</a:t>
          </a:r>
          <a:endParaRPr lang="ru-RU" sz="23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IRectangle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</a:t>
          </a:r>
          <a:r>
            <a:rPr lang="en-US" sz="1200" kern="1200" dirty="0" err="1" smtClean="0"/>
            <a:t>ShapeImpl</a:t>
          </a:r>
          <a:r>
            <a:rPr lang="en-US" sz="1200" kern="1200" dirty="0" smtClean="0"/>
            <a:t>&lt;</a:t>
          </a:r>
          <a:r>
            <a:rPr lang="en-US" sz="1200" kern="1200" dirty="0" err="1" smtClean="0"/>
            <a:t>ICircle</a:t>
          </a:r>
          <a:r>
            <a:rPr lang="en-US" sz="1200" kern="1200" dirty="0" smtClean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10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20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21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22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30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33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3D8F7-A731-46FF-A3F0-AD1E6EA5CA27}" type="slidenum">
              <a:rPr lang="ru-RU"/>
              <a:pPr/>
              <a:t>34</a:t>
            </a:fld>
            <a:endParaRPr lang="ru-RU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9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A715-90C2-4A94-B686-1EE47E7E937A}" type="slidenum">
              <a:rPr lang="ru-RU"/>
              <a:pPr/>
              <a:t>35</a:t>
            </a:fld>
            <a:endParaRPr lang="ru-RU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21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7F10-16E6-41EC-A62D-7C085EAD78D9}" type="slidenum">
              <a:rPr lang="ru-RU"/>
              <a:pPr/>
              <a:t>36</a:t>
            </a:fld>
            <a:endParaRPr lang="ru-RU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75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4FB7C-67D1-456A-912C-2DDE9C3A44D5}" type="slidenum">
              <a:rPr lang="ru-RU"/>
              <a:pPr/>
              <a:t>37</a:t>
            </a:fld>
            <a:endParaRPr lang="ru-RU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2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57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58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7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8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9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E473-7EED-4F7B-82EB-064DA68929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8E92-29B0-43CF-B248-F8BB37CD80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DA9-DE60-4129-AB0D-ADD0F7FC7C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2D7B-7D91-4CB4-ACDD-E156F82D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8B65-E6BC-43A5-9B64-666DAF2A76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2308-5397-4658-8F25-6869358379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F5-5886-4387-901B-244A8539DE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99A4-75AD-40BF-A9E5-3F78FAE7BD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2348-96CA-400D-AB2E-904376B11B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DEDA-2015-4878-BE00-4BCFDB39E3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778724-16C2-408C-B8BF-B4B213ADEB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Решение – использование шаблонов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имеет языковые средства, позволяющие определить функцию-шаблон, работающую с некоторыми </a:t>
            </a:r>
            <a:r>
              <a:rPr lang="ru-RU" sz="2800" dirty="0" smtClean="0"/>
              <a:t>абстрактными типами </a:t>
            </a:r>
            <a:r>
              <a:rPr lang="ru-RU" sz="2800" dirty="0"/>
              <a:t>данных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Термин «абстрактный» в данном случае не связан с наследованием, а обозначает некоторый тип данных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/>
              <a:t>Шаблон </a:t>
            </a:r>
            <a:r>
              <a:rPr lang="ru-RU" sz="2400" dirty="0"/>
              <a:t>задает поведение целого семейства функций и может быть в дальнейшем использован с некоторыми конкретными типами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 smtClean="0"/>
          </a:p>
          <a:p>
            <a:pPr lvl="1"/>
            <a:r>
              <a:rPr lang="ru-RU" dirty="0" smtClean="0"/>
              <a:t>Практически всегда тело шаблонных функций или классов приходится размещать в заголовочных файлах</a:t>
            </a:r>
            <a:r>
              <a:rPr lang="en-US" dirty="0" smtClean="0"/>
              <a:t> </a:t>
            </a:r>
            <a:r>
              <a:rPr lang="ru-RU" dirty="0" smtClean="0"/>
              <a:t>и включать их везде, где они используются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 smtClean="0"/>
              <a:t>Доступность исходного кода шаблонной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std::string max4 = maximum(std::string(“hello"), std::string(“world"));</a:t>
            </a: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Шаблонные 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– частный случай функции, и он также может быть шаблонным</a:t>
            </a:r>
          </a:p>
          <a:p>
            <a:r>
              <a:rPr lang="ru-RU" dirty="0" smtClean="0"/>
              <a:t>Пример – разработать для класса «Счетчик» шаблонные операторы </a:t>
            </a: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</a:t>
            </a:r>
            <a:r>
              <a:rPr lang="ru-RU" dirty="0" smtClean="0"/>
              <a:t> для работы с</a:t>
            </a:r>
            <a:r>
              <a:rPr lang="en-US" dirty="0" smtClean="0"/>
              <a:t> </a:t>
            </a:r>
            <a:r>
              <a:rPr lang="ru-RU" dirty="0" smtClean="0"/>
              <a:t>классами стандартных потоков </a:t>
            </a:r>
            <a:r>
              <a:rPr lang="en-US" dirty="0" smtClean="0"/>
              <a:t>STL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«счетчик»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857365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(unsigned 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,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),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GetMaxValue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if (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const operator++(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)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 smtClean="0">
                <a:latin typeface="Courier New" pitchFamily="49" charset="0"/>
              </a:rPr>
              <a:t>// постфиксная форма инкремента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// </a:t>
            </a:r>
            <a:r>
              <a:rPr lang="ru-RU" sz="1200" b="1" dirty="0" smtClean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 smtClean="0">
                <a:latin typeface="Courier New" pitchFamily="49" charset="0"/>
              </a:rPr>
              <a:t>предынкремент</a:t>
            </a:r>
            <a:r>
              <a:rPr lang="ru-RU" sz="1200" b="1" dirty="0" smtClean="0">
                <a:latin typeface="Courier New" pitchFamily="49" charset="0"/>
              </a:rPr>
              <a:t> и возвращаем копию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 smtClean="0"/>
              <a:t>Конструктор может быть помечен </a:t>
            </a:r>
            <a:r>
              <a:rPr lang="en-US" sz="1600" dirty="0" smtClean="0"/>
              <a:t> </a:t>
            </a:r>
            <a:r>
              <a:rPr lang="ru-RU" sz="1600" dirty="0" smtClean="0"/>
              <a:t>как явный при помощи ключевого слова </a:t>
            </a:r>
            <a:r>
              <a:rPr lang="en-US" sz="1600" dirty="0" smtClean="0">
                <a:solidFill>
                  <a:srgbClr val="FF0000"/>
                </a:solidFill>
              </a:rPr>
              <a:t>explicit</a:t>
            </a:r>
            <a:r>
              <a:rPr lang="ru-RU" sz="1600" dirty="0" smtClean="0"/>
              <a:t> , чтобы запретить возможность его </a:t>
            </a:r>
            <a:r>
              <a:rPr lang="ru-RU" sz="1600" b="1" dirty="0" smtClean="0"/>
              <a:t>неявного</a:t>
            </a:r>
            <a:r>
              <a:rPr lang="ru-RU" sz="1600" dirty="0" smtClean="0"/>
              <a:t> вызова в ситуациях, вроде следующих: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10; </a:t>
            </a:r>
            <a:endParaRPr lang="ru-RU" sz="1600" dirty="0" smtClean="0"/>
          </a:p>
          <a:p>
            <a:r>
              <a:rPr lang="ru-RU" sz="1600" dirty="0" smtClean="0"/>
              <a:t>эквивалентно:</a:t>
            </a:r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smtClean="0"/>
              <a:t>10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вывода в поток для класса «Счетчик»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</a:rPr>
              <a:t>counter</a:t>
            </a: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b="1" i="1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 smtClean="0">
                <a:latin typeface="Courier New" pitchFamily="49" charset="0"/>
              </a:rPr>
              <a:t>&amp; operator&lt;&lt;(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 smtClean="0">
                <a:latin typeface="Courier New" pitchFamily="49" charset="0"/>
              </a:rPr>
              <a:t>stream, 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('['];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stream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&lt;&lt; </a:t>
            </a:r>
            <a:r>
              <a:rPr lang="en-US" sz="1600" b="1" dirty="0" err="1" smtClean="0">
                <a:latin typeface="Courier New" pitchFamily="49" charset="0"/>
              </a:rPr>
              <a:t>counter.GetValue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('/‘);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stream &lt;&lt; </a:t>
            </a:r>
            <a:r>
              <a:rPr lang="en-US" sz="1600" b="1" dirty="0" err="1" smtClean="0">
                <a:latin typeface="Courier New" pitchFamily="49" charset="0"/>
              </a:rPr>
              <a:t>counter.GetMaxValue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stream.put</a:t>
            </a:r>
            <a:r>
              <a:rPr lang="en-US" sz="1600" b="1" dirty="0" smtClean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чтения из потока для класса «Счетчик»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operator&gt;&gt;(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 smtClean="0">
                <a:latin typeface="Courier New" pitchFamily="49" charset="0"/>
              </a:rPr>
              <a:t>&amp; stream,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'[') &amp;&amp; (stream &gt;&gt;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'/') &amp;&amp; (stream &gt;&gt;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counter =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Пример использования перегруженных операций ввода-вывода</a:t>
            </a:r>
            <a:endParaRPr lang="ru-RU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</a:rPr>
              <a:t>Counter.h</a:t>
            </a:r>
            <a:r>
              <a:rPr lang="en-US" sz="1600" b="1" dirty="0" smtClean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cin</a:t>
            </a:r>
            <a:r>
              <a:rPr lang="en-US" sz="1600" b="1" dirty="0" smtClean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std::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</a:t>
            </a:r>
            <a:r>
              <a:rPr lang="ru-RU" dirty="0" smtClean="0"/>
              <a:t>данных, не меняя описание алгоритма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</a:t>
            </a:r>
            <a:r>
              <a:rPr lang="ru-RU" sz="2800" dirty="0" smtClean="0"/>
              <a:t>указателей</a:t>
            </a:r>
          </a:p>
          <a:p>
            <a:r>
              <a:rPr lang="ru-RU" sz="2800" dirty="0" smtClean="0"/>
              <a:t>Исходный код методов шаблонного класса также должен быть доступен из всех единиц компиляции, где он используется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простейший шаблон </a:t>
            </a:r>
            <a:r>
              <a:rPr lang="ru-RU" dirty="0" smtClean="0"/>
              <a:t>массивов произвольной длины</a:t>
            </a:r>
            <a:endParaRPr lang="ru-RU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1472" y="1857364"/>
            <a:ext cx="799306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template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44608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~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GetLength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void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Push</a:t>
            </a:r>
            <a:r>
              <a:rPr lang="ru-RU" sz="1400" b="1" dirty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item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T&amp; </a:t>
            </a:r>
            <a:r>
              <a:rPr lang="ru-RU" sz="1400" b="1" dirty="0" err="1">
                <a:latin typeface="Courier New" pitchFamily="49" charset="0"/>
              </a:rPr>
              <a:t>operator</a:t>
            </a:r>
            <a:r>
              <a:rPr lang="ru-RU" sz="1400" b="1" dirty="0">
                <a:latin typeface="Courier New" pitchFamily="49" charset="0"/>
              </a:rPr>
              <a:t>[](</a:t>
            </a:r>
            <a:r>
              <a:rPr lang="ru-RU" sz="1400" b="1" dirty="0" err="1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index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operator</a:t>
            </a:r>
            <a:r>
              <a:rPr lang="ru-RU" sz="1400" b="1" dirty="0">
                <a:latin typeface="Courier New" pitchFamily="49" charset="0"/>
              </a:rPr>
              <a:t>[](</a:t>
            </a:r>
            <a:r>
              <a:rPr lang="ru-RU" sz="1400" b="1" dirty="0" err="1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index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void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Resize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newSize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en-US" sz="1400" b="1" dirty="0" smtClean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 err="1" smtClean="0">
                <a:latin typeface="Courier New" pitchFamily="49" charset="0"/>
              </a:rPr>
              <a:t>&amp;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operator</a:t>
            </a:r>
            <a:r>
              <a:rPr lang="ru-RU" sz="1400" b="1" dirty="0" err="1" smtClean="0">
                <a:latin typeface="Courier New" pitchFamily="49" charset="0"/>
              </a:rPr>
              <a:t>=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 err="1" smtClean="0">
                <a:latin typeface="Courier New" pitchFamily="49" charset="0"/>
              </a:rPr>
              <a:t>&amp;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{...}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T * 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m_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pI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tems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6013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</a:t>
            </a:r>
            <a:r>
              <a:rPr lang="ru-RU" sz="1400" b="1" dirty="0" smtClean="0">
                <a:latin typeface="Courier New" pitchFamily="49" charset="0"/>
              </a:rPr>
              <a:t>);</a:t>
            </a:r>
            <a:endParaRPr lang="en-US" sz="1400" b="1" dirty="0" smtClean="0">
              <a:latin typeface="Courier New" pitchFamily="49" charset="0"/>
            </a:endParaRPr>
          </a:p>
          <a:p>
            <a:pPr defTabSz="446088"/>
            <a:endParaRPr lang="en-US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stringArray.Push</a:t>
            </a:r>
            <a:r>
              <a:rPr lang="en-US" sz="1400" b="1" dirty="0" smtClean="0">
                <a:latin typeface="Courier New" pitchFamily="49" charset="0"/>
              </a:rPr>
              <a:t>("World");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stringArray</a:t>
            </a:r>
            <a:r>
              <a:rPr lang="en-US" sz="1400" b="1" dirty="0" smtClean="0">
                <a:latin typeface="Courier New" pitchFamily="49" charset="0"/>
              </a:rPr>
              <a:t>[0] = ("Goodbye");</a:t>
            </a:r>
            <a:endParaRPr lang="ru-RU" sz="1400" b="1" dirty="0" smtClean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шаблонов, не являющиеся типами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Допустимые параметры шаблона, не являющиеся типами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параметров шаблонов могут выступать не только типы данных, но и значения:</a:t>
            </a:r>
            <a:endParaRPr lang="en-US" dirty="0" smtClean="0"/>
          </a:p>
          <a:p>
            <a:pPr lvl="1"/>
            <a:r>
              <a:rPr lang="ru-RU" dirty="0" smtClean="0"/>
              <a:t>Объекты интегрального или перечислимого типа</a:t>
            </a:r>
          </a:p>
          <a:p>
            <a:pPr lvl="2"/>
            <a:r>
              <a:rPr lang="ru-RU" dirty="0" smtClean="0"/>
              <a:t>Целые типы</a:t>
            </a:r>
          </a:p>
          <a:p>
            <a:pPr lvl="2"/>
            <a:r>
              <a:rPr lang="ru-RU" dirty="0" smtClean="0"/>
              <a:t>Перечислимые типы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ru-RU" dirty="0" smtClean="0"/>
              <a:t>Указатели на объект или указатель на функцию</a:t>
            </a:r>
          </a:p>
          <a:p>
            <a:pPr lvl="1"/>
            <a:r>
              <a:rPr lang="ru-RU" dirty="0" smtClean="0"/>
              <a:t>Ссылки на объект или ссылка на функцию</a:t>
            </a:r>
          </a:p>
          <a:p>
            <a:pPr lvl="1"/>
            <a:r>
              <a:rPr lang="ru-RU" dirty="0" smtClean="0"/>
              <a:t>Указатели на методы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класс массивов фиксированной длины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28802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Index is out of range");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 smtClean="0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Разработанный класс </a:t>
            </a:r>
            <a:r>
              <a:rPr lang="en-US" dirty="0" err="1" smtClean="0"/>
              <a:t>CSimpleArray</a:t>
            </a:r>
            <a:r>
              <a:rPr lang="ru-RU" dirty="0" smtClean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 smtClean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 smtClean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 smtClean="0"/>
              <a:t>Элементы массива всегда инициализированы значением конструктора по умолчанию для типа </a:t>
            </a:r>
            <a:r>
              <a:rPr lang="en-US" dirty="0" smtClean="0"/>
              <a:t>T</a:t>
            </a:r>
          </a:p>
          <a:p>
            <a:pPr lvl="2"/>
            <a:r>
              <a:rPr lang="ru-RU" dirty="0" smtClean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Шаблонный класс </a:t>
            </a:r>
            <a:r>
              <a:rPr lang="en-US" dirty="0" err="1" smtClean="0"/>
              <a:t>CFileT</a:t>
            </a:r>
            <a:r>
              <a:rPr lang="ru-RU" dirty="0" smtClean="0"/>
              <a:t> позволяет сгенерировать классы файлов двух типов:</a:t>
            </a:r>
          </a:p>
          <a:p>
            <a:pPr lvl="1"/>
            <a:r>
              <a:rPr lang="ru-RU" dirty="0" smtClean="0"/>
              <a:t>Неуправляемый (</a:t>
            </a:r>
            <a:r>
              <a:rPr lang="ru-RU" dirty="0" err="1" smtClean="0"/>
              <a:t>хэндл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CFileHandle</a:t>
            </a:r>
            <a:r>
              <a:rPr lang="ru-RU" dirty="0" smtClean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 smtClean="0"/>
              <a:t>Управляемый</a:t>
            </a:r>
          </a:p>
          <a:p>
            <a:pPr lvl="2"/>
            <a:r>
              <a:rPr lang="ru-RU" dirty="0" smtClean="0"/>
              <a:t>Тип </a:t>
            </a:r>
            <a:r>
              <a:rPr lang="en-US" dirty="0" err="1" smtClean="0"/>
              <a:t>CFile</a:t>
            </a:r>
            <a:r>
              <a:rPr lang="ru-RU" dirty="0" smtClean="0"/>
              <a:t> автоматизирует закрытие файла при разрушении объекта </a:t>
            </a:r>
            <a:r>
              <a:rPr lang="en-US" dirty="0" err="1" smtClean="0"/>
              <a:t>CFile</a:t>
            </a:r>
            <a:r>
              <a:rPr lang="ru-RU" dirty="0" smtClean="0"/>
              <a:t> и открытии нового файла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 шаблонов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</a:p>
          <a:p>
            <a:pPr lvl="1"/>
            <a:r>
              <a:rPr lang="ru-RU" dirty="0" smtClean="0"/>
              <a:t>Контейнеры</a:t>
            </a:r>
            <a:r>
              <a:rPr lang="en-US" dirty="0" smtClean="0"/>
              <a:t> </a:t>
            </a:r>
            <a:r>
              <a:rPr lang="ru-RU" dirty="0" smtClean="0"/>
              <a:t>для произвольного типа элементов</a:t>
            </a:r>
            <a:endParaRPr lang="ru-RU" dirty="0"/>
          </a:p>
          <a:p>
            <a:pPr lvl="1"/>
            <a:r>
              <a:rPr lang="ru-RU" dirty="0"/>
              <a:t>Программирование на основе стратегий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 smtClean="0"/>
              <a:t>При </a:t>
            </a:r>
            <a:r>
              <a:rPr lang="ru-RU" b="1" dirty="0" smtClean="0"/>
              <a:t>специализации</a:t>
            </a:r>
            <a:r>
              <a:rPr lang="ru-RU" dirty="0" smtClean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 smtClean="0"/>
              <a:t>Типы специализации</a:t>
            </a:r>
          </a:p>
          <a:p>
            <a:pPr lvl="1"/>
            <a:r>
              <a:rPr lang="ru-RU" dirty="0" smtClean="0"/>
              <a:t>Полная</a:t>
            </a:r>
          </a:p>
          <a:p>
            <a:pPr lvl="2"/>
            <a:r>
              <a:rPr lang="ru-RU" dirty="0" smtClean="0"/>
              <a:t>Конкретизированы все параметры первичного шаблона</a:t>
            </a:r>
          </a:p>
          <a:p>
            <a:pPr lvl="1"/>
            <a:r>
              <a:rPr lang="ru-RU" dirty="0" smtClean="0"/>
              <a:t>Частичная</a:t>
            </a:r>
          </a:p>
          <a:p>
            <a:pPr lvl="2"/>
            <a:r>
              <a:rPr lang="ru-RU" dirty="0" smtClean="0"/>
              <a:t>Конкретизирована только часть параметров</a:t>
            </a:r>
          </a:p>
          <a:p>
            <a:pPr lvl="2"/>
            <a:r>
              <a:rPr lang="ru-RU" dirty="0" smtClean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функция </a:t>
            </a:r>
            <a:r>
              <a:rPr lang="en-US" dirty="0" smtClean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 smtClean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 smtClean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Совместное использование шаблонных классов и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Разработать функцию, выполняющую пузырьковую сортировку шаблонных массивов </a:t>
            </a:r>
            <a:r>
              <a:rPr lang="en-US" dirty="0" err="1" smtClean="0"/>
              <a:t>CArray</a:t>
            </a:r>
            <a:r>
              <a:rPr lang="en-US" dirty="0" smtClean="0"/>
              <a:t>&lt;T&gt;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Требования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Обеспечить произвольные критерии сравнения элементов массива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выполнения сортировки по возрастанию и убыванию</a:t>
            </a:r>
          </a:p>
          <a:p>
            <a:pPr lvl="2">
              <a:lnSpc>
                <a:spcPct val="90000"/>
              </a:lnSpc>
            </a:pPr>
            <a:r>
              <a:rPr lang="ru-RU" dirty="0" smtClean="0"/>
              <a:t>Возможность упорядочивания объектов по различным полям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8027987" cy="1462087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 </a:t>
            </a:r>
            <a:r>
              <a:rPr lang="en-US" dirty="0"/>
              <a:t>Comparator</a:t>
            </a:r>
            <a:r>
              <a:rPr lang="ru-RU" dirty="0"/>
              <a:t>, задающий критерий </a:t>
            </a:r>
            <a:r>
              <a:rPr lang="ru-RU" dirty="0" smtClean="0"/>
              <a:t>сравнения элементов</a:t>
            </a:r>
            <a:endParaRPr lang="ru-RU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00034" y="1981200"/>
            <a:ext cx="826296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&lt;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en-US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ru-RU" sz="1400" b="1" dirty="0" smtClean="0">
                <a:latin typeface="Courier New" pitchFamily="49" charset="0"/>
              </a:rPr>
              <a:t>специализация класс </a:t>
            </a:r>
            <a:r>
              <a:rPr lang="en-US" sz="1400" b="1" dirty="0" err="1" smtClean="0">
                <a:latin typeface="Courier New" pitchFamily="49" charset="0"/>
              </a:rPr>
              <a:t>CComparator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для сравнения указателей на </a:t>
            </a:r>
            <a:r>
              <a:rPr lang="en-US" sz="1400" b="1" dirty="0" smtClean="0">
                <a:latin typeface="Courier New" pitchFamily="49" charset="0"/>
              </a:rPr>
              <a:t>char</a:t>
            </a:r>
            <a:endParaRPr lang="ru-RU" sz="1400" b="1" dirty="0" smtClean="0">
              <a:latin typeface="Courier New" pitchFamily="49" charset="0"/>
            </a:endParaRPr>
          </a:p>
          <a:p>
            <a:pPr defTabSz="476250"/>
            <a:r>
              <a:rPr lang="en-US" sz="1400" b="1" dirty="0" smtClean="0">
                <a:latin typeface="Courier New" pitchFamily="49" charset="0"/>
              </a:rPr>
              <a:t>template &lt;&gt;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*&gt;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err="1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const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</a:rPr>
              <a:t>*</a:t>
            </a:r>
            <a:r>
              <a:rPr lang="en-US" sz="1400" b="1" dirty="0" smtClean="0">
                <a:latin typeface="Courier New" pitchFamily="49" charset="0"/>
              </a:rPr>
              <a:t> const&amp;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char</a:t>
            </a:r>
            <a:r>
              <a:rPr lang="ru-RU" sz="1400" b="1" dirty="0">
                <a:latin typeface="Courier New" pitchFamily="49" charset="0"/>
              </a:rPr>
              <a:t> * </a:t>
            </a:r>
            <a:r>
              <a:rPr lang="en-US" sz="1400" b="1" dirty="0" smtClean="0">
                <a:latin typeface="Courier New" pitchFamily="49" charset="0"/>
              </a:rPr>
              <a:t>const&amp; </a:t>
            </a:r>
            <a:r>
              <a:rPr lang="ru-RU" sz="1400" b="1" dirty="0" err="1" smtClean="0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strcmp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) &lt; 0;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Передача операций как параметров функций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Операцию сравнения (объект типа </a:t>
            </a:r>
            <a:r>
              <a:rPr lang="en-US" dirty="0" err="1" smtClean="0"/>
              <a:t>CComparator</a:t>
            </a:r>
            <a:r>
              <a:rPr lang="en-US" dirty="0"/>
              <a:t>) </a:t>
            </a:r>
            <a:r>
              <a:rPr lang="ru-RU" dirty="0" smtClean="0"/>
              <a:t>будем передавать в качестве параметра в шаблонную функцию </a:t>
            </a:r>
            <a:r>
              <a:rPr lang="en-US" dirty="0"/>
              <a:t>Sort</a:t>
            </a:r>
          </a:p>
          <a:p>
            <a:pPr lvl="1"/>
            <a:r>
              <a:rPr lang="ru-RU" dirty="0"/>
              <a:t>Это даст возможность использования различных критериев сравнения элементов одного и того же массива</a:t>
            </a:r>
          </a:p>
          <a:p>
            <a:pPr lvl="2"/>
            <a:r>
              <a:rPr lang="ru-RU" dirty="0"/>
              <a:t>Например, сортировать объекты по различным свойствам или менять порядок сортировки на противоположный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/>
              <a:t>Sort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2209800"/>
            <a:ext cx="7467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600" b="1" dirty="0" err="1">
                <a:latin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</a:rPr>
              <a:t>&lt;</a:t>
            </a:r>
            <a:r>
              <a:rPr lang="ru-RU" sz="1600" b="1" dirty="0" err="1" smtClean="0">
                <a:latin typeface="Courier New" pitchFamily="49" charset="0"/>
              </a:rPr>
              <a:t>class</a:t>
            </a:r>
            <a:r>
              <a:rPr lang="ru-RU" sz="1600" b="1" dirty="0" smtClean="0">
                <a:latin typeface="Courier New" pitchFamily="49" charset="0"/>
              </a:rPr>
              <a:t> T</a:t>
            </a:r>
            <a:r>
              <a:rPr lang="ru-RU" sz="1600" b="1" dirty="0">
                <a:solidFill>
                  <a:schemeClr val="hlink"/>
                </a:solidFill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&gt;</a:t>
            </a:r>
          </a:p>
          <a:p>
            <a:pPr defTabSz="476250"/>
            <a:r>
              <a:rPr lang="en-US" sz="1600" b="1" dirty="0" smtClean="0">
                <a:latin typeface="Courier New" pitchFamily="49" charset="0"/>
              </a:rPr>
              <a:t>v</a:t>
            </a:r>
            <a:r>
              <a:rPr lang="ru-RU" sz="1600" b="1" dirty="0" err="1" smtClean="0">
                <a:latin typeface="Courier New" pitchFamily="49" charset="0"/>
              </a:rPr>
              <a:t>oid</a:t>
            </a:r>
            <a:r>
              <a:rPr lang="ru-RU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S</a:t>
            </a:r>
            <a:r>
              <a:rPr lang="ru-RU" sz="1600" b="1" dirty="0" err="1" smtClean="0">
                <a:latin typeface="Courier New" pitchFamily="49" charset="0"/>
              </a:rPr>
              <a:t>ort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</a:rPr>
              <a:t>C</a:t>
            </a:r>
            <a:r>
              <a:rPr lang="ru-RU" sz="1600" b="1" dirty="0" err="1" smtClean="0">
                <a:latin typeface="Courier New" pitchFamily="49" charset="0"/>
              </a:rPr>
              <a:t>Array</a:t>
            </a:r>
            <a:r>
              <a:rPr lang="ru-RU" sz="1600" b="1" dirty="0" smtClean="0">
                <a:latin typeface="Courier New" pitchFamily="49" charset="0"/>
              </a:rPr>
              <a:t>&lt;T</a:t>
            </a:r>
            <a:r>
              <a:rPr lang="ru-RU" sz="1600" b="1" dirty="0">
                <a:latin typeface="Courier New" pitchFamily="49" charset="0"/>
              </a:rPr>
              <a:t>&gt; &amp;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,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arr.GetLength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= 0;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 smtClean="0">
                <a:latin typeface="Courier New" pitchFamily="49" charset="0"/>
              </a:rPr>
              <a:t>n</a:t>
            </a:r>
            <a:r>
              <a:rPr lang="ru-RU" sz="1600" b="1" dirty="0" smtClean="0">
                <a:latin typeface="Courier New" pitchFamily="49" charset="0"/>
              </a:rPr>
              <a:t> - 1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i++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unsigned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</a:rPr>
              <a:t> - 1; </a:t>
            </a:r>
            <a:r>
              <a:rPr lang="ru-RU" sz="1600" b="1" dirty="0" err="1">
                <a:latin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</a:rPr>
              <a:t> &lt;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; 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--)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</a:t>
            </a:r>
            <a:r>
              <a:rPr lang="ru-RU" sz="1600" b="1" dirty="0" err="1">
                <a:latin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 smtClean="0">
                <a:solidFill>
                  <a:srgbClr val="FF0000"/>
                </a:solidFill>
                <a:latin typeface="Courier New" pitchFamily="49" charset="0"/>
              </a:rPr>
              <a:t>comp</a:t>
            </a:r>
            <a:r>
              <a:rPr lang="ru-RU" sz="1600" b="1" dirty="0" smtClean="0">
                <a:latin typeface="Courier New" pitchFamily="49" charset="0"/>
              </a:rPr>
              <a:t>.</a:t>
            </a:r>
            <a:r>
              <a:rPr lang="en-US" sz="1600" b="1" dirty="0" smtClean="0">
                <a:latin typeface="Courier New" pitchFamily="49" charset="0"/>
              </a:rPr>
              <a:t>L</a:t>
            </a:r>
            <a:r>
              <a:rPr lang="ru-RU" sz="1600" b="1" dirty="0" err="1" smtClean="0">
                <a:latin typeface="Courier New" pitchFamily="49" charset="0"/>
              </a:rPr>
              <a:t>essThan</a:t>
            </a:r>
            <a:r>
              <a:rPr lang="ru-RU" sz="1600" b="1" dirty="0" smtClean="0">
                <a:latin typeface="Courier New" pitchFamily="49" charset="0"/>
              </a:rPr>
              <a:t>(</a:t>
            </a:r>
            <a:r>
              <a:rPr lang="ru-RU" sz="1600" b="1" dirty="0" err="1" smtClean="0">
                <a:latin typeface="Courier New" pitchFamily="49" charset="0"/>
              </a:rPr>
              <a:t>arr</a:t>
            </a:r>
            <a:r>
              <a:rPr lang="ru-RU" sz="1600" b="1" dirty="0" smtClean="0">
                <a:latin typeface="Courier New" pitchFamily="49" charset="0"/>
              </a:rPr>
              <a:t>[</a:t>
            </a:r>
            <a:r>
              <a:rPr lang="ru-RU" sz="1600" b="1" dirty="0" err="1" smtClean="0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],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[j-1]))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{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T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</a:t>
            </a:r>
            <a:r>
              <a:rPr lang="ru-RU" sz="1600" b="1" dirty="0" err="1">
                <a:latin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</a:rPr>
              <a:t>] = 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	</a:t>
            </a:r>
            <a:r>
              <a:rPr lang="ru-RU" sz="1600" b="1" dirty="0" err="1">
                <a:latin typeface="Courier New" pitchFamily="49" charset="0"/>
              </a:rPr>
              <a:t>arr</a:t>
            </a:r>
            <a:r>
              <a:rPr lang="ru-RU" sz="1600" b="1" dirty="0">
                <a:latin typeface="Courier New" pitchFamily="49" charset="0"/>
              </a:rPr>
              <a:t>[j-1] = </a:t>
            </a:r>
            <a:r>
              <a:rPr lang="ru-RU" sz="1600" b="1" dirty="0" err="1">
                <a:latin typeface="Courier New" pitchFamily="49" charset="0"/>
              </a:rPr>
              <a:t>temp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5400" y="1905000"/>
            <a:ext cx="74676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76250"/>
            <a:r>
              <a:rPr lang="ru-RU" sz="1400" b="1" dirty="0" err="1">
                <a:latin typeface="Courier New" pitchFamily="49" charset="0"/>
              </a:rPr>
              <a:t>template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T&gt;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Comparator</a:t>
            </a:r>
            <a:r>
              <a:rPr lang="en-US" sz="1400" b="1" dirty="0" smtClean="0">
                <a:latin typeface="Courier New" pitchFamily="49" charset="0"/>
              </a:rPr>
              <a:t>2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76250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bool </a:t>
            </a:r>
            <a:r>
              <a:rPr lang="en-US" sz="1400" b="1" dirty="0" smtClean="0">
                <a:latin typeface="Courier New" pitchFamily="49" charset="0"/>
              </a:rPr>
              <a:t>L</a:t>
            </a:r>
            <a:r>
              <a:rPr lang="ru-RU" sz="1400" b="1" dirty="0" err="1" smtClean="0">
                <a:latin typeface="Courier New" pitchFamily="49" charset="0"/>
              </a:rPr>
              <a:t>essThan</a:t>
            </a:r>
            <a:r>
              <a:rPr lang="ru-RU" sz="1400" b="1" dirty="0" smtClean="0">
                <a:latin typeface="Courier New" pitchFamily="49" charset="0"/>
              </a:rPr>
              <a:t>(T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, T </a:t>
            </a:r>
            <a:r>
              <a:rPr lang="ru-RU" sz="1400" b="1" dirty="0" err="1">
                <a:latin typeface="Courier New" pitchFamily="49" charset="0"/>
              </a:rPr>
              <a:t>const&amp;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 smtClean="0">
                <a:latin typeface="Courier New" pitchFamily="49" charset="0"/>
              </a:rPr>
              <a:t>)</a:t>
            </a:r>
            <a:r>
              <a:rPr lang="en-US" sz="1400" b="1" dirty="0" smtClean="0">
                <a:latin typeface="Courier New" pitchFamily="49" charset="0"/>
              </a:rPr>
              <a:t> const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</a:t>
            </a:r>
            <a:r>
              <a:rPr lang="ru-RU" sz="1400" b="1" dirty="0">
                <a:latin typeface="Courier New" pitchFamily="49" charset="0"/>
              </a:rPr>
              <a:t> &gt; </a:t>
            </a:r>
            <a:r>
              <a:rPr lang="ru-RU" sz="1400" b="1" dirty="0" err="1">
                <a:latin typeface="Courier New" pitchFamily="49" charset="0"/>
              </a:rPr>
              <a:t>b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main()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{</a:t>
            </a:r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err="1" smtClean="0">
                <a:latin typeface="Courier New" pitchFamily="49" charset="0"/>
              </a:rPr>
              <a:t>Array</a:t>
            </a:r>
            <a:r>
              <a:rPr lang="ru-RU" sz="1400" b="1" dirty="0" smtClean="0">
                <a:latin typeface="Courier New" pitchFamily="49" charset="0"/>
              </a:rPr>
              <a:t>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 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(3.8);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doubleArray.Push</a:t>
            </a:r>
            <a:r>
              <a:rPr lang="ru-RU" sz="1400" b="1" dirty="0">
                <a:latin typeface="Courier New" pitchFamily="49" charset="0"/>
              </a:rPr>
              <a:t>(5.1);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сортируем массив по убыванию элементов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</a:t>
            </a:r>
            <a:r>
              <a:rPr lang="ru-RU" sz="1400" b="1" dirty="0" err="1" smtClean="0">
                <a:latin typeface="Courier New" pitchFamily="49" charset="0"/>
              </a:rPr>
              <a:t>ort</a:t>
            </a:r>
            <a:r>
              <a:rPr lang="ru-RU" sz="1400" b="1" dirty="0" smtClean="0">
                <a:latin typeface="Courier New" pitchFamily="49" charset="0"/>
              </a:rPr>
              <a:t>(</a:t>
            </a:r>
            <a:r>
              <a:rPr lang="ru-RU" sz="1400" b="1" dirty="0" err="1" smtClean="0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</a:rPr>
              <a:t>C</a:t>
            </a:r>
            <a:r>
              <a:rPr lang="ru-RU" sz="1400" b="1" dirty="0" smtClean="0">
                <a:latin typeface="Courier New" pitchFamily="49" charset="0"/>
              </a:rPr>
              <a:t>Comparator2&lt;</a:t>
            </a:r>
            <a:r>
              <a:rPr lang="ru-RU" sz="1400" b="1" dirty="0" err="1" smtClean="0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&gt;());</a:t>
            </a:r>
          </a:p>
          <a:p>
            <a:pPr defTabSz="476250"/>
            <a:endParaRPr lang="ru-RU" sz="1400" b="1" dirty="0">
              <a:latin typeface="Courier New" pitchFamily="49" charset="0"/>
            </a:endParaRP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[0] == 5.1);</a:t>
            </a:r>
          </a:p>
          <a:p>
            <a:pPr defTabSz="476250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assert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doubleArray</a:t>
            </a:r>
            <a:r>
              <a:rPr lang="ru-RU" sz="1400" b="1" dirty="0">
                <a:latin typeface="Courier New" pitchFamily="49" charset="0"/>
              </a:rPr>
              <a:t>[1] == 3.8);</a:t>
            </a:r>
            <a:endParaRPr lang="en-US" sz="1400" b="1" dirty="0">
              <a:latin typeface="Courier New" pitchFamily="49" charset="0"/>
            </a:endParaRPr>
          </a:p>
          <a:p>
            <a:pPr defTabSz="476250"/>
            <a:endParaRPr lang="en-US" sz="1400" b="1" dirty="0">
              <a:latin typeface="Courier New" pitchFamily="49" charset="0"/>
            </a:endParaRPr>
          </a:p>
          <a:p>
            <a:pPr defTabSz="4762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4762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класса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классе (в том числе и шаблонном) можно объявить метод-шаблон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В классе </a:t>
            </a:r>
            <a:r>
              <a:rPr lang="en-US" dirty="0" err="1" smtClean="0"/>
              <a:t>CSimpleArray</a:t>
            </a:r>
            <a:r>
              <a:rPr lang="en-US" dirty="0" smtClean="0"/>
              <a:t> </a:t>
            </a:r>
            <a:r>
              <a:rPr lang="ru-RU" dirty="0" smtClean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 обобщенного алгоритма сортировки трех элементов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Дано 3 элемента: элемент1, элемент2 и элемент3</a:t>
            </a:r>
          </a:p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элемент2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элементом3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элемента2</a:t>
            </a:r>
            <a:r>
              <a:rPr lang="ru-RU" dirty="0" smtClean="0"/>
              <a:t> и </a:t>
            </a:r>
            <a:r>
              <a:rPr lang="ru-RU" b="1" dirty="0" smtClean="0"/>
              <a:t>элемента3</a:t>
            </a:r>
          </a:p>
          <a:p>
            <a:pPr lvl="1"/>
            <a:r>
              <a:rPr lang="ru-RU" dirty="0" smtClean="0"/>
              <a:t>Если </a:t>
            </a:r>
            <a:r>
              <a:rPr lang="ru-RU" b="1" dirty="0" smtClean="0"/>
              <a:t>элемент1</a:t>
            </a:r>
            <a:r>
              <a:rPr lang="ru-RU" dirty="0" smtClean="0"/>
              <a:t> следует за </a:t>
            </a:r>
            <a:r>
              <a:rPr lang="ru-RU" b="1" dirty="0" smtClean="0"/>
              <a:t>элементом2</a:t>
            </a:r>
          </a:p>
          <a:p>
            <a:pPr lvl="2"/>
            <a:r>
              <a:rPr lang="ru-RU" dirty="0" smtClean="0"/>
              <a:t>Обменять значения </a:t>
            </a:r>
            <a:r>
              <a:rPr lang="ru-RU" b="1" dirty="0" smtClean="0"/>
              <a:t>элемента1</a:t>
            </a:r>
            <a:r>
              <a:rPr lang="ru-RU" dirty="0" smtClean="0"/>
              <a:t> и </a:t>
            </a:r>
            <a:r>
              <a:rPr lang="ru-RU" b="1" dirty="0" smtClean="0"/>
              <a:t>элемента2</a:t>
            </a:r>
            <a:endParaRPr lang="ru-RU" dirty="0" smtClean="0"/>
          </a:p>
          <a:p>
            <a:r>
              <a:rPr lang="ru-RU" dirty="0" smtClean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 smtClean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код: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1772816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other))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 smtClean="0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 smtClean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60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и наследование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шаблонов при наследовании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 smtClean="0"/>
              <a:t>Шаблон унаследован от простого класса</a:t>
            </a:r>
          </a:p>
          <a:p>
            <a:pPr lvl="1"/>
            <a:r>
              <a:rPr lang="ru-RU" dirty="0" smtClean="0"/>
              <a:t>Простой класс унаследован от шаблона</a:t>
            </a:r>
          </a:p>
          <a:p>
            <a:pPr lvl="1"/>
            <a:r>
              <a:rPr lang="ru-RU" dirty="0" smtClean="0"/>
              <a:t>Шаблон унаследован от шаблона</a:t>
            </a:r>
          </a:p>
          <a:p>
            <a:r>
              <a:rPr lang="ru-RU" dirty="0" smtClean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 smtClean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 smtClean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шаблона от простого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Данный тип наследования позволяет решить проблему «разбухания» кода при </a:t>
            </a:r>
            <a:r>
              <a:rPr lang="ru-RU" dirty="0" err="1" smtClean="0"/>
              <a:t>инстанцировании</a:t>
            </a:r>
            <a:r>
              <a:rPr lang="ru-RU" dirty="0" smtClean="0"/>
              <a:t> шаблонов</a:t>
            </a:r>
          </a:p>
          <a:p>
            <a:pPr lvl="1"/>
            <a:r>
              <a:rPr lang="ru-RU" dirty="0" smtClean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стек указателей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Указатели на разные типы данных хранятся в памяти одинаковым образом</a:t>
            </a:r>
            <a:endParaRPr lang="en-US" dirty="0" smtClean="0"/>
          </a:p>
          <a:p>
            <a:pPr lvl="1"/>
            <a:r>
              <a:rPr lang="ru-RU" dirty="0" smtClean="0"/>
              <a:t>Исключение – указатели на члены класса</a:t>
            </a:r>
          </a:p>
          <a:p>
            <a:pPr lvl="1"/>
            <a:r>
              <a:rPr lang="ru-RU" dirty="0" smtClean="0"/>
              <a:t>Для каждого типа указателей, используемого в программе будет создана (</a:t>
            </a:r>
            <a:r>
              <a:rPr lang="ru-RU" dirty="0" err="1" smtClean="0"/>
              <a:t>инстанциирована</a:t>
            </a:r>
            <a:r>
              <a:rPr lang="ru-RU" dirty="0" smtClean="0"/>
              <a:t>) своя версия класса </a:t>
            </a:r>
            <a:r>
              <a:rPr lang="en-US" dirty="0" err="1" smtClean="0"/>
              <a:t>CStack</a:t>
            </a:r>
            <a:endParaRPr lang="en-US" dirty="0" smtClean="0"/>
          </a:p>
          <a:p>
            <a:pPr lvl="2"/>
            <a:r>
              <a:rPr lang="ru-RU" dirty="0" smtClean="0"/>
              <a:t>Разбухание двоичного кода</a:t>
            </a:r>
          </a:p>
          <a:p>
            <a:pPr lvl="1"/>
            <a:r>
              <a:rPr lang="ru-RU" dirty="0" smtClean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 smtClean="0"/>
              <a:t>CStack</a:t>
            </a:r>
            <a:r>
              <a:rPr lang="en-US" dirty="0" smtClean="0"/>
              <a:t> </a:t>
            </a:r>
            <a:r>
              <a:rPr lang="ru-RU" dirty="0" smtClean="0"/>
              <a:t>для указателей типа</a:t>
            </a:r>
            <a:r>
              <a:rPr lang="en-US" dirty="0" smtClean="0"/>
              <a:t> void*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158" y="1811326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 smtClean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Наследование простых классов от шаблонов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 smtClean="0"/>
              <a:t>Решение:</a:t>
            </a:r>
          </a:p>
          <a:p>
            <a:pPr lvl="1"/>
            <a:r>
              <a:rPr lang="ru-RU" dirty="0" smtClean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 smtClean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 smtClean="0"/>
              <a:t>Классы, для которых необходимо вести учет количества экземпляров публично наследуются от класса-счетчика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44" y="2000240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00694" y="5857892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Реализация механизмов обобщенного программирования в </a:t>
            </a:r>
            <a:r>
              <a:rPr lang="en-US" sz="4000" dirty="0" smtClean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обобщенное программирование основывается на понятии «шаблон»</a:t>
            </a:r>
            <a:endParaRPr lang="en-US" dirty="0" smtClean="0"/>
          </a:p>
          <a:p>
            <a:pPr lvl="1"/>
            <a:r>
              <a:rPr lang="ru-RU" dirty="0" smtClean="0"/>
              <a:t>При помощи ключевого слова </a:t>
            </a:r>
            <a:r>
              <a:rPr lang="en-US" b="1" dirty="0" smtClean="0"/>
              <a:t>template</a:t>
            </a:r>
            <a:r>
              <a:rPr lang="en-US" dirty="0" smtClean="0"/>
              <a:t> </a:t>
            </a:r>
            <a:r>
              <a:rPr lang="ru-RU" dirty="0" smtClean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pPr lvl="1"/>
            <a:r>
              <a:rPr lang="ru-RU" dirty="0" smtClean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 smtClean="0"/>
              <a:t>Компилятор при этом генерирует экземпляр класса или функции для конкретных типов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2 - иерархия фигур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572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 smtClean="0"/>
              <a:t>Свойства:</a:t>
            </a:r>
          </a:p>
          <a:p>
            <a:r>
              <a:rPr lang="ru-RU" sz="1400" dirty="0" smtClean="0"/>
              <a:t>Цвет</a:t>
            </a:r>
          </a:p>
          <a:p>
            <a:r>
              <a:rPr lang="ru-RU" sz="1400" dirty="0" smtClean="0"/>
              <a:t>Площадь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без шаблонов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~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r>
              <a:rPr lang="en-US" sz="1100" b="1" dirty="0" smtClean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429000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public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4286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4" y="584596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virtual 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m_color</a:t>
            </a:r>
            <a:r>
              <a:rPr lang="en-US" sz="1400" dirty="0" smtClean="0"/>
              <a:t> </a:t>
            </a:r>
            <a:r>
              <a:rPr lang="en-US" sz="1400" dirty="0"/>
              <a:t>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 smtClean="0"/>
              <a:t>	Color </a:t>
            </a:r>
            <a:r>
              <a:rPr lang="en-US" sz="1400" dirty="0" err="1"/>
              <a:t>m_color</a:t>
            </a:r>
            <a:r>
              <a:rPr lang="en-US" sz="1400" dirty="0" smtClean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32656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virtual 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</a:t>
            </a:r>
            <a:r>
              <a:rPr lang="en-US" sz="1400" dirty="0" err="1" smtClean="0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virtual 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 smtClean="0"/>
              <a:t>	return </a:t>
            </a:r>
            <a:r>
              <a:rPr lang="en-US" sz="1400" dirty="0"/>
              <a:t>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/>
              <a:t>CBadCircle</a:t>
            </a:r>
            <a:r>
              <a:rPr lang="en-US" sz="1200" dirty="0" smtClean="0"/>
              <a:t> </a:t>
            </a:r>
            <a:r>
              <a:rPr lang="en-US" sz="1200" dirty="0"/>
              <a:t>circle(10);</a:t>
            </a:r>
          </a:p>
          <a:p>
            <a:pPr defTabSz="179388"/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DoSomethingWithShape</a:t>
            </a:r>
            <a:r>
              <a:rPr lang="en-US" sz="1200" dirty="0" smtClean="0">
                <a:solidFill>
                  <a:srgbClr val="FF0000"/>
                </a:solidFill>
              </a:rPr>
              <a:t>(circle</a:t>
            </a:r>
            <a:r>
              <a:rPr lang="en-US" sz="1200" dirty="0">
                <a:solidFill>
                  <a:srgbClr val="FF0000"/>
                </a:solidFill>
              </a:rPr>
              <a:t>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«Решение», которое не работает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Устраняем дублирование кода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Создаем абстрактный шаблонный класс </a:t>
            </a:r>
            <a:r>
              <a:rPr lang="en-US" dirty="0" err="1" smtClean="0"/>
              <a:t>CShapeImpl</a:t>
            </a:r>
            <a:r>
              <a:rPr lang="en-US" dirty="0" smtClean="0"/>
              <a:t>, </a:t>
            </a:r>
            <a:r>
              <a:rPr lang="ru-RU" dirty="0" smtClean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 smtClean="0"/>
              <a:t>В качестве параметра шаблона будет выступать базовый класс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Класс является абстрактным, т.к. класс не реализует метод вычисления площади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CCircle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ru-RU" dirty="0" smtClean="0"/>
              <a:t>наследуются от </a:t>
            </a:r>
            <a:r>
              <a:rPr lang="en-US" dirty="0" err="1" smtClean="0"/>
              <a:t>CShapeImpl</a:t>
            </a:r>
            <a:endParaRPr lang="ru-RU" dirty="0" smtClean="0"/>
          </a:p>
          <a:p>
            <a:pPr lvl="1"/>
            <a:r>
              <a:rPr lang="ru-RU" dirty="0" smtClean="0"/>
              <a:t>В качестве шаблонного параметра выступают интерфейсы </a:t>
            </a:r>
            <a:r>
              <a:rPr lang="en-US" dirty="0" smtClean="0"/>
              <a:t>I</a:t>
            </a:r>
            <a:r>
              <a:rPr lang="ru-RU" dirty="0" smtClean="0"/>
              <a:t>С</a:t>
            </a:r>
            <a:r>
              <a:rPr lang="en-US" dirty="0" err="1" smtClean="0"/>
              <a:t>ircle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IRectangle</a:t>
            </a:r>
            <a:r>
              <a:rPr lang="en-US" dirty="0" smtClean="0"/>
              <a:t> </a:t>
            </a:r>
            <a:r>
              <a:rPr lang="ru-RU" dirty="0" smtClean="0"/>
              <a:t>соответственно: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иерархия</a:t>
            </a:r>
            <a:endParaRPr lang="ru-RU" dirty="0"/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Обновленная реализация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public</a:t>
            </a:r>
            <a:r>
              <a:rPr lang="en-US" sz="1100" b="1" smtClean="0">
                <a:latin typeface="Courier New" pitchFamily="49" charset="0"/>
              </a:rPr>
              <a:t>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virtual ~IShape() = default;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dirty="0" smtClean="0">
                <a:latin typeface="Courier New" pitchFamily="49" charset="0"/>
              </a:rPr>
              <a:t>()</a:t>
            </a:r>
            <a:r>
              <a:rPr lang="en-US" sz="1100" b="1" dirty="0" err="1" smtClean="0">
                <a:latin typeface="Courier New" pitchFamily="49" charset="0"/>
              </a:rPr>
              <a:t>const</a:t>
            </a:r>
            <a:r>
              <a:rPr lang="en-US" sz="1100" b="1" dirty="0" smtClean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virtual 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dirty="0" smtClean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573016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Color </a:t>
            </a:r>
            <a:r>
              <a:rPr lang="en-US" sz="1100" b="1" dirty="0" err="1" smtClean="0">
                <a:latin typeface="Courier New" pitchFamily="49" charset="0"/>
              </a:rPr>
              <a:t>GetColor</a:t>
            </a:r>
            <a:r>
              <a:rPr lang="en-US" sz="1100" b="1" smtClean="0">
                <a:latin typeface="Courier New" pitchFamily="49" charset="0"/>
              </a:rPr>
              <a:t>()</a:t>
            </a:r>
            <a:r>
              <a:rPr lang="en-US" sz="1100" b="1" smtClean="0">
                <a:latin typeface="Courier New" pitchFamily="49" charset="0"/>
              </a:rPr>
              <a:t>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void </a:t>
            </a:r>
            <a:r>
              <a:rPr lang="en-US" sz="1100" b="1" dirty="0" err="1" smtClean="0">
                <a:latin typeface="Courier New" pitchFamily="49" charset="0"/>
              </a:rPr>
              <a:t>SetColor</a:t>
            </a:r>
            <a:r>
              <a:rPr lang="en-US" sz="1100" b="1" dirty="0" smtClean="0">
                <a:latin typeface="Courier New" pitchFamily="49" charset="0"/>
              </a:rPr>
              <a:t>(Color const&amp; </a:t>
            </a:r>
            <a:r>
              <a:rPr lang="en-US" sz="1100" b="1" smtClean="0">
                <a:latin typeface="Courier New" pitchFamily="49" charset="0"/>
              </a:rPr>
              <a:t>c</a:t>
            </a:r>
            <a:r>
              <a:rPr lang="en-US" sz="1100" b="1" smtClean="0">
                <a:latin typeface="Courier New" pitchFamily="49" charset="0"/>
              </a:rPr>
              <a:t>)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Color </a:t>
            </a:r>
            <a:r>
              <a:rPr lang="en-US" sz="1100" b="1" dirty="0" err="1" smtClean="0">
                <a:latin typeface="Courier New" pitchFamily="49" charset="0"/>
              </a:rPr>
              <a:t>m_color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IRectangle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ICircle</a:t>
            </a:r>
            <a:r>
              <a:rPr lang="en-US" sz="1100" b="1" dirty="0" smtClean="0">
                <a:latin typeface="Courier New" pitchFamily="49" charset="0"/>
              </a:rPr>
              <a:t> : public </a:t>
            </a:r>
            <a:r>
              <a:rPr lang="en-US" sz="1100" b="1" dirty="0" err="1" smtClean="0">
                <a:latin typeface="Courier New" pitchFamily="49" charset="0"/>
              </a:rPr>
              <a:t>Ishape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CRectangle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</a:t>
            </a:r>
            <a:r>
              <a:rPr lang="en-US" sz="1100" b="1" smtClean="0">
                <a:latin typeface="Courier New" pitchFamily="49" charset="0"/>
              </a:rPr>
              <a:t>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m_width</a:t>
            </a:r>
            <a:r>
              <a:rPr lang="en-US" sz="1100" b="1" dirty="0" smtClean="0">
                <a:latin typeface="Courier New" pitchFamily="49" charset="0"/>
              </a:rPr>
              <a:t>, </a:t>
            </a:r>
            <a:r>
              <a:rPr lang="en-US" sz="1100" b="1" dirty="0" err="1" smtClean="0">
                <a:latin typeface="Courier New" pitchFamily="49" charset="0"/>
              </a:rPr>
              <a:t>m_height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class </a:t>
            </a:r>
            <a:r>
              <a:rPr lang="en-US" sz="1100" b="1" dirty="0" err="1" smtClean="0">
                <a:latin typeface="Courier New" pitchFamily="49" charset="0"/>
              </a:rPr>
              <a:t>CCircle</a:t>
            </a:r>
            <a:r>
              <a:rPr lang="en-US" sz="1100" b="1" dirty="0" smtClean="0">
                <a:latin typeface="Courier New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smtClean="0">
                <a:latin typeface="Courier New" pitchFamily="49" charset="0"/>
              </a:rPr>
              <a:t>	</a:t>
            </a:r>
            <a:r>
              <a:rPr lang="en-US" sz="1100" b="1" smtClean="0">
                <a:latin typeface="Courier New" pitchFamily="49" charset="0"/>
              </a:rPr>
              <a:t>double </a:t>
            </a:r>
            <a:r>
              <a:rPr lang="en-US" sz="1100" b="1" dirty="0" err="1" smtClean="0">
                <a:latin typeface="Courier New" pitchFamily="49" charset="0"/>
              </a:rPr>
              <a:t>GetArea</a:t>
            </a:r>
            <a:r>
              <a:rPr lang="en-US" sz="1100" b="1" smtClean="0">
                <a:latin typeface="Courier New" pitchFamily="49" charset="0"/>
              </a:rPr>
              <a:t>()</a:t>
            </a:r>
            <a:r>
              <a:rPr lang="en-US" sz="1100" b="1" smtClean="0">
                <a:latin typeface="Courier New" pitchFamily="49" charset="0"/>
              </a:rPr>
              <a:t>const override</a:t>
            </a:r>
            <a:endParaRPr lang="en-US" sz="1100" b="1" dirty="0" smtClean="0">
              <a:latin typeface="Courier New" pitchFamily="49" charset="0"/>
            </a:endParaRP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	return PI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 *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	double </a:t>
            </a:r>
            <a:r>
              <a:rPr lang="en-US" sz="1100" b="1" dirty="0" err="1" smtClean="0">
                <a:latin typeface="Courier New" pitchFamily="49" charset="0"/>
              </a:rPr>
              <a:t>m_radius</a:t>
            </a:r>
            <a:r>
              <a:rPr lang="en-US" sz="1100" b="1" dirty="0" smtClean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вычисление факториала во время компиляции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! = N * (N - 1)!</a:t>
            </a: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Терминальное условие (0! = 1)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 smtClean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Factorial&lt;6&gt;::VALUE &lt;&lt; "\n";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</a:t>
            </a:r>
            <a:r>
              <a:rPr lang="ru-RU" sz="2800" dirty="0" smtClean="0"/>
              <a:t>шаблоны сложнее анализировать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Требуется разработать семейство функций </a:t>
            </a:r>
            <a:r>
              <a:rPr lang="en-US" b="1"/>
              <a:t>maximum(a, b)</a:t>
            </a:r>
            <a:r>
              <a:rPr lang="en-US"/>
              <a:t>, </a:t>
            </a:r>
            <a:r>
              <a:rPr lang="ru-RU"/>
              <a:t>возвращающую значение наибольшего из аргументов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b</a:t>
            </a:r>
            <a:endParaRPr lang="ru-RU"/>
          </a:p>
          <a:p>
            <a:pPr lvl="1">
              <a:lnSpc>
                <a:spcPct val="90000"/>
              </a:lnSpc>
            </a:pPr>
            <a:r>
              <a:rPr lang="ru-RU"/>
              <a:t>Аргументы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  <a:r>
              <a:rPr lang="en-US"/>
              <a:t> </a:t>
            </a:r>
            <a:r>
              <a:rPr lang="ru-RU"/>
              <a:t>могут иметь произвольный тип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int</a:t>
            </a:r>
          </a:p>
          <a:p>
            <a:pPr lvl="2">
              <a:lnSpc>
                <a:spcPct val="90000"/>
              </a:lnSpc>
            </a:pPr>
            <a:r>
              <a:rPr lang="en-US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/>
              <a:t>double</a:t>
            </a:r>
          </a:p>
          <a:p>
            <a:pPr lvl="2">
              <a:lnSpc>
                <a:spcPct val="90000"/>
              </a:lnSpc>
            </a:pPr>
            <a:r>
              <a:rPr lang="en-US"/>
              <a:t>float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7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Тело функции приходится писать несколько раз</a:t>
            </a:r>
          </a:p>
          <a:p>
            <a:r>
              <a:rPr lang="ru-RU"/>
              <a:t>Усложнение процесса внесения изменений в реализацию функций</a:t>
            </a:r>
          </a:p>
          <a:p>
            <a:pPr lvl="1"/>
            <a:r>
              <a:rPr lang="ru-RU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1925</TotalTime>
  <Words>1844</Words>
  <Application>Microsoft Office PowerPoint</Application>
  <PresentationFormat>On-screen Show (4:3)</PresentationFormat>
  <Paragraphs>886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Constantia</vt:lpstr>
      <vt:lpstr>Courier New</vt:lpstr>
      <vt:lpstr>Tahoma</vt:lpstr>
      <vt:lpstr>Wingdings 2</vt:lpstr>
      <vt:lpstr>Поток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Пример обобщенного алгоритма сортировки трех элементов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Решение – использование шаблонов функций</vt:lpstr>
      <vt:lpstr>Ограничения</vt:lpstr>
      <vt:lpstr>Пример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Класс Comparator, задающий критерий сравнения элементов</vt:lpstr>
      <vt:lpstr>Передача операций как параметров функций</vt:lpstr>
      <vt:lpstr>Функция Sort</vt:lpstr>
      <vt:lpstr>Пример использования</vt:lpstr>
      <vt:lpstr>Шаблонные методы класса</vt:lpstr>
      <vt:lpstr>Шаблонные методы класса</vt:lpstr>
      <vt:lpstr>Исходный код: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Alexey Malov</cp:lastModifiedBy>
  <cp:revision>256</cp:revision>
  <dcterms:created xsi:type="dcterms:W3CDTF">2007-05-04T01:58:53Z</dcterms:created>
  <dcterms:modified xsi:type="dcterms:W3CDTF">2017-09-16T08:44:13Z</dcterms:modified>
</cp:coreProperties>
</file>