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2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259" r:id="rId13"/>
    <p:sldId id="311" r:id="rId14"/>
    <p:sldId id="260" r:id="rId15"/>
    <p:sldId id="258" r:id="rId16"/>
    <p:sldId id="307" r:id="rId17"/>
    <p:sldId id="308" r:id="rId18"/>
    <p:sldId id="309" r:id="rId19"/>
    <p:sldId id="312" r:id="rId20"/>
    <p:sldId id="261" r:id="rId21"/>
    <p:sldId id="263" r:id="rId22"/>
    <p:sldId id="266" r:id="rId23"/>
    <p:sldId id="268" r:id="rId24"/>
    <p:sldId id="313" r:id="rId25"/>
    <p:sldId id="262" r:id="rId26"/>
    <p:sldId id="264" r:id="rId27"/>
    <p:sldId id="314" r:id="rId28"/>
    <p:sldId id="315" r:id="rId29"/>
    <p:sldId id="316" r:id="rId30"/>
    <p:sldId id="317" r:id="rId31"/>
    <p:sldId id="310" r:id="rId32"/>
    <p:sldId id="318" r:id="rId33"/>
    <p:sldId id="319" r:id="rId34"/>
    <p:sldId id="320" r:id="rId35"/>
    <p:sldId id="321" r:id="rId36"/>
    <p:sldId id="324" r:id="rId37"/>
    <p:sldId id="323" r:id="rId38"/>
    <p:sldId id="325" r:id="rId39"/>
    <p:sldId id="322" r:id="rId40"/>
    <p:sldId id="330" r:id="rId41"/>
    <p:sldId id="326" r:id="rId42"/>
    <p:sldId id="331" r:id="rId43"/>
    <p:sldId id="327" r:id="rId44"/>
    <p:sldId id="332" r:id="rId45"/>
    <p:sldId id="269" r:id="rId46"/>
    <p:sldId id="329" r:id="rId47"/>
    <p:sldId id="333" r:id="rId48"/>
    <p:sldId id="277" r:id="rId49"/>
    <p:sldId id="350" r:id="rId50"/>
    <p:sldId id="276" r:id="rId51"/>
    <p:sldId id="334" r:id="rId52"/>
    <p:sldId id="335" r:id="rId53"/>
    <p:sldId id="336" r:id="rId54"/>
    <p:sldId id="337" r:id="rId55"/>
    <p:sldId id="272" r:id="rId56"/>
    <p:sldId id="273" r:id="rId57"/>
    <p:sldId id="274" r:id="rId58"/>
    <p:sldId id="275" r:id="rId59"/>
    <p:sldId id="351" r:id="rId60"/>
    <p:sldId id="35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38" r:id="rId69"/>
    <p:sldId id="279" r:id="rId70"/>
    <p:sldId id="281" r:id="rId71"/>
    <p:sldId id="280" r:id="rId72"/>
    <p:sldId id="282" r:id="rId73"/>
    <p:sldId id="283" r:id="rId74"/>
    <p:sldId id="340" r:id="rId75"/>
    <p:sldId id="339" r:id="rId76"/>
    <p:sldId id="341" r:id="rId77"/>
    <p:sldId id="342" r:id="rId78"/>
    <p:sldId id="285" r:id="rId79"/>
    <p:sldId id="278" r:id="rId80"/>
    <p:sldId id="267" r:id="rId81"/>
  </p:sldIdLst>
  <p:sldSz cx="9144000" cy="6858000" type="screen4x3"/>
  <p:notesSz cx="6858000" cy="9144000"/>
  <p:custDataLst>
    <p:tags r:id="rId83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61" d="100"/>
          <a:sy n="61" d="100"/>
        </p:scale>
        <p:origin x="1982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25.03.2021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9513" y="2010091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1764" y="856357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425884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sz="2400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pPr lvl="1"/>
            <a:r>
              <a:rPr lang="ru-RU" sz="2400" dirty="0"/>
              <a:t>Производный класс является </a:t>
            </a:r>
            <a:r>
              <a:rPr lang="ru-RU" sz="2400" b="1" dirty="0">
                <a:solidFill>
                  <a:srgbClr val="FF0000"/>
                </a:solidFill>
              </a:rPr>
              <a:t>подтипом</a:t>
            </a:r>
            <a:r>
              <a:rPr lang="ru-RU" sz="2400" dirty="0"/>
              <a:t> родительского</a:t>
            </a:r>
          </a:p>
          <a:p>
            <a:pPr lvl="1"/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является</a:t>
            </a:r>
            <a:r>
              <a:rPr lang="ru-RU" sz="2400" dirty="0"/>
              <a:t>» (</a:t>
            </a:r>
            <a:r>
              <a:rPr lang="en-US" sz="2400" dirty="0"/>
              <a:t>is a</a:t>
            </a:r>
            <a:r>
              <a:rPr lang="ru-RU" sz="2400" dirty="0"/>
              <a:t>)</a:t>
            </a:r>
          </a:p>
          <a:p>
            <a:pPr lvl="2"/>
            <a:r>
              <a:rPr lang="ru-RU" sz="2000" dirty="0"/>
              <a:t>Производный класс </a:t>
            </a:r>
            <a:r>
              <a:rPr lang="ru-RU" sz="2000" b="1" dirty="0"/>
              <a:t>является</a:t>
            </a:r>
            <a:r>
              <a:rPr lang="ru-RU" sz="2000" dirty="0"/>
              <a:t> объектом родительского</a:t>
            </a:r>
          </a:p>
          <a:p>
            <a:pPr lvl="2"/>
            <a:r>
              <a:rPr lang="ru-RU" sz="2000" dirty="0"/>
              <a:t>Примеры: «Собака </a:t>
            </a:r>
            <a:r>
              <a:rPr lang="ru-RU" sz="2000" b="1" dirty="0"/>
              <a:t>является</a:t>
            </a:r>
            <a:r>
              <a:rPr lang="ru-RU" sz="2000" dirty="0"/>
              <a:t> животным», «Прямоугольник </a:t>
            </a:r>
            <a:r>
              <a:rPr lang="ru-RU" sz="2000" b="1" dirty="0"/>
              <a:t>является</a:t>
            </a:r>
            <a:r>
              <a:rPr lang="ru-RU" sz="2000" dirty="0"/>
              <a:t> замкнутой фигурой»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28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143636" y="207167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CPerson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CStudent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143768" y="285749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CWorker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>
            <a:stCxn id="15" idx="2"/>
            <a:endCxn id="16" idx="0"/>
          </p:cNvCxnSpPr>
          <p:nvPr/>
        </p:nvCxnSpPr>
        <p:spPr>
          <a:xfrm rot="5400000">
            <a:off x="6250793" y="2214554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Прямая соединительная линия 18"/>
          <p:cNvCxnSpPr>
            <a:stCxn id="15" idx="2"/>
            <a:endCxn id="17" idx="0"/>
          </p:cNvCxnSpPr>
          <p:nvPr/>
        </p:nvCxnSpPr>
        <p:spPr>
          <a:xfrm rot="16200000" flipH="1">
            <a:off x="7215206" y="2178835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pPr lvl="1"/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00232" y="185736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CShape</a:t>
            </a:r>
            <a:endParaRPr lang="ru-RU" dirty="0"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1538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C2DShape</a:t>
            </a:r>
            <a:endParaRPr lang="ru-RU" dirty="0"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00364" y="2643182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C3DShape</a:t>
            </a:r>
            <a:endParaRPr lang="ru-RU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2844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+mj-lt"/>
              </a:rPr>
              <a:t>CCircle</a:t>
            </a:r>
            <a:endParaRPr lang="ru-RU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3571876"/>
            <a:ext cx="1166821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CTriangle</a:t>
            </a:r>
            <a:endParaRPr lang="ru-RU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488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CCube</a:t>
            </a:r>
            <a:endParaRPr lang="ru-RU" dirty="0">
              <a:latin typeface="+mj-l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3571876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CSphere</a:t>
            </a:r>
            <a:endParaRPr lang="ru-RU" dirty="0">
              <a:latin typeface="+mj-lt"/>
            </a:endParaRPr>
          </a:p>
        </p:txBody>
      </p:sp>
      <p:cxnSp>
        <p:nvCxnSpPr>
          <p:cNvPr id="14" name="Прямая соединительная линия 13"/>
          <p:cNvCxnSpPr>
            <a:stCxn id="6" idx="2"/>
            <a:endCxn id="7" idx="0"/>
          </p:cNvCxnSpPr>
          <p:nvPr/>
        </p:nvCxnSpPr>
        <p:spPr>
          <a:xfrm rot="5400000">
            <a:off x="2107389" y="2000240"/>
            <a:ext cx="357190" cy="928694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Прямая соединительная линия 15"/>
          <p:cNvCxnSpPr>
            <a:stCxn id="6" idx="2"/>
            <a:endCxn id="8" idx="0"/>
          </p:cNvCxnSpPr>
          <p:nvPr/>
        </p:nvCxnSpPr>
        <p:spPr>
          <a:xfrm rot="16200000" flipH="1">
            <a:off x="3071802" y="1964521"/>
            <a:ext cx="357190" cy="100013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Прямая соединительная линия 17"/>
          <p:cNvCxnSpPr>
            <a:stCxn id="7" idx="2"/>
            <a:endCxn id="9" idx="0"/>
          </p:cNvCxnSpPr>
          <p:nvPr/>
        </p:nvCxnSpPr>
        <p:spPr>
          <a:xfrm rot="5400000">
            <a:off x="1023913" y="2774152"/>
            <a:ext cx="500066" cy="1095382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0" name="Прямая соединительная линия 19"/>
          <p:cNvCxnSpPr>
            <a:stCxn id="7" idx="2"/>
            <a:endCxn id="10" idx="0"/>
          </p:cNvCxnSpPr>
          <p:nvPr/>
        </p:nvCxnSpPr>
        <p:spPr>
          <a:xfrm rot="16200000" flipH="1">
            <a:off x="1702574" y="3190873"/>
            <a:ext cx="500066" cy="26194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2" name="Прямая соединительная линия 21"/>
          <p:cNvCxnSpPr>
            <a:stCxn id="8" idx="2"/>
            <a:endCxn id="11" idx="0"/>
          </p:cNvCxnSpPr>
          <p:nvPr/>
        </p:nvCxnSpPr>
        <p:spPr>
          <a:xfrm rot="5400000">
            <a:off x="3428992" y="3250405"/>
            <a:ext cx="500066" cy="142876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Прямая соединительная линия 23"/>
          <p:cNvCxnSpPr>
            <a:stCxn id="8" idx="2"/>
            <a:endCxn id="12" idx="0"/>
          </p:cNvCxnSpPr>
          <p:nvPr/>
        </p:nvCxnSpPr>
        <p:spPr>
          <a:xfrm rot="16200000" flipH="1">
            <a:off x="4250529" y="2571744"/>
            <a:ext cx="500066" cy="1500198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14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CShape</a:t>
            </a:r>
            <a:r>
              <a:rPr lang="en-US" sz="1400" b="1" dirty="0">
                <a:latin typeface="Courier New" pitchFamily="49" charset="0"/>
              </a:rPr>
              <a:t>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CCircle</a:t>
            </a:r>
            <a:r>
              <a:rPr lang="en-US" sz="1400" b="1" dirty="0">
                <a:latin typeface="Courier New" pitchFamily="49" charset="0"/>
              </a:rPr>
              <a:t>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6182" y="5857892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CCircle</a:t>
            </a:r>
            <a:r>
              <a:rPr lang="en-US" sz="1400" dirty="0"/>
              <a:t>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 err="1"/>
              <a:t>CShape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86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на производный класс проводится к указателю на базовый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00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500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821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500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857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357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1071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1071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2357422" y="3286124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428860" y="5500702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9512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sz="2400" b="1" dirty="0"/>
              <a:t>закрытыми</a:t>
            </a:r>
            <a:r>
              <a:rPr lang="ru-RU" sz="2400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напрямую не поддерживает открытый интерфейс базового, но </a:t>
            </a:r>
            <a:r>
              <a:rPr lang="ru-RU" sz="2400" b="1" dirty="0"/>
              <a:t>пользуется его реализацией</a:t>
            </a:r>
            <a:r>
              <a:rPr lang="ru-RU" sz="2400" dirty="0"/>
              <a:t>, предоставляя </a:t>
            </a:r>
            <a:r>
              <a:rPr lang="ru-RU" sz="2400" b="1" dirty="0"/>
              <a:t>собственный</a:t>
            </a:r>
            <a:r>
              <a:rPr lang="ru-RU" sz="2400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Производный класс служит примером отношения «</a:t>
            </a:r>
            <a:r>
              <a:rPr lang="ru-RU" sz="2400" b="1" dirty="0"/>
              <a:t>реализован на основе</a:t>
            </a:r>
            <a:r>
              <a:rPr lang="ru-RU" sz="2400" dirty="0"/>
              <a:t>» (</a:t>
            </a:r>
            <a:r>
              <a:rPr lang="en-US" sz="2400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0034" y="2000240"/>
            <a:ext cx="532581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258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sz="2400" dirty="0"/>
              <a:t>При защищенном наследовании открытые поля и методы родительского класса становятся </a:t>
            </a:r>
            <a:r>
              <a:rPr lang="ru-RU" sz="2400" b="1" dirty="0"/>
              <a:t>защищенными</a:t>
            </a:r>
            <a:r>
              <a:rPr lang="ru-RU" sz="2400" dirty="0"/>
              <a:t> полями и методами производного</a:t>
            </a:r>
          </a:p>
          <a:p>
            <a:pPr lvl="1"/>
            <a:r>
              <a:rPr lang="ru-RU" sz="2400" dirty="0"/>
              <a:t>Данные методы могут использоваться классами, порожденными от производного</a:t>
            </a:r>
            <a:endParaRPr lang="en-US" sz="2400" dirty="0"/>
          </a:p>
          <a:p>
            <a:pPr lvl="1"/>
            <a:r>
              <a:rPr lang="ru-RU" dirty="0"/>
              <a:t>Как и в случае закрытого наследования, порожденный класс должен предоставить собственный интерфейс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58888" y="1736725"/>
            <a:ext cx="609919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pPr lvl="1"/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428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842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842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8427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2571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1567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691567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4714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6858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57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57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357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57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4834707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29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71461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4857752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6929454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643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4714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6858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271461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4857752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6929454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0" y="1847088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08" y="2149019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928670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6143644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2844" y="5072074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7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572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00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00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2132" y="4500570"/>
            <a:ext cx="2000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500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7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8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214810" y="1857364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643578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211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11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857364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43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80112" y="5429264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86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386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6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28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386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386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5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148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9388" y="188913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28596" y="1989138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5357826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sz="2400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  <a:endParaRPr lang="ru-RU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1884" y="44624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282" y="5857892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7584" y="5643825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72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572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572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47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572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572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572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1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1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928802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2198" y="4357694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785951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57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0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29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143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43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143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143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143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Иногда базовый класс представляет собой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лишь как базовый класс (интерфейс)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 err="1"/>
              <a:t>CShape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Такие виртуальные функции следует объявлять </a:t>
            </a:r>
            <a:r>
              <a:rPr lang="ru-RU" sz="2400" b="1" dirty="0">
                <a:solidFill>
                  <a:srgbClr val="FF0000"/>
                </a:solidFill>
              </a:rPr>
              <a:t>чисто виртуальными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</a:t>
            </a:r>
            <a:r>
              <a:rPr lang="en-US" sz="2400" dirty="0"/>
              <a:t>pure virtual</a:t>
            </a:r>
            <a:r>
              <a:rPr lang="ru-RU" sz="2400" dirty="0"/>
              <a:t>), добавив инициализатор </a:t>
            </a:r>
            <a:r>
              <a:rPr lang="en-US" sz="2400" b="1" dirty="0"/>
              <a:t>=0</a:t>
            </a:r>
            <a:r>
              <a:rPr lang="ru-RU" sz="2400" dirty="0"/>
              <a:t>, опустив тело функции</a:t>
            </a:r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87450" y="2708275"/>
            <a:ext cx="695645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2000" b="1" dirty="0" err="1">
                <a:latin typeface="Courier New" pitchFamily="49" charset="0"/>
              </a:rPr>
              <a:t>class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CShape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2000" b="1" dirty="0" err="1">
                <a:latin typeface="Courier New" pitchFamily="49" charset="0"/>
              </a:rPr>
              <a:t>public</a:t>
            </a:r>
            <a:r>
              <a:rPr lang="ru-RU" sz="20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std::string </a:t>
            </a:r>
            <a:r>
              <a:rPr lang="ru-RU" sz="2000" b="1" dirty="0" err="1">
                <a:latin typeface="Courier New" pitchFamily="49" charset="0"/>
              </a:rPr>
              <a:t>GetType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GetArea</a:t>
            </a:r>
            <a:r>
              <a:rPr lang="ru-RU" sz="2000" b="1" dirty="0">
                <a:latin typeface="Courier New" pitchFamily="49" charset="0"/>
              </a:rPr>
              <a:t>()const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2000" b="1" dirty="0">
                <a:latin typeface="Courier New" pitchFamily="49" charset="0"/>
              </a:rPr>
              <a:t> void Draw()const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virtual ~</a:t>
            </a:r>
            <a:r>
              <a:rPr lang="en-US" sz="2000" b="1" dirty="0" err="1">
                <a:latin typeface="Courier New" pitchFamily="49" charset="0"/>
              </a:rPr>
              <a:t>CShape</a:t>
            </a:r>
            <a:r>
              <a:rPr lang="en-US" sz="2000" b="1" dirty="0">
                <a:latin typeface="Courier New" pitchFamily="49" charset="0"/>
              </a:rPr>
              <a:t>(){};</a:t>
            </a:r>
            <a:endParaRPr lang="ru-RU" sz="2000" b="1" dirty="0">
              <a:latin typeface="Courier New" pitchFamily="49" charset="0"/>
            </a:endParaRPr>
          </a:p>
          <a:p>
            <a:pPr defTabSz="446088"/>
            <a:r>
              <a:rPr lang="ru-RU" sz="2000" b="1" dirty="0">
                <a:latin typeface="Courier New" pitchFamily="49" charset="0"/>
              </a:rPr>
              <a:t>};</a:t>
            </a:r>
          </a:p>
          <a:p>
            <a:pPr defTabSz="446088">
              <a:spcBef>
                <a:spcPct val="50000"/>
              </a:spcBef>
            </a:pPr>
            <a:endParaRPr 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85720" y="1804987"/>
            <a:ext cx="4357718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: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virtual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()const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=0</a:t>
            </a:r>
            <a:r>
              <a:rPr lang="ru-RU" sz="1300" b="1" dirty="0">
                <a:latin typeface="Courier New" pitchFamily="49" charset="0"/>
              </a:rPr>
              <a:t>;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IShape</a:t>
            </a:r>
            <a:r>
              <a:rPr lang="en-US" sz="1300" b="1" dirty="0">
                <a:latin typeface="Courier New" pitchFamily="49" charset="0"/>
              </a:rPr>
              <a:t>(){}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};</a:t>
            </a:r>
          </a:p>
          <a:p>
            <a:pPr defTabSz="714375">
              <a:tabLst>
                <a:tab pos="363538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CRectangle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86314" y="3564791"/>
            <a:ext cx="41434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14375">
              <a:tabLst>
                <a:tab pos="363538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CCircle</a:t>
            </a:r>
            <a:r>
              <a:rPr lang="ru-RU" sz="1300" b="1" dirty="0">
                <a:latin typeface="Courier New" pitchFamily="49" charset="0"/>
              </a:rPr>
              <a:t> : </a:t>
            </a:r>
            <a:r>
              <a:rPr lang="ru-RU" sz="1300" b="1" dirty="0" err="1">
                <a:latin typeface="Courier New" pitchFamily="49" charset="0"/>
              </a:rPr>
              <a:t>public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IShape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Transform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double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GetArea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err="1">
                <a:latin typeface="Courier New" pitchFamily="49" charset="0"/>
              </a:rPr>
              <a:t>void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Draw</a:t>
            </a:r>
            <a:r>
              <a:rPr lang="ru-RU" sz="1300" b="1" dirty="0">
                <a:latin typeface="Courier New" pitchFamily="49" charset="0"/>
              </a:rPr>
              <a:t>()</a:t>
            </a:r>
            <a:r>
              <a:rPr lang="ru-RU" sz="1300" b="1" dirty="0" err="1">
                <a:latin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</a:rPr>
              <a:t> override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	...</a:t>
            </a:r>
          </a:p>
          <a:p>
            <a:pPr defTabSz="714375">
              <a:tabLst>
                <a:tab pos="363538" algn="l"/>
              </a:tabLst>
            </a:pPr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714375">
              <a:tabLst>
                <a:tab pos="363538" algn="l"/>
              </a:tabLst>
            </a:pPr>
            <a:r>
              <a:rPr lang="ru-RU" sz="1300" b="1" dirty="0">
                <a:latin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Класс-родитель – класс, от которого наследуются другие классы</a:t>
            </a:r>
          </a:p>
          <a:p>
            <a:r>
              <a:rPr lang="ru-RU" dirty="0"/>
              <a:t>Класс-потомок – класс, определённый через наследование</a:t>
            </a:r>
          </a:p>
          <a:p>
            <a:r>
              <a:rPr lang="ru-RU" dirty="0"/>
              <a:t>Базовый класс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dirty="0"/>
              <a:t>Иерархия наследования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060848"/>
            <a:ext cx="38519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 = 0;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= 0;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CFileDataStream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851920" y="1810464"/>
            <a:ext cx="529208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IDataStream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CMemoryDataStream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(std::vector&lt;char&gt;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 const&amp; data);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bool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override;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std::vector&lt;char&gt; const 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m_readPosition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std::string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ReadDataFromStream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IDataStream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s)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std::string data;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s.IsEOF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data +=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s.ReadChar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data;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4929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5677014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7494092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4962632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6348793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8016332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5960903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7175348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7741208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6109228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5252742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7270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7072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6072198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7500958" y="5786454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6861643" y="4781617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7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85720" y="1804987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1968" y="4164955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sz="2400" dirty="0"/>
              <a:t>Такое наследование называют </a:t>
            </a:r>
            <a:r>
              <a:rPr lang="ru-RU" sz="2400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sz="2400" dirty="0"/>
              <a:t>Например, класс может реализовывать сразу несколько интерфейсов или </a:t>
            </a:r>
            <a:r>
              <a:rPr lang="ru-RU" sz="2400" dirty="0" err="1"/>
              <a:t>использвоать</a:t>
            </a:r>
            <a:r>
              <a:rPr lang="ru-RU" sz="2400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0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4572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4499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427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3276600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5867400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900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4500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2339975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4105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5256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4105275" y="4292600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3168650" y="4292600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1728788" y="4292600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68313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292725" y="1916113"/>
            <a:ext cx="371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00034" y="4572008"/>
            <a:ext cx="33115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92080" y="4077072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Ярким примером является т.н. «</a:t>
            </a:r>
            <a:r>
              <a:rPr lang="ru-RU" sz="2400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sz="2400" dirty="0"/>
              <a:t>»</a:t>
            </a:r>
            <a:r>
              <a:rPr lang="en-US" sz="2400" dirty="0"/>
              <a:t> (</a:t>
            </a:r>
            <a:r>
              <a:rPr lang="ru-RU" sz="2400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3563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83515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219700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3635375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2663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4392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2663825" y="4579938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4464050" y="4579938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00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sz="2400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sz="2400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" y="2132856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sz="2400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2665</TotalTime>
  <Words>7235</Words>
  <Application>Microsoft Office PowerPoint</Application>
  <PresentationFormat>Экран (4:3)</PresentationFormat>
  <Paragraphs>1289</Paragraphs>
  <Slides>80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9" baseType="lpstr">
      <vt:lpstr>Arial</vt:lpstr>
      <vt:lpstr>Calibri</vt:lpstr>
      <vt:lpstr>Consolas</vt:lpstr>
      <vt:lpstr>Constantia</vt:lpstr>
      <vt:lpstr>Courier New</vt:lpstr>
      <vt:lpstr>SFMono-Regular</vt:lpstr>
      <vt:lpstr>Tahoma</vt:lpstr>
      <vt:lpstr>Wingdings 2</vt:lpstr>
      <vt:lpstr>Поток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Презентация PowerPoint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Презентация PowerPoint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Презентация PowerPoint</vt:lpstr>
      <vt:lpstr>Так, вроде, все работает:</vt:lpstr>
      <vt:lpstr>А вот так - нет</vt:lpstr>
      <vt:lpstr>В чем же проблема?</vt:lpstr>
      <vt:lpstr>Виртуальные методы</vt:lpstr>
      <vt:lpstr>Презентация PowerPoint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Пример</vt:lpstr>
      <vt:lpstr>Интерфейс</vt:lpstr>
      <vt:lpstr>Пример</vt:lpstr>
      <vt:lpstr>Применение интерфейсов</vt:lpstr>
      <vt:lpstr>Пример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Ilya</cp:lastModifiedBy>
  <cp:revision>209</cp:revision>
  <dcterms:created xsi:type="dcterms:W3CDTF">2007-04-12T21:07:55Z</dcterms:created>
  <dcterms:modified xsi:type="dcterms:W3CDTF">2021-03-25T15:32:10Z</dcterms:modified>
</cp:coreProperties>
</file>