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00" r:id="rId28"/>
    <p:sldId id="302" r:id="rId29"/>
    <p:sldId id="303" r:id="rId30"/>
    <p:sldId id="304" r:id="rId31"/>
    <p:sldId id="305" r:id="rId32"/>
    <p:sldId id="284" r:id="rId33"/>
    <p:sldId id="275" r:id="rId34"/>
    <p:sldId id="285" r:id="rId35"/>
    <p:sldId id="306" r:id="rId36"/>
    <p:sldId id="331" r:id="rId37"/>
    <p:sldId id="332" r:id="rId38"/>
    <p:sldId id="333" r:id="rId39"/>
    <p:sldId id="307" r:id="rId40"/>
    <p:sldId id="308" r:id="rId41"/>
    <p:sldId id="309" r:id="rId42"/>
    <p:sldId id="310" r:id="rId43"/>
    <p:sldId id="311" r:id="rId44"/>
    <p:sldId id="312" r:id="rId45"/>
    <p:sldId id="353" r:id="rId46"/>
    <p:sldId id="356" r:id="rId47"/>
    <p:sldId id="355" r:id="rId48"/>
    <p:sldId id="334" r:id="rId49"/>
    <p:sldId id="335" r:id="rId50"/>
    <p:sldId id="336" r:id="rId51"/>
    <p:sldId id="313" r:id="rId52"/>
    <p:sldId id="314" r:id="rId53"/>
    <p:sldId id="317" r:id="rId54"/>
    <p:sldId id="318" r:id="rId55"/>
    <p:sldId id="316" r:id="rId56"/>
    <p:sldId id="352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</p:sldIdLst>
  <p:sldSz cx="9144000" cy="6858000" type="screen4x3"/>
  <p:notesSz cx="6858000" cy="9144000"/>
  <p:custDataLst>
    <p:tags r:id="rId7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3037-016F-49D2-B0DE-90795D6F0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0930-4705-49E2-B638-D871A0378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03FF-EC93-41EF-B03F-438C62414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3DAB-EC19-4393-AB20-40C1F5F24C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DED-6B67-4EFD-9FDE-2765C9E6A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BB4-C332-4BAB-9D27-A1EA0EB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99A3-DC31-45A6-91DB-A18FB9D47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F1F0-F0E4-4EDB-B25A-9A69F9ED7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204B-5656-45C0-9259-3F09025E2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A602-F0C4-40E9-876B-98DAEA2E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D753-B79D-48C6-8192-264A3D89F4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35_0/libs/smart_ptr/shared_ptr.htm" TargetMode="External"/><Relationship Id="rId2" Type="http://schemas.openxmlformats.org/officeDocument/2006/relationships/hyperlink" Target="http://boo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ost.org/doc/libs/1_35_0/libs/smart_ptr/intrusive_ptr.html" TargetMode="External"/><Relationship Id="rId4" Type="http://schemas.openxmlformats.org/officeDocument/2006/relationships/hyperlink" Target="http://www.boost.org/doc/libs/1_35_0/libs/smart_ptr/scoped_ptr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Дружественные классы и функции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Моделирование класса «Двухмерный вектор»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 dirty="0" smtClean="0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 dirty="0" smtClean="0"/>
              <a:t>При перегрузке операций следует руководствоваться:</a:t>
            </a:r>
          </a:p>
          <a:p>
            <a:pPr lvl="1"/>
            <a:r>
              <a:rPr lang="ru-RU" dirty="0" smtClean="0"/>
              <a:t>Особенностями данных операций в предметной области</a:t>
            </a:r>
          </a:p>
          <a:p>
            <a:pPr lvl="1"/>
            <a:r>
              <a:rPr lang="ru-RU" dirty="0" smtClean="0"/>
              <a:t>Архитектурой класса</a:t>
            </a:r>
          </a:p>
          <a:p>
            <a:pPr lvl="1"/>
            <a:r>
              <a:rPr lang="ru-RU" dirty="0" smtClean="0"/>
              <a:t>Требованиями и ограничениями языка </a:t>
            </a:r>
            <a:r>
              <a:rPr lang="en-US" dirty="0" smtClean="0"/>
              <a:t>C++</a:t>
            </a:r>
          </a:p>
          <a:p>
            <a:pPr lvl="1"/>
            <a:r>
              <a:rPr lang="ru-RU" dirty="0" smtClean="0"/>
              <a:t>Здравым 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Каркас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773238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CVector2D</a:t>
            </a:r>
            <a:r>
              <a:rPr lang="en-US" sz="1600" b="1" dirty="0" smtClean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</a:rPr>
              <a:t>CVector2D</a:t>
            </a:r>
            <a:r>
              <a:rPr lang="en-US" sz="1600" b="1" dirty="0" smtClean="0">
                <a:latin typeface="Courier New" pitchFamily="49" charset="0"/>
              </a:rPr>
              <a:t>() </a:t>
            </a:r>
            <a:r>
              <a:rPr lang="en-US" sz="1600" b="1" smtClean="0">
                <a:latin typeface="Courier New" pitchFamily="49" charset="0"/>
              </a:rPr>
              <a:t>= default;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методы и операции над векторами</a:t>
            </a:r>
            <a:endParaRPr lang="en-US" sz="1600" i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нет необходимости</a:t>
            </a:r>
            <a:r>
              <a:rPr lang="en-US" sz="1600" i="1" dirty="0" smtClean="0">
                <a:latin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 smtClean="0">
                <a:latin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</a:rPr>
              <a:t>доступа</a:t>
            </a:r>
            <a:endParaRPr lang="ru-RU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x = 0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double	</a:t>
            </a:r>
            <a:r>
              <a:rPr lang="ru-RU" sz="1600" b="1" dirty="0" smtClean="0">
                <a:latin typeface="Courier New" pitchFamily="49" charset="0"/>
              </a:rPr>
              <a:t>y</a:t>
            </a:r>
            <a:r>
              <a:rPr lang="en-US" sz="1600" b="1" dirty="0" smtClean="0">
                <a:latin typeface="Courier New" pitchFamily="49" charset="0"/>
              </a:rPr>
              <a:t> = 0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 smtClean="0"/>
              <a:t>Оператор сложения является </a:t>
            </a:r>
            <a:r>
              <a:rPr lang="ru-RU" b="1" dirty="0" smtClean="0"/>
              <a:t>бинарным</a:t>
            </a:r>
            <a:r>
              <a:rPr lang="ru-RU" dirty="0" smtClean="0"/>
              <a:t> оператором</a:t>
            </a:r>
          </a:p>
          <a:p>
            <a:pPr lvl="2"/>
            <a:r>
              <a:rPr lang="ru-RU" dirty="0" smtClean="0"/>
              <a:t>Оба аргумента оператора сложения являются </a:t>
            </a:r>
            <a:r>
              <a:rPr lang="ru-RU" b="1" dirty="0" smtClean="0"/>
              <a:t>двухмерными векторами</a:t>
            </a:r>
            <a:r>
              <a:rPr lang="ru-RU" dirty="0" smtClean="0"/>
              <a:t>, значения которых </a:t>
            </a:r>
            <a:r>
              <a:rPr lang="ru-RU" b="1" dirty="0" smtClean="0"/>
              <a:t>не изменяются </a:t>
            </a:r>
            <a:r>
              <a:rPr lang="ru-RU" dirty="0" smtClean="0"/>
              <a:t>во время его выполнения</a:t>
            </a:r>
          </a:p>
          <a:p>
            <a:pPr lvl="3"/>
            <a:r>
              <a:rPr lang="ru-RU" dirty="0" smtClean="0"/>
              <a:t>Имеет смысл передавать по константной ссылке</a:t>
            </a:r>
          </a:p>
          <a:p>
            <a:pPr lvl="1"/>
            <a:r>
              <a:rPr lang="ru-RU" dirty="0" smtClean="0"/>
              <a:t>Оператор сложения векторов возвращает </a:t>
            </a:r>
            <a:r>
              <a:rPr lang="ru-RU" b="1" dirty="0" smtClean="0"/>
              <a:t>новый константный вектор</a:t>
            </a:r>
            <a:r>
              <a:rPr lang="ru-RU" dirty="0" smtClean="0"/>
              <a:t>, координаты которого – суммы соответствующих координат аргументов</a:t>
            </a:r>
          </a:p>
          <a:p>
            <a:pPr lvl="2"/>
            <a:r>
              <a:rPr lang="ru-RU" b="1" dirty="0" smtClean="0"/>
              <a:t>Константность обязательна</a:t>
            </a:r>
            <a:r>
              <a:rPr lang="ru-RU" dirty="0" smtClean="0"/>
              <a:t>, чтобы не допустить конструкции вида:</a:t>
            </a:r>
            <a:br>
              <a:rPr lang="ru-RU" dirty="0" smtClean="0"/>
            </a:br>
            <a:r>
              <a:rPr lang="en-US" dirty="0" smtClean="0"/>
              <a:t>(vector1 + vector2) = vector3;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(для целых и действительных чисел данная операция также запрещена)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реализации оператора сложения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оператор, объявленный внутри класса</a:t>
            </a:r>
          </a:p>
          <a:p>
            <a:pPr lvl="1"/>
            <a:r>
              <a:rPr lang="ru-RU" dirty="0" smtClean="0"/>
              <a:t>В этом случае </a:t>
            </a:r>
            <a:r>
              <a:rPr lang="ru-RU" b="1" dirty="0" smtClean="0"/>
              <a:t>левым аргументом</a:t>
            </a:r>
            <a:r>
              <a:rPr lang="ru-RU" dirty="0" smtClean="0"/>
              <a:t> оператора будет являться </a:t>
            </a:r>
            <a:r>
              <a:rPr lang="ru-RU" b="1" dirty="0" smtClean="0"/>
              <a:t>текущий экземпляр класса</a:t>
            </a:r>
            <a:r>
              <a:rPr lang="ru-RU" dirty="0" smtClean="0"/>
              <a:t>, а </a:t>
            </a:r>
            <a:r>
              <a:rPr lang="ru-RU" b="1" dirty="0" smtClean="0"/>
              <a:t>правый аргумент</a:t>
            </a:r>
            <a:r>
              <a:rPr lang="ru-RU" dirty="0" smtClean="0"/>
              <a:t> будет передаваться через </a:t>
            </a:r>
            <a:r>
              <a:rPr lang="ru-RU" b="1" dirty="0" smtClean="0"/>
              <a:t>единственный параметр</a:t>
            </a:r>
          </a:p>
          <a:p>
            <a:r>
              <a:rPr lang="ru-RU" dirty="0" smtClean="0"/>
              <a:t>Как оператор, объявленный вне класса</a:t>
            </a:r>
          </a:p>
          <a:p>
            <a:pPr lvl="1"/>
            <a:r>
              <a:rPr lang="ru-RU" dirty="0" smtClean="0"/>
              <a:t>В этом случае оператор будет принимать два аргумента</a:t>
            </a:r>
          </a:p>
          <a:p>
            <a:r>
              <a:rPr lang="ru-RU" dirty="0" smtClean="0"/>
              <a:t>Как </a:t>
            </a:r>
            <a:r>
              <a:rPr lang="ru-RU" b="1" dirty="0" smtClean="0"/>
              <a:t>дружественный</a:t>
            </a:r>
            <a:r>
              <a:rPr lang="ru-RU" dirty="0" smtClean="0"/>
              <a:t> оператор, объявленный вне класса</a:t>
            </a:r>
          </a:p>
          <a:p>
            <a:pPr lvl="1"/>
            <a:r>
              <a:rPr lang="ru-RU" dirty="0" smtClean="0"/>
              <a:t>Отличается от предыдущего способа </a:t>
            </a:r>
            <a:r>
              <a:rPr lang="ru-RU" b="1" dirty="0" smtClean="0"/>
              <a:t>возможностью доступа к приватным и защищенным</a:t>
            </a:r>
            <a:r>
              <a:rPr lang="ru-RU" dirty="0" smtClean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сложения внутри класса</a:t>
            </a:r>
            <a:r>
              <a:rPr lang="en-US" dirty="0" smtClean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сложения вне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дружественного оператора сложения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					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vector2);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Выбор предпочтительного способа перегрузки оператора +</a:t>
            </a:r>
            <a:endParaRPr lang="ru-RU" sz="48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случае предпочтительным способом является реализация оператора сложения </a:t>
            </a:r>
            <a:r>
              <a:rPr lang="ru-RU" b="1" dirty="0" smtClean="0"/>
              <a:t>внутри класса</a:t>
            </a:r>
          </a:p>
          <a:p>
            <a:pPr lvl="1"/>
            <a:r>
              <a:rPr lang="ru-RU" dirty="0" smtClean="0"/>
              <a:t>Оператор сложения естественен для класса векторов</a:t>
            </a:r>
            <a:endParaRPr lang="en-US" dirty="0" smtClean="0"/>
          </a:p>
          <a:p>
            <a:pPr lvl="1"/>
            <a:r>
              <a:rPr lang="ru-RU" dirty="0" smtClean="0"/>
              <a:t>В нем отсутствуют зависимости от других классов</a:t>
            </a:r>
          </a:p>
          <a:p>
            <a:pPr lvl="1"/>
            <a:r>
              <a:rPr lang="ru-RU" dirty="0" smtClean="0"/>
              <a:t>Мы можем вносить изменения в исходный код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pPr lvl="1"/>
            <a:r>
              <a:rPr lang="ru-RU" dirty="0" smtClean="0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c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779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Дружественные функции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– это функции,  объявленные вне класса, но имеющие доступ к закрытым и защищенным полям данного класса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Дружественная функция объявляется внутри класса с модификатором </a:t>
            </a:r>
            <a:r>
              <a:rPr lang="en-US" b="1" dirty="0" smtClean="0"/>
              <a:t>friend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Дружественные функции не являются членами класса, поэтому им не передается указатель </a:t>
            </a:r>
            <a:r>
              <a:rPr lang="en-US" b="1" dirty="0" smtClean="0"/>
              <a:t>this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Правило использования: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Если нет важных доводов использовать дружественные функции – </a:t>
            </a:r>
            <a:r>
              <a:rPr lang="ru-RU" sz="2300" b="1" dirty="0" smtClean="0"/>
              <a:t>используйте вместо них члены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Если важные доводы есть – подумайте, а действительно ли они так важны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51027"/>
          </a:xfrm>
        </p:spPr>
        <p:txBody>
          <a:bodyPr/>
          <a:lstStyle/>
          <a:p>
            <a:r>
              <a:rPr lang="ru-RU" dirty="0" smtClean="0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 dirty="0" smtClean="0"/>
              <a:t>Предпочитаемый способ перегрузки – реализация также внутри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14752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CVector2D(x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 vector2.x, y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Умножение вектора на скаляр – более сложная операция, т.к. использует </a:t>
            </a:r>
            <a:r>
              <a:rPr lang="ru-RU" b="1" dirty="0" smtClean="0"/>
              <a:t>разные типы аргументов</a:t>
            </a:r>
            <a:r>
              <a:rPr lang="ru-RU" dirty="0" smtClean="0"/>
              <a:t> и является </a:t>
            </a:r>
            <a:r>
              <a:rPr lang="ru-RU" b="1" dirty="0" smtClean="0">
                <a:hlinkClick r:id="rId2"/>
              </a:rPr>
              <a:t>коммутативной</a:t>
            </a:r>
            <a:endParaRPr lang="ru-RU" b="1" dirty="0" smtClean="0"/>
          </a:p>
          <a:p>
            <a:pPr lvl="1"/>
            <a:r>
              <a:rPr lang="ru-RU" dirty="0" smtClean="0"/>
              <a:t>Один из аргументов – вектор (</a:t>
            </a:r>
            <a:r>
              <a:rPr lang="en-US" dirty="0" smtClean="0"/>
              <a:t>CVector2D)</a:t>
            </a:r>
            <a:r>
              <a:rPr lang="ru-RU" dirty="0" smtClean="0"/>
              <a:t>, второй – скаляр (</a:t>
            </a:r>
            <a:r>
              <a:rPr lang="en-US" dirty="0" smtClean="0"/>
              <a:t>double)</a:t>
            </a:r>
          </a:p>
          <a:p>
            <a:pPr lvl="1"/>
            <a:r>
              <a:rPr lang="ru-RU" dirty="0" smtClean="0"/>
              <a:t>Из-за коммутативности данной операции существуют </a:t>
            </a:r>
            <a:r>
              <a:rPr lang="en-US" dirty="0" smtClean="0"/>
              <a:t>2 </a:t>
            </a:r>
            <a:r>
              <a:rPr lang="ru-RU" dirty="0" smtClean="0"/>
              <a:t>версии данного оператора:</a:t>
            </a:r>
          </a:p>
          <a:p>
            <a:pPr lvl="2"/>
            <a:r>
              <a:rPr lang="ru-RU" dirty="0" smtClean="0"/>
              <a:t>Вектор * Скаляр</a:t>
            </a:r>
          </a:p>
          <a:p>
            <a:pPr lvl="2"/>
            <a:r>
              <a:rPr lang="ru-RU" dirty="0" smtClean="0"/>
              <a:t>Скаляр * Вектор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92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 smtClean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 smtClean="0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 dirty="0" smtClean="0"/>
              <a:t>Оператор возвращает </a:t>
            </a:r>
            <a:r>
              <a:rPr lang="ru-RU" b="1" dirty="0" smtClean="0"/>
              <a:t>новый константный вектор</a:t>
            </a:r>
            <a:r>
              <a:rPr lang="ru-RU" dirty="0" smtClean="0"/>
              <a:t>, координаты которого – произведения координат исходного вектора на скаляр</a:t>
            </a:r>
          </a:p>
          <a:p>
            <a:pPr lvl="2"/>
            <a:r>
              <a:rPr lang="ru-RU" b="1" dirty="0" smtClean="0"/>
              <a:t>Константность обязательна</a:t>
            </a:r>
            <a:r>
              <a:rPr lang="ru-RU" dirty="0" smtClean="0"/>
              <a:t>, чтобы не допустить конструкции вида:</a:t>
            </a:r>
            <a:br>
              <a:rPr lang="ru-RU" dirty="0" smtClean="0"/>
            </a:br>
            <a:r>
              <a:rPr lang="en-US" dirty="0" smtClean="0"/>
              <a:t>(vector1 </a:t>
            </a:r>
            <a:r>
              <a:rPr lang="ru-RU" dirty="0" smtClean="0"/>
              <a:t> * 3</a:t>
            </a:r>
            <a:r>
              <a:rPr lang="en-US" dirty="0" smtClean="0"/>
              <a:t>) = vector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10</a:t>
            </a:r>
            <a:r>
              <a:rPr lang="ru-RU" dirty="0" smtClean="0"/>
              <a:t> * </a:t>
            </a:r>
            <a:r>
              <a:rPr lang="en-US" dirty="0" smtClean="0"/>
              <a:t>vector3) = vector4;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Операция умножения вектора на скаляр</a:t>
            </a:r>
          </a:p>
          <a:p>
            <a:pPr lvl="1"/>
            <a:r>
              <a:rPr lang="ru-RU" dirty="0" smtClean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 smtClean="0"/>
              <a:t>Операция умножения скаляра на вектор</a:t>
            </a:r>
          </a:p>
          <a:p>
            <a:pPr lvl="1"/>
            <a:r>
              <a:rPr lang="ru-RU" dirty="0" smtClean="0"/>
              <a:t>Данная операция </a:t>
            </a:r>
            <a:r>
              <a:rPr lang="ru-RU" b="1" dirty="0" smtClean="0"/>
              <a:t>не может быть перегружена внутри класса</a:t>
            </a:r>
            <a:r>
              <a:rPr lang="ru-RU" dirty="0" smtClean="0"/>
              <a:t>, т.к. левый аргумент (скаляр) имеет тип, отличный от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pPr lvl="1"/>
            <a:r>
              <a:rPr lang="ru-RU" dirty="0" smtClean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 smtClean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7728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*(double scalar)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*(double scalar,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CVector2D(scalar * </a:t>
            </a:r>
            <a:r>
              <a:rPr lang="en-US" sz="1600" b="1" dirty="0" err="1" smtClean="0">
                <a:latin typeface="Courier New" pitchFamily="49" charset="0"/>
              </a:rPr>
              <a:t>vector.x</a:t>
            </a:r>
            <a:r>
              <a:rPr lang="en-US" sz="1600" b="1" dirty="0" smtClean="0">
                <a:latin typeface="Courier New" pitchFamily="49" charset="0"/>
              </a:rPr>
              <a:t>, scalar * </a:t>
            </a:r>
            <a:r>
              <a:rPr lang="en-US" sz="1600" b="1" dirty="0" err="1" smtClean="0">
                <a:latin typeface="Courier New" pitchFamily="49" charset="0"/>
              </a:rPr>
              <a:t>vector.y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42253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 smtClean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 smtClean="0"/>
              <a:t>Данная операция перегружается внутри класса аналогично операции умножения вектора на скаляр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4303455"/>
            <a:ext cx="82153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/(double scalar)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Помимо операций +, - и * могут понадобиться данные действия в составе операции присваивания:</a:t>
            </a:r>
          </a:p>
          <a:p>
            <a:pPr lvl="1"/>
            <a:r>
              <a:rPr lang="en-US" dirty="0" smtClean="0"/>
              <a:t>vector1 += vector2;</a:t>
            </a:r>
          </a:p>
          <a:p>
            <a:pPr lvl="1"/>
            <a:r>
              <a:rPr lang="en-US" dirty="0" smtClean="0"/>
              <a:t>vector3 *= 3.8;</a:t>
            </a:r>
          </a:p>
          <a:p>
            <a:pPr lvl="1"/>
            <a:r>
              <a:rPr lang="en-US" dirty="0" smtClean="0"/>
              <a:t>vector4 -= vector1;</a:t>
            </a:r>
          </a:p>
          <a:p>
            <a:r>
              <a:rPr lang="ru-RU" dirty="0" smtClean="0"/>
              <a:t>Особенностью данных операций является то, что они </a:t>
            </a:r>
            <a:r>
              <a:rPr lang="ru-RU" b="1" dirty="0" smtClean="0"/>
              <a:t>модифицируют операнд в левой части</a:t>
            </a:r>
            <a:r>
              <a:rPr lang="ru-RU" dirty="0" smtClean="0"/>
              <a:t>, но не модифицируют операнд в правой</a:t>
            </a:r>
            <a:endParaRPr lang="ru-RU" b="1" dirty="0" smtClean="0"/>
          </a:p>
          <a:p>
            <a:pPr lvl="1"/>
            <a:r>
              <a:rPr lang="ru-RU" dirty="0" smtClean="0"/>
              <a:t>Кроме того, важно, чтобы они возвращали </a:t>
            </a:r>
            <a:r>
              <a:rPr lang="ru-RU" b="1" dirty="0" smtClean="0"/>
              <a:t>ссылку на левый операнд</a:t>
            </a:r>
            <a:r>
              <a:rPr lang="ru-RU" dirty="0" smtClean="0"/>
              <a:t>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 dirty="0" smtClean="0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</a:t>
            </a:r>
            <a:r>
              <a:rPr lang="en-US" dirty="0" smtClean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 smtClean="0">
                <a:latin typeface="Courier New" pitchFamily="49" charset="0"/>
              </a:rPr>
              <a:t>operator </a:t>
            </a:r>
            <a:r>
              <a:rPr lang="ru-RU" sz="1600" b="1" dirty="0" smtClean="0">
                <a:latin typeface="Courier New" pitchFamily="49" charset="0"/>
              </a:rPr>
              <a:t>+=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x += </a:t>
            </a:r>
            <a:r>
              <a:rPr lang="en-US" sz="1600" b="1" dirty="0" err="1" smtClean="0">
                <a:latin typeface="Courier New" pitchFamily="49" charset="0"/>
              </a:rPr>
              <a:t>vector.x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y += </a:t>
            </a:r>
            <a:r>
              <a:rPr lang="en-US" sz="1600" b="1" dirty="0" err="1" smtClean="0">
                <a:latin typeface="Courier New" pitchFamily="49" charset="0"/>
              </a:rPr>
              <a:t>vector.y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 smtClean="0">
                <a:latin typeface="Courier New" pitchFamily="49" charset="0"/>
              </a:rPr>
              <a:t>	// </a:t>
            </a:r>
            <a:r>
              <a:rPr lang="ru-RU" sz="1600" i="1" dirty="0" smtClean="0">
                <a:latin typeface="Courier New" pitchFamily="49" charset="0"/>
              </a:rPr>
              <a:t>операторы </a:t>
            </a:r>
            <a:r>
              <a:rPr lang="en-US" sz="1600" i="1" dirty="0" smtClean="0">
                <a:latin typeface="Courier New" pitchFamily="49" charset="0"/>
              </a:rPr>
              <a:t>*=, /=, -= </a:t>
            </a:r>
            <a:r>
              <a:rPr lang="ru-RU" sz="1600" i="1" dirty="0" smtClean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Операторы сравнения сравнивают значения операндов, не изменяя их, и возвращают результат типа </a:t>
            </a:r>
            <a:r>
              <a:rPr lang="en-US" dirty="0" smtClean="0"/>
              <a:t>bool</a:t>
            </a:r>
            <a:r>
              <a:rPr lang="ru-RU" dirty="0" smtClean="0"/>
              <a:t>, соответствующий результату сравнения</a:t>
            </a:r>
          </a:p>
          <a:p>
            <a:r>
              <a:rPr lang="ru-RU" dirty="0" smtClean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 smtClean="0"/>
              <a:t>==</a:t>
            </a:r>
          </a:p>
          <a:p>
            <a:pPr lvl="1"/>
            <a:r>
              <a:rPr lang="ru-RU" dirty="0" smtClean="0"/>
              <a:t>!=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{</a:t>
            </a:r>
            <a:endParaRPr lang="ru-RU" b="1" dirty="0" smtClean="0">
              <a:latin typeface="Courier New" pitchFamily="49" charset="0"/>
            </a:endParaRPr>
          </a:p>
          <a:p>
            <a:pPr defTabSz="539750"/>
            <a:r>
              <a:rPr lang="ru-RU" i="1" dirty="0" smtClean="0">
                <a:latin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</a:rPr>
              <a:t>// </a:t>
            </a:r>
            <a:r>
              <a:rPr lang="ru-RU" i="1" dirty="0" smtClean="0">
                <a:latin typeface="Courier New" pitchFamily="49" charset="0"/>
              </a:rPr>
              <a:t>функция </a:t>
            </a:r>
            <a:r>
              <a:rPr lang="en-US" i="1" dirty="0" smtClean="0">
                <a:latin typeface="Courier New" pitchFamily="49" charset="0"/>
              </a:rPr>
              <a:t>Bar </a:t>
            </a:r>
            <a:r>
              <a:rPr lang="ru-RU" i="1" dirty="0" smtClean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 smtClean="0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 smtClean="0">
                <a:latin typeface="Courier New" pitchFamily="49" charset="0"/>
              </a:rPr>
              <a:t> Bar(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&amp;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ru-RU" b="1" dirty="0" smtClean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void Bar(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&amp;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</a:rPr>
              <a:t>// </a:t>
            </a:r>
            <a:r>
              <a:rPr lang="ru-RU" i="1" dirty="0" smtClean="0">
                <a:latin typeface="Courier New" pitchFamily="49" charset="0"/>
              </a:rPr>
              <a:t>Из функции </a:t>
            </a:r>
            <a:r>
              <a:rPr lang="en-US" i="1" dirty="0" smtClean="0">
                <a:latin typeface="Courier New" pitchFamily="49" charset="0"/>
              </a:rPr>
              <a:t>Bar </a:t>
            </a:r>
            <a:r>
              <a:rPr lang="ru-RU" i="1" dirty="0" smtClean="0">
                <a:latin typeface="Courier New" pitchFamily="49" charset="0"/>
              </a:rPr>
              <a:t>возможен доступ к приватным</a:t>
            </a:r>
            <a:endParaRPr lang="en-US" i="1" dirty="0" smtClean="0">
              <a:latin typeface="Courier New" pitchFamily="49" charset="0"/>
            </a:endParaRPr>
          </a:p>
          <a:p>
            <a:pPr defTabSz="539750"/>
            <a:r>
              <a:rPr lang="en-US" i="1" dirty="0" smtClean="0">
                <a:latin typeface="Courier New" pitchFamily="49" charset="0"/>
              </a:rPr>
              <a:t>	// </a:t>
            </a:r>
            <a:r>
              <a:rPr lang="ru-RU" i="1" dirty="0" smtClean="0">
                <a:latin typeface="Courier New" pitchFamily="49" charset="0"/>
              </a:rPr>
              <a:t>данным и методам класса </a:t>
            </a:r>
            <a:r>
              <a:rPr lang="en-US" i="1" dirty="0" err="1" smtClean="0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операторов =</a:t>
            </a:r>
            <a:r>
              <a:rPr lang="en-US" dirty="0" smtClean="0"/>
              <a:t>=</a:t>
            </a:r>
            <a:r>
              <a:rPr lang="ru-RU" dirty="0" smtClean="0"/>
              <a:t> и !=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 smtClean="0">
                <a:latin typeface="Courier New" pitchFamily="49" charset="0"/>
              </a:rPr>
              <a:t>operator =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other)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(x == </a:t>
            </a:r>
            <a:r>
              <a:rPr lang="en-US" sz="1600" b="1" dirty="0" err="1" smtClean="0">
                <a:latin typeface="Courier New" pitchFamily="49" charset="0"/>
              </a:rPr>
              <a:t>other.x</a:t>
            </a:r>
            <a:r>
              <a:rPr lang="en-US" sz="1600" b="1" dirty="0" smtClean="0">
                <a:latin typeface="Courier New" pitchFamily="49" charset="0"/>
              </a:rPr>
              <a:t>) &amp;&amp; (y == </a:t>
            </a:r>
            <a:r>
              <a:rPr lang="en-US" sz="1600" b="1" dirty="0" err="1" smtClean="0">
                <a:latin typeface="Courier New" pitchFamily="49" charset="0"/>
              </a:rPr>
              <a:t>other.y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 smtClean="0">
                <a:latin typeface="Courier New" pitchFamily="49" charset="0"/>
              </a:rPr>
              <a:t>operator !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other)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(x != </a:t>
            </a:r>
            <a:r>
              <a:rPr lang="en-US" sz="1600" b="1" dirty="0" err="1" smtClean="0">
                <a:latin typeface="Courier New" pitchFamily="49" charset="0"/>
              </a:rPr>
              <a:t>other.x</a:t>
            </a:r>
            <a:r>
              <a:rPr lang="en-US" sz="1600" b="1" dirty="0" smtClean="0">
                <a:latin typeface="Courier New" pitchFamily="49" charset="0"/>
              </a:rPr>
              <a:t>) || (y != </a:t>
            </a:r>
            <a:r>
              <a:rPr lang="en-US" sz="1600" b="1" dirty="0" err="1" smtClean="0">
                <a:latin typeface="Courier New" pitchFamily="49" charset="0"/>
              </a:rPr>
              <a:t>other.y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// </a:t>
            </a:r>
            <a:r>
              <a:rPr lang="ru-RU" sz="1600" b="1" dirty="0" smtClean="0">
                <a:latin typeface="Courier New" pitchFamily="49" charset="0"/>
              </a:rPr>
              <a:t>Более простая версия: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умный указатель?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Умный указатель (</a:t>
            </a:r>
            <a:r>
              <a:rPr lang="en-US" b="1" dirty="0" smtClean="0"/>
              <a:t>smart pointer</a:t>
            </a:r>
            <a:r>
              <a:rPr lang="en-US" dirty="0" smtClean="0"/>
              <a:t>)</a:t>
            </a:r>
            <a:r>
              <a:rPr lang="ru-RU" dirty="0" smtClean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 smtClean="0"/>
              <a:t>Перегрузка операций </a:t>
            </a:r>
            <a:r>
              <a:rPr lang="en-US" dirty="0" smtClean="0"/>
              <a:t>* </a:t>
            </a:r>
            <a:r>
              <a:rPr lang="ru-RU" dirty="0" smtClean="0"/>
              <a:t>и -</a:t>
            </a:r>
            <a:r>
              <a:rPr lang="en-US" dirty="0" smtClean="0"/>
              <a:t>&gt;</a:t>
            </a:r>
            <a:r>
              <a:rPr lang="ru-RU" dirty="0" smtClean="0"/>
              <a:t>, специфичных для простых указателей</a:t>
            </a:r>
          </a:p>
          <a:p>
            <a:pPr lvl="1"/>
            <a:r>
              <a:rPr lang="ru-RU" dirty="0" smtClean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Исходный код класса </a:t>
            </a:r>
            <a:r>
              <a:rPr lang="en-US" dirty="0" err="1" smtClean="0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smtClean="0">
                <a:latin typeface="Courier New" pitchFamily="49" charset="0"/>
              </a:rPr>
              <a:t>C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</a:t>
            </a:r>
            <a:r>
              <a:rPr lang="en-US" sz="1300" b="1" dirty="0" smtClean="0">
                <a:latin typeface="Courier New" pitchFamily="49" charset="0"/>
              </a:rPr>
              <a:t>:</a:t>
            </a:r>
            <a:endParaRPr lang="ru-RU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CMyClass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pMyClass</a:t>
            </a:r>
            <a:r>
              <a:rPr lang="en-US" sz="1300" b="1" dirty="0" smtClean="0">
                <a:latin typeface="Courier New" pitchFamily="49" charset="0"/>
              </a:rPr>
              <a:t>):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pMyClass</a:t>
            </a:r>
            <a:r>
              <a:rPr lang="en-US" sz="1300" b="1" dirty="0" smtClean="0">
                <a:latin typeface="Courier New" pitchFamily="49" charset="0"/>
              </a:rPr>
              <a:t>){}</a:t>
            </a:r>
            <a:endParaRPr lang="ru-RU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// </a:t>
            </a:r>
            <a:r>
              <a:rPr lang="ru-RU" sz="1300" b="1" dirty="0" smtClean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~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(){delete </a:t>
            </a:r>
            <a:r>
              <a:rPr lang="en-US" sz="1300" b="1" dirty="0" err="1" smtClean="0">
                <a:latin typeface="Courier New" pitchFamily="49" charset="0"/>
              </a:rPr>
              <a:t>m_pMyClass</a:t>
            </a:r>
            <a:r>
              <a:rPr lang="en-US" sz="1300" b="1" dirty="0" smtClean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 smtClean="0">
                <a:latin typeface="Courier New" pitchFamily="49" charset="0"/>
              </a:rPr>
              <a:t>assert</a:t>
            </a:r>
            <a:r>
              <a:rPr lang="ru-RU" sz="1300" b="1" dirty="0" smtClean="0">
                <a:latin typeface="Courier New" pitchFamily="49" charset="0"/>
              </a:rPr>
              <a:t>(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 smtClean="0">
                <a:latin typeface="Courier New" pitchFamily="49" charset="0"/>
              </a:rPr>
              <a:t>assert</a:t>
            </a:r>
            <a:r>
              <a:rPr lang="ru-RU" sz="1300" b="1" dirty="0" smtClean="0">
                <a:latin typeface="Courier New" pitchFamily="49" charset="0"/>
              </a:rPr>
              <a:t>(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!= </a:t>
            </a:r>
            <a:r>
              <a:rPr lang="ru-RU" sz="1300" b="1" dirty="0">
                <a:latin typeface="Courier New" pitchFamily="49" charset="0"/>
              </a:rPr>
              <a:t>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smtClean="0">
                <a:latin typeface="Courier New" pitchFamily="49" charset="0"/>
              </a:rPr>
              <a:t>* 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 smtClean="0">
                <a:latin typeface="Courier New" pitchFamily="49" charset="0"/>
              </a:rPr>
              <a:t>:</a:t>
            </a:r>
            <a:endParaRPr lang="en-US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b="1" i="1" dirty="0" smtClean="0">
                <a:latin typeface="Courier New" pitchFamily="49" charset="0"/>
              </a:rPr>
              <a:t>// </a:t>
            </a:r>
            <a:r>
              <a:rPr lang="ru-RU" sz="1300" b="1" i="1" dirty="0" smtClean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 smtClean="0">
                <a:latin typeface="Courier New" pitchFamily="49" charset="0"/>
              </a:rPr>
              <a:t>CMyClassPtr</a:t>
            </a:r>
            <a:endParaRPr lang="en-US" sz="1300" b="1" i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&amp; operator=(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</a:rPr>
              <a:t>C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*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класса </a:t>
            </a:r>
            <a:r>
              <a:rPr lang="en-US" dirty="0" err="1" smtClean="0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CMyClass</a:t>
            </a: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	void </a:t>
            </a:r>
            <a:r>
              <a:rPr lang="en-US" sz="1200" b="1" dirty="0" err="1" smtClean="0">
                <a:latin typeface="Courier New" pitchFamily="49" charset="0"/>
              </a:rPr>
              <a:t>DoSomethingImportant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CMyClassPtr</a:t>
            </a: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…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CMyClassPtr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pMyClass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pMyClass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DoSomethingImportant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return 1;	</a:t>
            </a:r>
            <a:r>
              <a:rPr lang="en-US" sz="1200" i="1" dirty="0" smtClean="0">
                <a:latin typeface="Courier New" pitchFamily="49" charset="0"/>
              </a:rPr>
              <a:t>// </a:t>
            </a:r>
            <a:r>
              <a:rPr lang="ru-RU" sz="1200" i="1" dirty="0" smtClean="0">
                <a:latin typeface="Courier New" pitchFamily="49" charset="0"/>
              </a:rPr>
              <a:t>нет нужды в вызове </a:t>
            </a:r>
            <a:r>
              <a:rPr lang="en-US" sz="1200" i="1" dirty="0" smtClean="0">
                <a:latin typeface="Courier New" pitchFamily="49" charset="0"/>
              </a:rPr>
              <a:t>delete (</a:t>
            </a:r>
            <a:r>
              <a:rPr lang="ru-RU" sz="1200" i="1" dirty="0" smtClean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 smtClean="0">
                <a:latin typeface="Courier New" pitchFamily="49" charset="0"/>
              </a:rPr>
              <a:t>CMyClassPtr</a:t>
            </a:r>
            <a:r>
              <a:rPr lang="ru-RU" sz="1200" i="1" dirty="0" smtClean="0">
                <a:latin typeface="Courier New" pitchFamily="49" charset="0"/>
              </a:rPr>
              <a:t>)</a:t>
            </a:r>
            <a:endParaRPr lang="en-US" sz="1200" i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умные указатели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STL</a:t>
            </a:r>
            <a:r>
              <a:rPr lang="ru-RU" dirty="0" smtClean="0"/>
              <a:t> содержит </a:t>
            </a:r>
            <a:r>
              <a:rPr lang="ru-RU" dirty="0" smtClean="0"/>
              <a:t>шаблонн</a:t>
            </a:r>
            <a:r>
              <a:rPr lang="ru-RU" dirty="0" smtClean="0"/>
              <a:t>ые</a:t>
            </a:r>
            <a:r>
              <a:rPr lang="ru-RU" dirty="0" smtClean="0"/>
              <a:t> </a:t>
            </a:r>
            <a:r>
              <a:rPr lang="ru-RU" dirty="0" smtClean="0"/>
              <a:t>класс </a:t>
            </a:r>
            <a:r>
              <a:rPr lang="en-US" dirty="0" err="1" smtClean="0"/>
              <a:t>unique_ptr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обеспечивающие </a:t>
            </a:r>
            <a:r>
              <a:rPr lang="ru-RU" dirty="0" smtClean="0"/>
              <a:t>политику владения объектом в динамической памяти</a:t>
            </a:r>
          </a:p>
          <a:p>
            <a:r>
              <a:rPr lang="ru-RU" dirty="0" smtClean="0"/>
              <a:t>Библиотека </a:t>
            </a:r>
            <a:r>
              <a:rPr lang="en-US" dirty="0" smtClean="0">
                <a:hlinkClick r:id="rId2"/>
              </a:rPr>
              <a:t>boost</a:t>
            </a:r>
            <a:r>
              <a:rPr lang="en-US" dirty="0" smtClean="0"/>
              <a:t>  </a:t>
            </a:r>
            <a:r>
              <a:rPr lang="ru-RU" dirty="0" smtClean="0"/>
              <a:t>предлагает шаблонные классы </a:t>
            </a:r>
            <a:r>
              <a:rPr lang="en-US" dirty="0" err="1" smtClean="0">
                <a:hlinkClick r:id="rId3"/>
              </a:rPr>
              <a:t>shared_ptr</a:t>
            </a:r>
            <a:r>
              <a:rPr lang="ru-RU" dirty="0" smtClean="0"/>
              <a:t>, </a:t>
            </a:r>
            <a:r>
              <a:rPr lang="en-US" dirty="0" err="1" smtClean="0">
                <a:hlinkClick r:id="rId4"/>
              </a:rPr>
              <a:t>scoped_ptr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intrusive_ptr</a:t>
            </a:r>
            <a:r>
              <a:rPr lang="en-US" dirty="0" smtClean="0"/>
              <a:t>, </a:t>
            </a:r>
            <a:r>
              <a:rPr lang="ru-RU" dirty="0" smtClean="0"/>
              <a:t>предоставляющие различные способы владения и управления объектом</a:t>
            </a:r>
          </a:p>
          <a:p>
            <a:pPr lvl="1"/>
            <a:r>
              <a:rPr lang="en-US" dirty="0" err="1" smtClean="0"/>
              <a:t>shared_ptr</a:t>
            </a:r>
            <a:r>
              <a:rPr lang="ru-RU" dirty="0" smtClean="0"/>
              <a:t>, например, основывается на подсчете количества ссылок на объект и может использоваться в составе контейнеров </a:t>
            </a:r>
            <a:r>
              <a:rPr lang="en-US" dirty="0" smtClean="0"/>
              <a:t>STL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унарного плюса и минуса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Унарный плюс и унарный минус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 smtClean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 smtClean="0"/>
              <a:t>Наиболее предпочтительный – перегрузка внутри класса</a:t>
            </a:r>
          </a:p>
          <a:p>
            <a:pPr lvl="2"/>
            <a:r>
              <a:rPr lang="ru-RU" dirty="0" smtClean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перегрузки унарного минуса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b="1" dirty="0" smtClean="0">
                <a:latin typeface="Courier New" pitchFamily="49" charset="0"/>
              </a:rPr>
              <a:t> operator </a:t>
            </a:r>
            <a:r>
              <a:rPr lang="ru-RU" b="1" dirty="0" smtClean="0">
                <a:latin typeface="Courier New" pitchFamily="49" charset="0"/>
              </a:rPr>
              <a:t>–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b="1" dirty="0" smtClean="0">
                <a:latin typeface="Courier New" pitchFamily="49" charset="0"/>
              </a:rPr>
              <a:t> operator +()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 smtClean="0">
                <a:latin typeface="Courier New" pitchFamily="49" charset="0"/>
              </a:rPr>
              <a:t>		//</a:t>
            </a:r>
            <a:r>
              <a:rPr lang="ru-RU" i="1" dirty="0" smtClean="0">
                <a:latin typeface="Courier New" pitchFamily="49" charset="0"/>
              </a:rPr>
              <a:t> возвращаем копию</a:t>
            </a:r>
            <a:endParaRPr lang="en-US" i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присваивания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Некоторым классам может понадобиться доступ к закрытым данным друг друга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Например, классу «дерево» может понадобиться доступ к закрытым полям его узлов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этом случае необходимо объявить дружественный класс внутри определения класса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Дружественная связь между классами является самой сильной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Реализации классов оказываются связанными, что противоречит принципу инкапсуляции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>
                <a:solidFill>
                  <a:srgbClr val="FF0000"/>
                </a:solidFill>
              </a:rPr>
              <a:t>Не используйте дружественные классы до тех пор, пока их использование не окажется единственным способом решения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Автоматически сгенерированный оператор присваивания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 smtClean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 smtClean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 smtClean="0"/>
              <a:t>Класс содержит ссылки или константы</a:t>
            </a:r>
          </a:p>
          <a:p>
            <a:pPr lvl="1"/>
            <a:r>
              <a:rPr lang="ru-RU" dirty="0" smtClean="0"/>
              <a:t>В родительском классе оператор присваивания объявлен приватным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нужен собственный оператор присваивания?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 smtClean="0"/>
              <a:t>Создание копии не сводится к обычному копированию полей класса</a:t>
            </a:r>
            <a:endParaRPr lang="en-US" dirty="0" smtClean="0"/>
          </a:p>
          <a:p>
            <a:r>
              <a:rPr lang="ru-RU" dirty="0" smtClean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 smtClean="0"/>
              <a:t>if ((a =</a:t>
            </a:r>
            <a:r>
              <a:rPr lang="ru-RU" dirty="0" smtClean="0"/>
              <a:t> </a:t>
            </a:r>
            <a:r>
              <a:rPr lang="en-US" dirty="0" smtClean="0"/>
              <a:t>b) == c) {…}</a:t>
            </a:r>
            <a:endParaRPr lang="ru-RU" dirty="0" smtClean="0"/>
          </a:p>
          <a:p>
            <a:r>
              <a:rPr lang="ru-RU" dirty="0" smtClean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 smtClean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 smtClean="0"/>
              <a:t>Наиболее надежный способ – использовать конструктор копирования для создания копии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некорректной</a:t>
            </a:r>
            <a:r>
              <a:rPr lang="en-US" dirty="0" smtClean="0"/>
              <a:t> </a:t>
            </a:r>
            <a:r>
              <a:rPr lang="ru-RU" dirty="0" smtClean="0"/>
              <a:t>реализации присваивания строк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 smtClean="0">
                <a:latin typeface="Courier New" pitchFamily="49" charset="0"/>
              </a:rPr>
              <a:t>operator 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 smtClean="0">
                <a:latin typeface="Courier New" pitchFamily="49" charset="0"/>
              </a:rPr>
              <a:t> other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delete [] 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 = new char[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memcpy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other.m_pChars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m_length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char * 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size_t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m_length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4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Некорректная работа оператора в случае</a:t>
            </a:r>
            <a:r>
              <a:rPr lang="en-US" dirty="0" smtClean="0"/>
              <a:t> </a:t>
            </a:r>
            <a:r>
              <a:rPr lang="ru-RU" dirty="0" err="1" smtClean="0"/>
              <a:t>самоприсваивания</a:t>
            </a:r>
            <a:r>
              <a:rPr lang="ru-RU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CMyString</a:t>
            </a:r>
            <a:r>
              <a:rPr lang="en-US" dirty="0" smtClean="0"/>
              <a:t> s(“some string”);</a:t>
            </a:r>
          </a:p>
          <a:p>
            <a:r>
              <a:rPr lang="en-US" dirty="0" smtClean="0"/>
              <a:t>s = s;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корректной</a:t>
            </a:r>
            <a:r>
              <a:rPr lang="en-US" dirty="0" smtClean="0"/>
              <a:t> </a:t>
            </a:r>
            <a:r>
              <a:rPr lang="ru-RU" dirty="0" smtClean="0"/>
              <a:t>реализации присваивания строк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</a:rPr>
              <a:t>:</a:t>
            </a:r>
            <a:endParaRPr lang="en-US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 smtClean="0">
                <a:latin typeface="Courier New" pitchFamily="49" charset="0"/>
              </a:rPr>
              <a:t> other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if (std::</a:t>
            </a:r>
            <a:r>
              <a:rPr lang="en-US" sz="1400" b="1" dirty="0" err="1" smtClean="0">
                <a:latin typeface="Courier New" pitchFamily="49" charset="0"/>
              </a:rPr>
              <a:t>addressof</a:t>
            </a:r>
            <a:r>
              <a:rPr lang="en-US" sz="1400" b="1" dirty="0" smtClean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tmpCopy</a:t>
            </a:r>
            <a:r>
              <a:rPr lang="en-US" sz="1400" b="1" dirty="0" smtClean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std::swap(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tmpCopy.m_pChars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	std::swap(</a:t>
            </a:r>
            <a:r>
              <a:rPr lang="en-US" sz="1400" b="1" dirty="0" err="1" smtClean="0">
                <a:latin typeface="Courier New" pitchFamily="49" charset="0"/>
              </a:rPr>
              <a:t>m_length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tmpCopy.m_length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ru-RU" sz="1400" b="1" dirty="0" smtClean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+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 smtClean="0">
                <a:latin typeface="Courier New" pitchFamily="49" charset="0"/>
              </a:rPr>
              <a:t> other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(const char* </a:t>
            </a:r>
            <a:r>
              <a:rPr lang="en-US" sz="1400" b="1" dirty="0" err="1" smtClean="0">
                <a:latin typeface="Courier New" pitchFamily="49" charset="0"/>
              </a:rPr>
              <a:t>pChars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+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(const char* </a:t>
            </a:r>
            <a:r>
              <a:rPr lang="en-US" sz="1400" b="1" dirty="0" err="1" smtClean="0">
                <a:latin typeface="Courier New" pitchFamily="49" charset="0"/>
              </a:rPr>
              <a:t>pChars</a:t>
            </a:r>
            <a:r>
              <a:rPr lang="en-US" sz="1400" dirty="0" smtClean="0">
                <a:latin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char *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m_length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};</a:t>
            </a:r>
            <a:endParaRPr lang="en-US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Запрет операции присваивания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 smtClean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 smtClean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 smtClean="0"/>
              <a:t>Реализацию можно при этом не писать</a:t>
            </a:r>
            <a:endParaRPr lang="en-US" dirty="0" smtClean="0"/>
          </a:p>
          <a:p>
            <a:pPr lvl="1"/>
            <a:r>
              <a:rPr lang="ru-RU" dirty="0" smtClean="0"/>
              <a:t>Альтернатива – использовать = </a:t>
            </a:r>
            <a:r>
              <a:rPr lang="en-US" dirty="0" smtClean="0"/>
              <a:t>delete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Перегрузка перемещающего оператора присваивания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оператор присваивания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и перемещающий </a:t>
            </a:r>
            <a:r>
              <a:rPr lang="ru-RU" dirty="0" smtClean="0"/>
              <a:t>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 smtClean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 smtClean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4" y="0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other)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(&amp;other != this)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delete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NULL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индексации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индексации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Является </a:t>
            </a:r>
            <a:r>
              <a:rPr lang="ru-RU" b="1" dirty="0" smtClean="0"/>
              <a:t>унарным</a:t>
            </a:r>
            <a:r>
              <a:rPr lang="ru-RU" dirty="0" smtClean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 smtClean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 smtClean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 smtClean="0"/>
              <a:t>Поскольку доступ к элементам может быть как на чтение, так и на запись, существуют </a:t>
            </a:r>
            <a:r>
              <a:rPr lang="ru-RU" b="1" dirty="0" smtClean="0"/>
              <a:t>две формы данного оператора</a:t>
            </a:r>
          </a:p>
          <a:p>
            <a:pPr lvl="1"/>
            <a:r>
              <a:rPr lang="ru-RU" b="1" dirty="0" smtClean="0"/>
              <a:t>Оператор доступа для чтения </a:t>
            </a:r>
            <a:r>
              <a:rPr lang="ru-RU" dirty="0" smtClean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 smtClean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 smtClean="0"/>
              <a:t>При возврате по значению конструкция</a:t>
            </a:r>
            <a:br>
              <a:rPr lang="ru-RU" dirty="0" smtClean="0"/>
            </a:br>
            <a:r>
              <a:rPr lang="en-US" dirty="0" smtClean="0"/>
              <a:t>&amp;container[</a:t>
            </a:r>
            <a:r>
              <a:rPr lang="en-US" dirty="0" err="1" smtClean="0"/>
              <a:t>itemIndex</a:t>
            </a:r>
            <a:r>
              <a:rPr lang="en-US" dirty="0" smtClean="0"/>
              <a:t>] </a:t>
            </a:r>
            <a:r>
              <a:rPr lang="ru-RU" dirty="0" smtClean="0"/>
              <a:t>вернет адрес временного объекта</a:t>
            </a:r>
          </a:p>
          <a:p>
            <a:pPr lvl="1"/>
            <a:r>
              <a:rPr lang="ru-RU" b="1" dirty="0" smtClean="0"/>
              <a:t>Оператор доступа для записи </a:t>
            </a:r>
            <a:r>
              <a:rPr lang="ru-RU" dirty="0" smtClean="0"/>
              <a:t>является </a:t>
            </a:r>
            <a:r>
              <a:rPr lang="ru-RU" dirty="0" err="1" smtClean="0"/>
              <a:t>неконстантным</a:t>
            </a:r>
            <a:r>
              <a:rPr lang="ru-RU" dirty="0" smtClean="0"/>
              <a:t> и возвращает ссылку на элемент контейнера</a:t>
            </a:r>
          </a:p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r>
              <a:rPr lang="ru-RU" dirty="0" smtClean="0"/>
              <a:t> может быть объявлен </a:t>
            </a:r>
            <a:r>
              <a:rPr lang="ru-RU" b="1" dirty="0" smtClean="0">
                <a:solidFill>
                  <a:srgbClr val="FF0000"/>
                </a:solidFill>
              </a:rPr>
              <a:t>только внутри </a:t>
            </a:r>
            <a:r>
              <a:rPr lang="ru-RU" dirty="0" smtClean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	friend </a:t>
            </a:r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доступ к символам строки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…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 smtClean="0">
                <a:latin typeface="Courier New" pitchFamily="49" charset="0"/>
              </a:rPr>
              <a:t>	// </a:t>
            </a:r>
            <a:r>
              <a:rPr lang="ru-RU" sz="1500" i="1" dirty="0" smtClean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 smtClean="0">
                <a:latin typeface="Courier New" pitchFamily="49" charset="0"/>
              </a:rPr>
              <a:t>operator[](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index)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assert(index &lt;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return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}</a:t>
            </a:r>
            <a:endParaRPr lang="ru-RU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 smtClean="0">
                <a:latin typeface="Courier New" pitchFamily="49" charset="0"/>
              </a:rPr>
              <a:t>	// </a:t>
            </a:r>
            <a:r>
              <a:rPr lang="ru-RU" sz="1500" i="1" dirty="0" smtClean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 smtClean="0">
                <a:latin typeface="Courier New" pitchFamily="49" charset="0"/>
              </a:rPr>
              <a:t>operator[](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assert(index &lt;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return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}</a:t>
            </a:r>
            <a:endParaRPr lang="ru-RU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smtClean="0">
                <a:latin typeface="Courier New" pitchFamily="49" charset="0"/>
              </a:rPr>
              <a:t>…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latin typeface="Courier New" pitchFamily="49" charset="0"/>
              </a:rPr>
              <a:t>char *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};</a:t>
            </a:r>
            <a:endParaRPr lang="en-US" sz="15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операций инкремента и декремента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Особенности перегрузки операторов инкремента и декремента</a:t>
            </a:r>
            <a:endParaRPr lang="ru-RU" sz="40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 smtClean="0"/>
              <a:t>Итераторы, счетчики</a:t>
            </a:r>
          </a:p>
          <a:p>
            <a:r>
              <a:rPr lang="ru-RU" dirty="0" smtClean="0"/>
              <a:t>Операторы инкремента и декремента являются унарными операциями</a:t>
            </a:r>
          </a:p>
          <a:p>
            <a:r>
              <a:rPr lang="ru-RU" dirty="0" smtClean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Перегрузка префиксной формы инкремента и декремента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Префиксная</a:t>
            </a:r>
            <a:r>
              <a:rPr lang="ru-RU" dirty="0" smtClean="0"/>
              <a:t> операция выполняет </a:t>
            </a:r>
            <a:r>
              <a:rPr lang="ru-RU" b="1" dirty="0" smtClean="0"/>
              <a:t>модификацию объекта</a:t>
            </a:r>
            <a:r>
              <a:rPr lang="ru-RU" dirty="0" smtClean="0"/>
              <a:t> и возвращает </a:t>
            </a:r>
            <a:r>
              <a:rPr lang="ru-RU" b="1" dirty="0" smtClean="0"/>
              <a:t>ссылку </a:t>
            </a:r>
            <a:r>
              <a:rPr lang="ru-RU" dirty="0" smtClean="0"/>
              <a:t>на измененное значение объекта</a:t>
            </a:r>
          </a:p>
          <a:p>
            <a:pPr lvl="1"/>
            <a:r>
              <a:rPr lang="ru-RU" dirty="0" smtClean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 smtClean="0"/>
              <a:t>++counter += n;</a:t>
            </a:r>
            <a:endParaRPr lang="ru-RU" dirty="0" smtClean="0"/>
          </a:p>
          <a:p>
            <a:r>
              <a:rPr lang="ru-RU" dirty="0" smtClean="0"/>
              <a:t>Синтаксис префиксной формы операторов: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998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Постфиксная</a:t>
            </a:r>
            <a:r>
              <a:rPr lang="ru-RU" dirty="0" smtClean="0"/>
              <a:t> операция выполняет модификацию объекта и возвращает </a:t>
            </a:r>
            <a:r>
              <a:rPr lang="ru-RU" b="1" dirty="0" smtClean="0"/>
              <a:t>временную константную копию</a:t>
            </a:r>
            <a:r>
              <a:rPr lang="ru-RU" dirty="0" smtClean="0"/>
              <a:t> объекта до модификации</a:t>
            </a:r>
          </a:p>
          <a:p>
            <a:pPr lvl="1"/>
            <a:r>
              <a:rPr lang="ru-RU" dirty="0" smtClean="0"/>
              <a:t>Копия должна быть константной, чтобы </a:t>
            </a:r>
            <a:r>
              <a:rPr lang="ru-RU" b="1" dirty="0" smtClean="0"/>
              <a:t>не допустить</a:t>
            </a:r>
            <a:r>
              <a:rPr lang="ru-RU" dirty="0" smtClean="0"/>
              <a:t> операций вроде:</a:t>
            </a:r>
          </a:p>
          <a:p>
            <a:pPr lvl="2"/>
            <a:r>
              <a:rPr lang="en-US" dirty="0" smtClean="0"/>
              <a:t>counter++ -= 3;</a:t>
            </a:r>
            <a:endParaRPr lang="ru-RU" dirty="0" smtClean="0"/>
          </a:p>
          <a:p>
            <a:r>
              <a:rPr lang="ru-RU" dirty="0" smtClean="0"/>
              <a:t>Синтаксис постфиксной формы операторов: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const operator++(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const operator--(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ru-RU" dirty="0" smtClean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 smtClean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счетчик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694413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(unsigned 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),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GetMaxValue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if (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 operator++(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 smtClean="0">
                <a:latin typeface="Courier New" pitchFamily="49" charset="0"/>
              </a:rPr>
              <a:t>// постфиксная форма инкремента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// </a:t>
            </a:r>
            <a:r>
              <a:rPr lang="ru-RU" sz="1200" b="1" dirty="0" smtClean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 smtClean="0">
                <a:latin typeface="Courier New" pitchFamily="49" charset="0"/>
              </a:rPr>
              <a:t>предынкремент</a:t>
            </a:r>
            <a:r>
              <a:rPr lang="ru-RU" sz="1200" b="1" dirty="0" smtClean="0">
                <a:latin typeface="Courier New" pitchFamily="49" charset="0"/>
              </a:rPr>
              <a:t> и возвращаем копию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 smtClean="0"/>
              <a:t>Конструктор может быть помечен </a:t>
            </a:r>
            <a:r>
              <a:rPr lang="en-US" sz="1600" dirty="0" smtClean="0"/>
              <a:t> </a:t>
            </a:r>
            <a:r>
              <a:rPr lang="ru-RU" sz="1600" dirty="0" smtClean="0"/>
              <a:t>как явный при помощи ключевого слова </a:t>
            </a:r>
            <a:r>
              <a:rPr lang="en-US" sz="1600" dirty="0" smtClean="0">
                <a:solidFill>
                  <a:srgbClr val="FF0000"/>
                </a:solidFill>
              </a:rPr>
              <a:t>explicit</a:t>
            </a:r>
            <a:r>
              <a:rPr lang="ru-RU" sz="1600" dirty="0" smtClean="0"/>
              <a:t> , чтобы запретить возможность его </a:t>
            </a:r>
            <a:r>
              <a:rPr lang="ru-RU" sz="1600" b="1" dirty="0" smtClean="0"/>
              <a:t>неявного</a:t>
            </a:r>
            <a:r>
              <a:rPr lang="ru-RU" sz="1600" dirty="0" smtClean="0"/>
              <a:t> вызова в ситуациях, вроде следующих: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10; </a:t>
            </a:r>
            <a:endParaRPr lang="ru-RU" sz="1600" dirty="0" smtClean="0"/>
          </a:p>
          <a:p>
            <a:r>
              <a:rPr lang="ru-RU" sz="1600" dirty="0" smtClean="0"/>
              <a:t>эквивалентно:</a:t>
            </a:r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smtClean="0"/>
              <a:t>10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способы перегрузки операторов </a:t>
            </a:r>
            <a:r>
              <a:rPr lang="en-US" dirty="0" smtClean="0"/>
              <a:t>++ </a:t>
            </a:r>
            <a:r>
              <a:rPr lang="ru-RU" dirty="0" smtClean="0"/>
              <a:t>и </a:t>
            </a:r>
            <a:r>
              <a:rPr lang="en-US" dirty="0" smtClean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Оператор, объявленный вне класса</a:t>
            </a:r>
          </a:p>
          <a:p>
            <a:pPr lvl="1"/>
            <a:r>
              <a:rPr lang="ru-RU" dirty="0" smtClean="0"/>
              <a:t>Префиксная форма оператора принимает 1 параметр</a:t>
            </a:r>
          </a:p>
          <a:p>
            <a:pPr lvl="2"/>
            <a:r>
              <a:rPr lang="en-US" b="1" dirty="0" smtClean="0"/>
              <a:t>Type</a:t>
            </a:r>
            <a:r>
              <a:rPr lang="en-US" dirty="0" smtClean="0"/>
              <a:t>&amp; operator++(</a:t>
            </a:r>
            <a:r>
              <a:rPr lang="en-US" b="1" dirty="0" smtClean="0"/>
              <a:t>Type</a:t>
            </a:r>
            <a:r>
              <a:rPr lang="en-US" dirty="0" smtClean="0"/>
              <a:t> &amp; t);</a:t>
            </a:r>
            <a:endParaRPr lang="ru-RU" dirty="0" smtClean="0"/>
          </a:p>
          <a:p>
            <a:pPr lvl="1"/>
            <a:r>
              <a:rPr lang="ru-RU" dirty="0" smtClean="0"/>
              <a:t>Постфиксная форма принимает 2 параметра</a:t>
            </a:r>
            <a:endParaRPr lang="en-US" dirty="0" smtClean="0"/>
          </a:p>
          <a:p>
            <a:pPr lvl="2"/>
            <a:r>
              <a:rPr lang="en-US" b="1" dirty="0" smtClean="0"/>
              <a:t>Type</a:t>
            </a:r>
            <a:r>
              <a:rPr lang="en-US" dirty="0" smtClean="0"/>
              <a:t> const operator++(</a:t>
            </a:r>
            <a:r>
              <a:rPr lang="en-US" b="1" dirty="0" smtClean="0"/>
              <a:t>Type</a:t>
            </a:r>
            <a:r>
              <a:rPr lang="en-US" dirty="0" smtClean="0"/>
              <a:t> &amp; t,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1"/>
            <a:r>
              <a:rPr lang="ru-RU" dirty="0" smtClean="0"/>
              <a:t>Применяется при невозможности внесения изменений в исходный код класса</a:t>
            </a:r>
          </a:p>
          <a:p>
            <a:r>
              <a:rPr lang="ru-RU" dirty="0" smtClean="0"/>
              <a:t>Дружественная операция</a:t>
            </a:r>
          </a:p>
          <a:p>
            <a:pPr lvl="1"/>
            <a:r>
              <a:rPr lang="ru-RU" dirty="0" smtClean="0"/>
              <a:t>Применяется при необходимости доступа к закрытым полям и методам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Потоки ввода-вывода и операторы ввода-вывода в поток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STL </a:t>
            </a:r>
            <a:r>
              <a:rPr lang="ru-RU" dirty="0" smtClean="0"/>
              <a:t>операции ввода-вывода выполняются при помощи </a:t>
            </a:r>
            <a:r>
              <a:rPr lang="ru-RU" b="1" dirty="0" smtClean="0"/>
              <a:t>потоков</a:t>
            </a:r>
            <a:r>
              <a:rPr lang="ru-RU" dirty="0" smtClean="0"/>
              <a:t> данных</a:t>
            </a:r>
          </a:p>
          <a:p>
            <a:pPr lvl="1"/>
            <a:r>
              <a:rPr lang="ru-RU" dirty="0" smtClean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 smtClean="0"/>
              <a:t>Вывод – запись данных в поток</a:t>
            </a:r>
          </a:p>
          <a:p>
            <a:pPr lvl="1"/>
            <a:r>
              <a:rPr lang="ru-RU" dirty="0" smtClean="0"/>
              <a:t>Ввод – чтение данных из потока</a:t>
            </a:r>
            <a:endParaRPr lang="en-US" dirty="0" smtClean="0"/>
          </a:p>
          <a:p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cout</a:t>
            </a:r>
            <a:r>
              <a:rPr lang="en-US" dirty="0" smtClean="0"/>
              <a:t> – </a:t>
            </a:r>
            <a:r>
              <a:rPr lang="ru-RU" dirty="0" smtClean="0"/>
              <a:t>глобальные объекты потоков ввода и вывода</a:t>
            </a:r>
          </a:p>
          <a:p>
            <a:r>
              <a:rPr lang="ru-RU" dirty="0" smtClean="0"/>
              <a:t>Для потоков ввода и вывода определены операторы </a:t>
            </a: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 </a:t>
            </a:r>
            <a:r>
              <a:rPr lang="ru-RU" dirty="0" smtClean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3;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10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Перегрузка операторов форматированного ввода-вывода в потоки </a:t>
            </a:r>
            <a:r>
              <a:rPr lang="en-US" dirty="0" smtClean="0"/>
              <a:t>STL </a:t>
            </a:r>
            <a:r>
              <a:rPr lang="ru-RU" dirty="0" smtClean="0"/>
              <a:t>не может быть выполнена внутри самих классов потоков</a:t>
            </a:r>
          </a:p>
          <a:p>
            <a:pPr lvl="1"/>
            <a:r>
              <a:rPr lang="ru-RU" dirty="0" smtClean="0"/>
              <a:t>Внесение модификаций в </a:t>
            </a:r>
            <a:r>
              <a:rPr lang="en-US" dirty="0" smtClean="0"/>
              <a:t>STL</a:t>
            </a:r>
            <a:r>
              <a:rPr lang="ru-RU" dirty="0" smtClean="0"/>
              <a:t> запрещено Стандартом</a:t>
            </a:r>
          </a:p>
          <a:p>
            <a:pPr lvl="2"/>
            <a:r>
              <a:rPr lang="ru-RU" dirty="0" smtClean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 smtClean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 smtClean="0"/>
              <a:t>Для перегрузки операторов ввода-вывода следует </a:t>
            </a:r>
            <a:r>
              <a:rPr lang="ru-RU" b="1" dirty="0" smtClean="0"/>
              <a:t>всегда </a:t>
            </a:r>
            <a:r>
              <a:rPr lang="ru-RU" dirty="0" smtClean="0"/>
              <a:t>объявлять их вне класса</a:t>
            </a:r>
          </a:p>
          <a:p>
            <a:r>
              <a:rPr lang="ru-RU" dirty="0" smtClean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 smtClean="0"/>
              <a:t>Это обеспечивает возможность чтения и записи нескольких значений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Перегрузка операций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вывода в поток для класса «Счетчик»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 smtClean="0">
              <a:latin typeface="Courier New" pitchFamily="49" charset="0"/>
            </a:endParaRPr>
          </a:p>
          <a:p>
            <a:pPr defTabSz="355600"/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</a:rPr>
              <a:t>counter</a:t>
            </a: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b="1" i="1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</a:endParaRPr>
          </a:p>
          <a:p>
            <a:pPr defTabSz="355600"/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 поток вывода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ru-RU" sz="1600" dirty="0" smtClean="0">
                <a:latin typeface="Courier New" pitchFamily="49" charset="0"/>
              </a:rPr>
              <a:t>унаследованный от </a:t>
            </a:r>
            <a:r>
              <a:rPr lang="en-US" sz="1600" dirty="0" smtClean="0">
                <a:latin typeface="Courier New" pitchFamily="49" charset="0"/>
              </a:rPr>
              <a:t>std::</a:t>
            </a:r>
            <a:r>
              <a:rPr lang="en-US" sz="1600" dirty="0" err="1" smtClean="0">
                <a:latin typeface="Courier New" pitchFamily="49" charset="0"/>
              </a:rPr>
              <a:t>ostream</a:t>
            </a:r>
            <a:endParaRPr lang="ru-RU" sz="1600" dirty="0" smtClean="0">
              <a:latin typeface="Courier New" pitchFamily="49" charset="0"/>
            </a:endParaRP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ostream</a:t>
            </a:r>
            <a:r>
              <a:rPr lang="en-US" sz="1600" b="1" dirty="0" smtClean="0">
                <a:latin typeface="Courier New" pitchFamily="49" charset="0"/>
              </a:rPr>
              <a:t>&amp; operator&lt;&lt;(std::</a:t>
            </a:r>
            <a:r>
              <a:rPr lang="en-US" sz="1600" b="1" dirty="0" err="1" smtClean="0">
                <a:latin typeface="Courier New" pitchFamily="49" charset="0"/>
              </a:rPr>
              <a:t>ostream</a:t>
            </a:r>
            <a:r>
              <a:rPr lang="en-US" sz="1600" b="1" dirty="0" smtClean="0">
                <a:latin typeface="Courier New" pitchFamily="49" charset="0"/>
              </a:rPr>
              <a:t>&amp; stream, 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	stream</a:t>
            </a: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&lt;&lt; "[" &lt;&lt; </a:t>
            </a:r>
            <a:r>
              <a:rPr lang="en-US" sz="1600" b="1" dirty="0" err="1" smtClean="0">
                <a:latin typeface="Courier New" pitchFamily="49" charset="0"/>
              </a:rPr>
              <a:t>counter.GetValue</a:t>
            </a:r>
            <a:r>
              <a:rPr lang="en-US" sz="1600" b="1" dirty="0" smtClean="0">
                <a:latin typeface="Courier New" pitchFamily="49" charset="0"/>
              </a:rPr>
              <a:t>() &lt;&lt; "/"</a:t>
            </a:r>
            <a:endParaRPr lang="ru-RU" sz="1600" b="1" dirty="0" smtClean="0">
              <a:latin typeface="Courier New" pitchFamily="49" charset="0"/>
            </a:endParaRPr>
          </a:p>
          <a:p>
            <a:pPr defTabSz="355600"/>
            <a:r>
              <a:rPr lang="ru-RU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&lt;&lt; </a:t>
            </a:r>
            <a:r>
              <a:rPr lang="en-US" sz="1600" b="1" dirty="0" err="1" smtClean="0">
                <a:latin typeface="Courier New" pitchFamily="49" charset="0"/>
              </a:rPr>
              <a:t>counter.GetMaxValue</a:t>
            </a:r>
            <a:r>
              <a:rPr lang="en-US" sz="1600" b="1" dirty="0" smtClean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чтения из потока для класса «Счетчик»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&amp; operator&gt;&gt;(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istream</a:t>
            </a:r>
            <a:r>
              <a:rPr lang="en-US" sz="1400" b="1" dirty="0" smtClean="0">
                <a:latin typeface="Courier New" pitchFamily="49" charset="0"/>
              </a:rPr>
              <a:t> &amp; stream,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'[') &amp;&amp; (stream &gt;&gt;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'/') &amp;&amp; (stream &gt;&gt;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counter =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stream.setstate</a:t>
            </a:r>
            <a:r>
              <a:rPr lang="en-US" sz="1400" b="1" dirty="0" smtClean="0">
                <a:latin typeface="Courier New" pitchFamily="49" charset="0"/>
              </a:rPr>
              <a:t>(std::</a:t>
            </a:r>
            <a:r>
              <a:rPr lang="en-US" sz="1400" b="1" dirty="0" err="1" smtClean="0">
                <a:latin typeface="Courier New" pitchFamily="49" charset="0"/>
              </a:rPr>
              <a:t>ios_base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failbit</a:t>
            </a:r>
            <a:r>
              <a:rPr lang="en-US" sz="1400" b="1" dirty="0" smtClean="0">
                <a:latin typeface="Courier New" pitchFamily="49" charset="0"/>
              </a:rPr>
              <a:t> | </a:t>
            </a:r>
            <a:r>
              <a:rPr lang="en-US" sz="1400" b="1" dirty="0" err="1" smtClean="0">
                <a:latin typeface="Courier New" pitchFamily="49" charset="0"/>
              </a:rPr>
              <a:t>stream.rdstate</a:t>
            </a:r>
            <a:r>
              <a:rPr lang="en-US" sz="1400" b="1" dirty="0" smtClean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Пример использования перегруженных операций ввода-вывода</a:t>
            </a:r>
            <a:endParaRPr lang="ru-RU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</a:rPr>
              <a:t>Counter.h</a:t>
            </a:r>
            <a:r>
              <a:rPr lang="en-US" sz="1600" b="1" dirty="0" smtClean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cin</a:t>
            </a:r>
            <a:r>
              <a:rPr lang="en-US" sz="1600" b="1" dirty="0" smtClean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 приведения типов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приведения типа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 smtClean="0"/>
              <a:t>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dirty="0" smtClean="0"/>
              <a:t>Приведение </a:t>
            </a:r>
            <a:r>
              <a:rPr lang="en-US" dirty="0" err="1" smtClean="0"/>
              <a:t>CMyString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const char*</a:t>
            </a:r>
            <a:endParaRPr lang="ru-RU" dirty="0" smtClean="0"/>
          </a:p>
          <a:p>
            <a:pPr lvl="1"/>
            <a:r>
              <a:rPr lang="ru-RU" dirty="0" smtClean="0"/>
              <a:t>Приведение</a:t>
            </a:r>
            <a:r>
              <a:rPr lang="en-US" dirty="0" smtClean="0"/>
              <a:t> C</a:t>
            </a:r>
            <a:r>
              <a:rPr lang="ru-RU" dirty="0" smtClean="0"/>
              <a:t>С</a:t>
            </a:r>
            <a:r>
              <a:rPr lang="en-US" dirty="0" err="1" smtClean="0"/>
              <a:t>ounter</a:t>
            </a:r>
            <a:r>
              <a:rPr lang="en-US" dirty="0" smtClean="0"/>
              <a:t> </a:t>
            </a:r>
            <a:r>
              <a:rPr lang="ru-RU" dirty="0" smtClean="0"/>
              <a:t>к</a:t>
            </a:r>
            <a:r>
              <a:rPr lang="en-US" dirty="0" smtClean="0"/>
              <a:t>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ru-RU" dirty="0" smtClean="0"/>
              <a:t>Приведение</a:t>
            </a:r>
            <a:r>
              <a:rPr lang="en-US" dirty="0" smtClean="0"/>
              <a:t> </a:t>
            </a:r>
            <a:r>
              <a:rPr lang="en-US" dirty="0" err="1" smtClean="0"/>
              <a:t>CDateTime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err="1" smtClean="0"/>
              <a:t>CTime</a:t>
            </a:r>
            <a:endParaRPr lang="en-US" dirty="0" smtClean="0"/>
          </a:p>
          <a:p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в таких случаях обойтись без введения дополнительных методов, вроде </a:t>
            </a:r>
            <a:r>
              <a:rPr lang="en-US" dirty="0" err="1" smtClean="0"/>
              <a:t>GetStringData</a:t>
            </a:r>
            <a:r>
              <a:rPr lang="en-US" dirty="0" smtClean="0"/>
              <a:t>(), </a:t>
            </a:r>
            <a:r>
              <a:rPr lang="en-US" dirty="0" err="1" smtClean="0"/>
              <a:t>GetTimer</a:t>
            </a:r>
            <a:r>
              <a:rPr lang="en-US" dirty="0" smtClean="0"/>
              <a:t>(), </a:t>
            </a:r>
            <a:r>
              <a:rPr lang="en-US" dirty="0" err="1" smtClean="0"/>
              <a:t>GetTime</a:t>
            </a:r>
            <a:r>
              <a:rPr lang="en-US" dirty="0" smtClean="0"/>
              <a:t>()</a:t>
            </a:r>
            <a:r>
              <a:rPr lang="ru-RU" dirty="0" smtClean="0"/>
              <a:t> при помощи операторов приведения типа</a:t>
            </a:r>
          </a:p>
          <a:p>
            <a:r>
              <a:rPr lang="ru-RU" dirty="0" smtClean="0"/>
              <a:t>Синтаксис оператора</a:t>
            </a:r>
            <a:r>
              <a:rPr lang="en-US" dirty="0" smtClean="0"/>
              <a:t> </a:t>
            </a:r>
            <a:r>
              <a:rPr lang="ru-RU" dirty="0" smtClean="0"/>
              <a:t>приведения к типу </a:t>
            </a:r>
            <a:r>
              <a:rPr lang="en-US" dirty="0" smtClean="0"/>
              <a:t>Type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operator Type()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приведение счетчика к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m_counter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f(c);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 smtClean="0">
                <a:latin typeface="Courier New" pitchFamily="49" charset="0"/>
              </a:rPr>
              <a:t>unsigned </a:t>
            </a:r>
            <a:r>
              <a:rPr lang="en-US" sz="1400" i="1" dirty="0" err="1" smtClean="0">
                <a:latin typeface="Courier New" pitchFamily="49" charset="0"/>
              </a:rPr>
              <a:t>int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v = c;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аналогично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приведение строкового объекта к </a:t>
            </a:r>
            <a:r>
              <a:rPr lang="en-US" dirty="0" smtClean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f(message);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 smtClean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переусердствуйте!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 smtClean="0"/>
              <a:t>Не случайно в классе </a:t>
            </a:r>
            <a:r>
              <a:rPr lang="en-US" dirty="0" smtClean="0"/>
              <a:t>std::string </a:t>
            </a:r>
            <a:r>
              <a:rPr lang="ru-RU" dirty="0" smtClean="0"/>
              <a:t>вместо оператора приведения к</a:t>
            </a:r>
            <a:r>
              <a:rPr lang="en-US" dirty="0" smtClean="0"/>
              <a:t> const char*</a:t>
            </a:r>
            <a:r>
              <a:rPr lang="ru-RU" dirty="0" smtClean="0"/>
              <a:t>, реализовали специальный метод </a:t>
            </a:r>
            <a:r>
              <a:rPr lang="en-US" dirty="0" err="1" smtClean="0"/>
              <a:t>c_str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нежелательного приведения типов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const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</a:rPr>
              <a:t>(“</a:t>
            </a:r>
            <a:r>
              <a:rPr lang="ru-RU" sz="1400" b="1" dirty="0" smtClean="0">
                <a:latin typeface="Courier New" pitchFamily="49" charset="0"/>
              </a:rPr>
              <a:t>5432</a:t>
            </a:r>
            <a:r>
              <a:rPr lang="en-US" sz="1400" b="1" dirty="0" smtClean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 smtClean="0">
                <a:latin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</a:rPr>
              <a:t>//</a:t>
            </a:r>
            <a:r>
              <a:rPr lang="ru-RU" sz="1400" i="1" dirty="0" smtClean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(</a:t>
            </a:r>
            <a:r>
              <a:rPr lang="en-US" sz="1400" b="1" dirty="0" err="1" smtClean="0">
                <a:latin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</a:rPr>
              <a:t> + 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</a:rPr>
              <a:t>); 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 smtClean="0">
                <a:latin typeface="Courier New" pitchFamily="49" charset="0"/>
              </a:rPr>
              <a:t>	// фактически вызвав </a:t>
            </a:r>
            <a:r>
              <a:rPr lang="en-US" sz="1400" b="1" i="1" dirty="0" smtClean="0">
                <a:latin typeface="Courier New" pitchFamily="49" charset="0"/>
              </a:rPr>
              <a:t>std::</a:t>
            </a:r>
            <a:r>
              <a:rPr lang="en-US" sz="1400" b="1" i="1" dirty="0" err="1" smtClean="0">
                <a:latin typeface="Courier New" pitchFamily="49" charset="0"/>
              </a:rPr>
              <a:t>cout</a:t>
            </a:r>
            <a:r>
              <a:rPr lang="en-US" sz="1400" b="1" i="1" dirty="0" smtClean="0">
                <a:latin typeface="Courier New" pitchFamily="49" charset="0"/>
              </a:rPr>
              <a:t> &lt;&lt; (</a:t>
            </a:r>
            <a:r>
              <a:rPr lang="en-US" sz="1400" b="1" i="1" dirty="0" err="1" smtClean="0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 smtClean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 smtClean="0">
                <a:latin typeface="Courier New" pitchFamily="49" charset="0"/>
              </a:rPr>
              <a:t>msg</a:t>
            </a:r>
            <a:r>
              <a:rPr lang="en-US" sz="1400" b="1" i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 smtClean="0">
                <a:latin typeface="Courier New" pitchFamily="49" charset="0"/>
              </a:rPr>
              <a:t> + </a:t>
            </a:r>
            <a:r>
              <a:rPr lang="ru-RU" sz="1400" b="1" i="1" dirty="0" smtClean="0">
                <a:latin typeface="Courier New" pitchFamily="49" charset="0"/>
              </a:rPr>
              <a:t>1</a:t>
            </a:r>
            <a:r>
              <a:rPr lang="en-US" sz="1400" b="1" i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 smtClean="0">
                <a:latin typeface="Courier New" pitchFamily="49" charset="0"/>
              </a:rPr>
              <a:t>	// </a:t>
            </a:r>
            <a:r>
              <a:rPr lang="ru-RU" sz="1400" i="1" dirty="0" smtClean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</a:t>
            </a:r>
            <a:r>
              <a:rPr dirty="0" smtClean="0"/>
              <a:t>()</a:t>
            </a:r>
            <a:r>
              <a:rPr lang="ru-RU" dirty="0" smtClean="0"/>
              <a:t>. Функциональные объекты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+= и + для конкатенации строк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-- и ++ для итераторов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арифметические операции для векторов и комплексных чисел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-</a:t>
            </a:r>
            <a:r>
              <a:rPr lang="en-US" sz="2000" dirty="0" smtClean="0"/>
              <a:t>&gt; </a:t>
            </a:r>
            <a:r>
              <a:rPr lang="ru-RU" sz="2000" dirty="0" smtClean="0"/>
              <a:t>и </a:t>
            </a:r>
            <a:r>
              <a:rPr lang="en-US" sz="2000" dirty="0" smtClean="0"/>
              <a:t>* </a:t>
            </a:r>
            <a:r>
              <a:rPr lang="ru-RU" sz="2000" dirty="0" smtClean="0"/>
              <a:t>для </a:t>
            </a:r>
            <a:r>
              <a:rPr lang="ru-RU" sz="2000" b="1" dirty="0" smtClean="0">
                <a:solidFill>
                  <a:srgbClr val="FF0000"/>
                </a:solidFill>
                <a:hlinkClick r:id="rId2"/>
              </a:rPr>
              <a:t>умных указателей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[] </a:t>
            </a:r>
            <a:r>
              <a:rPr lang="ru-RU" sz="2000" dirty="0" smtClean="0"/>
              <a:t>для массивов и ассоциативных контейнеров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() для функторов (объектов функций)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= для классов с собственным конструктором копирования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операции сравнения для строк и других типов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объекты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Функциональный объект</a:t>
            </a:r>
            <a:r>
              <a:rPr lang="ru-RU" dirty="0" smtClean="0"/>
              <a:t>(или объект функции, </a:t>
            </a:r>
            <a:r>
              <a:rPr lang="en-US" dirty="0" smtClean="0"/>
              <a:t>function object</a:t>
            </a:r>
            <a:r>
              <a:rPr lang="ru-RU" dirty="0" smtClean="0"/>
              <a:t>) – объект, для которого определен оператор 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Данный оператор может принимать произвольное количество аргументов</a:t>
            </a:r>
            <a:endParaRPr lang="en-US" dirty="0" smtClean="0"/>
          </a:p>
          <a:p>
            <a:r>
              <a:rPr lang="ru-RU" dirty="0" smtClean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 smtClean="0"/>
              <a:t>Наличие состояния</a:t>
            </a:r>
          </a:p>
          <a:p>
            <a:pPr lvl="1"/>
            <a:r>
              <a:rPr lang="ru-RU" dirty="0" smtClean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 smtClean="0"/>
              <a:t>Обычно функциональный объект работает быстрее указателя на функцию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Пример. </a:t>
            </a:r>
            <a:r>
              <a:rPr lang="ru-RU" dirty="0" smtClean="0"/>
              <a:t>Еще один способ сложить 2 числа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7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использование функтора совместно с алгоритмами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286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Вывод массива в поток вывода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572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Применение функтора к элементам массива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состояния функтора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Функтор, в отличие от функции, обладает состоянием</a:t>
            </a:r>
          </a:p>
          <a:p>
            <a:pPr lvl="1"/>
            <a:r>
              <a:rPr lang="ru-RU" dirty="0" smtClean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 smtClean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 smtClean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изменения состояния функтора при каждом его вызове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функтора с изменяющимся состоянием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генератор псевдослучайных чисел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779687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6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9, 6, 7, 2, 1, 6, 7, 8, 3, 8,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Для пользовательских типов данных </a:t>
            </a:r>
            <a:r>
              <a:rPr lang="en-US" sz="2800" dirty="0" smtClean="0"/>
              <a:t>C++ </a:t>
            </a:r>
            <a:r>
              <a:rPr lang="ru-RU" sz="2800" dirty="0" smtClean="0"/>
              <a:t>позволяет задать собственные операции</a:t>
            </a:r>
          </a:p>
          <a:p>
            <a:pPr lvl="1"/>
            <a:r>
              <a:rPr lang="ru-RU" dirty="0" smtClean="0"/>
              <a:t>Некоторые из них </a:t>
            </a:r>
            <a:r>
              <a:rPr lang="ru-RU" b="1" dirty="0" smtClean="0"/>
              <a:t>всегда</a:t>
            </a:r>
            <a:r>
              <a:rPr lang="ru-RU" dirty="0" smtClean="0"/>
              <a:t> определяются внутри класса</a:t>
            </a:r>
            <a:endParaRPr lang="en-US" dirty="0" smtClean="0"/>
          </a:p>
          <a:p>
            <a:pPr lvl="2"/>
            <a:r>
              <a:rPr lang="ru-RU" sz="2000" dirty="0" smtClean="0"/>
              <a:t>=, +=, -=, *= и т.п.</a:t>
            </a:r>
          </a:p>
          <a:p>
            <a:pPr lvl="1"/>
            <a:r>
              <a:rPr lang="ru-RU" dirty="0" smtClean="0"/>
              <a:t>Некоторые – снаружи</a:t>
            </a:r>
          </a:p>
          <a:p>
            <a:pPr lvl="2"/>
            <a:r>
              <a:rPr lang="ru-RU" sz="2000" dirty="0" smtClean="0"/>
              <a:t>Как правило, операции, в которых применяются базовые типы</a:t>
            </a:r>
          </a:p>
          <a:p>
            <a:r>
              <a:rPr lang="ru-RU" sz="2800" dirty="0" smtClean="0"/>
              <a:t>Синтаксис: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u-RU" b="1" dirty="0" smtClean="0">
                <a:solidFill>
                  <a:srgbClr val="FF0000"/>
                </a:solidFill>
              </a:rPr>
              <a:t>тип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operator X(</a:t>
            </a:r>
            <a:r>
              <a:rPr lang="ru-RU" b="1" dirty="0" smtClean="0">
                <a:solidFill>
                  <a:srgbClr val="FF0000"/>
                </a:solidFill>
              </a:rPr>
              <a:t>параметры)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Нельзя переопределить операцию точка (</a:t>
            </a:r>
            <a:r>
              <a:rPr lang="en-US" dirty="0" smtClean="0"/>
              <a:t>.) </a:t>
            </a:r>
            <a:r>
              <a:rPr lang="ru-RU" dirty="0" smtClean="0"/>
              <a:t>и </a:t>
            </a:r>
            <a:r>
              <a:rPr lang="en-US" dirty="0" err="1" smtClean="0"/>
              <a:t>sizeof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Унарные - унарными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2553</TotalTime>
  <Words>2644</Words>
  <Application>Microsoft Office PowerPoint</Application>
  <PresentationFormat>Экран (4:3)</PresentationFormat>
  <Paragraphs>909</Paragraphs>
  <Slides>76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Поток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Ilya</cp:lastModifiedBy>
  <cp:revision>166</cp:revision>
  <dcterms:created xsi:type="dcterms:W3CDTF">2007-04-06T03:56:12Z</dcterms:created>
  <dcterms:modified xsi:type="dcterms:W3CDTF">2020-04-09T09:52:42Z</dcterms:modified>
</cp:coreProperties>
</file>