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36" autoAdjust="0"/>
    <p:restoredTop sz="94660"/>
  </p:normalViewPr>
  <p:slideViewPr>
    <p:cSldViewPr>
      <p:cViewPr varScale="1">
        <p:scale>
          <a:sx n="83" d="100"/>
          <a:sy n="83" d="100"/>
        </p:scale>
        <p:origin x="-6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 smtClean="0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 smtClean="0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 smtClean="0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 smtClean="0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 smtClean="0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 smtClean="0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 smtClean="0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 smtClean="0"/>
            <a:t>ios_base</a:t>
          </a:r>
          <a:r>
            <a:rPr lang="en-US" dirty="0" smtClean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 smtClean="0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  <dgm:t>
        <a:bodyPr/>
        <a:lstStyle/>
        <a:p>
          <a:endParaRPr lang="ru-RU"/>
        </a:p>
      </dgm:t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  <dgm:t>
        <a:bodyPr/>
        <a:lstStyle/>
        <a:p>
          <a:endParaRPr lang="ru-RU"/>
        </a:p>
      </dgm:t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  <dgm:t>
        <a:bodyPr/>
        <a:lstStyle/>
        <a:p>
          <a:endParaRPr lang="ru-RU"/>
        </a:p>
      </dgm:t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  <dgm:t>
        <a:bodyPr/>
        <a:lstStyle/>
        <a:p>
          <a:endParaRPr lang="ru-RU"/>
        </a:p>
      </dgm:t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  <dgm:t>
        <a:bodyPr/>
        <a:lstStyle/>
        <a:p>
          <a:endParaRPr lang="ru-RU"/>
        </a:p>
      </dgm:t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  <dgm:t>
        <a:bodyPr/>
        <a:lstStyle/>
        <a:p>
          <a:endParaRPr lang="ru-RU"/>
        </a:p>
      </dgm:t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  <dgm:t>
        <a:bodyPr/>
        <a:lstStyle/>
        <a:p>
          <a:endParaRPr lang="ru-RU"/>
        </a:p>
      </dgm:t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  <dgm:t>
        <a:bodyPr/>
        <a:lstStyle/>
        <a:p>
          <a:endParaRPr lang="ru-RU"/>
        </a:p>
      </dgm:t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  <dgm:t>
        <a:bodyPr/>
        <a:lstStyle/>
        <a:p>
          <a:endParaRPr lang="ru-RU"/>
        </a:p>
      </dgm:t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  <dgm:t>
        <a:bodyPr/>
        <a:lstStyle/>
        <a:p>
          <a:endParaRPr lang="ru-RU"/>
        </a:p>
      </dgm:t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  <dgm:t>
        <a:bodyPr/>
        <a:lstStyle/>
        <a:p>
          <a:endParaRPr lang="ru-RU"/>
        </a:p>
      </dgm:t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  <dgm:t>
        <a:bodyPr/>
        <a:lstStyle/>
        <a:p>
          <a:endParaRPr lang="ru-RU"/>
        </a:p>
      </dgm:t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ios_base</a:t>
          </a:r>
          <a:r>
            <a:rPr lang="en-US" sz="900" kern="1200" dirty="0" smtClean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Выбрасывание и перехват исключений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Исключения всегда выбрасываются «по значению»</a:t>
            </a:r>
          </a:p>
          <a:p>
            <a:pPr lvl="1"/>
            <a:r>
              <a:rPr lang="ru-RU" dirty="0" smtClean="0"/>
              <a:t>У классов исключений должен быть доступен конструктор копирования</a:t>
            </a:r>
          </a:p>
          <a:p>
            <a:r>
              <a:rPr lang="ru-RU" dirty="0" smtClean="0"/>
              <a:t>Перехват исключений должен происходить по ссылке</a:t>
            </a:r>
            <a:endParaRPr lang="en-US" dirty="0" smtClean="0"/>
          </a:p>
          <a:p>
            <a:pPr lvl="1"/>
            <a:r>
              <a:rPr lang="ru-RU" dirty="0" smtClean="0"/>
              <a:t>В случае перехвата базового класса исключения по значению может произойти «урезание» информации об исключении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virtual ~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</a:t>
            </a:r>
            <a:r>
              <a:rPr lang="ru-RU" sz="2400" dirty="0" smtClean="0"/>
              <a:t>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Эта особенность идиоматична для </a:t>
            </a:r>
            <a:r>
              <a:rPr lang="en-US" sz="2400" dirty="0" smtClean="0"/>
              <a:t>C++</a:t>
            </a:r>
            <a:r>
              <a:rPr lang="ru-RU" sz="2400" dirty="0" smtClean="0"/>
              <a:t>, в котором классы – являются</a:t>
            </a:r>
            <a:r>
              <a:rPr lang="en-US" sz="2400" dirty="0" smtClean="0"/>
              <a:t> value-</a:t>
            </a:r>
            <a:r>
              <a:rPr lang="ru-RU" sz="2400" dirty="0" smtClean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 smtClean="0"/>
              <a:t>В языках типа </a:t>
            </a:r>
            <a:r>
              <a:rPr lang="en-US" sz="2200" dirty="0" smtClean="0"/>
              <a:t>Java, C#</a:t>
            </a:r>
            <a:r>
              <a:rPr lang="ru-RU" sz="2200" dirty="0" smtClean="0"/>
              <a:t>, где классы являются </a:t>
            </a:r>
            <a:r>
              <a:rPr lang="en-US" sz="2200" dirty="0" smtClean="0"/>
              <a:t>reference-</a:t>
            </a:r>
            <a:r>
              <a:rPr lang="ru-RU" sz="2200" dirty="0" smtClean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Синтаксис</a:t>
            </a:r>
            <a:r>
              <a:rPr lang="ru-R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...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const&amp; </a:t>
            </a:r>
            <a:r>
              <a:rPr lang="en-US" sz="2000" b="1" dirty="0">
                <a:latin typeface="Courier New" pitchFamily="49" charset="0"/>
              </a:rPr>
              <a:t>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Стандартные классы исключений библиотеки </a:t>
            </a:r>
            <a:r>
              <a:rPr lang="en-US" dirty="0" smtClean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классы исключений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exception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 smtClean="0"/>
              <a:t>logic_error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 smtClean="0"/>
              <a:t>runtime_error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 smtClean="0"/>
              <a:t>bad_alloc</a:t>
            </a:r>
            <a:r>
              <a:rPr lang="en-US" dirty="0" smtClean="0"/>
              <a:t> – </a:t>
            </a:r>
            <a:r>
              <a:rPr lang="ru-RU" dirty="0" smtClean="0"/>
              <a:t>ошибка выделения памяти</a:t>
            </a:r>
          </a:p>
          <a:p>
            <a:r>
              <a:rPr lang="en-US" b="1" dirty="0" err="1" smtClean="0"/>
              <a:t>bad_cast</a:t>
            </a:r>
            <a:r>
              <a:rPr lang="en-US" dirty="0" smtClean="0"/>
              <a:t> – </a:t>
            </a:r>
            <a:r>
              <a:rPr lang="ru-RU" dirty="0" smtClean="0"/>
              <a:t>ошибка приведения 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</a:t>
            </a:r>
            <a:r>
              <a:rPr lang="ru-RU" sz="2800" dirty="0" smtClean="0"/>
              <a:t>исключений</a:t>
            </a:r>
            <a:endParaRPr lang="en-US" sz="2800" dirty="0" smtClean="0"/>
          </a:p>
          <a:p>
            <a:r>
              <a:rPr lang="ru-RU" sz="2800" dirty="0" smtClean="0"/>
              <a:t>Отделение кода обработки ошибок от кода, выполняющего «полезную» работу</a:t>
            </a:r>
            <a:endParaRPr lang="ru-RU" sz="2800" dirty="0"/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</a:t>
            </a:r>
            <a:r>
              <a:rPr lang="ru-RU" sz="2400" dirty="0" smtClean="0"/>
              <a:t>ошибке</a:t>
            </a:r>
            <a:r>
              <a:rPr lang="ru-RU" dirty="0" smtClean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</a:t>
            </a:r>
            <a:r>
              <a:rPr lang="ru-RU" dirty="0" smtClean="0"/>
              <a:t>функции или метода класса</a:t>
            </a:r>
            <a:endParaRPr lang="ru-RU" dirty="0"/>
          </a:p>
          <a:p>
            <a:r>
              <a:rPr lang="ru-RU" dirty="0"/>
              <a:t>Увеличение </a:t>
            </a:r>
            <a:r>
              <a:rPr lang="ru-RU" dirty="0" smtClean="0"/>
              <a:t>размеров машинного </a:t>
            </a:r>
            <a:r>
              <a:rPr lang="ru-RU" dirty="0"/>
              <a:t>кода и некоторое снижение его </a:t>
            </a:r>
            <a:r>
              <a:rPr lang="ru-RU" dirty="0" smtClean="0"/>
              <a:t>быстродействия</a:t>
            </a:r>
          </a:p>
          <a:p>
            <a:r>
              <a:rPr lang="ru-RU" dirty="0" smtClean="0"/>
              <a:t>Необходимость разработки кода, </a:t>
            </a:r>
            <a:r>
              <a:rPr lang="ru-RU" b="1" dirty="0" smtClean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исключения в конструкторе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 smtClean="0"/>
              <a:t>Деструктор для такого объекта вызван не будет</a:t>
            </a:r>
          </a:p>
          <a:p>
            <a:pPr lvl="1"/>
            <a:r>
              <a:rPr lang="ru-RU" dirty="0" smtClean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 smtClean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 smtClean="0"/>
              <a:t>Порядок вызова деструкторов – обратный порядку вызова конструкторов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"A::~A("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B(std::string const&amp; name, 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delete []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"B::~B("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 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catch (std::</a:t>
            </a:r>
            <a:r>
              <a:rPr lang="en-US" sz="1200" b="1" dirty="0" err="1" smtClean="0">
                <a:latin typeface="Courier New" pitchFamily="49" charset="0"/>
              </a:rPr>
              <a:t>bad_alloc</a:t>
            </a:r>
            <a:r>
              <a:rPr lang="en-US" sz="1200" b="1" dirty="0" smtClean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"Error: " &lt;&lt; </a:t>
            </a:r>
            <a:r>
              <a:rPr lang="en-US" sz="1200" b="1" dirty="0" err="1" smtClean="0">
                <a:latin typeface="Courier New" pitchFamily="49" charset="0"/>
              </a:rPr>
              <a:t>e.what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Нехватка памяти и выброс исключения</a:t>
            </a:r>
            <a:r>
              <a:rPr lang="en-US" sz="1600" dirty="0" smtClean="0"/>
              <a:t> std::</a:t>
            </a:r>
            <a:r>
              <a:rPr lang="en-US" sz="1600" dirty="0" err="1" smtClean="0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исключений в деструкторе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 smtClean="0"/>
              <a:t>Исключение не должно выйти за пределы тела деструктора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 smtClean="0"/>
              <a:t>Safe</a:t>
            </a:r>
            <a:r>
              <a:rPr lang="ru-RU" dirty="0" smtClean="0"/>
              <a:t> </a:t>
            </a:r>
            <a:r>
              <a:rPr lang="en-US" dirty="0" smtClean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кода, безопасного к возникновению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Гарантии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безопасности исключений</a:t>
            </a:r>
          </a:p>
          <a:p>
            <a:r>
              <a:rPr lang="ru-RU" dirty="0" smtClean="0"/>
              <a:t>Минимальный уровень безопасности</a:t>
            </a:r>
          </a:p>
          <a:p>
            <a:r>
              <a:rPr lang="ru-RU" dirty="0" smtClean="0"/>
              <a:t>Базовый уровень безопасности</a:t>
            </a:r>
          </a:p>
          <a:p>
            <a:r>
              <a:rPr lang="ru-RU" dirty="0" smtClean="0"/>
              <a:t>Сильный уровень безопасности</a:t>
            </a:r>
          </a:p>
          <a:p>
            <a:r>
              <a:rPr lang="ru-RU" dirty="0" smtClean="0"/>
              <a:t>Гарантия отсутствия исключений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Отсутствие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 smtClean="0"/>
              <a:t>При выбросе исключений всё плохо</a:t>
            </a:r>
          </a:p>
          <a:p>
            <a:pPr lvl="1"/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Утечки памяти и других ресурсов</a:t>
            </a:r>
          </a:p>
          <a:p>
            <a:pPr lvl="1"/>
            <a:r>
              <a:rPr lang="ru-RU" dirty="0" smtClean="0"/>
              <a:t>Аварийное завершение программы</a:t>
            </a:r>
          </a:p>
          <a:p>
            <a:r>
              <a:rPr lang="ru-RU" dirty="0" smtClean="0"/>
              <a:t>Самый худший уровень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Минимальный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гарантируется:</a:t>
            </a:r>
          </a:p>
          <a:p>
            <a:pPr lvl="1"/>
            <a:r>
              <a:rPr lang="ru-RU" dirty="0" smtClean="0"/>
              <a:t>Отсутствие утечек памяти и </a:t>
            </a:r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Возможность безопасного разрушения объектов</a:t>
            </a:r>
          </a:p>
          <a:p>
            <a:r>
              <a:rPr lang="ru-RU" dirty="0" smtClean="0"/>
              <a:t>Какие проблемы остаются</a:t>
            </a:r>
          </a:p>
          <a:p>
            <a:pPr lvl="1"/>
            <a:r>
              <a:rPr lang="ru-RU" dirty="0" smtClean="0"/>
              <a:t>Не сохраняются </a:t>
            </a:r>
            <a:r>
              <a:rPr lang="ru-RU" b="1" dirty="0" smtClean="0"/>
              <a:t>инварианты</a:t>
            </a:r>
            <a:r>
              <a:rPr lang="ru-RU" dirty="0" smtClean="0"/>
              <a:t> объекта</a:t>
            </a:r>
          </a:p>
          <a:p>
            <a:pPr lvl="2"/>
            <a:r>
              <a:rPr lang="ru-RU" dirty="0" smtClean="0"/>
              <a:t>Данные находятся в несогласованном состоянии</a:t>
            </a:r>
          </a:p>
          <a:p>
            <a:pPr lvl="2"/>
            <a:r>
              <a:rPr lang="ru-RU" dirty="0" smtClean="0"/>
              <a:t>Единственное безопасное действие с объектом – вызов его деструктора</a:t>
            </a:r>
          </a:p>
          <a:p>
            <a:pPr lvl="2"/>
            <a:r>
              <a:rPr lang="ru-RU" dirty="0" smtClean="0"/>
              <a:t>Объектом пользоваться нельзя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минимального уровня безопасности</a:t>
            </a:r>
          </a:p>
          <a:p>
            <a:pPr lvl="1"/>
            <a:r>
              <a:rPr lang="ru-RU" dirty="0" smtClean="0"/>
              <a:t>Сохранение инвариантов объекта</a:t>
            </a:r>
          </a:p>
          <a:p>
            <a:pPr lvl="2"/>
            <a:r>
              <a:rPr lang="ru-RU" dirty="0" smtClean="0"/>
              <a:t>Данные находятся в согласованном, пусть даже непредсказуемом состоянии</a:t>
            </a:r>
          </a:p>
          <a:p>
            <a:r>
              <a:rPr lang="ru-RU" dirty="0" smtClean="0"/>
              <a:t>Уже неплохо, код может считаться в некоторой степени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базового уровня безопасности</a:t>
            </a:r>
          </a:p>
          <a:p>
            <a:pPr lvl="1"/>
            <a:r>
              <a:rPr lang="ru-RU" dirty="0" smtClean="0"/>
              <a:t>Отсутствие побочных эффектов (</a:t>
            </a:r>
            <a:r>
              <a:rPr lang="en-US" dirty="0" smtClean="0"/>
              <a:t>commit-or-rollback)</a:t>
            </a:r>
          </a:p>
          <a:p>
            <a:pPr lvl="2"/>
            <a:r>
              <a:rPr lang="ru-RU" dirty="0" smtClean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 smtClean="0"/>
              <a:t>Очень хорошо</a:t>
            </a:r>
          </a:p>
          <a:p>
            <a:r>
              <a:rPr lang="ru-RU" dirty="0" smtClean="0"/>
              <a:t>Может оказаться трудоемкой операцией или потребовать изменения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отсутствия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 выполнении операции исключения не выбрасываются</a:t>
            </a:r>
          </a:p>
          <a:p>
            <a:pPr lvl="1"/>
            <a:r>
              <a:rPr lang="ru-RU" dirty="0" smtClean="0"/>
              <a:t>Это не то же самое, что просто сделать </a:t>
            </a:r>
            <a:r>
              <a:rPr lang="en-US" dirty="0" smtClean="0"/>
              <a:t>try…catch </a:t>
            </a:r>
            <a:r>
              <a:rPr lang="ru-RU" dirty="0" smtClean="0"/>
              <a:t>внутри операции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деструкторы никогда не должны выбрасывать исключений</a:t>
            </a:r>
          </a:p>
          <a:p>
            <a:pPr lvl="1"/>
            <a:r>
              <a:rPr lang="ru-RU" dirty="0" smtClean="0"/>
              <a:t>Нарушение правила – аварийное завершение программы</a:t>
            </a:r>
          </a:p>
          <a:p>
            <a:r>
              <a:rPr lang="ru-RU" dirty="0" smtClean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 smtClean="0"/>
              <a:t>Callbacks, Event Handlers</a:t>
            </a:r>
            <a:endParaRPr lang="ru-RU" dirty="0" smtClean="0"/>
          </a:p>
          <a:p>
            <a:pPr lvl="1"/>
            <a:r>
              <a:rPr lang="ru-RU" dirty="0" smtClean="0"/>
              <a:t>Вызовы из </a:t>
            </a:r>
            <a:r>
              <a:rPr lang="en-US" dirty="0" smtClean="0"/>
              <a:t>third party-</a:t>
            </a:r>
            <a:r>
              <a:rPr lang="ru-RU" dirty="0" smtClean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выполняет загрузку содержимого файла в память и возвращает результат в виде</a:t>
            </a:r>
            <a:r>
              <a:rPr lang="en-US" dirty="0" smtClean="0"/>
              <a:t> vector&lt;char&gt;</a:t>
            </a:r>
            <a:endParaRPr lang="ru-RU" dirty="0" smtClean="0"/>
          </a:p>
          <a:p>
            <a:pPr lvl="1"/>
            <a:r>
              <a:rPr lang="ru-RU" dirty="0" smtClean="0"/>
              <a:t>Имя файла передается в виде параметра функции</a:t>
            </a:r>
            <a:endParaRPr lang="en-US" dirty="0" smtClean="0"/>
          </a:p>
          <a:p>
            <a:r>
              <a:rPr lang="ru-RU" dirty="0" smtClean="0"/>
              <a:t>Проанализировать код функции на предмет безопасности исключений</a:t>
            </a:r>
          </a:p>
          <a:p>
            <a:r>
              <a:rPr lang="ru-RU" dirty="0" smtClean="0"/>
              <a:t>При наличии проблем с безопасностью предложить способы их исправления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</a:t>
            </a:r>
            <a:r>
              <a:rPr lang="ru-RU" dirty="0" smtClean="0"/>
              <a:t>функций используемого </a:t>
            </a:r>
            <a:r>
              <a:rPr lang="en-US" dirty="0" smtClean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кода и возможные решения проблем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Считывание пустого файла приведет к </a:t>
            </a:r>
            <a:r>
              <a:rPr lang="en-US" dirty="0" smtClean="0"/>
              <a:t>assert-</a:t>
            </a:r>
            <a:r>
              <a:rPr lang="ru-RU" dirty="0" smtClean="0"/>
              <a:t>у</a:t>
            </a:r>
          </a:p>
          <a:p>
            <a:pPr lvl="1"/>
            <a:r>
              <a:rPr lang="ru-RU" dirty="0" smtClean="0"/>
              <a:t>Решение: не читать пустой файл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r>
              <a:rPr lang="ru-RU" dirty="0" smtClean="0"/>
              <a:t>Нет возможности отличить ошибку открытия файла от считывания содержимого пустого файла</a:t>
            </a:r>
            <a:endParaRPr lang="en-US" dirty="0" smtClean="0"/>
          </a:p>
          <a:p>
            <a:pPr lvl="1"/>
            <a:r>
              <a:rPr lang="ru-RU" dirty="0" smtClean="0"/>
              <a:t>Решение: Бросать исключение при ошибке открытия файла</a:t>
            </a:r>
          </a:p>
          <a:p>
            <a:r>
              <a:rPr lang="ru-RU" dirty="0" smtClean="0"/>
              <a:t>При выбросе исключения </a:t>
            </a:r>
            <a:r>
              <a:rPr lang="en-US" dirty="0" err="1" smtClean="0"/>
              <a:t>bad_alloc</a:t>
            </a:r>
            <a:r>
              <a:rPr lang="ru-RU" dirty="0" smtClean="0"/>
              <a:t> файл не будет закрыт</a:t>
            </a:r>
          </a:p>
          <a:p>
            <a:pPr lvl="1"/>
            <a:r>
              <a:rPr lang="ru-RU" dirty="0" smtClean="0"/>
              <a:t>Возможные решения:</a:t>
            </a:r>
          </a:p>
          <a:p>
            <a:pPr lvl="2"/>
            <a:r>
              <a:rPr lang="ru-RU" dirty="0" smtClean="0"/>
              <a:t>Явный перехват исключения с </a:t>
            </a:r>
            <a:r>
              <a:rPr lang="ru-RU" dirty="0" err="1" smtClean="0"/>
              <a:t>перевыбросом</a:t>
            </a:r>
            <a:r>
              <a:rPr lang="ru-RU" dirty="0" smtClean="0"/>
              <a:t> после закрытия</a:t>
            </a:r>
          </a:p>
          <a:p>
            <a:pPr lvl="2"/>
            <a:r>
              <a:rPr lang="en-US" dirty="0" smtClean="0"/>
              <a:t>BOOST_SCOPE_EXIT</a:t>
            </a:r>
            <a:endParaRPr lang="ru-RU" dirty="0" smtClean="0"/>
          </a:p>
          <a:p>
            <a:pPr lvl="2"/>
            <a:r>
              <a:rPr lang="ru-RU" dirty="0" smtClean="0"/>
              <a:t>Отказ от </a:t>
            </a:r>
            <a:r>
              <a:rPr lang="en-US" dirty="0" smtClean="0"/>
              <a:t>FILE* </a:t>
            </a:r>
            <a:r>
              <a:rPr lang="ru-RU" dirty="0" smtClean="0"/>
              <a:t>в пользу классов с поддержкой идиомы </a:t>
            </a:r>
            <a:r>
              <a:rPr lang="en-US" dirty="0" smtClean="0">
                <a:hlinkClick r:id="rId3"/>
              </a:rPr>
              <a:t>RAII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CMyString</a:t>
            </a:r>
            <a:r>
              <a:rPr lang="ru-RU" dirty="0" smtClean="0"/>
              <a:t>, предназначенный для хранения строк, предоставляющий следующие операции</a:t>
            </a:r>
            <a:endParaRPr lang="en-US" dirty="0" smtClean="0"/>
          </a:p>
          <a:p>
            <a:pPr lvl="1"/>
            <a:r>
              <a:rPr lang="ru-RU" dirty="0" smtClean="0"/>
              <a:t>Конструкторы (по умолчанию, копирования, инициализирующий </a:t>
            </a:r>
            <a:r>
              <a:rPr lang="en-US" dirty="0" smtClean="0"/>
              <a:t>C-style </a:t>
            </a:r>
            <a:r>
              <a:rPr lang="ru-RU" dirty="0" smtClean="0"/>
              <a:t>строкой)</a:t>
            </a:r>
          </a:p>
          <a:p>
            <a:pPr lvl="1"/>
            <a:r>
              <a:rPr lang="ru-RU" dirty="0" smtClean="0"/>
              <a:t>Деструктор</a:t>
            </a:r>
          </a:p>
          <a:p>
            <a:pPr lvl="1"/>
            <a:r>
              <a:rPr lang="ru-RU" dirty="0" smtClean="0"/>
              <a:t>Доступ к массиву символов строки</a:t>
            </a:r>
          </a:p>
          <a:p>
            <a:pPr lvl="1"/>
            <a:r>
              <a:rPr lang="ru-RU" dirty="0" smtClean="0"/>
              <a:t>Оператор присваивания</a:t>
            </a:r>
          </a:p>
          <a:p>
            <a:r>
              <a:rPr lang="ru-RU" dirty="0" smtClean="0"/>
              <a:t>Проанализировать методы класса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способы их устранения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 с оператором =</a:t>
            </a:r>
          </a:p>
          <a:p>
            <a:pPr lvl="1"/>
            <a:r>
              <a:rPr lang="ru-RU" dirty="0" smtClean="0"/>
              <a:t>Присваивание строки самой себе приведет к </a:t>
            </a:r>
            <a:r>
              <a:rPr lang="en-US" dirty="0" smtClean="0"/>
              <a:t>UB</a:t>
            </a:r>
            <a:endParaRPr lang="ru-RU" dirty="0" smtClean="0"/>
          </a:p>
          <a:p>
            <a:pPr lvl="2"/>
            <a:r>
              <a:rPr lang="ru-RU" dirty="0" smtClean="0"/>
              <a:t>Решение: добавить проверку на </a:t>
            </a:r>
            <a:r>
              <a:rPr lang="ru-RU" dirty="0" err="1" smtClean="0"/>
              <a:t>самоприсваивание</a:t>
            </a:r>
            <a:endParaRPr lang="ru-RU" dirty="0" smtClean="0"/>
          </a:p>
          <a:p>
            <a:r>
              <a:rPr lang="ru-RU" dirty="0" smtClean="0"/>
              <a:t>Выбрасывание исключения в операторе </a:t>
            </a:r>
            <a:r>
              <a:rPr lang="en-US" dirty="0" smtClean="0"/>
              <a:t>new </a:t>
            </a:r>
            <a:r>
              <a:rPr lang="ru-RU" dirty="0" smtClean="0"/>
              <a:t>приведет к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UB </a:t>
            </a:r>
            <a:r>
              <a:rPr lang="ru-RU" dirty="0" smtClean="0"/>
              <a:t>при повторном вызове </a:t>
            </a:r>
            <a:r>
              <a:rPr lang="en-US" b="1" dirty="0" smtClean="0"/>
              <a:t>delete [] </a:t>
            </a:r>
            <a:r>
              <a:rPr lang="en-US" b="1" dirty="0" err="1" smtClean="0"/>
              <a:t>m_pChars</a:t>
            </a:r>
            <a:r>
              <a:rPr lang="en-US" b="1" dirty="0" smtClean="0"/>
              <a:t> </a:t>
            </a:r>
            <a:r>
              <a:rPr lang="ru-RU" dirty="0" smtClean="0"/>
              <a:t>в деструкторе</a:t>
            </a:r>
          </a:p>
          <a:p>
            <a:pPr lvl="1"/>
            <a:r>
              <a:rPr lang="ru-RU" dirty="0" smtClean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</a:t>
            </a:r>
            <a:r>
              <a:rPr lang="ru-RU" dirty="0" smtClean="0"/>
              <a:t>обработки ошибок</a:t>
            </a:r>
            <a:endParaRPr lang="ru-R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Вывод </a:t>
            </a:r>
            <a:r>
              <a:rPr lang="ru-RU" sz="2800" dirty="0"/>
              <a:t>сообщения об ошибке и </a:t>
            </a:r>
            <a:r>
              <a:rPr lang="ru-RU" sz="2800" dirty="0" smtClean="0"/>
              <a:t>аварийное завершение </a:t>
            </a:r>
            <a:r>
              <a:rPr lang="ru-RU" sz="2800" dirty="0"/>
              <a:t>работы </a:t>
            </a:r>
            <a:r>
              <a:rPr lang="ru-RU" sz="2800" dirty="0" smtClean="0"/>
              <a:t>программы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Поместить </a:t>
            </a:r>
            <a:r>
              <a:rPr lang="ru-RU" sz="2800" dirty="0"/>
              <a:t>код ошибки в глобальную </a:t>
            </a:r>
            <a:r>
              <a:rPr lang="ru-RU" sz="2800" dirty="0" smtClean="0"/>
              <a:t>переменную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Проблемы с многопоточными приложениями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</a:t>
            </a:r>
            <a:r>
              <a:rPr lang="ru-RU" sz="2800" dirty="0" smtClean="0"/>
              <a:t>ошибке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</a:t>
            </a:r>
            <a:r>
              <a:rPr lang="ru-RU" sz="2800" dirty="0" smtClean="0"/>
              <a:t>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Необходимо восстанавливать нормальное выполнение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 smtClean="0"/>
              <a:t>Воспользоваться </a:t>
            </a:r>
            <a:r>
              <a:rPr lang="ru-RU" sz="2800" dirty="0"/>
              <a:t>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компактный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 smtClean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 smtClean="0"/>
              <a:t>Будут вызваны деструкторы базовых классов</a:t>
            </a:r>
          </a:p>
          <a:p>
            <a:pPr lvl="1"/>
            <a:r>
              <a:rPr lang="ru-RU" dirty="0" smtClean="0"/>
              <a:t>Деструктор самого класса вызван не будет</a:t>
            </a:r>
            <a:endParaRPr lang="en-US" dirty="0" smtClean="0"/>
          </a:p>
          <a:p>
            <a:r>
              <a:rPr lang="ru-RU" dirty="0" smtClean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конструкторе объекта выделяется память под 2 массива</a:t>
            </a:r>
          </a:p>
          <a:p>
            <a:r>
              <a:rPr lang="ru-RU" dirty="0" smtClean="0"/>
              <a:t>В деструкторе память, занимаемая массивами, освобождается</a:t>
            </a:r>
          </a:p>
          <a:p>
            <a:r>
              <a:rPr lang="ru-RU" dirty="0" smtClean="0"/>
              <a:t>Проанализировать код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их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Утечка памяти при исключении во время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new </a:t>
            </a:r>
            <a:r>
              <a:rPr lang="en-US" b="1" dirty="0" err="1" smtClean="0"/>
              <a:t>int</a:t>
            </a:r>
            <a:r>
              <a:rPr lang="en-US" b="1" dirty="0" smtClean="0"/>
              <a:t> [</a:t>
            </a:r>
            <a:r>
              <a:rPr lang="en-US" b="1" dirty="0" err="1" smtClean="0"/>
              <a:t>numInts</a:t>
            </a:r>
            <a:r>
              <a:rPr lang="en-US" b="1" dirty="0" smtClean="0"/>
              <a:t>]</a:t>
            </a:r>
          </a:p>
          <a:p>
            <a:pPr lvl="1"/>
            <a:r>
              <a:rPr lang="ru-RU" dirty="0" smtClean="0"/>
              <a:t>Ранее выделенная память </a:t>
            </a:r>
            <a:r>
              <a:rPr lang="en-US" b="1" dirty="0" smtClean="0"/>
              <a:t>new char [</a:t>
            </a:r>
            <a:r>
              <a:rPr lang="en-US" b="1" dirty="0" err="1" smtClean="0"/>
              <a:t>numChars</a:t>
            </a:r>
            <a:r>
              <a:rPr lang="en-US" b="1" dirty="0" smtClean="0"/>
              <a:t>]</a:t>
            </a:r>
            <a:r>
              <a:rPr lang="ru-RU" dirty="0" smtClean="0"/>
              <a:t> не будет освобождена</a:t>
            </a:r>
          </a:p>
          <a:p>
            <a:r>
              <a:rPr lang="ru-RU" dirty="0" smtClean="0"/>
              <a:t>Возможные решения:</a:t>
            </a:r>
          </a:p>
          <a:p>
            <a:pPr lvl="1"/>
            <a:r>
              <a:rPr lang="ru-RU" dirty="0" smtClean="0"/>
              <a:t>Перехват исключения </a:t>
            </a:r>
            <a:r>
              <a:rPr lang="en-US" dirty="0" smtClean="0"/>
              <a:t>c </a:t>
            </a:r>
            <a:r>
              <a:rPr lang="ru-RU" dirty="0" smtClean="0"/>
              <a:t>освобождением памяти и дальнейшим </a:t>
            </a:r>
            <a:r>
              <a:rPr lang="ru-RU" dirty="0" err="1" smtClean="0"/>
              <a:t>перевыбросом</a:t>
            </a:r>
            <a:r>
              <a:rPr lang="ru-RU" dirty="0" smtClean="0"/>
              <a:t> исключения</a:t>
            </a:r>
          </a:p>
          <a:p>
            <a:pPr lvl="1"/>
            <a:r>
              <a:rPr lang="ru-RU" dirty="0" smtClean="0"/>
              <a:t>Использование контейнеров с поддержкой идиомы </a:t>
            </a:r>
            <a:r>
              <a:rPr lang="en-US" dirty="0" smtClean="0"/>
              <a:t>RAII</a:t>
            </a:r>
            <a:r>
              <a:rPr lang="ru-RU" dirty="0" smtClean="0"/>
              <a:t> вместо обычных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Умные указатели и </a:t>
            </a:r>
            <a:r>
              <a:rPr lang="en-US" dirty="0" smtClean="0"/>
              <a:t>RAII </a:t>
            </a:r>
            <a:r>
              <a:rPr lang="ru-RU" dirty="0" smtClean="0"/>
              <a:t>контейнеры – не панацея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 smtClean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 smtClean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:value(v)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(p){}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Встроенное в язык </a:t>
            </a:r>
            <a:r>
              <a:rPr lang="en-US" sz="2800" dirty="0" smtClean="0"/>
              <a:t>C++</a:t>
            </a:r>
            <a:r>
              <a:rPr lang="ru-RU" sz="2800" dirty="0" smtClean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Исключения позволяют программе обработать внештатную ситуацию </a:t>
            </a:r>
            <a:r>
              <a:rPr lang="ru-RU" b="1" dirty="0" smtClean="0"/>
              <a:t>на более высоком уровне</a:t>
            </a:r>
            <a:r>
              <a:rPr lang="ru-RU" dirty="0" smtClean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 smtClean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Выброс исключения при возврате копии временной переменной в методе </a:t>
            </a:r>
            <a:r>
              <a:rPr lang="en-US" b="1" dirty="0" smtClean="0"/>
              <a:t>Pop</a:t>
            </a:r>
            <a:r>
              <a:rPr lang="ru-RU" dirty="0" smtClean="0"/>
              <a:t> приведет к нарушению семантики </a:t>
            </a:r>
            <a:r>
              <a:rPr lang="en-US" dirty="0" smtClean="0"/>
              <a:t>Commit-or-Rollback</a:t>
            </a:r>
          </a:p>
          <a:p>
            <a:pPr lvl="1"/>
            <a:r>
              <a:rPr lang="ru-RU" dirty="0" smtClean="0"/>
              <a:t>Элемент из списка удалится, хотя вернуть значение не получилось</a:t>
            </a:r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 smtClean="0"/>
              <a:t>Требуется предварительно сконструировать объект-приемник</a:t>
            </a:r>
            <a:endParaRPr lang="en-US" dirty="0" smtClean="0"/>
          </a:p>
          <a:p>
            <a:pPr lvl="1"/>
            <a:r>
              <a:rPr lang="ru-RU" dirty="0" smtClean="0"/>
              <a:t>Снятие элемента с вершины с возвратом значения через </a:t>
            </a:r>
            <a:r>
              <a:rPr lang="en-US" b="1" dirty="0" err="1" smtClean="0"/>
              <a:t>shared_ptr</a:t>
            </a:r>
            <a:endParaRPr lang="ru-RU" b="1" dirty="0" smtClean="0"/>
          </a:p>
          <a:p>
            <a:pPr lvl="1"/>
            <a:r>
              <a:rPr lang="ru-RU" dirty="0" smtClean="0"/>
              <a:t>Разделение метода </a:t>
            </a:r>
            <a:r>
              <a:rPr lang="en-US" b="1" dirty="0" smtClean="0"/>
              <a:t>Pop</a:t>
            </a:r>
            <a:r>
              <a:rPr lang="en-US" dirty="0" smtClean="0"/>
              <a:t> </a:t>
            </a:r>
            <a:r>
              <a:rPr lang="ru-RU" dirty="0" smtClean="0"/>
              <a:t>на 2 операции</a:t>
            </a:r>
          </a:p>
          <a:p>
            <a:pPr lvl="2"/>
            <a:r>
              <a:rPr lang="ru-RU" dirty="0" smtClean="0"/>
              <a:t>Получение копии элемента, находящейся на вершине стека</a:t>
            </a:r>
          </a:p>
          <a:p>
            <a:pPr lvl="2"/>
            <a:r>
              <a:rPr lang="ru-RU" dirty="0" smtClean="0"/>
              <a:t>Снятие элемента с вершины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move(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4. Не все так просто с </a:t>
            </a:r>
            <a:r>
              <a:rPr lang="en-US" dirty="0" err="1" smtClean="0"/>
              <a:t>shared_ptr</a:t>
            </a:r>
            <a:r>
              <a:rPr lang="en-US" dirty="0" smtClean="0"/>
              <a:t>/</a:t>
            </a:r>
            <a:r>
              <a:rPr lang="en-US" dirty="0" err="1" smtClean="0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принимает пару аргументов, являющихся умными указателями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на некоторые типы</a:t>
            </a:r>
          </a:p>
          <a:p>
            <a:r>
              <a:rPr lang="ru-RU" dirty="0" smtClean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const&amp;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const&amp; 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err="1" smtClean="0"/>
              <a:t>неопределен</a:t>
            </a:r>
            <a:r>
              <a:rPr lang="ru-RU" dirty="0" smtClean="0"/>
              <a:t> порядок вычисления значений аргументов функций</a:t>
            </a:r>
          </a:p>
          <a:p>
            <a:pPr lvl="1"/>
            <a:r>
              <a:rPr lang="ru-RU" dirty="0" smtClean="0"/>
              <a:t>Дополнительные возможности для оптимизации</a:t>
            </a:r>
          </a:p>
          <a:p>
            <a:pPr lvl="1"/>
            <a:r>
              <a:rPr lang="ru-RU" dirty="0" smtClean="0"/>
              <a:t>Создание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 smtClean="0"/>
              <a:t>new X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&lt;X&gt;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&lt;Y&gt;</a:t>
            </a:r>
            <a:endParaRPr lang="ru-RU" dirty="0" smtClean="0"/>
          </a:p>
          <a:p>
            <a:pPr lvl="1"/>
            <a:r>
              <a:rPr lang="ru-RU" dirty="0" smtClean="0"/>
              <a:t>При выбросе исключения во время </a:t>
            </a:r>
            <a:r>
              <a:rPr lang="en-US" dirty="0" smtClean="0">
                <a:solidFill>
                  <a:srgbClr val="FF0000"/>
                </a:solidFill>
              </a:rPr>
              <a:t>new Y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память, выделенная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new X</a:t>
            </a:r>
            <a:r>
              <a:rPr lang="ru-RU" dirty="0" smtClean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Решение 1: Создать временные переменные типа </a:t>
            </a:r>
            <a:r>
              <a:rPr lang="en-US" dirty="0" err="1" smtClean="0"/>
              <a:t>shared_ptr</a:t>
            </a:r>
            <a:r>
              <a:rPr lang="ru-RU" dirty="0"/>
              <a:t> </a:t>
            </a:r>
            <a:r>
              <a:rPr lang="ru-RU" dirty="0" smtClean="0"/>
              <a:t>и передать их в виде аргументов</a:t>
            </a:r>
          </a:p>
          <a:p>
            <a:pPr lvl="1"/>
            <a:r>
              <a:rPr lang="en-US" b="1" dirty="0" err="1" smtClean="0"/>
              <a:t>shared_ptr</a:t>
            </a:r>
            <a:r>
              <a:rPr lang="en-US" b="1" dirty="0" smtClean="0"/>
              <a:t>&lt;X&gt; x(new X);</a:t>
            </a:r>
            <a:br>
              <a:rPr lang="en-US" b="1" dirty="0" smtClean="0"/>
            </a:br>
            <a:r>
              <a:rPr lang="en-US" b="1" dirty="0" err="1" smtClean="0"/>
              <a:t>shared_ptr</a:t>
            </a:r>
            <a:r>
              <a:rPr lang="en-US" b="1" dirty="0" smtClean="0"/>
              <a:t>&lt;Y&gt; y(new Y);</a:t>
            </a:r>
            <a:br>
              <a:rPr lang="en-US" b="1" dirty="0" smtClean="0"/>
            </a:br>
            <a:r>
              <a:rPr lang="en-US" b="1" dirty="0" err="1" smtClean="0"/>
              <a:t>DoSomething</a:t>
            </a:r>
            <a:r>
              <a:rPr lang="en-US" b="1" dirty="0" smtClean="0"/>
              <a:t>(x, y);</a:t>
            </a:r>
            <a:endParaRPr lang="ru-RU" b="1" dirty="0"/>
          </a:p>
          <a:p>
            <a:pPr lvl="1"/>
            <a:r>
              <a:rPr lang="ru-RU" dirty="0" smtClean="0"/>
              <a:t>Недостаток: лишние переменные</a:t>
            </a:r>
            <a:endParaRPr lang="en-US" dirty="0" smtClean="0"/>
          </a:p>
          <a:p>
            <a:r>
              <a:rPr lang="ru-RU" dirty="0" smtClean="0"/>
              <a:t>Решение 2: использовать функцию </a:t>
            </a:r>
            <a:r>
              <a:rPr lang="en-US" dirty="0" err="1" smtClean="0"/>
              <a:t>make_shared</a:t>
            </a:r>
            <a:endParaRPr lang="en-US" dirty="0" smtClean="0"/>
          </a:p>
          <a:p>
            <a:pPr lvl="1"/>
            <a:r>
              <a:rPr lang="en-US" b="1" dirty="0" err="1" smtClean="0"/>
              <a:t>DoSomething</a:t>
            </a:r>
            <a:r>
              <a:rPr lang="en-US" b="1" dirty="0" smtClean="0"/>
              <a:t>(</a:t>
            </a:r>
            <a:r>
              <a:rPr lang="en-US" b="1" dirty="0" err="1" smtClean="0"/>
              <a:t>make_shared</a:t>
            </a:r>
            <a:r>
              <a:rPr lang="en-US" b="1" dirty="0" smtClean="0"/>
              <a:t>&lt;X&gt;(), </a:t>
            </a:r>
            <a:r>
              <a:rPr lang="en-US" b="1" dirty="0" err="1" smtClean="0"/>
              <a:t>make_shared</a:t>
            </a:r>
            <a:r>
              <a:rPr lang="en-US" b="1" dirty="0" smtClean="0"/>
              <a:t>&lt;Y&gt;</a:t>
            </a:r>
            <a:r>
              <a:rPr lang="ru-RU" b="1" dirty="0" smtClean="0"/>
              <a:t>())</a:t>
            </a:r>
            <a:r>
              <a:rPr lang="en-US" b="1" dirty="0" smtClean="0"/>
              <a:t>;</a:t>
            </a:r>
          </a:p>
          <a:p>
            <a:pPr lvl="1"/>
            <a:r>
              <a:rPr lang="ru-RU" dirty="0" smtClean="0"/>
              <a:t>Достоинства: </a:t>
            </a:r>
          </a:p>
          <a:p>
            <a:pPr lvl="2"/>
            <a:r>
              <a:rPr lang="ru-RU" dirty="0"/>
              <a:t>М</a:t>
            </a:r>
            <a:r>
              <a:rPr lang="ru-RU" dirty="0" smtClean="0"/>
              <a:t>еньше кода</a:t>
            </a:r>
          </a:p>
          <a:p>
            <a:pPr lvl="2"/>
            <a:r>
              <a:rPr lang="ru-RU" dirty="0" smtClean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 smtClean="0"/>
          </a:p>
          <a:p>
            <a:pPr lvl="1"/>
            <a:r>
              <a:rPr lang="ru-RU" dirty="0" smtClean="0"/>
              <a:t>Недостаток:</a:t>
            </a:r>
          </a:p>
          <a:p>
            <a:pPr lvl="2"/>
            <a:r>
              <a:rPr lang="ru-RU" dirty="0" smtClean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 smtClean="0"/>
              <a:t>weak-</a:t>
            </a:r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сделать класс безопасным к возникновению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 smtClean="0"/>
              <a:t>Оценить последствия исключений</a:t>
            </a:r>
          </a:p>
          <a:p>
            <a:pPr lvl="1"/>
            <a:r>
              <a:rPr lang="ru-RU" dirty="0" smtClean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pPr lvl="1"/>
            <a:r>
              <a:rPr lang="ru-RU" dirty="0" smtClean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i="1" dirty="0" smtClean="0"/>
              <a:t>код, в котором возможно генерирование исключений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catch(</a:t>
            </a:r>
            <a:r>
              <a:rPr lang="ru-RU" i="1" dirty="0" smtClean="0"/>
              <a:t>объявление исключения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исключение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[catch (</a:t>
            </a:r>
            <a:r>
              <a:rPr lang="ru-RU" i="1" dirty="0" smtClean="0"/>
              <a:t>…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исключения любого типа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рекомендации по разработке </a:t>
            </a:r>
            <a:r>
              <a:rPr lang="en-US" dirty="0" smtClean="0"/>
              <a:t>Exception-Safe</a:t>
            </a:r>
            <a:r>
              <a:rPr lang="ru-RU" dirty="0" smtClean="0"/>
              <a:t>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Стремиться к сокращению размеров методов/функций</a:t>
            </a:r>
          </a:p>
          <a:p>
            <a:pPr lvl="1"/>
            <a:r>
              <a:rPr lang="ru-RU" dirty="0" smtClean="0"/>
              <a:t>Один метод – одна задача</a:t>
            </a:r>
          </a:p>
          <a:p>
            <a:r>
              <a:rPr lang="ru-RU" dirty="0" smtClean="0"/>
              <a:t>Использовать надежные механизмы</a:t>
            </a:r>
          </a:p>
          <a:p>
            <a:pPr lvl="1"/>
            <a:r>
              <a:rPr lang="en-US" dirty="0" smtClean="0"/>
              <a:t>RAII, Smart Pointers, </a:t>
            </a:r>
            <a:r>
              <a:rPr lang="ru-RU" dirty="0" smtClean="0"/>
              <a:t>надежные библиотеки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unit-</a:t>
            </a:r>
            <a:r>
              <a:rPr lang="ru-RU" dirty="0" smtClean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 smtClean="0"/>
              <a:t>Mock-</a:t>
            </a:r>
            <a:r>
              <a:rPr lang="ru-RU" dirty="0" smtClean="0"/>
              <a:t>объекты, бросающие исключения</a:t>
            </a:r>
          </a:p>
          <a:p>
            <a:pPr lvl="1"/>
            <a:r>
              <a:rPr lang="ru-RU" dirty="0" smtClean="0"/>
              <a:t>Симуляция ошибок, некорректные входные данные</a:t>
            </a:r>
          </a:p>
          <a:p>
            <a:r>
              <a:rPr lang="ru-RU" dirty="0" smtClean="0"/>
              <a:t>Использование вспомогательных инструментов</a:t>
            </a:r>
          </a:p>
          <a:p>
            <a:pPr lvl="1"/>
            <a:r>
              <a:rPr lang="ru-RU" dirty="0" smtClean="0"/>
              <a:t>Статический и динамический анализ кода</a:t>
            </a:r>
          </a:p>
          <a:p>
            <a:pPr lvl="1"/>
            <a:r>
              <a:rPr lang="ru-RU" dirty="0" smtClean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Understanding C++ Streams and Stream Buffers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Resource Acquisition Is Initialization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Exception Safety in Generic Components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Exception Safety</a:t>
            </a:r>
            <a:endParaRPr lang="en-US" dirty="0" smtClean="0"/>
          </a:p>
          <a:p>
            <a:r>
              <a:rPr lang="ru-RU" dirty="0" smtClean="0">
                <a:hlinkClick r:id="rId7"/>
              </a:rPr>
              <a:t>Инвариант (программирование)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Constructor Failures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Uncaught Exceptions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throw</a:t>
            </a:r>
            <a:r>
              <a:rPr lang="en-US" dirty="0" smtClean="0"/>
              <a:t> [</a:t>
            </a:r>
            <a:r>
              <a:rPr lang="ru-RU" i="1" dirty="0" smtClean="0"/>
              <a:t>выражение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Выражение может быть любого типа (кроме </a:t>
            </a:r>
            <a:r>
              <a:rPr lang="en-US" dirty="0" smtClean="0"/>
              <a:t>void)</a:t>
            </a:r>
          </a:p>
          <a:p>
            <a:r>
              <a:rPr lang="ru-RU" dirty="0" smtClean="0"/>
              <a:t>При выполнении данного оператора</a:t>
            </a:r>
          </a:p>
          <a:p>
            <a:pPr lvl="1"/>
            <a:r>
              <a:rPr lang="ru-RU" dirty="0" smtClean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 smtClean="0"/>
              <a:t>throw</a:t>
            </a:r>
            <a:endParaRPr lang="ru-RU" b="1" dirty="0" smtClean="0"/>
          </a:p>
          <a:p>
            <a:pPr lvl="1"/>
            <a:r>
              <a:rPr lang="ru-RU" dirty="0" smtClean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 smtClean="0"/>
              <a:t>try-catch</a:t>
            </a:r>
            <a:endParaRPr lang="ru-RU" dirty="0" smtClean="0"/>
          </a:p>
          <a:p>
            <a:pPr lvl="2"/>
            <a:r>
              <a:rPr lang="ru-RU" dirty="0" smtClean="0"/>
              <a:t>Если подходящий обработчик найден, то происходит раскрутка стека (</a:t>
            </a:r>
            <a:r>
              <a:rPr lang="en-US" dirty="0" smtClean="0"/>
              <a:t>stack unwinding)</a:t>
            </a:r>
            <a:r>
              <a:rPr lang="ru-RU" dirty="0" smtClean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 smtClean="0"/>
              <a:t>try</a:t>
            </a:r>
            <a:endParaRPr lang="ru-RU" dirty="0" smtClean="0"/>
          </a:p>
          <a:p>
            <a:pPr lvl="2"/>
            <a:r>
              <a:rPr lang="ru-RU" dirty="0" smtClean="0"/>
              <a:t>Если обработчик не найден, происходит завершение работы программы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 smtClean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 smtClean="0"/>
              <a:t>Возможность использования полиморфизма</a:t>
            </a:r>
          </a:p>
          <a:p>
            <a:pPr lvl="2"/>
            <a:r>
              <a:rPr lang="ru-RU" dirty="0" smtClean="0"/>
              <a:t>Оператор</a:t>
            </a:r>
            <a:r>
              <a:rPr lang="en-US" dirty="0" smtClean="0"/>
              <a:t> catch</a:t>
            </a:r>
            <a:r>
              <a:rPr lang="ru-RU" dirty="0" smtClean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throw </a:t>
            </a:r>
            <a:r>
              <a:rPr lang="en-US" dirty="0" err="1" smtClean="0"/>
              <a:t>CDerivedException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 (</a:t>
            </a:r>
            <a:r>
              <a:rPr lang="en-US" dirty="0" err="1" smtClean="0"/>
              <a:t>CBaseException</a:t>
            </a:r>
            <a:r>
              <a:rPr lang="en-US" dirty="0" smtClean="0"/>
              <a:t> const&amp; e)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</a:rPr>
              <a:t>iostream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math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</a:rPr>
              <a:t>stdexcept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"the </a:t>
            </a:r>
            <a:r>
              <a:rPr lang="ru-RU" sz="1400" b="1" dirty="0" err="1" smtClean="0">
                <a:latin typeface="Courier New" pitchFamily="49" charset="0"/>
              </a:rPr>
              <a:t>argument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int </a:t>
            </a:r>
            <a:r>
              <a:rPr lang="ru-RU" sz="1400" b="1" dirty="0" err="1" smtClean="0">
                <a:latin typeface="Courier New" pitchFamily="49" charset="0"/>
              </a:rPr>
              <a:t>main</a:t>
            </a:r>
            <a:r>
              <a:rPr lang="ru-RU" sz="1400" b="1" dirty="0" smtClean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(3)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MySqrt</a:t>
            </a:r>
            <a:r>
              <a:rPr lang="ru-RU" sz="1400" b="1" dirty="0" smtClean="0">
                <a:latin typeface="Courier New" pitchFamily="49" charset="0"/>
              </a:rPr>
              <a:t>(3)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-1</a:t>
            </a:r>
            <a:r>
              <a:rPr lang="ru-RU" sz="1400" b="1" dirty="0" smtClean="0">
                <a:latin typeface="Courier New" pitchFamily="49" charset="0"/>
              </a:rPr>
              <a:t>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 smtClean="0">
                <a:latin typeface="Courier New" pitchFamily="49" charset="0"/>
              </a:rPr>
              <a:t> (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r>
              <a:rPr lang="ru-RU" sz="1400" b="1" dirty="0" smtClean="0">
                <a:latin typeface="Courier New" pitchFamily="49" charset="0"/>
              </a:rPr>
              <a:t> &amp;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Error</a:t>
            </a:r>
            <a:r>
              <a:rPr lang="ru-RU" sz="1400" b="1" dirty="0" smtClean="0">
                <a:latin typeface="Courier New" pitchFamily="49" charset="0"/>
              </a:rPr>
              <a:t>: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.</a:t>
            </a:r>
            <a:r>
              <a:rPr lang="en-US" sz="1400" b="1" dirty="0" smtClean="0">
                <a:latin typeface="Courier New" pitchFamily="49" charset="0"/>
              </a:rPr>
              <a:t>what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ru-RU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</a:t>
            </a:r>
            <a:r>
              <a:rPr lang="en-US" dirty="0" smtClean="0">
                <a:latin typeface="Courier New" pitchFamily="49" charset="0"/>
              </a:rPr>
              <a:t>the argument </a:t>
            </a:r>
            <a:r>
              <a:rPr lang="en-US" dirty="0">
                <a:latin typeface="Courier New" pitchFamily="49" charset="0"/>
              </a:rPr>
              <a:t>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2557</TotalTime>
  <Words>1945</Words>
  <Application>Microsoft Office PowerPoint</Application>
  <PresentationFormat>Экран (4:3)</PresentationFormat>
  <Paragraphs>890</Paragraphs>
  <Slides>61</Slides>
  <Notes>61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Презентация PowerPoint</vt:lpstr>
      <vt:lpstr>Выбрасывание и перехват исключений в C++</vt:lpstr>
      <vt:lpstr>Презентация PowerPoint</vt:lpstr>
      <vt:lpstr>Презентация PowerPoint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Презентация PowerPoint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уровень безопасности</vt:lpstr>
      <vt:lpstr>Гарантия отсутствия исключений</vt:lpstr>
      <vt:lpstr>Пример 1</vt:lpstr>
      <vt:lpstr>Презентация PowerPoint</vt:lpstr>
      <vt:lpstr>Анализ кода и возможные решения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Более компактный вариант</vt:lpstr>
      <vt:lpstr>Исключения в конструкторе</vt:lpstr>
      <vt:lpstr>Пример 3</vt:lpstr>
      <vt:lpstr>Презентация PowerPoint</vt:lpstr>
      <vt:lpstr>Проблемы и их решения</vt:lpstr>
      <vt:lpstr>Презентация PowerPoint</vt:lpstr>
      <vt:lpstr>Презентация PowerPoint</vt:lpstr>
      <vt:lpstr>Презентация PowerPoint</vt:lpstr>
      <vt:lpstr>Умные указатели и RAII контейнеры – не панацея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Презентация PowerPoint</vt:lpstr>
      <vt:lpstr>Презентация PowerPoint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Ilya</cp:lastModifiedBy>
  <cp:revision>199</cp:revision>
  <dcterms:created xsi:type="dcterms:W3CDTF">2007-04-12T21:07:55Z</dcterms:created>
  <dcterms:modified xsi:type="dcterms:W3CDTF">2020-04-23T09:13:32Z</dcterms:modified>
</cp:coreProperties>
</file>